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3"/>
  </p:notesMasterIdLst>
  <p:sldIdLst>
    <p:sldId id="256" r:id="rId6"/>
    <p:sldId id="258" r:id="rId7"/>
    <p:sldId id="259" r:id="rId8"/>
    <p:sldId id="261" r:id="rId9"/>
    <p:sldId id="262" r:id="rId10"/>
    <p:sldId id="269" r:id="rId11"/>
    <p:sldId id="281" r:id="rId12"/>
    <p:sldId id="271" r:id="rId13"/>
    <p:sldId id="275" r:id="rId14"/>
    <p:sldId id="276" r:id="rId15"/>
    <p:sldId id="283" r:id="rId16"/>
    <p:sldId id="277" r:id="rId17"/>
    <p:sldId id="280" r:id="rId18"/>
    <p:sldId id="282" r:id="rId19"/>
    <p:sldId id="265" r:id="rId20"/>
    <p:sldId id="268" r:id="rId21"/>
    <p:sldId id="260"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inger, Martin" initials="SM" lastIdx="2" clrIdx="0">
    <p:extLst>
      <p:ext uri="{19B8F6BF-5375-455C-9EA6-DF929625EA0E}">
        <p15:presenceInfo xmlns:p15="http://schemas.microsoft.com/office/powerpoint/2012/main" userId="S-1-5-21-106309976-708384765-2099212325-19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85"/>
    <p:restoredTop sz="83092" autoAdjust="0"/>
  </p:normalViewPr>
  <p:slideViewPr>
    <p:cSldViewPr snapToGrid="0" snapToObjects="1">
      <p:cViewPr varScale="1">
        <p:scale>
          <a:sx n="122" d="100"/>
          <a:sy n="122" d="100"/>
        </p:scale>
        <p:origin x="60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40359-DFD4-4F85-86FE-B604822E53A2}"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B6AC0B9D-D070-43A3-A310-50DE8541DF6A}">
      <dgm:prSet phldrT="[Text]"/>
      <dgm:spPr/>
      <dgm:t>
        <a:bodyPr/>
        <a:lstStyle/>
        <a:p>
          <a:r>
            <a:rPr lang="en-US" dirty="0"/>
            <a:t>SCC</a:t>
          </a:r>
        </a:p>
      </dgm:t>
    </dgm:pt>
    <dgm:pt modelId="{41B3AC1B-94B2-4EC9-A923-D878596BBC28}" type="parTrans" cxnId="{ADA32F4E-2C1B-448E-98EA-07CB40A1D42A}">
      <dgm:prSet/>
      <dgm:spPr/>
      <dgm:t>
        <a:bodyPr/>
        <a:lstStyle/>
        <a:p>
          <a:endParaRPr lang="en-US"/>
        </a:p>
      </dgm:t>
    </dgm:pt>
    <dgm:pt modelId="{E2F7AA5E-3797-4C9B-8C32-36D5C3674D48}" type="sibTrans" cxnId="{ADA32F4E-2C1B-448E-98EA-07CB40A1D42A}">
      <dgm:prSet/>
      <dgm:spPr/>
      <dgm:t>
        <a:bodyPr/>
        <a:lstStyle/>
        <a:p>
          <a:endParaRPr lang="en-US"/>
        </a:p>
      </dgm:t>
    </dgm:pt>
    <dgm:pt modelId="{DE76A4CE-915D-4CFA-9B89-C15BA7D1ED62}">
      <dgm:prSet phldrT="[Text]"/>
      <dgm:spPr/>
      <dgm:t>
        <a:bodyPr/>
        <a:lstStyle/>
        <a:p>
          <a:r>
            <a:rPr lang="en-US" b="1" dirty="0"/>
            <a:t>Carpentry</a:t>
          </a:r>
          <a:r>
            <a:rPr lang="en-US" dirty="0"/>
            <a:t> (Southwest Carpenters Training Fund)</a:t>
          </a:r>
        </a:p>
      </dgm:t>
    </dgm:pt>
    <dgm:pt modelId="{09ED9518-555D-4D5E-B67D-4B07D0695278}" type="parTrans" cxnId="{1213684B-3A0B-497F-A69D-A208C7A582EC}">
      <dgm:prSet/>
      <dgm:spPr/>
      <dgm:t>
        <a:bodyPr/>
        <a:lstStyle/>
        <a:p>
          <a:endParaRPr lang="en-US"/>
        </a:p>
      </dgm:t>
    </dgm:pt>
    <dgm:pt modelId="{D8A513F7-E9F4-4121-8D9D-882C5795A187}" type="sibTrans" cxnId="{1213684B-3A0B-497F-A69D-A208C7A582EC}">
      <dgm:prSet/>
      <dgm:spPr/>
      <dgm:t>
        <a:bodyPr/>
        <a:lstStyle/>
        <a:p>
          <a:endParaRPr lang="en-US"/>
        </a:p>
      </dgm:t>
    </dgm:pt>
    <dgm:pt modelId="{F6083343-1BB8-4E41-A011-393422392C1B}">
      <dgm:prSet phldrT="[Text]"/>
      <dgm:spPr/>
      <dgm:t>
        <a:bodyPr/>
        <a:lstStyle/>
        <a:p>
          <a:r>
            <a:rPr lang="en-US" b="1" dirty="0"/>
            <a:t>Electricity  </a:t>
          </a:r>
          <a:r>
            <a:rPr lang="en-US" dirty="0"/>
            <a:t> (OC Electrical Training Trust)</a:t>
          </a:r>
        </a:p>
      </dgm:t>
    </dgm:pt>
    <dgm:pt modelId="{7229C1E2-4664-4A99-A760-78222C8C3B75}" type="parTrans" cxnId="{BC5F5ED3-EC72-4C07-84FE-2EF5A7E17278}">
      <dgm:prSet/>
      <dgm:spPr/>
      <dgm:t>
        <a:bodyPr/>
        <a:lstStyle/>
        <a:p>
          <a:endParaRPr lang="en-US"/>
        </a:p>
      </dgm:t>
    </dgm:pt>
    <dgm:pt modelId="{95DA6DCC-07E2-4658-ABB5-73A4AD7DC849}" type="sibTrans" cxnId="{BC5F5ED3-EC72-4C07-84FE-2EF5A7E17278}">
      <dgm:prSet/>
      <dgm:spPr/>
      <dgm:t>
        <a:bodyPr/>
        <a:lstStyle/>
        <a:p>
          <a:endParaRPr lang="en-US"/>
        </a:p>
      </dgm:t>
    </dgm:pt>
    <dgm:pt modelId="{88EC26A8-F243-4EE9-AF9B-B38FCB8CC9FD}">
      <dgm:prSet phldrT="[Text]"/>
      <dgm:spPr/>
      <dgm:t>
        <a:bodyPr/>
        <a:lstStyle/>
        <a:p>
          <a:r>
            <a:rPr lang="en-US" b="1" dirty="0"/>
            <a:t>Maintenance Mechanic/</a:t>
          </a:r>
          <a:br>
            <a:rPr lang="en-US" b="1" dirty="0"/>
          </a:br>
          <a:r>
            <a:rPr lang="en-US" b="1" dirty="0"/>
            <a:t>Electrician </a:t>
          </a:r>
          <a:r>
            <a:rPr lang="en-US" dirty="0"/>
            <a:t>(Metropolitan Water District)</a:t>
          </a:r>
        </a:p>
      </dgm:t>
    </dgm:pt>
    <dgm:pt modelId="{A3900392-E258-455F-9E0E-F53C302848A1}" type="parTrans" cxnId="{485FE8AB-189B-4FA3-9EDE-1CABCE1D6AC4}">
      <dgm:prSet/>
      <dgm:spPr/>
      <dgm:t>
        <a:bodyPr/>
        <a:lstStyle/>
        <a:p>
          <a:endParaRPr lang="en-US"/>
        </a:p>
      </dgm:t>
    </dgm:pt>
    <dgm:pt modelId="{C16640AE-3E1B-4789-BB41-01569491B0B1}" type="sibTrans" cxnId="{485FE8AB-189B-4FA3-9EDE-1CABCE1D6AC4}">
      <dgm:prSet/>
      <dgm:spPr/>
      <dgm:t>
        <a:bodyPr/>
        <a:lstStyle/>
        <a:p>
          <a:endParaRPr lang="en-US"/>
        </a:p>
      </dgm:t>
    </dgm:pt>
    <dgm:pt modelId="{9F4D4515-9F2E-4045-A7A1-004A2D6548E4}">
      <dgm:prSet phldrT="[Text]"/>
      <dgm:spPr/>
      <dgm:t>
        <a:bodyPr/>
        <a:lstStyle/>
        <a:p>
          <a:r>
            <a:rPr lang="en-US" b="1" dirty="0"/>
            <a:t>Power Lineman     </a:t>
          </a:r>
          <a:r>
            <a:rPr lang="en-US" dirty="0"/>
            <a:t>(Cal Nevada JATC)</a:t>
          </a:r>
          <a:endParaRPr lang="en-US" b="1" dirty="0"/>
        </a:p>
      </dgm:t>
    </dgm:pt>
    <dgm:pt modelId="{DBFB5299-EE75-4C36-9CCD-C47A860A2632}" type="parTrans" cxnId="{5BEF0FC5-2985-489D-AB5B-F9CB92C2DA4F}">
      <dgm:prSet/>
      <dgm:spPr/>
      <dgm:t>
        <a:bodyPr/>
        <a:lstStyle/>
        <a:p>
          <a:endParaRPr lang="en-US"/>
        </a:p>
      </dgm:t>
    </dgm:pt>
    <dgm:pt modelId="{351BC30F-1207-447B-8CDD-4A5466E13453}" type="sibTrans" cxnId="{5BEF0FC5-2985-489D-AB5B-F9CB92C2DA4F}">
      <dgm:prSet/>
      <dgm:spPr/>
      <dgm:t>
        <a:bodyPr/>
        <a:lstStyle/>
        <a:p>
          <a:endParaRPr lang="en-US"/>
        </a:p>
      </dgm:t>
    </dgm:pt>
    <dgm:pt modelId="{1D37A9FA-F525-49FA-9705-67136617AC78}">
      <dgm:prSet phldrT="[Text]"/>
      <dgm:spPr/>
      <dgm:t>
        <a:bodyPr/>
        <a:lstStyle/>
        <a:p>
          <a:r>
            <a:rPr lang="en-US" b="1" dirty="0"/>
            <a:t>Surveying </a:t>
          </a:r>
          <a:r>
            <a:rPr lang="en-US" dirty="0"/>
            <a:t> (Southern California Surveyors)</a:t>
          </a:r>
        </a:p>
      </dgm:t>
    </dgm:pt>
    <dgm:pt modelId="{AB32ECB6-A3A8-457A-A512-7F011810585F}" type="parTrans" cxnId="{FE28F424-0BCD-4FAA-ACA5-FE43C261234B}">
      <dgm:prSet/>
      <dgm:spPr/>
      <dgm:t>
        <a:bodyPr/>
        <a:lstStyle/>
        <a:p>
          <a:endParaRPr lang="en-US"/>
        </a:p>
      </dgm:t>
    </dgm:pt>
    <dgm:pt modelId="{EFE8FA58-12BE-47E6-93FD-78780FBEA4ED}" type="sibTrans" cxnId="{FE28F424-0BCD-4FAA-ACA5-FE43C261234B}">
      <dgm:prSet/>
      <dgm:spPr/>
      <dgm:t>
        <a:bodyPr/>
        <a:lstStyle/>
        <a:p>
          <a:endParaRPr lang="en-US"/>
        </a:p>
      </dgm:t>
    </dgm:pt>
    <dgm:pt modelId="{F8FB50FA-7732-4BA1-A0FA-F99D9BD5B40C}">
      <dgm:prSet phldrT="[Text]"/>
      <dgm:spPr/>
      <dgm:t>
        <a:bodyPr/>
        <a:lstStyle/>
        <a:p>
          <a:r>
            <a:rPr lang="en-US" b="1" dirty="0"/>
            <a:t>Cosmetology</a:t>
          </a:r>
          <a:r>
            <a:rPr lang="en-US" dirty="0"/>
            <a:t> (JTS Services)</a:t>
          </a:r>
        </a:p>
      </dgm:t>
    </dgm:pt>
    <dgm:pt modelId="{0941DA19-4C22-4168-A164-231DC9F76B31}" type="parTrans" cxnId="{C020F39C-6FC7-4539-B369-647325CF4CCA}">
      <dgm:prSet/>
      <dgm:spPr/>
      <dgm:t>
        <a:bodyPr/>
        <a:lstStyle/>
        <a:p>
          <a:endParaRPr lang="en-US"/>
        </a:p>
      </dgm:t>
    </dgm:pt>
    <dgm:pt modelId="{E39A20C0-BB97-4287-8CB1-F26C7365A1FB}" type="sibTrans" cxnId="{C020F39C-6FC7-4539-B369-647325CF4CCA}">
      <dgm:prSet/>
      <dgm:spPr/>
      <dgm:t>
        <a:bodyPr/>
        <a:lstStyle/>
        <a:p>
          <a:endParaRPr lang="en-US"/>
        </a:p>
      </dgm:t>
    </dgm:pt>
    <dgm:pt modelId="{7C0D1B41-44EF-4C57-9F78-696E3AA6E474}">
      <dgm:prSet phldrT="[Text]"/>
      <dgm:spPr/>
      <dgm:t>
        <a:bodyPr/>
        <a:lstStyle/>
        <a:p>
          <a:r>
            <a:rPr lang="en-US" b="1" dirty="0"/>
            <a:t>Operating Engineers </a:t>
          </a:r>
          <a:r>
            <a:rPr lang="en-US" dirty="0"/>
            <a:t>(Operating Engineers Training Trust) </a:t>
          </a:r>
        </a:p>
      </dgm:t>
    </dgm:pt>
    <dgm:pt modelId="{226FA09E-C93A-4DF3-BF7E-C09967471133}" type="parTrans" cxnId="{17F7C4E6-A245-4894-A668-091D9AAC731E}">
      <dgm:prSet/>
      <dgm:spPr/>
      <dgm:t>
        <a:bodyPr/>
        <a:lstStyle/>
        <a:p>
          <a:endParaRPr lang="en-US"/>
        </a:p>
      </dgm:t>
    </dgm:pt>
    <dgm:pt modelId="{FFFB1AC2-ADA1-468D-A8CA-CF6F6D8A06FD}" type="sibTrans" cxnId="{17F7C4E6-A245-4894-A668-091D9AAC731E}">
      <dgm:prSet/>
      <dgm:spPr/>
      <dgm:t>
        <a:bodyPr/>
        <a:lstStyle/>
        <a:p>
          <a:endParaRPr lang="en-US"/>
        </a:p>
      </dgm:t>
    </dgm:pt>
    <dgm:pt modelId="{AD8BE99A-13C7-47BA-B276-3F705204A6AD}" type="pres">
      <dgm:prSet presAssocID="{98640359-DFD4-4F85-86FE-B604822E53A2}" presName="composite" presStyleCnt="0">
        <dgm:presLayoutVars>
          <dgm:chMax val="1"/>
          <dgm:dir/>
          <dgm:resizeHandles val="exact"/>
        </dgm:presLayoutVars>
      </dgm:prSet>
      <dgm:spPr/>
    </dgm:pt>
    <dgm:pt modelId="{24101C1E-D7E3-4835-B1EE-81ABA2C36964}" type="pres">
      <dgm:prSet presAssocID="{98640359-DFD4-4F85-86FE-B604822E53A2}" presName="radial" presStyleCnt="0">
        <dgm:presLayoutVars>
          <dgm:animLvl val="ctr"/>
        </dgm:presLayoutVars>
      </dgm:prSet>
      <dgm:spPr/>
    </dgm:pt>
    <dgm:pt modelId="{67E2C68D-FD1D-4238-A3AC-5832CC58A9CE}" type="pres">
      <dgm:prSet presAssocID="{B6AC0B9D-D070-43A3-A310-50DE8541DF6A}" presName="centerShape" presStyleLbl="vennNode1" presStyleIdx="0" presStyleCnt="8"/>
      <dgm:spPr/>
    </dgm:pt>
    <dgm:pt modelId="{E49DF5B4-17F4-4FE8-B8FC-17EA22B7DB06}" type="pres">
      <dgm:prSet presAssocID="{DE76A4CE-915D-4CFA-9B89-C15BA7D1ED62}" presName="node" presStyleLbl="vennNode1" presStyleIdx="1" presStyleCnt="8">
        <dgm:presLayoutVars>
          <dgm:bulletEnabled val="1"/>
        </dgm:presLayoutVars>
      </dgm:prSet>
      <dgm:spPr/>
    </dgm:pt>
    <dgm:pt modelId="{6B6F43A2-96B8-4271-B8FE-8DC1802FCE00}" type="pres">
      <dgm:prSet presAssocID="{F8FB50FA-7732-4BA1-A0FA-F99D9BD5B40C}" presName="node" presStyleLbl="vennNode1" presStyleIdx="2" presStyleCnt="8" custScaleX="103151">
        <dgm:presLayoutVars>
          <dgm:bulletEnabled val="1"/>
        </dgm:presLayoutVars>
      </dgm:prSet>
      <dgm:spPr/>
    </dgm:pt>
    <dgm:pt modelId="{A3667601-01CD-4B86-B9FC-06B7BCBE8FBF}" type="pres">
      <dgm:prSet presAssocID="{F6083343-1BB8-4E41-A011-393422392C1B}" presName="node" presStyleLbl="vennNode1" presStyleIdx="3" presStyleCnt="8">
        <dgm:presLayoutVars>
          <dgm:bulletEnabled val="1"/>
        </dgm:presLayoutVars>
      </dgm:prSet>
      <dgm:spPr/>
    </dgm:pt>
    <dgm:pt modelId="{6550FA02-40CE-4242-B9D2-8999F0CED49B}" type="pres">
      <dgm:prSet presAssocID="{88EC26A8-F243-4EE9-AF9B-B38FCB8CC9FD}" presName="node" presStyleLbl="vennNode1" presStyleIdx="4" presStyleCnt="8">
        <dgm:presLayoutVars>
          <dgm:bulletEnabled val="1"/>
        </dgm:presLayoutVars>
      </dgm:prSet>
      <dgm:spPr/>
    </dgm:pt>
    <dgm:pt modelId="{7E95EB0E-E0E2-4F92-9CED-799F9F9E846E}" type="pres">
      <dgm:prSet presAssocID="{7C0D1B41-44EF-4C57-9F78-696E3AA6E474}" presName="node" presStyleLbl="vennNode1" presStyleIdx="5" presStyleCnt="8">
        <dgm:presLayoutVars>
          <dgm:bulletEnabled val="1"/>
        </dgm:presLayoutVars>
      </dgm:prSet>
      <dgm:spPr/>
    </dgm:pt>
    <dgm:pt modelId="{F6DF6227-391F-428F-BB23-46288B2C717A}" type="pres">
      <dgm:prSet presAssocID="{9F4D4515-9F2E-4045-A7A1-004A2D6548E4}" presName="node" presStyleLbl="vennNode1" presStyleIdx="6" presStyleCnt="8">
        <dgm:presLayoutVars>
          <dgm:bulletEnabled val="1"/>
        </dgm:presLayoutVars>
      </dgm:prSet>
      <dgm:spPr/>
    </dgm:pt>
    <dgm:pt modelId="{1D98FD5A-58C4-4135-A3E1-50EEBC072E2E}" type="pres">
      <dgm:prSet presAssocID="{1D37A9FA-F525-49FA-9705-67136617AC78}" presName="node" presStyleLbl="vennNode1" presStyleIdx="7" presStyleCnt="8">
        <dgm:presLayoutVars>
          <dgm:bulletEnabled val="1"/>
        </dgm:presLayoutVars>
      </dgm:prSet>
      <dgm:spPr/>
    </dgm:pt>
  </dgm:ptLst>
  <dgm:cxnLst>
    <dgm:cxn modelId="{E0748A01-338B-4C54-BD7F-C8DE538AAC14}" type="presOf" srcId="{88EC26A8-F243-4EE9-AF9B-B38FCB8CC9FD}" destId="{6550FA02-40CE-4242-B9D2-8999F0CED49B}" srcOrd="0" destOrd="0" presId="urn:microsoft.com/office/officeart/2005/8/layout/radial3"/>
    <dgm:cxn modelId="{FE28F424-0BCD-4FAA-ACA5-FE43C261234B}" srcId="{B6AC0B9D-D070-43A3-A310-50DE8541DF6A}" destId="{1D37A9FA-F525-49FA-9705-67136617AC78}" srcOrd="6" destOrd="0" parTransId="{AB32ECB6-A3A8-457A-A512-7F011810585F}" sibTransId="{EFE8FA58-12BE-47E6-93FD-78780FBEA4ED}"/>
    <dgm:cxn modelId="{46CA9E61-1AB3-473D-A608-862DD048BD22}" type="presOf" srcId="{F8FB50FA-7732-4BA1-A0FA-F99D9BD5B40C}" destId="{6B6F43A2-96B8-4271-B8FE-8DC1802FCE00}" srcOrd="0" destOrd="0" presId="urn:microsoft.com/office/officeart/2005/8/layout/radial3"/>
    <dgm:cxn modelId="{1213684B-3A0B-497F-A69D-A208C7A582EC}" srcId="{B6AC0B9D-D070-43A3-A310-50DE8541DF6A}" destId="{DE76A4CE-915D-4CFA-9B89-C15BA7D1ED62}" srcOrd="0" destOrd="0" parTransId="{09ED9518-555D-4D5E-B67D-4B07D0695278}" sibTransId="{D8A513F7-E9F4-4121-8D9D-882C5795A187}"/>
    <dgm:cxn modelId="{ADA32F4E-2C1B-448E-98EA-07CB40A1D42A}" srcId="{98640359-DFD4-4F85-86FE-B604822E53A2}" destId="{B6AC0B9D-D070-43A3-A310-50DE8541DF6A}" srcOrd="0" destOrd="0" parTransId="{41B3AC1B-94B2-4EC9-A923-D878596BBC28}" sibTransId="{E2F7AA5E-3797-4C9B-8C32-36D5C3674D48}"/>
    <dgm:cxn modelId="{CD0DDA74-50B0-4443-B7F7-9EB7C6D6C123}" type="presOf" srcId="{9F4D4515-9F2E-4045-A7A1-004A2D6548E4}" destId="{F6DF6227-391F-428F-BB23-46288B2C717A}" srcOrd="0" destOrd="0" presId="urn:microsoft.com/office/officeart/2005/8/layout/radial3"/>
    <dgm:cxn modelId="{ECBCCC79-513B-4C3F-B8BB-27358BA52D20}" type="presOf" srcId="{7C0D1B41-44EF-4C57-9F78-696E3AA6E474}" destId="{7E95EB0E-E0E2-4F92-9CED-799F9F9E846E}" srcOrd="0" destOrd="0" presId="urn:microsoft.com/office/officeart/2005/8/layout/radial3"/>
    <dgm:cxn modelId="{75EF1B7E-5230-4D3C-9C49-B32A4771251A}" type="presOf" srcId="{98640359-DFD4-4F85-86FE-B604822E53A2}" destId="{AD8BE99A-13C7-47BA-B276-3F705204A6AD}" srcOrd="0" destOrd="0" presId="urn:microsoft.com/office/officeart/2005/8/layout/radial3"/>
    <dgm:cxn modelId="{0E2EFD8B-B45E-40B7-A954-98CDD6F07540}" type="presOf" srcId="{B6AC0B9D-D070-43A3-A310-50DE8541DF6A}" destId="{67E2C68D-FD1D-4238-A3AC-5832CC58A9CE}" srcOrd="0" destOrd="0" presId="urn:microsoft.com/office/officeart/2005/8/layout/radial3"/>
    <dgm:cxn modelId="{8A5DF091-FF8E-49AE-A44B-D781C1E6FB38}" type="presOf" srcId="{1D37A9FA-F525-49FA-9705-67136617AC78}" destId="{1D98FD5A-58C4-4135-A3E1-50EEBC072E2E}" srcOrd="0" destOrd="0" presId="urn:microsoft.com/office/officeart/2005/8/layout/radial3"/>
    <dgm:cxn modelId="{C020F39C-6FC7-4539-B369-647325CF4CCA}" srcId="{B6AC0B9D-D070-43A3-A310-50DE8541DF6A}" destId="{F8FB50FA-7732-4BA1-A0FA-F99D9BD5B40C}" srcOrd="1" destOrd="0" parTransId="{0941DA19-4C22-4168-A164-231DC9F76B31}" sibTransId="{E39A20C0-BB97-4287-8CB1-F26C7365A1FB}"/>
    <dgm:cxn modelId="{53E792A1-68DA-4986-84C7-1D2EAEB3B927}" type="presOf" srcId="{F6083343-1BB8-4E41-A011-393422392C1B}" destId="{A3667601-01CD-4B86-B9FC-06B7BCBE8FBF}" srcOrd="0" destOrd="0" presId="urn:microsoft.com/office/officeart/2005/8/layout/radial3"/>
    <dgm:cxn modelId="{485FE8AB-189B-4FA3-9EDE-1CABCE1D6AC4}" srcId="{B6AC0B9D-D070-43A3-A310-50DE8541DF6A}" destId="{88EC26A8-F243-4EE9-AF9B-B38FCB8CC9FD}" srcOrd="3" destOrd="0" parTransId="{A3900392-E258-455F-9E0E-F53C302848A1}" sibTransId="{C16640AE-3E1B-4789-BB41-01569491B0B1}"/>
    <dgm:cxn modelId="{63210CB2-51CD-4868-B4EB-551424AD2A50}" type="presOf" srcId="{DE76A4CE-915D-4CFA-9B89-C15BA7D1ED62}" destId="{E49DF5B4-17F4-4FE8-B8FC-17EA22B7DB06}" srcOrd="0" destOrd="0" presId="urn:microsoft.com/office/officeart/2005/8/layout/radial3"/>
    <dgm:cxn modelId="{5BEF0FC5-2985-489D-AB5B-F9CB92C2DA4F}" srcId="{B6AC0B9D-D070-43A3-A310-50DE8541DF6A}" destId="{9F4D4515-9F2E-4045-A7A1-004A2D6548E4}" srcOrd="5" destOrd="0" parTransId="{DBFB5299-EE75-4C36-9CCD-C47A860A2632}" sibTransId="{351BC30F-1207-447B-8CDD-4A5466E13453}"/>
    <dgm:cxn modelId="{BC5F5ED3-EC72-4C07-84FE-2EF5A7E17278}" srcId="{B6AC0B9D-D070-43A3-A310-50DE8541DF6A}" destId="{F6083343-1BB8-4E41-A011-393422392C1B}" srcOrd="2" destOrd="0" parTransId="{7229C1E2-4664-4A99-A760-78222C8C3B75}" sibTransId="{95DA6DCC-07E2-4658-ABB5-73A4AD7DC849}"/>
    <dgm:cxn modelId="{17F7C4E6-A245-4894-A668-091D9AAC731E}" srcId="{B6AC0B9D-D070-43A3-A310-50DE8541DF6A}" destId="{7C0D1B41-44EF-4C57-9F78-696E3AA6E474}" srcOrd="4" destOrd="0" parTransId="{226FA09E-C93A-4DF3-BF7E-C09967471133}" sibTransId="{FFFB1AC2-ADA1-468D-A8CA-CF6F6D8A06FD}"/>
    <dgm:cxn modelId="{1FB08543-BB20-491A-BBDF-5DFAEC65A2FD}" type="presParOf" srcId="{AD8BE99A-13C7-47BA-B276-3F705204A6AD}" destId="{24101C1E-D7E3-4835-B1EE-81ABA2C36964}" srcOrd="0" destOrd="0" presId="urn:microsoft.com/office/officeart/2005/8/layout/radial3"/>
    <dgm:cxn modelId="{4EC0D5D1-461F-4959-BB7E-6A42A7298B12}" type="presParOf" srcId="{24101C1E-D7E3-4835-B1EE-81ABA2C36964}" destId="{67E2C68D-FD1D-4238-A3AC-5832CC58A9CE}" srcOrd="0" destOrd="0" presId="urn:microsoft.com/office/officeart/2005/8/layout/radial3"/>
    <dgm:cxn modelId="{B1F1B740-0E1B-44CD-90E0-7778DE5E89A9}" type="presParOf" srcId="{24101C1E-D7E3-4835-B1EE-81ABA2C36964}" destId="{E49DF5B4-17F4-4FE8-B8FC-17EA22B7DB06}" srcOrd="1" destOrd="0" presId="urn:microsoft.com/office/officeart/2005/8/layout/radial3"/>
    <dgm:cxn modelId="{4D3EA5BA-B05E-4E3C-A6D5-B7CEAA54FD97}" type="presParOf" srcId="{24101C1E-D7E3-4835-B1EE-81ABA2C36964}" destId="{6B6F43A2-96B8-4271-B8FE-8DC1802FCE00}" srcOrd="2" destOrd="0" presId="urn:microsoft.com/office/officeart/2005/8/layout/radial3"/>
    <dgm:cxn modelId="{FDC6DDFB-8A09-4626-B91F-68140FFCB3EF}" type="presParOf" srcId="{24101C1E-D7E3-4835-B1EE-81ABA2C36964}" destId="{A3667601-01CD-4B86-B9FC-06B7BCBE8FBF}" srcOrd="3" destOrd="0" presId="urn:microsoft.com/office/officeart/2005/8/layout/radial3"/>
    <dgm:cxn modelId="{2178EF87-F70C-4BD4-A780-BE85F2F7ABDC}" type="presParOf" srcId="{24101C1E-D7E3-4835-B1EE-81ABA2C36964}" destId="{6550FA02-40CE-4242-B9D2-8999F0CED49B}" srcOrd="4" destOrd="0" presId="urn:microsoft.com/office/officeart/2005/8/layout/radial3"/>
    <dgm:cxn modelId="{F16A4169-9D90-4738-93B9-AA895C342D67}" type="presParOf" srcId="{24101C1E-D7E3-4835-B1EE-81ABA2C36964}" destId="{7E95EB0E-E0E2-4F92-9CED-799F9F9E846E}" srcOrd="5" destOrd="0" presId="urn:microsoft.com/office/officeart/2005/8/layout/radial3"/>
    <dgm:cxn modelId="{9D0612DE-A7BD-46D2-84BF-076E66123CBF}" type="presParOf" srcId="{24101C1E-D7E3-4835-B1EE-81ABA2C36964}" destId="{F6DF6227-391F-428F-BB23-46288B2C717A}" srcOrd="6" destOrd="0" presId="urn:microsoft.com/office/officeart/2005/8/layout/radial3"/>
    <dgm:cxn modelId="{74234B02-D629-41D6-9089-7892FA6353D7}" type="presParOf" srcId="{24101C1E-D7E3-4835-B1EE-81ABA2C36964}" destId="{1D98FD5A-58C4-4135-A3E1-50EEBC072E2E}"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2C68D-FD1D-4238-A3AC-5832CC58A9CE}">
      <dsp:nvSpPr>
        <dsp:cNvPr id="0" name=""/>
        <dsp:cNvSpPr/>
      </dsp:nvSpPr>
      <dsp:spPr>
        <a:xfrm>
          <a:off x="2956236" y="1127475"/>
          <a:ext cx="2696811" cy="26968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SCC</a:t>
          </a:r>
        </a:p>
      </dsp:txBody>
      <dsp:txXfrm>
        <a:off x="3351175" y="1522414"/>
        <a:ext cx="1906933" cy="1906933"/>
      </dsp:txXfrm>
    </dsp:sp>
    <dsp:sp modelId="{E49DF5B4-17F4-4FE8-B8FC-17EA22B7DB06}">
      <dsp:nvSpPr>
        <dsp:cNvPr id="0" name=""/>
        <dsp:cNvSpPr/>
      </dsp:nvSpPr>
      <dsp:spPr>
        <a:xfrm>
          <a:off x="3630439" y="44443"/>
          <a:ext cx="1348405"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Carpentry</a:t>
          </a:r>
          <a:r>
            <a:rPr lang="en-US" sz="1200" kern="1200" dirty="0"/>
            <a:t> (Southwest Carpenters Training Fund)</a:t>
          </a:r>
        </a:p>
      </dsp:txBody>
      <dsp:txXfrm>
        <a:off x="3827908" y="241912"/>
        <a:ext cx="953467" cy="953467"/>
      </dsp:txXfrm>
    </dsp:sp>
    <dsp:sp modelId="{6B6F43A2-96B8-4271-B8FE-8DC1802FCE00}">
      <dsp:nvSpPr>
        <dsp:cNvPr id="0" name=""/>
        <dsp:cNvSpPr/>
      </dsp:nvSpPr>
      <dsp:spPr>
        <a:xfrm>
          <a:off x="4983057" y="706060"/>
          <a:ext cx="1390893"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Cosmetology</a:t>
          </a:r>
          <a:r>
            <a:rPr lang="en-US" sz="1200" kern="1200" dirty="0"/>
            <a:t> (JTS Services)</a:t>
          </a:r>
        </a:p>
      </dsp:txBody>
      <dsp:txXfrm>
        <a:off x="5186749" y="903529"/>
        <a:ext cx="983509" cy="953467"/>
      </dsp:txXfrm>
    </dsp:sp>
    <dsp:sp modelId="{A3667601-01CD-4B86-B9FC-06B7BCBE8FBF}">
      <dsp:nvSpPr>
        <dsp:cNvPr id="0" name=""/>
        <dsp:cNvSpPr/>
      </dsp:nvSpPr>
      <dsp:spPr>
        <a:xfrm>
          <a:off x="5343617" y="2192700"/>
          <a:ext cx="1348405"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Electricity  </a:t>
          </a:r>
          <a:r>
            <a:rPr lang="en-US" sz="1200" kern="1200" dirty="0"/>
            <a:t> (OC Electrical Training Trust)</a:t>
          </a:r>
        </a:p>
      </dsp:txBody>
      <dsp:txXfrm>
        <a:off x="5541086" y="2390169"/>
        <a:ext cx="953467" cy="953467"/>
      </dsp:txXfrm>
    </dsp:sp>
    <dsp:sp modelId="{6550FA02-40CE-4242-B9D2-8999F0CED49B}">
      <dsp:nvSpPr>
        <dsp:cNvPr id="0" name=""/>
        <dsp:cNvSpPr/>
      </dsp:nvSpPr>
      <dsp:spPr>
        <a:xfrm>
          <a:off x="4392875" y="3384893"/>
          <a:ext cx="1348405"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Maintenance Mechanic/</a:t>
          </a:r>
          <a:br>
            <a:rPr lang="en-US" sz="1200" b="1" kern="1200" dirty="0"/>
          </a:br>
          <a:r>
            <a:rPr lang="en-US" sz="1200" b="1" kern="1200" dirty="0"/>
            <a:t>Electrician </a:t>
          </a:r>
          <a:r>
            <a:rPr lang="en-US" sz="1200" kern="1200" dirty="0"/>
            <a:t>(Metropolitan Water District)</a:t>
          </a:r>
        </a:p>
      </dsp:txBody>
      <dsp:txXfrm>
        <a:off x="4590344" y="3582362"/>
        <a:ext cx="953467" cy="953467"/>
      </dsp:txXfrm>
    </dsp:sp>
    <dsp:sp modelId="{7E95EB0E-E0E2-4F92-9CED-799F9F9E846E}">
      <dsp:nvSpPr>
        <dsp:cNvPr id="0" name=""/>
        <dsp:cNvSpPr/>
      </dsp:nvSpPr>
      <dsp:spPr>
        <a:xfrm>
          <a:off x="2868003" y="3384893"/>
          <a:ext cx="1348405"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Operating Engineers </a:t>
          </a:r>
          <a:r>
            <a:rPr lang="en-US" sz="1200" kern="1200" dirty="0"/>
            <a:t>(Operating Engineers Training Trust) </a:t>
          </a:r>
        </a:p>
      </dsp:txBody>
      <dsp:txXfrm>
        <a:off x="3065472" y="3582362"/>
        <a:ext cx="953467" cy="953467"/>
      </dsp:txXfrm>
    </dsp:sp>
    <dsp:sp modelId="{F6DF6227-391F-428F-BB23-46288B2C717A}">
      <dsp:nvSpPr>
        <dsp:cNvPr id="0" name=""/>
        <dsp:cNvSpPr/>
      </dsp:nvSpPr>
      <dsp:spPr>
        <a:xfrm>
          <a:off x="1917261" y="2192700"/>
          <a:ext cx="1348405"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Power Lineman     </a:t>
          </a:r>
          <a:r>
            <a:rPr lang="en-US" sz="1200" kern="1200" dirty="0"/>
            <a:t>(Cal Nevada JATC)</a:t>
          </a:r>
          <a:endParaRPr lang="en-US" sz="1200" b="1" kern="1200" dirty="0"/>
        </a:p>
      </dsp:txBody>
      <dsp:txXfrm>
        <a:off x="2114730" y="2390169"/>
        <a:ext cx="953467" cy="953467"/>
      </dsp:txXfrm>
    </dsp:sp>
    <dsp:sp modelId="{1D98FD5A-58C4-4135-A3E1-50EEBC072E2E}">
      <dsp:nvSpPr>
        <dsp:cNvPr id="0" name=""/>
        <dsp:cNvSpPr/>
      </dsp:nvSpPr>
      <dsp:spPr>
        <a:xfrm>
          <a:off x="2256577" y="706060"/>
          <a:ext cx="1348405" cy="13484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Surveying </a:t>
          </a:r>
          <a:r>
            <a:rPr lang="en-US" sz="1200" kern="1200" dirty="0"/>
            <a:t> (Southern California Surveyors)</a:t>
          </a:r>
        </a:p>
      </dsp:txBody>
      <dsp:txXfrm>
        <a:off x="2454046" y="903529"/>
        <a:ext cx="953467" cy="95346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C9A69E-5D3A-4E11-8ABA-167D7BBCD888}" type="datetimeFigureOut">
              <a:rPr lang="en-US" smtClean="0"/>
              <a:t>6/24/2021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E26A6-8491-4453-9C8A-1BB43E0D0581}" type="slidenum">
              <a:rPr lang="en-US" smtClean="0"/>
              <a:t>‹#›</a:t>
            </a:fld>
            <a:endParaRPr lang="en-US"/>
          </a:p>
        </p:txBody>
      </p:sp>
    </p:spTree>
    <p:extLst>
      <p:ext uri="{BB962C8B-B14F-4D97-AF65-F5344CB8AC3E}">
        <p14:creationId xmlns:p14="http://schemas.microsoft.com/office/powerpoint/2010/main" val="155582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E26A6-8491-4453-9C8A-1BB43E0D0581}" type="slidenum">
              <a:rPr lang="en-US" smtClean="0"/>
              <a:t>1</a:t>
            </a:fld>
            <a:endParaRPr lang="en-US"/>
          </a:p>
        </p:txBody>
      </p:sp>
    </p:spTree>
    <p:extLst>
      <p:ext uri="{BB962C8B-B14F-4D97-AF65-F5344CB8AC3E}">
        <p14:creationId xmlns:p14="http://schemas.microsoft.com/office/powerpoint/2010/main" val="11350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Currently</a:t>
            </a:r>
            <a:r>
              <a:rPr lang="en-US" baseline="0" dirty="0"/>
              <a:t> we leave thousands of dollars on the table due to the current procedures in place when tracking hours</a:t>
            </a:r>
          </a:p>
          <a:p>
            <a:pPr marL="174708" indent="-174708">
              <a:buFont typeface="Arial" panose="020B0604020202020204" pitchFamily="34" charset="0"/>
              <a:buChar char="•"/>
            </a:pPr>
            <a:r>
              <a:rPr lang="en-US" baseline="0" dirty="0"/>
              <a:t>The new governor is looking to expand and infuse monies into the Apprenticeship sectors</a:t>
            </a:r>
          </a:p>
          <a:p>
            <a:pPr marL="174708" indent="-174708">
              <a:buFont typeface="Arial" panose="020B0604020202020204" pitchFamily="34" charset="0"/>
              <a:buChar char="•"/>
            </a:pPr>
            <a:r>
              <a:rPr lang="en-US" baseline="0" dirty="0"/>
              <a:t>Each trust will be receiving their allocations and will need to sign and return</a:t>
            </a:r>
          </a:p>
        </p:txBody>
      </p:sp>
      <p:sp>
        <p:nvSpPr>
          <p:cNvPr id="4" name="Slide Number Placeholder 3"/>
          <p:cNvSpPr>
            <a:spLocks noGrp="1"/>
          </p:cNvSpPr>
          <p:nvPr>
            <p:ph type="sldNum" sz="quarter" idx="10"/>
          </p:nvPr>
        </p:nvSpPr>
        <p:spPr/>
        <p:txBody>
          <a:bodyPr/>
          <a:lstStyle/>
          <a:p>
            <a:fld id="{1C7E26A6-8491-4453-9C8A-1BB43E0D0581}" type="slidenum">
              <a:rPr lang="en-US" smtClean="0"/>
              <a:t>16</a:t>
            </a:fld>
            <a:endParaRPr lang="en-US"/>
          </a:p>
        </p:txBody>
      </p:sp>
    </p:spTree>
    <p:extLst>
      <p:ext uri="{BB962C8B-B14F-4D97-AF65-F5344CB8AC3E}">
        <p14:creationId xmlns:p14="http://schemas.microsoft.com/office/powerpoint/2010/main" val="373036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E26A6-8491-4453-9C8A-1BB43E0D0581}" type="slidenum">
              <a:rPr lang="en-US" smtClean="0"/>
              <a:t>3</a:t>
            </a:fld>
            <a:endParaRPr lang="en-US"/>
          </a:p>
        </p:txBody>
      </p:sp>
    </p:spTree>
    <p:extLst>
      <p:ext uri="{BB962C8B-B14F-4D97-AF65-F5344CB8AC3E}">
        <p14:creationId xmlns:p14="http://schemas.microsoft.com/office/powerpoint/2010/main" val="361527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Apprenticeship Training Programs are three-year programs. The apprentice must furnish his/her own tools and be working as an indentured apprentice. Employment within the trade depends upon a willingness to work and available work in the industry. Apprentices are also required to attend daytime college credit related and supplemental instruction for two weeks, 40 hours per week, every six months.</a:t>
            </a:r>
          </a:p>
          <a:p>
            <a:endParaRPr lang="en-US" dirty="0"/>
          </a:p>
        </p:txBody>
      </p:sp>
      <p:sp>
        <p:nvSpPr>
          <p:cNvPr id="4" name="Slide Number Placeholder 3"/>
          <p:cNvSpPr>
            <a:spLocks noGrp="1"/>
          </p:cNvSpPr>
          <p:nvPr>
            <p:ph type="sldNum" sz="quarter" idx="5"/>
          </p:nvPr>
        </p:nvSpPr>
        <p:spPr/>
        <p:txBody>
          <a:bodyPr/>
          <a:lstStyle/>
          <a:p>
            <a:fld id="{1C7E26A6-8491-4453-9C8A-1BB43E0D0581}" type="slidenum">
              <a:rPr lang="en-US" smtClean="0"/>
              <a:t>6</a:t>
            </a:fld>
            <a:endParaRPr lang="en-US"/>
          </a:p>
        </p:txBody>
      </p:sp>
    </p:spTree>
    <p:extLst>
      <p:ext uri="{BB962C8B-B14F-4D97-AF65-F5344CB8AC3E}">
        <p14:creationId xmlns:p14="http://schemas.microsoft.com/office/powerpoint/2010/main" val="830786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26A6-8491-4453-9C8A-1BB43E0D0581}" type="slidenum">
              <a:rPr lang="en-US" smtClean="0"/>
              <a:t>7</a:t>
            </a:fld>
            <a:endParaRPr lang="en-US"/>
          </a:p>
        </p:txBody>
      </p:sp>
    </p:spTree>
    <p:extLst>
      <p:ext uri="{BB962C8B-B14F-4D97-AF65-F5344CB8AC3E}">
        <p14:creationId xmlns:p14="http://schemas.microsoft.com/office/powerpoint/2010/main" val="174203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County Electrical Apprenticeship program is a State registered program dedicated to the training of electrical construction Apprentices</a:t>
            </a:r>
          </a:p>
        </p:txBody>
      </p:sp>
      <p:sp>
        <p:nvSpPr>
          <p:cNvPr id="4" name="Slide Number Placeholder 3"/>
          <p:cNvSpPr>
            <a:spLocks noGrp="1"/>
          </p:cNvSpPr>
          <p:nvPr>
            <p:ph type="sldNum" sz="quarter" idx="10"/>
          </p:nvPr>
        </p:nvSpPr>
        <p:spPr/>
        <p:txBody>
          <a:bodyPr/>
          <a:lstStyle/>
          <a:p>
            <a:fld id="{1C7E26A6-8491-4453-9C8A-1BB43E0D0581}" type="slidenum">
              <a:rPr lang="en-US" smtClean="0"/>
              <a:t>8</a:t>
            </a:fld>
            <a:endParaRPr lang="en-US"/>
          </a:p>
        </p:txBody>
      </p:sp>
    </p:spTree>
    <p:extLst>
      <p:ext uri="{BB962C8B-B14F-4D97-AF65-F5344CB8AC3E}">
        <p14:creationId xmlns:p14="http://schemas.microsoft.com/office/powerpoint/2010/main" val="415070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E26A6-8491-4453-9C8A-1BB43E0D0581}" type="slidenum">
              <a:rPr lang="en-US" smtClean="0"/>
              <a:t>9</a:t>
            </a:fld>
            <a:endParaRPr lang="en-US"/>
          </a:p>
        </p:txBody>
      </p:sp>
    </p:spTree>
    <p:extLst>
      <p:ext uri="{BB962C8B-B14F-4D97-AF65-F5344CB8AC3E}">
        <p14:creationId xmlns:p14="http://schemas.microsoft.com/office/powerpoint/2010/main" val="322661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E26A6-8491-4453-9C8A-1BB43E0D0581}" type="slidenum">
              <a:rPr lang="en-US" smtClean="0"/>
              <a:t>10</a:t>
            </a:fld>
            <a:endParaRPr lang="en-US"/>
          </a:p>
        </p:txBody>
      </p:sp>
    </p:spTree>
    <p:extLst>
      <p:ext uri="{BB962C8B-B14F-4D97-AF65-F5344CB8AC3E}">
        <p14:creationId xmlns:p14="http://schemas.microsoft.com/office/powerpoint/2010/main" val="70861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E26A6-8491-4453-9C8A-1BB43E0D0581}" type="slidenum">
              <a:rPr lang="en-US" smtClean="0"/>
              <a:t>12</a:t>
            </a:fld>
            <a:endParaRPr lang="en-US"/>
          </a:p>
        </p:txBody>
      </p:sp>
    </p:spTree>
    <p:extLst>
      <p:ext uri="{BB962C8B-B14F-4D97-AF65-F5344CB8AC3E}">
        <p14:creationId xmlns:p14="http://schemas.microsoft.com/office/powerpoint/2010/main" val="14525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Certificates tracked are computed</a:t>
            </a:r>
            <a:r>
              <a:rPr lang="en-US" baseline="0" dirty="0"/>
              <a:t> by using an “auto-awarding system”</a:t>
            </a:r>
          </a:p>
          <a:p>
            <a:r>
              <a:rPr lang="en-US" baseline="0" dirty="0"/>
              <a:t>Associate Degrees are only tracked if a student manually petitions for graduation by submitting the petition form to Admissions</a:t>
            </a:r>
            <a:endParaRPr lang="en-US" dirty="0"/>
          </a:p>
        </p:txBody>
      </p:sp>
      <p:sp>
        <p:nvSpPr>
          <p:cNvPr id="4" name="Slide Number Placeholder 3"/>
          <p:cNvSpPr>
            <a:spLocks noGrp="1"/>
          </p:cNvSpPr>
          <p:nvPr>
            <p:ph type="sldNum" sz="quarter" idx="10"/>
          </p:nvPr>
        </p:nvSpPr>
        <p:spPr/>
        <p:txBody>
          <a:bodyPr/>
          <a:lstStyle/>
          <a:p>
            <a:fld id="{1C7E26A6-8491-4453-9C8A-1BB43E0D0581}" type="slidenum">
              <a:rPr lang="en-US" smtClean="0"/>
              <a:t>15</a:t>
            </a:fld>
            <a:endParaRPr lang="en-US"/>
          </a:p>
        </p:txBody>
      </p:sp>
    </p:spTree>
    <p:extLst>
      <p:ext uri="{BB962C8B-B14F-4D97-AF65-F5344CB8AC3E}">
        <p14:creationId xmlns:p14="http://schemas.microsoft.com/office/powerpoint/2010/main" val="16640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2BEEF0-11C0-794C-9742-A35E8F0C8606}"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45858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BEEF0-11C0-794C-9742-A35E8F0C8606}"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84882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BEEF0-11C0-794C-9742-A35E8F0C8606}"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43884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BEEF0-11C0-794C-9742-A35E8F0C8606}"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17268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2BEEF0-11C0-794C-9742-A35E8F0C8606}"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101186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2BEEF0-11C0-794C-9742-A35E8F0C8606}"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50877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2BEEF0-11C0-794C-9742-A35E8F0C8606}" type="datetimeFigureOut">
              <a:rPr lang="en-US" smtClean="0"/>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188889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2BEEF0-11C0-794C-9742-A35E8F0C8606}"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36544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BEEF0-11C0-794C-9742-A35E8F0C8606}" type="datetimeFigureOut">
              <a:rPr lang="en-US" smtClean="0"/>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20530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BEEF0-11C0-794C-9742-A35E8F0C8606}"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169107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BEEF0-11C0-794C-9742-A35E8F0C8606}"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3C53-9755-0B42-B459-DA3007083F88}" type="slidenum">
              <a:rPr lang="en-US" smtClean="0"/>
              <a:t>‹#›</a:t>
            </a:fld>
            <a:endParaRPr lang="en-US"/>
          </a:p>
        </p:txBody>
      </p:sp>
    </p:spTree>
    <p:extLst>
      <p:ext uri="{BB962C8B-B14F-4D97-AF65-F5344CB8AC3E}">
        <p14:creationId xmlns:p14="http://schemas.microsoft.com/office/powerpoint/2010/main" val="201490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BEEF0-11C0-794C-9742-A35E8F0C8606}" type="datetimeFigureOut">
              <a:rPr lang="en-US" smtClean="0"/>
              <a:t>6/24/2021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63C53-9755-0B42-B459-DA3007083F88}" type="slidenum">
              <a:rPr lang="en-US" smtClean="0"/>
              <a:t>‹#›</a:t>
            </a:fld>
            <a:endParaRPr lang="en-US"/>
          </a:p>
        </p:txBody>
      </p:sp>
    </p:spTree>
    <p:extLst>
      <p:ext uri="{BB962C8B-B14F-4D97-AF65-F5344CB8AC3E}">
        <p14:creationId xmlns:p14="http://schemas.microsoft.com/office/powerpoint/2010/main" val="1733653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tiff"/><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tiff"/><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772885" y="2314322"/>
            <a:ext cx="8066315" cy="1569660"/>
          </a:xfrm>
          <a:prstGeom prst="rect">
            <a:avLst/>
          </a:prstGeom>
          <a:noFill/>
        </p:spPr>
        <p:txBody>
          <a:bodyPr wrap="square" rtlCol="0">
            <a:spAutoFit/>
          </a:bodyPr>
          <a:lstStyle/>
          <a:p>
            <a:r>
              <a:rPr lang="en-US" altLang="en-US" sz="4800" b="1" dirty="0">
                <a:solidFill>
                  <a:schemeClr val="tx1"/>
                </a:solidFill>
                <a:latin typeface="Verdana" charset="0"/>
                <a:ea typeface="Verdana" charset="0"/>
                <a:cs typeface="Verdana" charset="0"/>
              </a:rPr>
              <a:t>Apprenticeship </a:t>
            </a:r>
            <a:r>
              <a:rPr lang="en-US" altLang="en-US" sz="4800" b="1" dirty="0">
                <a:latin typeface="Verdana" charset="0"/>
                <a:ea typeface="Verdana" charset="0"/>
                <a:cs typeface="Verdana" charset="0"/>
              </a:rPr>
              <a:t>Presentation</a:t>
            </a:r>
            <a:endParaRPr lang="en-US" sz="4800" dirty="0"/>
          </a:p>
        </p:txBody>
      </p:sp>
      <p:sp>
        <p:nvSpPr>
          <p:cNvPr id="10" name="TextBox 9"/>
          <p:cNvSpPr txBox="1"/>
          <p:nvPr/>
        </p:nvSpPr>
        <p:spPr>
          <a:xfrm>
            <a:off x="772885" y="4457700"/>
            <a:ext cx="8066315" cy="830997"/>
          </a:xfrm>
          <a:prstGeom prst="rect">
            <a:avLst/>
          </a:prstGeom>
          <a:noFill/>
        </p:spPr>
        <p:txBody>
          <a:bodyPr wrap="square" rtlCol="0">
            <a:spAutoFit/>
          </a:bodyPr>
          <a:lstStyle/>
          <a:p>
            <a:r>
              <a:rPr lang="en-US" sz="1600" dirty="0">
                <a:latin typeface="Verdana" charset="0"/>
                <a:ea typeface="Verdana" charset="0"/>
                <a:cs typeface="Verdana" charset="0"/>
              </a:rPr>
              <a:t>July 15, 2021</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Martin Stringer, Interim </a:t>
            </a:r>
            <a:r>
              <a:rPr lang="en-US" sz="1600" i="1" dirty="0">
                <a:latin typeface="Verdana" charset="0"/>
                <a:ea typeface="Verdana" charset="0"/>
                <a:cs typeface="Verdana" charset="0"/>
              </a:rPr>
              <a:t>Vice President of Academic Affairs</a:t>
            </a:r>
          </a:p>
        </p:txBody>
      </p:sp>
    </p:spTree>
    <p:extLst>
      <p:ext uri="{BB962C8B-B14F-4D97-AF65-F5344CB8AC3E}">
        <p14:creationId xmlns:p14="http://schemas.microsoft.com/office/powerpoint/2010/main" val="197557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2239"/>
          <a:stretch/>
        </p:blipFill>
        <p:spPr>
          <a:xfrm>
            <a:off x="0" y="2210936"/>
            <a:ext cx="9144000" cy="4647063"/>
          </a:xfrm>
          <a:prstGeom prst="rect">
            <a:avLst/>
          </a:prstGeom>
        </p:spPr>
      </p:pic>
      <p:sp>
        <p:nvSpPr>
          <p:cNvPr id="5" name="Title 1"/>
          <p:cNvSpPr txBox="1">
            <a:spLocks/>
          </p:cNvSpPr>
          <p:nvPr/>
        </p:nvSpPr>
        <p:spPr>
          <a:xfrm>
            <a:off x="628648" y="-30659"/>
            <a:ext cx="82150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Operating Engineers</a:t>
            </a:r>
          </a:p>
        </p:txBody>
      </p:sp>
      <p:sp>
        <p:nvSpPr>
          <p:cNvPr id="4" name="TextBox 3">
            <a:extLst>
              <a:ext uri="{FF2B5EF4-FFF2-40B4-BE49-F238E27FC236}">
                <a16:creationId xmlns:a16="http://schemas.microsoft.com/office/drawing/2014/main" id="{8301D79F-EDAC-486C-A7E5-9D8C4E84B468}"/>
              </a:ext>
            </a:extLst>
          </p:cNvPr>
          <p:cNvSpPr txBox="1"/>
          <p:nvPr/>
        </p:nvSpPr>
        <p:spPr>
          <a:xfrm>
            <a:off x="628648" y="1295851"/>
            <a:ext cx="7229837" cy="4955203"/>
          </a:xfrm>
          <a:prstGeom prst="rect">
            <a:avLst/>
          </a:prstGeom>
          <a:noFill/>
        </p:spPr>
        <p:txBody>
          <a:bodyPr wrap="square" rtlCol="0">
            <a:spAutoFit/>
          </a:bodyPr>
          <a:lstStyle/>
          <a:p>
            <a:endParaRPr lang="en-US" sz="2000" dirty="0"/>
          </a:p>
          <a:p>
            <a:endParaRPr lang="en-US" sz="2000" dirty="0"/>
          </a:p>
          <a:p>
            <a:pPr marL="342900" indent="-342900">
              <a:buFont typeface="Wingdings" panose="05000000000000000000" pitchFamily="2" charset="2"/>
              <a:buChar char="Ø"/>
            </a:pPr>
            <a:r>
              <a:rPr lang="en-US" sz="2000" dirty="0"/>
              <a:t>Heavy Duty Repairer </a:t>
            </a:r>
          </a:p>
          <a:p>
            <a:endParaRPr lang="en-US" sz="2000" dirty="0"/>
          </a:p>
          <a:p>
            <a:pPr marL="342900" indent="-342900">
              <a:buFont typeface="Wingdings" panose="05000000000000000000" pitchFamily="2" charset="2"/>
              <a:buChar char="Ø"/>
            </a:pPr>
            <a:r>
              <a:rPr lang="en-US" sz="2000" dirty="0"/>
              <a:t>Heavy Equipment Operator </a:t>
            </a:r>
          </a:p>
          <a:p>
            <a:endParaRPr lang="en-US" sz="2000" dirty="0"/>
          </a:p>
          <a:p>
            <a:pPr marL="342900" indent="-342900">
              <a:buFont typeface="Wingdings" panose="05000000000000000000" pitchFamily="2" charset="2"/>
              <a:buChar char="Ø"/>
            </a:pPr>
            <a:r>
              <a:rPr lang="en-US" sz="2000" dirty="0"/>
              <a:t>Inspection </a:t>
            </a:r>
          </a:p>
          <a:p>
            <a:endParaRPr lang="en-US" sz="2000" dirty="0"/>
          </a:p>
          <a:p>
            <a:pPr marL="342900" indent="-342900">
              <a:buFont typeface="Wingdings" panose="05000000000000000000" pitchFamily="2" charset="2"/>
              <a:buChar char="Ø"/>
            </a:pPr>
            <a:r>
              <a:rPr lang="en-US" sz="2000" dirty="0"/>
              <a:t>Plant Equipment/Rock, Sand and Gravel </a:t>
            </a:r>
          </a:p>
          <a:p>
            <a:endParaRPr lang="en-US" sz="2000" dirty="0"/>
          </a:p>
          <a:p>
            <a:endParaRPr lang="en-US" sz="2000" dirty="0"/>
          </a:p>
          <a:p>
            <a:pPr marL="342900" indent="-342900">
              <a:buFont typeface="Wingdings" panose="05000000000000000000" pitchFamily="2" charset="2"/>
              <a:buChar char="Ø"/>
            </a:pPr>
            <a:endParaRPr lang="en-US" sz="2000" dirty="0"/>
          </a:p>
          <a:p>
            <a:endParaRPr lang="en-US" sz="2000" dirty="0"/>
          </a:p>
          <a:p>
            <a:endParaRPr lang="en-US" sz="2000" dirty="0"/>
          </a:p>
          <a:p>
            <a:endParaRPr lang="en-US" dirty="0"/>
          </a:p>
          <a:p>
            <a:endParaRPr lang="en-US" dirty="0"/>
          </a:p>
        </p:txBody>
      </p:sp>
      <p:pic>
        <p:nvPicPr>
          <p:cNvPr id="6" name="Picture 5">
            <a:extLst>
              <a:ext uri="{FF2B5EF4-FFF2-40B4-BE49-F238E27FC236}">
                <a16:creationId xmlns:a16="http://schemas.microsoft.com/office/drawing/2014/main" id="{CA207323-711D-490E-9D51-A6CDACB1F8CD}"/>
              </a:ext>
            </a:extLst>
          </p:cNvPr>
          <p:cNvPicPr>
            <a:picLocks noChangeAspect="1"/>
          </p:cNvPicPr>
          <p:nvPr/>
        </p:nvPicPr>
        <p:blipFill>
          <a:blip r:embed="rId4"/>
          <a:stretch>
            <a:fillRect/>
          </a:stretch>
        </p:blipFill>
        <p:spPr>
          <a:xfrm>
            <a:off x="6012579" y="2204864"/>
            <a:ext cx="2474554" cy="1670324"/>
          </a:xfrm>
          <a:prstGeom prst="rect">
            <a:avLst/>
          </a:prstGeom>
          <a:ln>
            <a:noFill/>
          </a:ln>
          <a:effectLst>
            <a:softEdge rad="112500"/>
          </a:effectLst>
        </p:spPr>
      </p:pic>
      <p:pic>
        <p:nvPicPr>
          <p:cNvPr id="7" name="Picture 6">
            <a:extLst>
              <a:ext uri="{FF2B5EF4-FFF2-40B4-BE49-F238E27FC236}">
                <a16:creationId xmlns:a16="http://schemas.microsoft.com/office/drawing/2014/main" id="{CB817C01-080A-4F97-8FE0-F75B9961F249}"/>
              </a:ext>
            </a:extLst>
          </p:cNvPr>
          <p:cNvPicPr>
            <a:picLocks noChangeAspect="1"/>
          </p:cNvPicPr>
          <p:nvPr/>
        </p:nvPicPr>
        <p:blipFill>
          <a:blip r:embed="rId5"/>
          <a:stretch>
            <a:fillRect/>
          </a:stretch>
        </p:blipFill>
        <p:spPr>
          <a:xfrm>
            <a:off x="6012579" y="4653136"/>
            <a:ext cx="2474554" cy="1855915"/>
          </a:xfrm>
          <a:prstGeom prst="rect">
            <a:avLst/>
          </a:prstGeom>
          <a:ln>
            <a:noFill/>
          </a:ln>
          <a:effectLst>
            <a:softEdge rad="112500"/>
          </a:effectLst>
        </p:spPr>
      </p:pic>
      <p:pic>
        <p:nvPicPr>
          <p:cNvPr id="8" name="Picture 7">
            <a:extLst>
              <a:ext uri="{FF2B5EF4-FFF2-40B4-BE49-F238E27FC236}">
                <a16:creationId xmlns:a16="http://schemas.microsoft.com/office/drawing/2014/main" id="{2EB8DC94-E484-4AD2-BD2B-BDBF609CF3D5}"/>
              </a:ext>
            </a:extLst>
          </p:cNvPr>
          <p:cNvPicPr>
            <a:picLocks noChangeAspect="1"/>
          </p:cNvPicPr>
          <p:nvPr/>
        </p:nvPicPr>
        <p:blipFill>
          <a:blip r:embed="rId6"/>
          <a:stretch>
            <a:fillRect/>
          </a:stretch>
        </p:blipFill>
        <p:spPr>
          <a:xfrm>
            <a:off x="628648" y="5171090"/>
            <a:ext cx="4864647" cy="1412162"/>
          </a:xfrm>
          <a:prstGeom prst="rect">
            <a:avLst/>
          </a:prstGeom>
          <a:ln>
            <a:noFill/>
          </a:ln>
          <a:effectLst>
            <a:softEdge rad="112500"/>
          </a:effectLst>
        </p:spPr>
      </p:pic>
    </p:spTree>
    <p:extLst>
      <p:ext uri="{BB962C8B-B14F-4D97-AF65-F5344CB8AC3E}">
        <p14:creationId xmlns:p14="http://schemas.microsoft.com/office/powerpoint/2010/main" val="305340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641C2-6C00-4549-B2DE-42840F12BB7D}"/>
              </a:ext>
            </a:extLst>
          </p:cNvPr>
          <p:cNvPicPr>
            <a:picLocks noChangeAspect="1"/>
          </p:cNvPicPr>
          <p:nvPr/>
        </p:nvPicPr>
        <p:blipFill rotWithShape="1">
          <a:blip r:embed="rId2"/>
          <a:srcRect t="32239"/>
          <a:stretch/>
        </p:blipFill>
        <p:spPr>
          <a:xfrm>
            <a:off x="-10510" y="2224100"/>
            <a:ext cx="9154510" cy="4652404"/>
          </a:xfrm>
          <a:prstGeom prst="rect">
            <a:avLst/>
          </a:prstGeom>
        </p:spPr>
      </p:pic>
      <p:sp>
        <p:nvSpPr>
          <p:cNvPr id="4" name="Title 1">
            <a:extLst>
              <a:ext uri="{FF2B5EF4-FFF2-40B4-BE49-F238E27FC236}">
                <a16:creationId xmlns:a16="http://schemas.microsoft.com/office/drawing/2014/main" id="{003767BD-B0E1-4FA9-9E5A-466B7AFB07B5}"/>
              </a:ext>
            </a:extLst>
          </p:cNvPr>
          <p:cNvSpPr txBox="1">
            <a:spLocks/>
          </p:cNvSpPr>
          <p:nvPr/>
        </p:nvSpPr>
        <p:spPr>
          <a:xfrm>
            <a:off x="569049" y="312124"/>
            <a:ext cx="7995391" cy="8513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Power Lineman</a:t>
            </a:r>
            <a:endParaRPr lang="en-US" sz="2000" dirty="0"/>
          </a:p>
        </p:txBody>
      </p:sp>
      <p:pic>
        <p:nvPicPr>
          <p:cNvPr id="5" name="Picture 4">
            <a:extLst>
              <a:ext uri="{FF2B5EF4-FFF2-40B4-BE49-F238E27FC236}">
                <a16:creationId xmlns:a16="http://schemas.microsoft.com/office/drawing/2014/main" id="{37F5A316-FBA1-440E-91C5-C17C62D772E8}"/>
              </a:ext>
            </a:extLst>
          </p:cNvPr>
          <p:cNvPicPr>
            <a:picLocks noChangeAspect="1"/>
          </p:cNvPicPr>
          <p:nvPr/>
        </p:nvPicPr>
        <p:blipFill>
          <a:blip r:embed="rId3"/>
          <a:stretch>
            <a:fillRect/>
          </a:stretch>
        </p:blipFill>
        <p:spPr>
          <a:xfrm>
            <a:off x="704194" y="3429000"/>
            <a:ext cx="3042618" cy="2023017"/>
          </a:xfrm>
          <a:prstGeom prst="rect">
            <a:avLst/>
          </a:prstGeom>
          <a:ln>
            <a:noFill/>
          </a:ln>
          <a:effectLst>
            <a:softEdge rad="112500"/>
          </a:effectLst>
        </p:spPr>
      </p:pic>
      <p:pic>
        <p:nvPicPr>
          <p:cNvPr id="7" name="Picture 6">
            <a:extLst>
              <a:ext uri="{FF2B5EF4-FFF2-40B4-BE49-F238E27FC236}">
                <a16:creationId xmlns:a16="http://schemas.microsoft.com/office/drawing/2014/main" id="{DB482DEC-66CC-4AC2-8E86-0F50885A1D78}"/>
              </a:ext>
            </a:extLst>
          </p:cNvPr>
          <p:cNvPicPr>
            <a:picLocks noChangeAspect="1"/>
          </p:cNvPicPr>
          <p:nvPr/>
        </p:nvPicPr>
        <p:blipFill>
          <a:blip r:embed="rId4"/>
          <a:stretch>
            <a:fillRect/>
          </a:stretch>
        </p:blipFill>
        <p:spPr>
          <a:xfrm>
            <a:off x="5159777" y="2587948"/>
            <a:ext cx="3643854" cy="2864069"/>
          </a:xfrm>
          <a:prstGeom prst="rect">
            <a:avLst/>
          </a:prstGeom>
          <a:ln>
            <a:noFill/>
          </a:ln>
          <a:effectLst>
            <a:softEdge rad="112500"/>
          </a:effectLst>
        </p:spPr>
      </p:pic>
      <p:sp>
        <p:nvSpPr>
          <p:cNvPr id="9" name="Content Placeholder 8">
            <a:extLst>
              <a:ext uri="{FF2B5EF4-FFF2-40B4-BE49-F238E27FC236}">
                <a16:creationId xmlns:a16="http://schemas.microsoft.com/office/drawing/2014/main" id="{638CCE65-25FD-40FF-A381-0520FBB87857}"/>
              </a:ext>
            </a:extLst>
          </p:cNvPr>
          <p:cNvSpPr>
            <a:spLocks noGrp="1"/>
          </p:cNvSpPr>
          <p:nvPr>
            <p:ph idx="1"/>
          </p:nvPr>
        </p:nvSpPr>
        <p:spPr>
          <a:xfrm>
            <a:off x="569049" y="1405983"/>
            <a:ext cx="7886700" cy="4351338"/>
          </a:xfrm>
        </p:spPr>
        <p:txBody>
          <a:bodyPr/>
          <a:lstStyle/>
          <a:p>
            <a:pPr marL="400050" indent="-400050">
              <a:buFont typeface="Wingdings" panose="05000000000000000000" pitchFamily="2" charset="2"/>
              <a:buChar char="Ø"/>
            </a:pPr>
            <a:r>
              <a:rPr lang="en-US" dirty="0"/>
              <a:t>Power Lineman</a:t>
            </a:r>
          </a:p>
        </p:txBody>
      </p:sp>
    </p:spTree>
    <p:extLst>
      <p:ext uri="{BB962C8B-B14F-4D97-AF65-F5344CB8AC3E}">
        <p14:creationId xmlns:p14="http://schemas.microsoft.com/office/powerpoint/2010/main" val="346129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2239"/>
          <a:stretch/>
        </p:blipFill>
        <p:spPr>
          <a:xfrm>
            <a:off x="-10510" y="2205596"/>
            <a:ext cx="9154510" cy="4652404"/>
          </a:xfrm>
          <a:prstGeom prst="rect">
            <a:avLst/>
          </a:prstGeom>
        </p:spPr>
      </p:pic>
      <p:sp>
        <p:nvSpPr>
          <p:cNvPr id="5" name="Title 1"/>
          <p:cNvSpPr txBox="1">
            <a:spLocks/>
          </p:cNvSpPr>
          <p:nvPr/>
        </p:nvSpPr>
        <p:spPr>
          <a:xfrm>
            <a:off x="849064" y="-176048"/>
            <a:ext cx="8717623" cy="35945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Surveying:</a:t>
            </a:r>
          </a:p>
          <a:p>
            <a:pPr algn="l"/>
            <a:r>
              <a:rPr lang="en-US" sz="4400" dirty="0"/>
              <a:t> </a:t>
            </a:r>
          </a:p>
          <a:p>
            <a:pPr marL="457200" indent="-457200" algn="l">
              <a:buFont typeface="Wingdings" panose="05000000000000000000" pitchFamily="2" charset="2"/>
              <a:buChar char="Ø"/>
            </a:pPr>
            <a:r>
              <a:rPr lang="en-US" sz="2600" dirty="0"/>
              <a:t>Chainman </a:t>
            </a:r>
          </a:p>
          <a:p>
            <a:pPr marL="457200" indent="-457200" algn="l">
              <a:buFont typeface="Wingdings" panose="05000000000000000000" pitchFamily="2" charset="2"/>
              <a:buChar char="Ø"/>
            </a:pPr>
            <a:r>
              <a:rPr lang="en-US" sz="2400" dirty="0"/>
              <a:t>Chief of Party </a:t>
            </a:r>
          </a:p>
          <a:p>
            <a:pPr algn="l"/>
            <a:endParaRPr lang="en-US" sz="4400" dirty="0"/>
          </a:p>
          <a:p>
            <a:pPr marL="342900" indent="-342900" algn="l">
              <a:buFont typeface="Wingdings" panose="05000000000000000000" pitchFamily="2" charset="2"/>
              <a:buChar char="Ø"/>
            </a:pPr>
            <a:endParaRPr lang="en-US" sz="2000" dirty="0"/>
          </a:p>
        </p:txBody>
      </p:sp>
      <p:pic>
        <p:nvPicPr>
          <p:cNvPr id="2" name="Picture 1">
            <a:extLst>
              <a:ext uri="{FF2B5EF4-FFF2-40B4-BE49-F238E27FC236}">
                <a16:creationId xmlns:a16="http://schemas.microsoft.com/office/drawing/2014/main" id="{014E232F-DC58-4BD9-B528-FCAA09B02560}"/>
              </a:ext>
            </a:extLst>
          </p:cNvPr>
          <p:cNvPicPr>
            <a:picLocks noChangeAspect="1"/>
          </p:cNvPicPr>
          <p:nvPr/>
        </p:nvPicPr>
        <p:blipFill>
          <a:blip r:embed="rId4"/>
          <a:stretch>
            <a:fillRect/>
          </a:stretch>
        </p:blipFill>
        <p:spPr>
          <a:xfrm>
            <a:off x="0" y="4531798"/>
            <a:ext cx="9144000" cy="2345002"/>
          </a:xfrm>
          <a:prstGeom prst="rect">
            <a:avLst/>
          </a:prstGeom>
          <a:ln>
            <a:noFill/>
          </a:ln>
          <a:effectLst>
            <a:softEdge rad="112500"/>
          </a:effectLst>
        </p:spPr>
      </p:pic>
      <p:pic>
        <p:nvPicPr>
          <p:cNvPr id="4" name="Picture 3">
            <a:extLst>
              <a:ext uri="{FF2B5EF4-FFF2-40B4-BE49-F238E27FC236}">
                <a16:creationId xmlns:a16="http://schemas.microsoft.com/office/drawing/2014/main" id="{12067DB1-B53F-45AF-A048-26A53444D998}"/>
              </a:ext>
            </a:extLst>
          </p:cNvPr>
          <p:cNvPicPr>
            <a:picLocks noChangeAspect="1"/>
          </p:cNvPicPr>
          <p:nvPr/>
        </p:nvPicPr>
        <p:blipFill>
          <a:blip r:embed="rId5"/>
          <a:stretch>
            <a:fillRect/>
          </a:stretch>
        </p:blipFill>
        <p:spPr>
          <a:xfrm>
            <a:off x="5747913" y="1786759"/>
            <a:ext cx="2451361" cy="24226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99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Benefits to students</a:t>
            </a:r>
          </a:p>
        </p:txBody>
      </p:sp>
      <p:sp>
        <p:nvSpPr>
          <p:cNvPr id="4" name="Text Placeholder 3"/>
          <p:cNvSpPr>
            <a:spLocks noGrp="1"/>
          </p:cNvSpPr>
          <p:nvPr>
            <p:ph type="body" idx="1"/>
          </p:nvPr>
        </p:nvSpPr>
        <p:spPr>
          <a:xfrm>
            <a:off x="629841" y="1355834"/>
            <a:ext cx="5487180" cy="4351283"/>
          </a:xfrm>
        </p:spPr>
        <p:txBody>
          <a:bodyPr>
            <a:normAutofit fontScale="92500" lnSpcReduction="10000"/>
          </a:bodyPr>
          <a:lstStyle/>
          <a:p>
            <a:pPr marL="342900" indent="-342900">
              <a:buFont typeface="Wingdings" panose="05000000000000000000" pitchFamily="2" charset="2"/>
              <a:buChar char="Ø"/>
            </a:pPr>
            <a:endParaRPr lang="en-US" b="0" dirty="0"/>
          </a:p>
          <a:p>
            <a:pPr marL="342900" indent="-342900">
              <a:buFont typeface="Wingdings" panose="05000000000000000000" pitchFamily="2" charset="2"/>
              <a:buChar char="Ø"/>
            </a:pPr>
            <a:endParaRPr lang="en-US" b="0" dirty="0"/>
          </a:p>
          <a:p>
            <a:pPr marL="342900" indent="-342900">
              <a:buFont typeface="Wingdings" panose="05000000000000000000" pitchFamily="2" charset="2"/>
              <a:buChar char="Ø"/>
            </a:pPr>
            <a:r>
              <a:rPr lang="en-US" b="0" dirty="0"/>
              <a:t>High wage industries</a:t>
            </a:r>
          </a:p>
          <a:p>
            <a:pPr marL="342900" indent="-342900">
              <a:buFont typeface="Wingdings" panose="05000000000000000000" pitchFamily="2" charset="2"/>
              <a:buChar char="Ø"/>
            </a:pPr>
            <a:r>
              <a:rPr lang="en-US" b="0" dirty="0"/>
              <a:t>Earn while you learn (Trust pays salary)</a:t>
            </a:r>
          </a:p>
          <a:p>
            <a:pPr marL="342900" indent="-342900">
              <a:buFont typeface="Wingdings" panose="05000000000000000000" pitchFamily="2" charset="2"/>
              <a:buChar char="Ø"/>
            </a:pPr>
            <a:r>
              <a:rPr lang="en-US" b="0" dirty="0"/>
              <a:t>No college tuition to the student (Trust pays)</a:t>
            </a:r>
          </a:p>
          <a:p>
            <a:pPr marL="342900" indent="-342900">
              <a:buFont typeface="Wingdings" panose="05000000000000000000" pitchFamily="2" charset="2"/>
              <a:buChar char="Ø"/>
            </a:pPr>
            <a:r>
              <a:rPr lang="en-US" b="0" dirty="0"/>
              <a:t>Regular increases in salary</a:t>
            </a:r>
          </a:p>
          <a:p>
            <a:pPr marL="342900" indent="-342900">
              <a:buFont typeface="Wingdings" panose="05000000000000000000" pitchFamily="2" charset="2"/>
              <a:buChar char="Ø"/>
            </a:pPr>
            <a:r>
              <a:rPr lang="en-US" b="0" dirty="0"/>
              <a:t>Great jobs with benefits</a:t>
            </a:r>
          </a:p>
          <a:p>
            <a:pPr marL="342900" indent="-342900">
              <a:buFont typeface="Wingdings" panose="05000000000000000000" pitchFamily="2" charset="2"/>
              <a:buChar char="Ø"/>
            </a:pPr>
            <a:r>
              <a:rPr lang="en-US" b="0" dirty="0"/>
              <a:t>Industry connections once they graduate</a:t>
            </a:r>
          </a:p>
          <a:p>
            <a:pPr marL="342900" indent="-342900">
              <a:buFont typeface="Wingdings" panose="05000000000000000000" pitchFamily="2" charset="2"/>
              <a:buChar char="Ø"/>
            </a:pPr>
            <a:r>
              <a:rPr lang="en-US" b="0" dirty="0"/>
              <a:t>Completion of training leads to journey worker status</a:t>
            </a:r>
          </a:p>
          <a:p>
            <a:endParaRPr lang="en-US" b="0" dirty="0"/>
          </a:p>
          <a:p>
            <a:endParaRPr lang="en-US" b="0" dirty="0"/>
          </a:p>
        </p:txBody>
      </p:sp>
      <p:pic>
        <p:nvPicPr>
          <p:cNvPr id="5" name="Picture 4">
            <a:extLst>
              <a:ext uri="{FF2B5EF4-FFF2-40B4-BE49-F238E27FC236}">
                <a16:creationId xmlns:a16="http://schemas.microsoft.com/office/drawing/2014/main" id="{AF0D8B15-C7A1-4206-8BF2-77B170789F29}"/>
              </a:ext>
            </a:extLst>
          </p:cNvPr>
          <p:cNvPicPr>
            <a:picLocks noChangeAspect="1"/>
          </p:cNvPicPr>
          <p:nvPr/>
        </p:nvPicPr>
        <p:blipFill>
          <a:blip r:embed="rId3"/>
          <a:stretch>
            <a:fillRect/>
          </a:stretch>
        </p:blipFill>
        <p:spPr>
          <a:xfrm rot="658306">
            <a:off x="6583870" y="1084636"/>
            <a:ext cx="1752505" cy="981403"/>
          </a:xfrm>
          <a:prstGeom prst="rect">
            <a:avLst/>
          </a:prstGeom>
        </p:spPr>
      </p:pic>
      <p:pic>
        <p:nvPicPr>
          <p:cNvPr id="6" name="Picture 5">
            <a:extLst>
              <a:ext uri="{FF2B5EF4-FFF2-40B4-BE49-F238E27FC236}">
                <a16:creationId xmlns:a16="http://schemas.microsoft.com/office/drawing/2014/main" id="{A0D2CEBA-FBD9-4B98-B59E-9CE2FB2241B1}"/>
              </a:ext>
            </a:extLst>
          </p:cNvPr>
          <p:cNvPicPr>
            <a:picLocks noChangeAspect="1"/>
          </p:cNvPicPr>
          <p:nvPr/>
        </p:nvPicPr>
        <p:blipFill>
          <a:blip r:embed="rId4"/>
          <a:stretch>
            <a:fillRect/>
          </a:stretch>
        </p:blipFill>
        <p:spPr>
          <a:xfrm>
            <a:off x="6661245" y="2294847"/>
            <a:ext cx="1752506" cy="981403"/>
          </a:xfrm>
          <a:prstGeom prst="rect">
            <a:avLst/>
          </a:prstGeom>
        </p:spPr>
      </p:pic>
      <p:pic>
        <p:nvPicPr>
          <p:cNvPr id="7" name="Picture 6">
            <a:extLst>
              <a:ext uri="{FF2B5EF4-FFF2-40B4-BE49-F238E27FC236}">
                <a16:creationId xmlns:a16="http://schemas.microsoft.com/office/drawing/2014/main" id="{53E3C840-8518-4496-8695-2736C310E7AD}"/>
              </a:ext>
            </a:extLst>
          </p:cNvPr>
          <p:cNvPicPr>
            <a:picLocks noChangeAspect="1"/>
          </p:cNvPicPr>
          <p:nvPr/>
        </p:nvPicPr>
        <p:blipFill rotWithShape="1">
          <a:blip r:embed="rId5"/>
          <a:srcRect l="33525" t="75060" r="47517" b="5933"/>
          <a:stretch/>
        </p:blipFill>
        <p:spPr>
          <a:xfrm rot="21010834">
            <a:off x="6497496" y="3571274"/>
            <a:ext cx="2118471" cy="1563634"/>
          </a:xfrm>
          <a:prstGeom prst="rect">
            <a:avLst/>
          </a:prstGeom>
          <a:ln>
            <a:noFill/>
          </a:ln>
          <a:effectLst>
            <a:softEdge rad="112500"/>
          </a:effectLst>
        </p:spPr>
      </p:pic>
    </p:spTree>
    <p:extLst>
      <p:ext uri="{BB962C8B-B14F-4D97-AF65-F5344CB8AC3E}">
        <p14:creationId xmlns:p14="http://schemas.microsoft.com/office/powerpoint/2010/main" val="78185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dirty="0"/>
              <a:t>Benefits to students</a:t>
            </a:r>
          </a:p>
        </p:txBody>
      </p:sp>
      <p:sp>
        <p:nvSpPr>
          <p:cNvPr id="4" name="Text Placeholder 3"/>
          <p:cNvSpPr>
            <a:spLocks noGrp="1"/>
          </p:cNvSpPr>
          <p:nvPr>
            <p:ph type="body" idx="1"/>
          </p:nvPr>
        </p:nvSpPr>
        <p:spPr>
          <a:xfrm>
            <a:off x="629841" y="1355834"/>
            <a:ext cx="5487180" cy="4351283"/>
          </a:xfrm>
        </p:spPr>
        <p:txBody>
          <a:bodyPr>
            <a:normAutofit fontScale="92500" lnSpcReduction="20000"/>
          </a:bodyPr>
          <a:lstStyle/>
          <a:p>
            <a:pPr marL="342900" indent="-342900">
              <a:buFont typeface="Wingdings" panose="05000000000000000000" pitchFamily="2" charset="2"/>
              <a:buChar char="Ø"/>
            </a:pPr>
            <a:endParaRPr lang="en-US" b="0" dirty="0"/>
          </a:p>
          <a:p>
            <a:pPr marL="342900" indent="-342900">
              <a:buFont typeface="Wingdings" panose="05000000000000000000" pitchFamily="2" charset="2"/>
              <a:buChar char="Ø"/>
            </a:pPr>
            <a:endParaRPr lang="en-US" b="0" dirty="0"/>
          </a:p>
          <a:p>
            <a:pPr marL="342900" indent="-342900">
              <a:buFont typeface="Wingdings" panose="05000000000000000000" pitchFamily="2" charset="2"/>
              <a:buChar char="Ø"/>
            </a:pPr>
            <a:r>
              <a:rPr lang="en-US" b="0" dirty="0"/>
              <a:t>Programs range in length from two to five years. During this time, you will work full-time as a paid apprentice under the supervision of a journeyman. You will receive raises in pay for each successfully completed period of apprenticeship.</a:t>
            </a:r>
          </a:p>
          <a:p>
            <a:pPr marL="342900" indent="-342900">
              <a:buFont typeface="Wingdings" panose="05000000000000000000" pitchFamily="2" charset="2"/>
              <a:buChar char="Ø"/>
            </a:pPr>
            <a:r>
              <a:rPr lang="en-US" b="0" dirty="0"/>
              <a:t>Upon successful completion, apprentices become journeymen and begin earning the journeyman wage. They will receive a Journeyman Certificate and Card from the State of California. They may also be eligible for a degree or certificate from Santiago Canyon College.</a:t>
            </a:r>
          </a:p>
          <a:p>
            <a:endParaRPr lang="en-US" b="0" dirty="0"/>
          </a:p>
          <a:p>
            <a:endParaRPr lang="en-US" b="0" dirty="0"/>
          </a:p>
        </p:txBody>
      </p:sp>
    </p:spTree>
    <p:extLst>
      <p:ext uri="{BB962C8B-B14F-4D97-AF65-F5344CB8AC3E}">
        <p14:creationId xmlns:p14="http://schemas.microsoft.com/office/powerpoint/2010/main" val="188749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Students Get Started </a:t>
            </a:r>
          </a:p>
        </p:txBody>
      </p:sp>
      <p:pic>
        <p:nvPicPr>
          <p:cNvPr id="12" name="Picture 11"/>
          <p:cNvPicPr>
            <a:picLocks noChangeAspect="1"/>
          </p:cNvPicPr>
          <p:nvPr/>
        </p:nvPicPr>
        <p:blipFill rotWithShape="1">
          <a:blip r:embed="rId3"/>
          <a:srcRect l="64664" t="40377" r="2657" b="26787"/>
          <a:stretch/>
        </p:blipFill>
        <p:spPr>
          <a:xfrm rot="633616">
            <a:off x="5717821" y="2279802"/>
            <a:ext cx="3431096" cy="2298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ontent Placeholder 3"/>
          <p:cNvSpPr>
            <a:spLocks noGrp="1"/>
          </p:cNvSpPr>
          <p:nvPr>
            <p:ph sz="half" idx="2"/>
          </p:nvPr>
        </p:nvSpPr>
        <p:spPr>
          <a:xfrm>
            <a:off x="629841" y="1690689"/>
            <a:ext cx="5011526" cy="4741642"/>
          </a:xfrm>
        </p:spPr>
        <p:txBody>
          <a:bodyPr>
            <a:normAutofit/>
          </a:bodyPr>
          <a:lstStyle/>
          <a:p>
            <a:r>
              <a:rPr lang="en-US" sz="2400" dirty="0"/>
              <a:t>Identify the occupational skill to pursue</a:t>
            </a:r>
          </a:p>
          <a:p>
            <a:r>
              <a:rPr lang="en-US" sz="2400" dirty="0"/>
              <a:t>Contact Training Trust</a:t>
            </a:r>
          </a:p>
          <a:p>
            <a:r>
              <a:rPr lang="en-US" sz="2400" dirty="0"/>
              <a:t>Students need to be accepted into the program first by the trust.  If there is a waitlist, they get on the waitlist until there are openings available. </a:t>
            </a:r>
          </a:p>
          <a:p>
            <a:r>
              <a:rPr lang="en-US" sz="2400" dirty="0"/>
              <a:t>Once accepted, the training trust tells the student where they work, and when to attend classes. </a:t>
            </a:r>
          </a:p>
          <a:p>
            <a:endParaRPr lang="en-US" dirty="0"/>
          </a:p>
        </p:txBody>
      </p:sp>
    </p:spTree>
    <p:extLst>
      <p:ext uri="{BB962C8B-B14F-4D97-AF65-F5344CB8AC3E}">
        <p14:creationId xmlns:p14="http://schemas.microsoft.com/office/powerpoint/2010/main" val="62256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2239"/>
          <a:stretch/>
        </p:blipFill>
        <p:spPr>
          <a:xfrm>
            <a:off x="0" y="1954925"/>
            <a:ext cx="9144000" cy="4752760"/>
          </a:xfrm>
          <a:prstGeom prst="rect">
            <a:avLst/>
          </a:prstGeom>
        </p:spPr>
      </p:pic>
      <p:sp>
        <p:nvSpPr>
          <p:cNvPr id="5" name="Title 1"/>
          <p:cNvSpPr txBox="1">
            <a:spLocks/>
          </p:cNvSpPr>
          <p:nvPr/>
        </p:nvSpPr>
        <p:spPr>
          <a:xfrm>
            <a:off x="628648" y="-30659"/>
            <a:ext cx="82150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dirty="0"/>
          </a:p>
        </p:txBody>
      </p:sp>
      <p:sp>
        <p:nvSpPr>
          <p:cNvPr id="6" name="Content Placeholder 2"/>
          <p:cNvSpPr txBox="1">
            <a:spLocks/>
          </p:cNvSpPr>
          <p:nvPr/>
        </p:nvSpPr>
        <p:spPr>
          <a:xfrm>
            <a:off x="628649" y="1555531"/>
            <a:ext cx="8215100" cy="4621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pPr lvl="1" algn="l"/>
            <a:endParaRPr lang="en-US" dirty="0"/>
          </a:p>
        </p:txBody>
      </p:sp>
      <p:sp>
        <p:nvSpPr>
          <p:cNvPr id="2" name="Rectangle 1"/>
          <p:cNvSpPr/>
          <p:nvPr/>
        </p:nvSpPr>
        <p:spPr>
          <a:xfrm>
            <a:off x="923924" y="1684781"/>
            <a:ext cx="7296151" cy="3416320"/>
          </a:xfrm>
          <a:prstGeom prst="rect">
            <a:avLst/>
          </a:prstGeom>
        </p:spPr>
        <p:txBody>
          <a:bodyPr wrap="square">
            <a:spAutoFit/>
          </a:bodyPr>
          <a:lstStyle/>
          <a:p>
            <a:pPr marL="285750" indent="-285750">
              <a:buFont typeface="Wingdings" panose="05000000000000000000" pitchFamily="2" charset="2"/>
              <a:buChar char="Ø"/>
            </a:pPr>
            <a:r>
              <a:rPr lang="en-US" sz="2400" dirty="0"/>
              <a:t>When students attend classes, that’s when the apprentice apply to the college and become an SCC student.</a:t>
            </a:r>
          </a:p>
          <a:p>
            <a:pPr marL="285750" indent="-285750">
              <a:buFont typeface="Wingdings" panose="05000000000000000000" pitchFamily="2" charset="2"/>
              <a:buChar char="Ø"/>
            </a:pPr>
            <a:r>
              <a:rPr lang="en-US" sz="2400" dirty="0"/>
              <a:t>Business &amp; Career Education office and Admissions and Records track attendance hours and grades, and gives college credit to students for  classroom instruction only. Apprentices can earn a certificate from SCC when they journey out. That certificate can become an Associate of Science degree.</a:t>
            </a:r>
          </a:p>
        </p:txBody>
      </p:sp>
      <p:sp>
        <p:nvSpPr>
          <p:cNvPr id="7" name="Title 1">
            <a:extLst>
              <a:ext uri="{FF2B5EF4-FFF2-40B4-BE49-F238E27FC236}">
                <a16:creationId xmlns:a16="http://schemas.microsoft.com/office/drawing/2014/main" id="{1B38B97A-E037-447E-A471-CB3FA573684E}"/>
              </a:ext>
            </a:extLst>
          </p:cNvPr>
          <p:cNvSpPr txBox="1">
            <a:spLocks/>
          </p:cNvSpPr>
          <p:nvPr/>
        </p:nvSpPr>
        <p:spPr>
          <a:xfrm>
            <a:off x="629841" y="365126"/>
            <a:ext cx="7886700" cy="132556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How Students Get Started Continued</a:t>
            </a:r>
          </a:p>
          <a:p>
            <a:r>
              <a:rPr lang="en-US" dirty="0"/>
              <a:t> </a:t>
            </a:r>
          </a:p>
        </p:txBody>
      </p:sp>
    </p:spTree>
    <p:extLst>
      <p:ext uri="{BB962C8B-B14F-4D97-AF65-F5344CB8AC3E}">
        <p14:creationId xmlns:p14="http://schemas.microsoft.com/office/powerpoint/2010/main" val="3891358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8" name="TextBox 7"/>
          <p:cNvSpPr txBox="1"/>
          <p:nvPr/>
        </p:nvSpPr>
        <p:spPr>
          <a:xfrm>
            <a:off x="1371600" y="2933700"/>
            <a:ext cx="6400800" cy="2308324"/>
          </a:xfrm>
          <a:prstGeom prst="rect">
            <a:avLst/>
          </a:prstGeom>
          <a:noFill/>
        </p:spPr>
        <p:txBody>
          <a:bodyPr wrap="square" rtlCol="0">
            <a:spAutoFit/>
          </a:bodyPr>
          <a:lstStyle/>
          <a:p>
            <a:r>
              <a:rPr lang="en-US" sz="4800" b="1" dirty="0">
                <a:latin typeface="Verdana" charset="0"/>
                <a:ea typeface="Verdana" charset="0"/>
              </a:rPr>
              <a:t>Thank you!</a:t>
            </a:r>
          </a:p>
          <a:p>
            <a:endParaRPr lang="en-US" sz="4800" b="1" dirty="0">
              <a:latin typeface="Verdana" charset="0"/>
              <a:ea typeface="Verdana" charset="0"/>
            </a:endParaRPr>
          </a:p>
          <a:p>
            <a:r>
              <a:rPr lang="en-US" sz="4800" b="1" dirty="0">
                <a:latin typeface="Verdana" charset="0"/>
                <a:ea typeface="Verdana" charset="0"/>
              </a:rPr>
              <a:t>Questions?</a:t>
            </a:r>
            <a:endParaRPr lang="en-US" sz="4800" dirty="0"/>
          </a:p>
        </p:txBody>
      </p:sp>
    </p:spTree>
    <p:extLst>
      <p:ext uri="{BB962C8B-B14F-4D97-AF65-F5344CB8AC3E}">
        <p14:creationId xmlns:p14="http://schemas.microsoft.com/office/powerpoint/2010/main" val="175307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8344"/>
            <a:ext cx="9144000" cy="6858000"/>
          </a:xfrm>
          <a:prstGeom prst="rect">
            <a:avLst/>
          </a:prstGeom>
        </p:spPr>
      </p:pic>
      <p:sp>
        <p:nvSpPr>
          <p:cNvPr id="12" name="Rectangle 11"/>
          <p:cNvSpPr/>
          <p:nvPr/>
        </p:nvSpPr>
        <p:spPr>
          <a:xfrm>
            <a:off x="7559613" y="0"/>
            <a:ext cx="1584387" cy="5538737"/>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Apprenticeship </a:t>
            </a:r>
          </a:p>
        </p:txBody>
      </p:sp>
      <p:sp>
        <p:nvSpPr>
          <p:cNvPr id="4" name="Text Placeholder 3"/>
          <p:cNvSpPr>
            <a:spLocks noGrp="1"/>
          </p:cNvSpPr>
          <p:nvPr>
            <p:ph type="body" idx="1"/>
          </p:nvPr>
        </p:nvSpPr>
        <p:spPr/>
        <p:txBody>
          <a:bodyPr/>
          <a:lstStyle/>
          <a:p>
            <a:r>
              <a:rPr lang="en-US" dirty="0"/>
              <a:t>How does it work?</a:t>
            </a:r>
          </a:p>
        </p:txBody>
      </p:sp>
      <p:pic>
        <p:nvPicPr>
          <p:cNvPr id="1026" name="Picture 2" descr="D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096" y="-72014"/>
            <a:ext cx="2706550" cy="195942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AutoShape 6" descr="https://static.wixstatic.com/media/cdbe2d_afec25574fce4cc2bdd586ae41f23bac~mv2.jpg/v1/fill/w_271,h_203,al_c,q_80,usm_0.66_1.00_0.01/cdbe2d_afec25574fce4cc2bdd586ae41f23bac~mv2.webp"/>
          <p:cNvSpPr>
            <a:spLocks noChangeAspect="1" noChangeArrowheads="1"/>
          </p:cNvSpPr>
          <p:nvPr/>
        </p:nvSpPr>
        <p:spPr bwMode="auto">
          <a:xfrm>
            <a:off x="155574" y="-1599979"/>
            <a:ext cx="1760311" cy="1760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5187773" y="5348911"/>
            <a:ext cx="4077245" cy="1853293"/>
          </a:xfrm>
          <a:prstGeom prst="rect">
            <a:avLst/>
          </a:prstGeom>
          <a:effectLst>
            <a:softEdge rad="63500"/>
          </a:effectLst>
        </p:spPr>
      </p:pic>
      <p:pic>
        <p:nvPicPr>
          <p:cNvPr id="1040" name="Picture 16" descr="https://www.swctf.org/media/1635/45463988731_fd410da0a3_k.jpg?anchor=center&amp;mode=crop&amp;width=760&amp;height=4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84" y="1390258"/>
            <a:ext cx="3149725" cy="17820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http://www.calnevjatc.org/resources/122/images/imag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0183" y="2880623"/>
            <a:ext cx="2345167" cy="268498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8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45271"/>
          </a:xfrm>
          <a:prstGeom prst="rect">
            <a:avLst/>
          </a:prstGeom>
        </p:spPr>
      </p:pic>
      <p:sp>
        <p:nvSpPr>
          <p:cNvPr id="3" name="Title 2"/>
          <p:cNvSpPr>
            <a:spLocks noGrp="1"/>
          </p:cNvSpPr>
          <p:nvPr>
            <p:ph type="title"/>
          </p:nvPr>
        </p:nvSpPr>
        <p:spPr>
          <a:xfrm>
            <a:off x="629840" y="457200"/>
            <a:ext cx="3521745" cy="795130"/>
          </a:xfrm>
        </p:spPr>
        <p:txBody>
          <a:bodyPr>
            <a:normAutofit fontScale="90000"/>
          </a:bodyPr>
          <a:lstStyle/>
          <a:p>
            <a:br>
              <a:rPr lang="en-US" sz="4400" dirty="0"/>
            </a:br>
            <a:br>
              <a:rPr lang="en-US" sz="4400" dirty="0"/>
            </a:br>
            <a:r>
              <a:rPr lang="en-US" sz="2200" b="1" dirty="0"/>
              <a:t>How does apprenticeship work?</a:t>
            </a:r>
            <a:br>
              <a:rPr lang="en-US" sz="4400" dirty="0"/>
            </a:br>
            <a:endParaRPr lang="en-US" sz="4400" b="1" dirty="0"/>
          </a:p>
        </p:txBody>
      </p:sp>
      <p:sp>
        <p:nvSpPr>
          <p:cNvPr id="5" name="Text Placeholder 4"/>
          <p:cNvSpPr>
            <a:spLocks noGrp="1"/>
          </p:cNvSpPr>
          <p:nvPr>
            <p:ph type="body" sz="half" idx="2"/>
          </p:nvPr>
        </p:nvSpPr>
        <p:spPr>
          <a:xfrm>
            <a:off x="629841" y="1470992"/>
            <a:ext cx="3095998" cy="4492486"/>
          </a:xfrm>
        </p:spPr>
        <p:txBody>
          <a:bodyPr>
            <a:normAutofit/>
          </a:bodyPr>
          <a:lstStyle/>
          <a:p>
            <a:pPr marL="342900" indent="-342900">
              <a:buFont typeface="Wingdings" panose="05000000000000000000" pitchFamily="2" charset="2"/>
              <a:buChar char="Ø"/>
            </a:pPr>
            <a:r>
              <a:rPr lang="en-US" sz="1800" dirty="0"/>
              <a:t>Industry trains workers to master skills.</a:t>
            </a:r>
          </a:p>
          <a:p>
            <a:pPr marL="342900" indent="-342900">
              <a:buFont typeface="Wingdings" panose="05000000000000000000" pitchFamily="2" charset="2"/>
              <a:buChar char="Ø"/>
            </a:pPr>
            <a:r>
              <a:rPr lang="en-US" sz="1800" dirty="0"/>
              <a:t>Industry develops a Training Trust to oversee such work.</a:t>
            </a:r>
          </a:p>
          <a:p>
            <a:pPr marL="342900" indent="-342900">
              <a:buFont typeface="Wingdings" panose="05000000000000000000" pitchFamily="2" charset="2"/>
              <a:buChar char="Ø"/>
            </a:pPr>
            <a:r>
              <a:rPr lang="en-US" sz="1800" dirty="0"/>
              <a:t>Apprentices work full-time in the industry, getting on-the-job training. </a:t>
            </a:r>
          </a:p>
          <a:p>
            <a:pPr marL="342900" indent="-342900">
              <a:buFont typeface="Wingdings" panose="05000000000000000000" pitchFamily="2" charset="2"/>
              <a:buChar char="Ø"/>
            </a:pPr>
            <a:r>
              <a:rPr lang="en-US" sz="1800" dirty="0"/>
              <a:t>Apprentices are also required to have 144 hours per year of Related Supplemental Instruction (RSI) in the classroom. </a:t>
            </a:r>
          </a:p>
          <a:p>
            <a:endParaRPr lang="en-US" sz="1800" dirty="0"/>
          </a:p>
          <a:p>
            <a:endParaRPr lang="en-US" sz="1800" dirty="0"/>
          </a:p>
          <a:p>
            <a:endParaRPr lang="en-US" sz="1800" dirty="0"/>
          </a:p>
          <a:p>
            <a:endParaRPr lang="en-US" sz="1800" dirty="0"/>
          </a:p>
          <a:p>
            <a:pPr marL="285750" indent="-285750">
              <a:buFont typeface="Arial" panose="020B0604020202020204" pitchFamily="34" charset="0"/>
              <a:buChar char="•"/>
            </a:pPr>
            <a:endParaRPr lang="en-US" dirty="0"/>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l="23286" r="23286"/>
          <a:stretch>
            <a:fillRect/>
          </a:stretch>
        </p:blipFill>
        <p:spPr>
          <a:prstGeom prst="rect">
            <a:avLst/>
          </a:prstGeom>
        </p:spPr>
      </p:pic>
    </p:spTree>
    <p:extLst>
      <p:ext uri="{BB962C8B-B14F-4D97-AF65-F5344CB8AC3E}">
        <p14:creationId xmlns:p14="http://schemas.microsoft.com/office/powerpoint/2010/main" val="45408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idx="1"/>
          </p:nvPr>
        </p:nvSpPr>
        <p:spPr>
          <a:xfrm>
            <a:off x="546538" y="2627586"/>
            <a:ext cx="7964050" cy="3462065"/>
          </a:xfrm>
        </p:spPr>
        <p:txBody>
          <a:bodyPr>
            <a:normAutofit/>
          </a:bodyPr>
          <a:lstStyle/>
          <a:p>
            <a:pPr marL="342900" indent="-342900">
              <a:buFont typeface="Wingdings" panose="05000000000000000000" pitchFamily="2" charset="2"/>
              <a:buChar char="Ø"/>
            </a:pPr>
            <a:r>
              <a:rPr lang="en-US" dirty="0"/>
              <a:t>SCC is the Local Education Agency for seven training trusts. We track attendance/grades, and provide college credit for the classroom portion of the training. SCC does not schedule the classes, however some courses may be held on our campus.</a:t>
            </a:r>
          </a:p>
          <a:p>
            <a:pPr marL="342900" indent="-342900">
              <a:buFont typeface="Wingdings" panose="05000000000000000000" pitchFamily="2" charset="2"/>
              <a:buChar char="Ø"/>
            </a:pPr>
            <a:r>
              <a:rPr lang="en-US" dirty="0"/>
              <a:t>Students need to be accepted into the program prior to applying to the college. They must first contact the training trust of the industry they are interested in to apply. </a:t>
            </a:r>
          </a:p>
          <a:p>
            <a:endParaRPr lang="en-US" dirty="0"/>
          </a:p>
        </p:txBody>
      </p:sp>
      <p:pic>
        <p:nvPicPr>
          <p:cNvPr id="5" name="Picture 4"/>
          <p:cNvPicPr>
            <a:picLocks noChangeAspect="1"/>
          </p:cNvPicPr>
          <p:nvPr/>
        </p:nvPicPr>
        <p:blipFill rotWithShape="1">
          <a:blip r:embed="rId3"/>
          <a:srcRect l="19836" t="24038" r="2658" b="49097"/>
          <a:stretch/>
        </p:blipFill>
        <p:spPr>
          <a:xfrm>
            <a:off x="0" y="0"/>
            <a:ext cx="9144000" cy="2021549"/>
          </a:xfrm>
          <a:prstGeom prst="rect">
            <a:avLst/>
          </a:prstGeom>
        </p:spPr>
      </p:pic>
    </p:spTree>
    <p:extLst>
      <p:ext uri="{BB962C8B-B14F-4D97-AF65-F5344CB8AC3E}">
        <p14:creationId xmlns:p14="http://schemas.microsoft.com/office/powerpoint/2010/main" val="52218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2"/>
          <p:cNvSpPr>
            <a:spLocks noGrp="1"/>
          </p:cNvSpPr>
          <p:nvPr>
            <p:ph type="title"/>
          </p:nvPr>
        </p:nvSpPr>
        <p:spPr>
          <a:xfrm>
            <a:off x="629841" y="365126"/>
            <a:ext cx="7886700" cy="675003"/>
          </a:xfrm>
        </p:spPr>
        <p:txBody>
          <a:bodyPr>
            <a:normAutofit/>
          </a:bodyPr>
          <a:lstStyle/>
          <a:p>
            <a:r>
              <a:rPr lang="en-US" sz="2000" dirty="0"/>
              <a:t>The apprenticeship program at SCC, in conjunction with various employers and the Division of Apprenticeship Standards, offers training programs in:</a:t>
            </a:r>
          </a:p>
        </p:txBody>
      </p:sp>
      <p:graphicFrame>
        <p:nvGraphicFramePr>
          <p:cNvPr id="11" name="Content Placeholder 4">
            <a:extLst>
              <a:ext uri="{FF2B5EF4-FFF2-40B4-BE49-F238E27FC236}">
                <a16:creationId xmlns:a16="http://schemas.microsoft.com/office/drawing/2014/main" id="{1F723203-5433-4CA1-8F28-CFF38BC7D924}"/>
              </a:ext>
            </a:extLst>
          </p:cNvPr>
          <p:cNvGraphicFramePr>
            <a:graphicFrameLocks noGrp="1"/>
          </p:cNvGraphicFramePr>
          <p:nvPr>
            <p:ph idx="1"/>
            <p:extLst>
              <p:ext uri="{D42A27DB-BD31-4B8C-83A1-F6EECF244321}">
                <p14:modId xmlns:p14="http://schemas.microsoft.com/office/powerpoint/2010/main" val="2142032565"/>
              </p:ext>
            </p:extLst>
          </p:nvPr>
        </p:nvGraphicFramePr>
        <p:xfrm>
          <a:off x="420414" y="1040129"/>
          <a:ext cx="8609285" cy="4777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227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srcRect t="32239"/>
          <a:stretch/>
        </p:blipFill>
        <p:spPr>
          <a:xfrm>
            <a:off x="0" y="1387367"/>
            <a:ext cx="9143999" cy="4403834"/>
          </a:xfrm>
          <a:prstGeom prst="rect">
            <a:avLst/>
          </a:prstGeom>
        </p:spPr>
      </p:pic>
      <p:sp>
        <p:nvSpPr>
          <p:cNvPr id="2" name="Title 1"/>
          <p:cNvSpPr>
            <a:spLocks noGrp="1"/>
          </p:cNvSpPr>
          <p:nvPr>
            <p:ph type="title"/>
          </p:nvPr>
        </p:nvSpPr>
        <p:spPr>
          <a:xfrm>
            <a:off x="462455" y="459317"/>
            <a:ext cx="8187559" cy="928049"/>
          </a:xfrm>
        </p:spPr>
        <p:txBody>
          <a:bodyPr/>
          <a:lstStyle/>
          <a:p>
            <a:r>
              <a:rPr lang="en-US" sz="4400" dirty="0"/>
              <a:t>Carpentry</a:t>
            </a:r>
            <a:r>
              <a:rPr lang="en-US" dirty="0"/>
              <a:t> </a:t>
            </a:r>
          </a:p>
        </p:txBody>
      </p:sp>
      <p:sp>
        <p:nvSpPr>
          <p:cNvPr id="7" name="Content Placeholder 2">
            <a:extLst>
              <a:ext uri="{FF2B5EF4-FFF2-40B4-BE49-F238E27FC236}">
                <a16:creationId xmlns:a16="http://schemas.microsoft.com/office/drawing/2014/main" id="{FF1640CF-1816-4618-A8FA-1B5D3FAD0C25}"/>
              </a:ext>
            </a:extLst>
          </p:cNvPr>
          <p:cNvSpPr txBox="1">
            <a:spLocks/>
          </p:cNvSpPr>
          <p:nvPr/>
        </p:nvSpPr>
        <p:spPr>
          <a:xfrm>
            <a:off x="462455" y="1545022"/>
            <a:ext cx="3279228" cy="36050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r>
              <a:rPr lang="en-US" sz="2000" dirty="0"/>
              <a:t>Acoustical Tile</a:t>
            </a:r>
          </a:p>
          <a:p>
            <a:pPr marL="342900" indent="-342900">
              <a:buFont typeface="Wingdings" panose="05000000000000000000" pitchFamily="2" charset="2"/>
              <a:buChar char="Ø"/>
            </a:pPr>
            <a:r>
              <a:rPr lang="en-US" sz="2000" dirty="0"/>
              <a:t>Concrete</a:t>
            </a:r>
          </a:p>
          <a:p>
            <a:pPr marL="342900" indent="-342900">
              <a:buFont typeface="Wingdings" panose="05000000000000000000" pitchFamily="2" charset="2"/>
              <a:buChar char="Ø"/>
            </a:pPr>
            <a:r>
              <a:rPr lang="en-US" sz="2000" dirty="0"/>
              <a:t>Drywall Finisher</a:t>
            </a:r>
          </a:p>
          <a:p>
            <a:pPr marL="342900" indent="-342900">
              <a:buFont typeface="Wingdings" panose="05000000000000000000" pitchFamily="2" charset="2"/>
              <a:buChar char="Ø"/>
            </a:pPr>
            <a:r>
              <a:rPr lang="en-US" sz="2000" dirty="0"/>
              <a:t>Drywall/Lather</a:t>
            </a:r>
          </a:p>
          <a:p>
            <a:pPr marL="342900" indent="-342900">
              <a:buFont typeface="Wingdings" panose="05000000000000000000" pitchFamily="2" charset="2"/>
              <a:buChar char="Ø"/>
            </a:pPr>
            <a:r>
              <a:rPr lang="en-US" sz="2000" dirty="0"/>
              <a:t>Finish Carpentry</a:t>
            </a:r>
          </a:p>
          <a:p>
            <a:pPr marL="342900" indent="-342900">
              <a:buFont typeface="Wingdings" panose="05000000000000000000" pitchFamily="2" charset="2"/>
              <a:buChar char="Ø"/>
            </a:pPr>
            <a:r>
              <a:rPr lang="en-US" sz="2000" dirty="0"/>
              <a:t>Framing</a:t>
            </a:r>
          </a:p>
          <a:p>
            <a:pPr marL="342900" indent="-342900">
              <a:buFont typeface="Wingdings" panose="05000000000000000000" pitchFamily="2" charset="2"/>
              <a:buChar char="Ø"/>
            </a:pPr>
            <a:r>
              <a:rPr lang="en-US" sz="2000" dirty="0"/>
              <a:t>Insulator </a:t>
            </a:r>
          </a:p>
        </p:txBody>
      </p:sp>
      <p:sp>
        <p:nvSpPr>
          <p:cNvPr id="8" name="Content Placeholder 3">
            <a:extLst>
              <a:ext uri="{FF2B5EF4-FFF2-40B4-BE49-F238E27FC236}">
                <a16:creationId xmlns:a16="http://schemas.microsoft.com/office/drawing/2014/main" id="{DEC900F7-014D-4C36-973A-274688E4F721}"/>
              </a:ext>
            </a:extLst>
          </p:cNvPr>
          <p:cNvSpPr txBox="1">
            <a:spLocks/>
          </p:cNvSpPr>
          <p:nvPr/>
        </p:nvSpPr>
        <p:spPr>
          <a:xfrm>
            <a:off x="3371627" y="1542598"/>
            <a:ext cx="2697578" cy="24642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a:t> Millwright</a:t>
            </a:r>
          </a:p>
          <a:p>
            <a:pPr>
              <a:buFont typeface="Wingdings" panose="05000000000000000000" pitchFamily="2" charset="2"/>
              <a:buChar char="Ø"/>
            </a:pPr>
            <a:r>
              <a:rPr lang="en-US" sz="2000" dirty="0"/>
              <a:t> Modular Furnishing Installation</a:t>
            </a:r>
          </a:p>
          <a:p>
            <a:pPr>
              <a:buFont typeface="Wingdings" panose="05000000000000000000" pitchFamily="2" charset="2"/>
              <a:buChar char="Ø"/>
            </a:pPr>
            <a:r>
              <a:rPr lang="en-US" sz="2000" dirty="0"/>
              <a:t> Pile Driver</a:t>
            </a:r>
          </a:p>
          <a:p>
            <a:pPr>
              <a:buFont typeface="Wingdings" panose="05000000000000000000" pitchFamily="2" charset="2"/>
              <a:buChar char="Ø"/>
            </a:pPr>
            <a:r>
              <a:rPr lang="en-US" sz="2000" dirty="0"/>
              <a:t> Plastering </a:t>
            </a:r>
          </a:p>
          <a:p>
            <a:pPr>
              <a:buFont typeface="Wingdings" panose="05000000000000000000" pitchFamily="2" charset="2"/>
              <a:buChar char="Ø"/>
            </a:pPr>
            <a:r>
              <a:rPr lang="en-US" sz="2000" dirty="0"/>
              <a:t> Tilt-Up</a:t>
            </a:r>
          </a:p>
          <a:p>
            <a:endParaRPr lang="en-US" sz="2000" dirty="0"/>
          </a:p>
        </p:txBody>
      </p:sp>
      <p:pic>
        <p:nvPicPr>
          <p:cNvPr id="4" name="Picture 3">
            <a:extLst>
              <a:ext uri="{FF2B5EF4-FFF2-40B4-BE49-F238E27FC236}">
                <a16:creationId xmlns:a16="http://schemas.microsoft.com/office/drawing/2014/main" id="{C6B92AEB-77C1-40BD-9E57-8964C4D6ADA1}"/>
              </a:ext>
            </a:extLst>
          </p:cNvPr>
          <p:cNvPicPr>
            <a:picLocks noChangeAspect="1"/>
          </p:cNvPicPr>
          <p:nvPr/>
        </p:nvPicPr>
        <p:blipFill>
          <a:blip r:embed="rId5"/>
          <a:stretch>
            <a:fillRect/>
          </a:stretch>
        </p:blipFill>
        <p:spPr>
          <a:xfrm>
            <a:off x="6111446" y="845771"/>
            <a:ext cx="2524330" cy="1893248"/>
          </a:xfrm>
          <a:prstGeom prst="rect">
            <a:avLst/>
          </a:prstGeom>
          <a:ln>
            <a:noFill/>
          </a:ln>
          <a:effectLst>
            <a:softEdge rad="112500"/>
          </a:effectLst>
        </p:spPr>
      </p:pic>
      <p:pic>
        <p:nvPicPr>
          <p:cNvPr id="5" name="Picture 4">
            <a:extLst>
              <a:ext uri="{FF2B5EF4-FFF2-40B4-BE49-F238E27FC236}">
                <a16:creationId xmlns:a16="http://schemas.microsoft.com/office/drawing/2014/main" id="{B2984F1F-24F4-4CAD-AB57-FF0272C048CC}"/>
              </a:ext>
            </a:extLst>
          </p:cNvPr>
          <p:cNvPicPr>
            <a:picLocks noChangeAspect="1"/>
          </p:cNvPicPr>
          <p:nvPr/>
        </p:nvPicPr>
        <p:blipFill>
          <a:blip r:embed="rId6"/>
          <a:stretch>
            <a:fillRect/>
          </a:stretch>
        </p:blipFill>
        <p:spPr>
          <a:xfrm>
            <a:off x="6125684" y="3051297"/>
            <a:ext cx="2548185" cy="1911139"/>
          </a:xfrm>
          <a:prstGeom prst="rect">
            <a:avLst/>
          </a:prstGeom>
          <a:ln>
            <a:noFill/>
          </a:ln>
          <a:effectLst>
            <a:softEdge rad="112500"/>
          </a:effectLst>
        </p:spPr>
      </p:pic>
      <p:pic>
        <p:nvPicPr>
          <p:cNvPr id="9" name="Picture 8">
            <a:extLst>
              <a:ext uri="{FF2B5EF4-FFF2-40B4-BE49-F238E27FC236}">
                <a16:creationId xmlns:a16="http://schemas.microsoft.com/office/drawing/2014/main" id="{110D98E2-4BDE-44E6-ABBF-596FAFF2CBFE}"/>
              </a:ext>
            </a:extLst>
          </p:cNvPr>
          <p:cNvPicPr>
            <a:picLocks noChangeAspect="1"/>
          </p:cNvPicPr>
          <p:nvPr/>
        </p:nvPicPr>
        <p:blipFill>
          <a:blip r:embed="rId7"/>
          <a:stretch>
            <a:fillRect/>
          </a:stretch>
        </p:blipFill>
        <p:spPr>
          <a:xfrm>
            <a:off x="3371626" y="3883995"/>
            <a:ext cx="2524330" cy="1893248"/>
          </a:xfrm>
          <a:prstGeom prst="rect">
            <a:avLst/>
          </a:prstGeom>
          <a:ln>
            <a:noFill/>
          </a:ln>
          <a:effectLst>
            <a:softEdge rad="112500"/>
          </a:effectLst>
        </p:spPr>
      </p:pic>
    </p:spTree>
    <p:extLst>
      <p:ext uri="{BB962C8B-B14F-4D97-AF65-F5344CB8AC3E}">
        <p14:creationId xmlns:p14="http://schemas.microsoft.com/office/powerpoint/2010/main" val="1849267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itle 2"/>
          <p:cNvSpPr>
            <a:spLocks noGrp="1"/>
          </p:cNvSpPr>
          <p:nvPr>
            <p:ph type="title"/>
          </p:nvPr>
        </p:nvSpPr>
        <p:spPr>
          <a:xfrm>
            <a:off x="627459" y="365126"/>
            <a:ext cx="7886700" cy="1325563"/>
          </a:xfrm>
        </p:spPr>
        <p:txBody>
          <a:bodyPr/>
          <a:lstStyle/>
          <a:p>
            <a:r>
              <a:rPr lang="en-US" dirty="0"/>
              <a:t>Cosmetology</a:t>
            </a:r>
          </a:p>
        </p:txBody>
      </p:sp>
      <p:sp>
        <p:nvSpPr>
          <p:cNvPr id="4" name="Text Placeholder 3"/>
          <p:cNvSpPr>
            <a:spLocks noGrp="1"/>
          </p:cNvSpPr>
          <p:nvPr>
            <p:ph type="body" idx="1"/>
          </p:nvPr>
        </p:nvSpPr>
        <p:spPr>
          <a:xfrm>
            <a:off x="629841" y="1566041"/>
            <a:ext cx="5487180" cy="2575035"/>
          </a:xfrm>
        </p:spPr>
        <p:txBody>
          <a:bodyPr>
            <a:normAutofit fontScale="92500"/>
          </a:bodyPr>
          <a:lstStyle/>
          <a:p>
            <a:pPr>
              <a:buFont typeface="Wingdings" panose="05000000000000000000" pitchFamily="2" charset="2"/>
              <a:buChar char="Ø"/>
            </a:pPr>
            <a:r>
              <a:rPr lang="en-US" sz="2000" b="0" dirty="0"/>
              <a:t> Students take 39 hours of pre-apprentice training</a:t>
            </a:r>
          </a:p>
          <a:p>
            <a:pPr>
              <a:buFont typeface="Wingdings" panose="05000000000000000000" pitchFamily="2" charset="2"/>
              <a:buChar char="Ø"/>
            </a:pPr>
            <a:r>
              <a:rPr lang="en-US" sz="2000" b="0" dirty="0"/>
              <a:t>  Students work at a sponsoring salon</a:t>
            </a:r>
          </a:p>
          <a:p>
            <a:pPr lvl="1">
              <a:buFont typeface="Wingdings" panose="05000000000000000000" pitchFamily="2" charset="2"/>
              <a:buChar char="Ø"/>
            </a:pPr>
            <a:r>
              <a:rPr lang="en-US" sz="1600" b="0" dirty="0"/>
              <a:t>Full-time two-year program</a:t>
            </a:r>
          </a:p>
          <a:p>
            <a:pPr marL="284163" indent="-284163">
              <a:buFont typeface="Wingdings" panose="05000000000000000000" pitchFamily="2" charset="2"/>
              <a:buChar char="Ø"/>
            </a:pPr>
            <a:r>
              <a:rPr lang="en-US" sz="2000" b="0" dirty="0"/>
              <a:t>Students attend at least 220 hours of college credit related supplemental classroom instruction </a:t>
            </a:r>
          </a:p>
          <a:p>
            <a:pPr>
              <a:buFont typeface="Wingdings" panose="05000000000000000000" pitchFamily="2" charset="2"/>
              <a:buChar char="Ø"/>
            </a:pPr>
            <a:r>
              <a:rPr lang="en-US" sz="2000" b="0" dirty="0"/>
              <a:t>  Earn a certificate. Pass the State Board exam to</a:t>
            </a:r>
          </a:p>
          <a:p>
            <a:r>
              <a:rPr lang="en-US" sz="2000" b="0" dirty="0"/>
              <a:t>      become a licensed cosmetician.</a:t>
            </a:r>
          </a:p>
        </p:txBody>
      </p:sp>
      <p:pic>
        <p:nvPicPr>
          <p:cNvPr id="1026" name="Picture 2" descr="What Does a Cosmetologist Do? - MTI College in Sacramento">
            <a:extLst>
              <a:ext uri="{FF2B5EF4-FFF2-40B4-BE49-F238E27FC236}">
                <a16:creationId xmlns:a16="http://schemas.microsoft.com/office/drawing/2014/main" id="{7A09D959-AB69-4965-B4F6-455E15B7F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9577" y="3563007"/>
            <a:ext cx="3217867" cy="2144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2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2239"/>
          <a:stretch/>
        </p:blipFill>
        <p:spPr>
          <a:xfrm>
            <a:off x="0" y="2210936"/>
            <a:ext cx="9144000" cy="4647063"/>
          </a:xfrm>
          <a:prstGeom prst="rect">
            <a:avLst/>
          </a:prstGeom>
        </p:spPr>
      </p:pic>
      <p:sp>
        <p:nvSpPr>
          <p:cNvPr id="5" name="Title 1"/>
          <p:cNvSpPr txBox="1">
            <a:spLocks/>
          </p:cNvSpPr>
          <p:nvPr/>
        </p:nvSpPr>
        <p:spPr>
          <a:xfrm>
            <a:off x="464450" y="-30659"/>
            <a:ext cx="82150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Electrician</a:t>
            </a:r>
          </a:p>
        </p:txBody>
      </p:sp>
      <p:sp>
        <p:nvSpPr>
          <p:cNvPr id="4" name="TextBox 3">
            <a:extLst>
              <a:ext uri="{FF2B5EF4-FFF2-40B4-BE49-F238E27FC236}">
                <a16:creationId xmlns:a16="http://schemas.microsoft.com/office/drawing/2014/main" id="{8301D79F-EDAC-486C-A7E5-9D8C4E84B468}"/>
              </a:ext>
            </a:extLst>
          </p:cNvPr>
          <p:cNvSpPr txBox="1"/>
          <p:nvPr/>
        </p:nvSpPr>
        <p:spPr>
          <a:xfrm>
            <a:off x="464450" y="1107789"/>
            <a:ext cx="7229837" cy="2739211"/>
          </a:xfrm>
          <a:prstGeom prst="rect">
            <a:avLst/>
          </a:prstGeom>
          <a:noFill/>
        </p:spPr>
        <p:txBody>
          <a:bodyPr wrap="square" rtlCol="0">
            <a:spAutoFit/>
          </a:bodyPr>
          <a:lstStyle/>
          <a:p>
            <a:endParaRPr lang="en-US" dirty="0"/>
          </a:p>
          <a:p>
            <a:endParaRPr lang="en-US" dirty="0"/>
          </a:p>
          <a:p>
            <a:pPr marL="285750" indent="-285750">
              <a:buFont typeface="Wingdings" panose="05000000000000000000" pitchFamily="2" charset="2"/>
              <a:buChar char="Ø"/>
            </a:pPr>
            <a:r>
              <a:rPr lang="en-US" sz="2000" dirty="0"/>
              <a:t>Inside Wireman </a:t>
            </a:r>
          </a:p>
          <a:p>
            <a:endParaRPr lang="en-US" sz="2000" dirty="0"/>
          </a:p>
          <a:p>
            <a:pPr marL="285750" indent="-285750">
              <a:buFont typeface="Wingdings" panose="05000000000000000000" pitchFamily="2" charset="2"/>
              <a:buChar char="Ø"/>
            </a:pPr>
            <a:r>
              <a:rPr lang="en-US" sz="2000" dirty="0"/>
              <a:t>Intelligent Transportation Systems</a:t>
            </a:r>
          </a:p>
          <a:p>
            <a:endParaRPr lang="en-US" sz="2000" dirty="0"/>
          </a:p>
          <a:p>
            <a:pPr marL="285750" indent="-285750">
              <a:buFont typeface="Wingdings" panose="05000000000000000000" pitchFamily="2" charset="2"/>
              <a:buChar char="Ø"/>
            </a:pPr>
            <a:r>
              <a:rPr lang="en-US" sz="2000" dirty="0"/>
              <a:t>Sound and Communication </a:t>
            </a:r>
          </a:p>
          <a:p>
            <a:endParaRPr lang="en-US" dirty="0"/>
          </a:p>
          <a:p>
            <a:endParaRPr lang="en-US" dirty="0"/>
          </a:p>
        </p:txBody>
      </p:sp>
      <p:pic>
        <p:nvPicPr>
          <p:cNvPr id="2" name="Picture 1">
            <a:extLst>
              <a:ext uri="{FF2B5EF4-FFF2-40B4-BE49-F238E27FC236}">
                <a16:creationId xmlns:a16="http://schemas.microsoft.com/office/drawing/2014/main" id="{2FF9AB53-134D-4AFD-AA29-4DB8BFE165CA}"/>
              </a:ext>
            </a:extLst>
          </p:cNvPr>
          <p:cNvPicPr>
            <a:picLocks noChangeAspect="1"/>
          </p:cNvPicPr>
          <p:nvPr/>
        </p:nvPicPr>
        <p:blipFill rotWithShape="1">
          <a:blip r:embed="rId4"/>
          <a:srcRect t="-1" r="11565" b="19906"/>
          <a:stretch/>
        </p:blipFill>
        <p:spPr>
          <a:xfrm>
            <a:off x="528788" y="4305016"/>
            <a:ext cx="8086424" cy="2344014"/>
          </a:xfrm>
          <a:prstGeom prst="rect">
            <a:avLst/>
          </a:prstGeom>
          <a:ln>
            <a:noFill/>
          </a:ln>
          <a:effectLst>
            <a:softEdge rad="112500"/>
          </a:effectLst>
        </p:spPr>
      </p:pic>
      <p:pic>
        <p:nvPicPr>
          <p:cNvPr id="7" name="Picture 6">
            <a:extLst>
              <a:ext uri="{FF2B5EF4-FFF2-40B4-BE49-F238E27FC236}">
                <a16:creationId xmlns:a16="http://schemas.microsoft.com/office/drawing/2014/main" id="{9F65F0E5-25CE-491A-BE95-BFB49474E75A}"/>
              </a:ext>
            </a:extLst>
          </p:cNvPr>
          <p:cNvPicPr>
            <a:picLocks noChangeAspect="1"/>
          </p:cNvPicPr>
          <p:nvPr/>
        </p:nvPicPr>
        <p:blipFill>
          <a:blip r:embed="rId5"/>
          <a:stretch>
            <a:fillRect/>
          </a:stretch>
        </p:blipFill>
        <p:spPr>
          <a:xfrm>
            <a:off x="5346495" y="1430354"/>
            <a:ext cx="3268717" cy="24515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0068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2239"/>
          <a:stretch/>
        </p:blipFill>
        <p:spPr>
          <a:xfrm>
            <a:off x="0" y="2210936"/>
            <a:ext cx="9144000" cy="4647063"/>
          </a:xfrm>
          <a:prstGeom prst="rect">
            <a:avLst/>
          </a:prstGeom>
        </p:spPr>
      </p:pic>
      <p:sp>
        <p:nvSpPr>
          <p:cNvPr id="5" name="Title 1"/>
          <p:cNvSpPr txBox="1">
            <a:spLocks/>
          </p:cNvSpPr>
          <p:nvPr/>
        </p:nvSpPr>
        <p:spPr>
          <a:xfrm>
            <a:off x="464450" y="0"/>
            <a:ext cx="82150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Maintenance Electrician/Mechanic</a:t>
            </a:r>
          </a:p>
        </p:txBody>
      </p:sp>
      <p:sp>
        <p:nvSpPr>
          <p:cNvPr id="4" name="TextBox 3">
            <a:extLst>
              <a:ext uri="{FF2B5EF4-FFF2-40B4-BE49-F238E27FC236}">
                <a16:creationId xmlns:a16="http://schemas.microsoft.com/office/drawing/2014/main" id="{8301D79F-EDAC-486C-A7E5-9D8C4E84B468}"/>
              </a:ext>
            </a:extLst>
          </p:cNvPr>
          <p:cNvSpPr txBox="1"/>
          <p:nvPr/>
        </p:nvSpPr>
        <p:spPr>
          <a:xfrm>
            <a:off x="464450" y="1871789"/>
            <a:ext cx="7229837" cy="2185214"/>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Maintenance Mechanic</a:t>
            </a:r>
          </a:p>
          <a:p>
            <a:endParaRPr lang="en-US" sz="2000" dirty="0"/>
          </a:p>
          <a:p>
            <a:pPr marL="342900" indent="-342900">
              <a:buFont typeface="Wingdings" panose="05000000000000000000" pitchFamily="2" charset="2"/>
              <a:buChar char="Ø"/>
            </a:pPr>
            <a:r>
              <a:rPr lang="en-US" sz="2000" dirty="0"/>
              <a:t>Maintenance Electrician</a:t>
            </a:r>
          </a:p>
          <a:p>
            <a:endParaRPr lang="en-US" sz="2000" dirty="0"/>
          </a:p>
          <a:p>
            <a:endParaRPr lang="en-US" sz="2000" dirty="0"/>
          </a:p>
          <a:p>
            <a:endParaRPr lang="en-US" dirty="0"/>
          </a:p>
          <a:p>
            <a:endParaRPr lang="en-US" dirty="0"/>
          </a:p>
        </p:txBody>
      </p:sp>
      <p:pic>
        <p:nvPicPr>
          <p:cNvPr id="2" name="Picture 1">
            <a:extLst>
              <a:ext uri="{FF2B5EF4-FFF2-40B4-BE49-F238E27FC236}">
                <a16:creationId xmlns:a16="http://schemas.microsoft.com/office/drawing/2014/main" id="{47636E94-A830-4D24-A3B4-372B1F858395}"/>
              </a:ext>
            </a:extLst>
          </p:cNvPr>
          <p:cNvPicPr>
            <a:picLocks noChangeAspect="1"/>
          </p:cNvPicPr>
          <p:nvPr/>
        </p:nvPicPr>
        <p:blipFill rotWithShape="1">
          <a:blip r:embed="rId4"/>
          <a:srcRect l="39885" t="31456" r="50000" b="28084"/>
          <a:stretch/>
        </p:blipFill>
        <p:spPr>
          <a:xfrm>
            <a:off x="464450" y="3631022"/>
            <a:ext cx="2592550" cy="1944414"/>
          </a:xfrm>
          <a:prstGeom prst="rect">
            <a:avLst/>
          </a:prstGeom>
          <a:ln>
            <a:noFill/>
          </a:ln>
          <a:effectLst>
            <a:softEdge rad="112500"/>
          </a:effectLst>
        </p:spPr>
      </p:pic>
      <p:pic>
        <p:nvPicPr>
          <p:cNvPr id="6" name="Picture 5">
            <a:extLst>
              <a:ext uri="{FF2B5EF4-FFF2-40B4-BE49-F238E27FC236}">
                <a16:creationId xmlns:a16="http://schemas.microsoft.com/office/drawing/2014/main" id="{0784D223-228A-4E03-92E7-9B17E33199A8}"/>
              </a:ext>
            </a:extLst>
          </p:cNvPr>
          <p:cNvPicPr>
            <a:picLocks noChangeAspect="1"/>
          </p:cNvPicPr>
          <p:nvPr/>
        </p:nvPicPr>
        <p:blipFill>
          <a:blip r:embed="rId5"/>
          <a:stretch>
            <a:fillRect/>
          </a:stretch>
        </p:blipFill>
        <p:spPr>
          <a:xfrm>
            <a:off x="4107550" y="2803142"/>
            <a:ext cx="4571999" cy="2772294"/>
          </a:xfrm>
          <a:prstGeom prst="rect">
            <a:avLst/>
          </a:prstGeom>
          <a:ln>
            <a:noFill/>
          </a:ln>
          <a:effectLst>
            <a:softEdge rad="112500"/>
          </a:effectLst>
        </p:spPr>
      </p:pic>
    </p:spTree>
    <p:extLst>
      <p:ext uri="{BB962C8B-B14F-4D97-AF65-F5344CB8AC3E}">
        <p14:creationId xmlns:p14="http://schemas.microsoft.com/office/powerpoint/2010/main" val="3497856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0894882-773f-4ca4-8f88-a7623eb85067">65525KZWNX2R-1270621119-475</_dlc_DocId>
    <_dlc_DocIdUrl xmlns="20894882-773f-4ca4-8f88-a7623eb85067">
      <Url>https://www.rsccd.edu/Departments/Research/_layouts/15/DocIdRedir.aspx?ID=65525KZWNX2R-1270621119-475</Url>
      <Description>65525KZWNX2R-1270621119-475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07C553BE7E2D4CB2CC6CF33AE1D188" ma:contentTypeVersion="1" ma:contentTypeDescription="Create a new document." ma:contentTypeScope="" ma:versionID="a323308604f7eed2219cf1fe5f016bc2">
  <xsd:schema xmlns:xsd="http://www.w3.org/2001/XMLSchema" xmlns:xs="http://www.w3.org/2001/XMLSchema" xmlns:p="http://schemas.microsoft.com/office/2006/metadata/properties" xmlns:ns2="20894882-773f-4ca4-8f88-a7623eb85067" targetNamespace="http://schemas.microsoft.com/office/2006/metadata/properties" ma:root="true" ma:fieldsID="f067f8a94bd9ecffd02edf89ac193608" ns2:_="">
    <xsd:import namespace="20894882-773f-4ca4-8f88-a7623eb8506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94882-773f-4ca4-8f88-a7623eb8506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7C1BFDF-12B9-4417-A2BF-40909EB6AA00}">
  <ds:schemaRefs>
    <ds:schemaRef ds:uri="dbdbe99f-a43d-4696-9116-92f95a1d11a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sharepoint/v3"/>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21A25F8-8930-44BA-B056-7C4D838C69A3}"/>
</file>

<file path=customXml/itemProps3.xml><?xml version="1.0" encoding="utf-8"?>
<ds:datastoreItem xmlns:ds="http://schemas.openxmlformats.org/officeDocument/2006/customXml" ds:itemID="{4288FFEB-4FFD-478F-8043-55E8DA12E9E9}">
  <ds:schemaRefs>
    <ds:schemaRef ds:uri="http://schemas.microsoft.com/sharepoint/v3/contenttype/forms"/>
  </ds:schemaRefs>
</ds:datastoreItem>
</file>

<file path=customXml/itemProps4.xml><?xml version="1.0" encoding="utf-8"?>
<ds:datastoreItem xmlns:ds="http://schemas.openxmlformats.org/officeDocument/2006/customXml" ds:itemID="{F46E85D2-A2B8-4698-B4EE-433563002D17}"/>
</file>

<file path=docProps/app.xml><?xml version="1.0" encoding="utf-8"?>
<Properties xmlns="http://schemas.openxmlformats.org/officeDocument/2006/extended-properties" xmlns:vt="http://schemas.openxmlformats.org/officeDocument/2006/docPropsVTypes">
  <Template>Office Theme</Template>
  <TotalTime>2388</TotalTime>
  <Words>799</Words>
  <Application>Microsoft Office PowerPoint</Application>
  <PresentationFormat>On-screen Show (4:3)</PresentationFormat>
  <Paragraphs>124</Paragraphs>
  <Slides>17</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Verdana</vt:lpstr>
      <vt:lpstr>Wingdings</vt:lpstr>
      <vt:lpstr>Office Theme</vt:lpstr>
      <vt:lpstr>PowerPoint Presentation</vt:lpstr>
      <vt:lpstr>Apprenticeship </vt:lpstr>
      <vt:lpstr>  How does apprenticeship work? </vt:lpstr>
      <vt:lpstr>PowerPoint Presentation</vt:lpstr>
      <vt:lpstr>The apprenticeship program at SCC, in conjunction with various employers and the Division of Apprenticeship Standards, offers training programs in:</vt:lpstr>
      <vt:lpstr>Carpentry </vt:lpstr>
      <vt:lpstr>Cosmetology</vt:lpstr>
      <vt:lpstr>PowerPoint Presentation</vt:lpstr>
      <vt:lpstr>PowerPoint Presentation</vt:lpstr>
      <vt:lpstr>PowerPoint Presentation</vt:lpstr>
      <vt:lpstr>PowerPoint Presentation</vt:lpstr>
      <vt:lpstr>PowerPoint Presentation</vt:lpstr>
      <vt:lpstr>Benefits to students</vt:lpstr>
      <vt:lpstr>Benefits to students</vt:lpstr>
      <vt:lpstr>How Students Get Started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Pham, Nga</cp:lastModifiedBy>
  <cp:revision>118</cp:revision>
  <cp:lastPrinted>2021-06-09T18:50:06Z</cp:lastPrinted>
  <dcterms:created xsi:type="dcterms:W3CDTF">2016-09-29T02:40:19Z</dcterms:created>
  <dcterms:modified xsi:type="dcterms:W3CDTF">2021-06-25T01:47:51Z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0x0101005707C553BE7E2D4CB2CC6CF33AE1D188</vt:lpwstr>
  </property>
  <property fmtid="{D5CDD505-2E9C-101B-9397-08002B2CF9AE}" pid="3" name="_dlc_DocIdItemGuid">
    <vt:lpwstr>736d829e-a8ee-4615-8621-99aa1db1ddc6</vt:lpwstr>
  </property>
</Properties>
</file>