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57" r:id="rId6"/>
    <p:sldId id="258" r:id="rId7"/>
    <p:sldId id="259" r:id="rId8"/>
    <p:sldId id="260" r:id="rId9"/>
    <p:sldId id="261" r:id="rId10"/>
    <p:sldId id="262" r:id="rId11"/>
    <p:sldId id="263" r:id="rId12"/>
    <p:sldId id="264" r:id="rId13"/>
    <p:sldId id="265" r:id="rId14"/>
    <p:sldId id="267" r:id="rId15"/>
    <p:sldId id="266"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892"/>
    <p:restoredTop sz="94655"/>
  </p:normalViewPr>
  <p:slideViewPr>
    <p:cSldViewPr snapToGrid="0" snapToObjects="1">
      <p:cViewPr varScale="1">
        <p:scale>
          <a:sx n="105" d="100"/>
          <a:sy n="105" d="100"/>
        </p:scale>
        <p:origin x="147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D78B5F-46D5-D94D-A7AD-4E441DD8B530}" type="datetimeFigureOut">
              <a:rPr lang="en-US" smtClean="0"/>
              <a:t>5/28/2026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D10B69-2360-E841-9022-D8C6E0E6DEFD}" type="slidenum">
              <a:rPr lang="en-US" smtClean="0"/>
              <a:t>‹#›</a:t>
            </a:fld>
            <a:endParaRPr lang="en-US"/>
          </a:p>
        </p:txBody>
      </p:sp>
    </p:spTree>
    <p:extLst>
      <p:ext uri="{BB962C8B-B14F-4D97-AF65-F5344CB8AC3E}">
        <p14:creationId xmlns:p14="http://schemas.microsoft.com/office/powerpoint/2010/main" val="349606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D10B69-2360-E841-9022-D8C6E0E6DEFD}" type="slidenum">
              <a:rPr lang="en-US" smtClean="0"/>
              <a:t>2</a:t>
            </a:fld>
            <a:endParaRPr lang="en-US"/>
          </a:p>
        </p:txBody>
      </p:sp>
    </p:spTree>
    <p:extLst>
      <p:ext uri="{BB962C8B-B14F-4D97-AF65-F5344CB8AC3E}">
        <p14:creationId xmlns:p14="http://schemas.microsoft.com/office/powerpoint/2010/main" val="3302839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567E-25DB-F54B-88EA-DE6CDD3559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46D3F82-BA51-EF4C-A925-8516576C13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6BC1B82-9F20-3D4F-ACDD-C8A943319307}"/>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5" name="Footer Placeholder 4">
            <a:extLst>
              <a:ext uri="{FF2B5EF4-FFF2-40B4-BE49-F238E27FC236}">
                <a16:creationId xmlns:a16="http://schemas.microsoft.com/office/drawing/2014/main" id="{534EB158-305E-B144-BF39-828A6B1BBE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86F2A5-DA34-B04D-871C-5AC997C225A9}"/>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3581917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F26CD-C785-054F-B80B-23B584FE0F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7FF7E1-7964-B44E-A802-A13C0036C00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E2CA38-637C-C34A-A5D9-6EA32769CE37}"/>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5" name="Footer Placeholder 4">
            <a:extLst>
              <a:ext uri="{FF2B5EF4-FFF2-40B4-BE49-F238E27FC236}">
                <a16:creationId xmlns:a16="http://schemas.microsoft.com/office/drawing/2014/main" id="{B7061CBA-97CF-C24A-9173-B29A643794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A302F5-D3B7-0842-B090-3D0E564653D7}"/>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2882966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196FA1-34A6-8842-A41B-37DACCD734F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1F239B-F39E-1D46-BCE2-D1B20DE7DC1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1FB1E-2032-D746-A219-AD85716589B3}"/>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5" name="Footer Placeholder 4">
            <a:extLst>
              <a:ext uri="{FF2B5EF4-FFF2-40B4-BE49-F238E27FC236}">
                <a16:creationId xmlns:a16="http://schemas.microsoft.com/office/drawing/2014/main" id="{F7D3EE94-426A-B043-91AF-A72B04B49B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E6196D-6311-B748-8F52-84FB09C2B222}"/>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40879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6E125-5C82-944C-B6A4-43BE7B7154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177D5E-A6F2-4442-931B-3B63793541A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BF67E5-EFDC-0F40-9034-B03912A2F708}"/>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5" name="Footer Placeholder 4">
            <a:extLst>
              <a:ext uri="{FF2B5EF4-FFF2-40B4-BE49-F238E27FC236}">
                <a16:creationId xmlns:a16="http://schemas.microsoft.com/office/drawing/2014/main" id="{EED09EB5-1779-8646-97D6-02912C5AE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DACBD7-917D-2745-B982-981DAA537FDE}"/>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755949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A6428-C5EA-1647-9BE4-A239A7BE39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5777F8-08DF-7D42-9425-13C6BBD51E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1ACD2C9-1FBA-7A46-BA29-429C21BC3972}"/>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5" name="Footer Placeholder 4">
            <a:extLst>
              <a:ext uri="{FF2B5EF4-FFF2-40B4-BE49-F238E27FC236}">
                <a16:creationId xmlns:a16="http://schemas.microsoft.com/office/drawing/2014/main" id="{E6851A9A-D036-D24F-A018-ABA06FE6DC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3FB04C-2A3E-7D4C-A935-02B80E301531}"/>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978584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48097-2943-AE45-B9FF-C10947D396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6E6D62-60C0-444F-A0D5-FACF2D2B54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B4A114-AA97-C34A-B381-237DB90E910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091006-A819-B743-B579-BB6B81A93C40}"/>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6" name="Footer Placeholder 5">
            <a:extLst>
              <a:ext uri="{FF2B5EF4-FFF2-40B4-BE49-F238E27FC236}">
                <a16:creationId xmlns:a16="http://schemas.microsoft.com/office/drawing/2014/main" id="{965F1578-8308-0044-B2AB-9859355DA4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2BB86E-BFA3-F043-92B0-4481740F96A0}"/>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274299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741EE-9422-B444-95BE-9DA2A5F3041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B1CF4DF-990A-CC42-8F63-101988B93B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54CF754-24FD-8D4B-8401-A3106B276B0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7800A8-06A8-7547-877A-E41E1240F0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64888F3-0756-A44B-9DE7-F8B2F8F099B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B7EA6C-5578-154F-AE7C-B1276EADF14D}"/>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8" name="Footer Placeholder 7">
            <a:extLst>
              <a:ext uri="{FF2B5EF4-FFF2-40B4-BE49-F238E27FC236}">
                <a16:creationId xmlns:a16="http://schemas.microsoft.com/office/drawing/2014/main" id="{CF9C8FBC-0EBA-9B40-9C07-C3113090BA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B53F0F5-23E2-DF40-970E-81734B8D6161}"/>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1989883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FF816-7BFE-D54D-A369-63774FBF22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CB17E-AF1D-8648-A90E-0CAED2F0CBD4}"/>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4" name="Footer Placeholder 3">
            <a:extLst>
              <a:ext uri="{FF2B5EF4-FFF2-40B4-BE49-F238E27FC236}">
                <a16:creationId xmlns:a16="http://schemas.microsoft.com/office/drawing/2014/main" id="{5F87E39D-A06F-BE47-BD89-0E0505AB92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05EB26-76F1-E844-B253-E43BA4E604BF}"/>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666345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5CAA89-AB6F-6A41-8155-204FCFFA0A22}"/>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3" name="Footer Placeholder 2">
            <a:extLst>
              <a:ext uri="{FF2B5EF4-FFF2-40B4-BE49-F238E27FC236}">
                <a16:creationId xmlns:a16="http://schemas.microsoft.com/office/drawing/2014/main" id="{0B06F6E8-52E2-754D-AA50-BEE125D8CC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BB58982-8992-FB46-9AE2-8AF051238286}"/>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2146491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E176A-3468-4F40-AF45-2707631C77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01DB0E-787A-674B-8971-8A8CB5DA22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64048F8-D3BC-6F4E-9624-B18C4F173B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628968A-3FBF-F94E-B34C-682A26B4D51F}"/>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6" name="Footer Placeholder 5">
            <a:extLst>
              <a:ext uri="{FF2B5EF4-FFF2-40B4-BE49-F238E27FC236}">
                <a16:creationId xmlns:a16="http://schemas.microsoft.com/office/drawing/2014/main" id="{FE2100DC-13FF-E74E-9859-2B4A71B0E1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D7E153-7789-1049-A12A-30FBF75262D7}"/>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3269872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040DB-98BC-EC48-8112-92E24C8D64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A203C57-BF64-204C-B2BF-AEE7093B39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031827F-A540-F04A-B211-B3798ABB85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CEDC2C-BD13-8948-9D62-5B0CFF3AA0B2}"/>
              </a:ext>
            </a:extLst>
          </p:cNvPr>
          <p:cNvSpPr>
            <a:spLocks noGrp="1"/>
          </p:cNvSpPr>
          <p:nvPr>
            <p:ph type="dt" sz="half" idx="10"/>
          </p:nvPr>
        </p:nvSpPr>
        <p:spPr/>
        <p:txBody>
          <a:bodyPr/>
          <a:lstStyle/>
          <a:p>
            <a:fld id="{A998D003-D320-2B40-97DF-BE7890BC44CA}" type="datetimeFigureOut">
              <a:rPr lang="en-US" smtClean="0"/>
              <a:t>5/28/2026</a:t>
            </a:fld>
            <a:endParaRPr lang="en-US"/>
          </a:p>
        </p:txBody>
      </p:sp>
      <p:sp>
        <p:nvSpPr>
          <p:cNvPr id="6" name="Footer Placeholder 5">
            <a:extLst>
              <a:ext uri="{FF2B5EF4-FFF2-40B4-BE49-F238E27FC236}">
                <a16:creationId xmlns:a16="http://schemas.microsoft.com/office/drawing/2014/main" id="{F488C35C-CA16-3F40-8817-C7A95AA076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F1F6CF-5F57-E741-A19D-33C0D1B5BD77}"/>
              </a:ext>
            </a:extLst>
          </p:cNvPr>
          <p:cNvSpPr>
            <a:spLocks noGrp="1"/>
          </p:cNvSpPr>
          <p:nvPr>
            <p:ph type="sldNum" sz="quarter" idx="12"/>
          </p:nvPr>
        </p:nvSpPr>
        <p:spPr/>
        <p:txBody>
          <a:bodyPr/>
          <a:lstStyle/>
          <a:p>
            <a:fld id="{2A71571E-BF1C-2446-9F43-DBBBA6BFED6C}" type="slidenum">
              <a:rPr lang="en-US" smtClean="0"/>
              <a:t>‹#›</a:t>
            </a:fld>
            <a:endParaRPr lang="en-US"/>
          </a:p>
        </p:txBody>
      </p:sp>
    </p:spTree>
    <p:extLst>
      <p:ext uri="{BB962C8B-B14F-4D97-AF65-F5344CB8AC3E}">
        <p14:creationId xmlns:p14="http://schemas.microsoft.com/office/powerpoint/2010/main" val="4109048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FFD250-3A94-7E48-8E54-9B1751455B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AD9E52-514E-B84A-97DA-7F9D715D92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F7D1D3-A5EB-FE44-A6FB-606EB64D93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98D003-D320-2B40-97DF-BE7890BC44CA}" type="datetimeFigureOut">
              <a:rPr lang="en-US" smtClean="0"/>
              <a:t>5/28/2026</a:t>
            </a:fld>
            <a:endParaRPr lang="en-US"/>
          </a:p>
        </p:txBody>
      </p:sp>
      <p:sp>
        <p:nvSpPr>
          <p:cNvPr id="5" name="Footer Placeholder 4">
            <a:extLst>
              <a:ext uri="{FF2B5EF4-FFF2-40B4-BE49-F238E27FC236}">
                <a16:creationId xmlns:a16="http://schemas.microsoft.com/office/drawing/2014/main" id="{67DA58FD-8FF1-DB46-8B2B-FED3A75BFD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9EF58E9-7321-2842-96EE-7AB6F7A065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71571E-BF1C-2446-9F43-DBBBA6BFED6C}" type="slidenum">
              <a:rPr lang="en-US" smtClean="0"/>
              <a:t>‹#›</a:t>
            </a:fld>
            <a:endParaRPr lang="en-US"/>
          </a:p>
        </p:txBody>
      </p:sp>
    </p:spTree>
    <p:extLst>
      <p:ext uri="{BB962C8B-B14F-4D97-AF65-F5344CB8AC3E}">
        <p14:creationId xmlns:p14="http://schemas.microsoft.com/office/powerpoint/2010/main" val="3589779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learnamericanenglishonline.com/Orange%20Level/O12%20Future%20Conditional.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lkh72q6XmY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action.aclu.org/secure/el-nino-shelter-o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188FF-19E9-D841-BD24-79F521EDF3EB}"/>
              </a:ext>
            </a:extLst>
          </p:cNvPr>
          <p:cNvSpPr>
            <a:spLocks noGrp="1"/>
          </p:cNvSpPr>
          <p:nvPr>
            <p:ph type="ctrTitle"/>
          </p:nvPr>
        </p:nvSpPr>
        <p:spPr/>
        <p:txBody>
          <a:bodyPr/>
          <a:lstStyle/>
          <a:p>
            <a:r>
              <a:rPr lang="en-US" dirty="0"/>
              <a:t>Community Issues</a:t>
            </a:r>
          </a:p>
        </p:txBody>
      </p:sp>
      <p:sp>
        <p:nvSpPr>
          <p:cNvPr id="3" name="Subtitle 2">
            <a:extLst>
              <a:ext uri="{FF2B5EF4-FFF2-40B4-BE49-F238E27FC236}">
                <a16:creationId xmlns:a16="http://schemas.microsoft.com/office/drawing/2014/main" id="{7A2472BD-4B77-874C-A228-C8DCA25E2397}"/>
              </a:ext>
            </a:extLst>
          </p:cNvPr>
          <p:cNvSpPr>
            <a:spLocks noGrp="1"/>
          </p:cNvSpPr>
          <p:nvPr>
            <p:ph type="subTitle" idx="1"/>
          </p:nvPr>
        </p:nvSpPr>
        <p:spPr/>
        <p:txBody>
          <a:bodyPr/>
          <a:lstStyle/>
          <a:p>
            <a:r>
              <a:rPr lang="en-US" dirty="0"/>
              <a:t>HOMELESSNESS</a:t>
            </a:r>
          </a:p>
        </p:txBody>
      </p:sp>
    </p:spTree>
    <p:extLst>
      <p:ext uri="{BB962C8B-B14F-4D97-AF65-F5344CB8AC3E}">
        <p14:creationId xmlns:p14="http://schemas.microsoft.com/office/powerpoint/2010/main" val="1173791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546B5-42BF-F64C-AEC6-5E94E199038A}"/>
              </a:ext>
            </a:extLst>
          </p:cNvPr>
          <p:cNvSpPr>
            <a:spLocks noGrp="1"/>
          </p:cNvSpPr>
          <p:nvPr>
            <p:ph type="title"/>
          </p:nvPr>
        </p:nvSpPr>
        <p:spPr/>
        <p:txBody>
          <a:bodyPr/>
          <a:lstStyle/>
          <a:p>
            <a:r>
              <a:rPr lang="en-US" dirty="0"/>
              <a:t>FUTURE CONDITIONAL SENTENCES</a:t>
            </a:r>
          </a:p>
        </p:txBody>
      </p:sp>
      <p:sp>
        <p:nvSpPr>
          <p:cNvPr id="3" name="Content Placeholder 2">
            <a:extLst>
              <a:ext uri="{FF2B5EF4-FFF2-40B4-BE49-F238E27FC236}">
                <a16:creationId xmlns:a16="http://schemas.microsoft.com/office/drawing/2014/main" id="{509EE393-7476-1C40-B17F-538BF0E12F7B}"/>
              </a:ext>
            </a:extLst>
          </p:cNvPr>
          <p:cNvSpPr>
            <a:spLocks noGrp="1"/>
          </p:cNvSpPr>
          <p:nvPr>
            <p:ph idx="1"/>
          </p:nvPr>
        </p:nvSpPr>
        <p:spPr/>
        <p:txBody>
          <a:bodyPr>
            <a:normAutofit fontScale="62500" lnSpcReduction="20000"/>
          </a:bodyPr>
          <a:lstStyle/>
          <a:p>
            <a:r>
              <a:rPr lang="en-US" dirty="0"/>
              <a:t>A conditional sentence is a complex sentence that consists of a main clause and a subordinate clause . The “if” clause expresses the condition, and the main clause gives result or outcome . </a:t>
            </a:r>
          </a:p>
          <a:p>
            <a:r>
              <a:rPr lang="en-US" dirty="0"/>
              <a:t>Future conditionals include a strong condition and result sentences which express future plans and contingencies. </a:t>
            </a:r>
          </a:p>
          <a:p>
            <a:r>
              <a:rPr lang="en-US" b="1" dirty="0"/>
              <a:t>If clause (simple present),  + main clause  (future tense)(point out that a comma is necessary only if the sentence starts with if clause).  </a:t>
            </a:r>
            <a:endParaRPr lang="en-US" dirty="0"/>
          </a:p>
          <a:p>
            <a:r>
              <a:rPr lang="en-US" b="1" dirty="0"/>
              <a:t>Main clause (no comma is necessary if the sentence starts with main clause)  + if clause (simple tense).</a:t>
            </a:r>
            <a:endParaRPr lang="en-US" dirty="0"/>
          </a:p>
          <a:p>
            <a:r>
              <a:rPr lang="en-US" b="1" dirty="0"/>
              <a:t>If</a:t>
            </a:r>
            <a:r>
              <a:rPr lang="en-US" dirty="0"/>
              <a:t> the local authorities </a:t>
            </a:r>
            <a:r>
              <a:rPr lang="en-US" b="1" dirty="0"/>
              <a:t>recognize t</a:t>
            </a:r>
            <a:r>
              <a:rPr lang="en-US" dirty="0"/>
              <a:t>he need for affordable  </a:t>
            </a:r>
            <a:r>
              <a:rPr lang="en-US" b="1" dirty="0"/>
              <a:t>alternative housing,</a:t>
            </a:r>
            <a:r>
              <a:rPr lang="en-US" dirty="0"/>
              <a:t> people who are currently living outdoors </a:t>
            </a:r>
            <a:r>
              <a:rPr lang="en-US" b="1" dirty="0"/>
              <a:t>will </a:t>
            </a:r>
            <a:r>
              <a:rPr lang="en-US" dirty="0"/>
              <a:t>avoid public health and safety catastrophes in the future.</a:t>
            </a:r>
          </a:p>
          <a:p>
            <a:r>
              <a:rPr lang="en-US" dirty="0"/>
              <a:t>Sometimes the future outcome is expressed in the result clause is not sufficiently certain to warrant  the use of will and be going to, in which case a weaker modal of prediction such as  </a:t>
            </a:r>
            <a:r>
              <a:rPr lang="en-US" b="1" dirty="0"/>
              <a:t>may, might</a:t>
            </a:r>
            <a:r>
              <a:rPr lang="en-US" dirty="0"/>
              <a:t> ,or </a:t>
            </a:r>
            <a:r>
              <a:rPr lang="en-US" b="1" dirty="0"/>
              <a:t>should</a:t>
            </a:r>
            <a:r>
              <a:rPr lang="en-US" dirty="0"/>
              <a:t> is used.</a:t>
            </a:r>
          </a:p>
          <a:p>
            <a:r>
              <a:rPr lang="en-US" b="1" dirty="0"/>
              <a:t>Examples:</a:t>
            </a:r>
            <a:endParaRPr lang="en-US" dirty="0"/>
          </a:p>
          <a:p>
            <a:r>
              <a:rPr lang="en-US" dirty="0"/>
              <a:t>Orange County officials </a:t>
            </a:r>
            <a:r>
              <a:rPr lang="en-US" b="1" dirty="0"/>
              <a:t>should</a:t>
            </a:r>
            <a:r>
              <a:rPr lang="en-US" dirty="0"/>
              <a:t> act immediately </a:t>
            </a:r>
            <a:r>
              <a:rPr lang="en-US" b="1" dirty="0"/>
              <a:t>if </a:t>
            </a:r>
            <a:r>
              <a:rPr lang="en-US" dirty="0"/>
              <a:t>they want to ensure safety of people living outdoors.</a:t>
            </a:r>
          </a:p>
          <a:p>
            <a:r>
              <a:rPr lang="en-US" dirty="0"/>
              <a:t>The city authorities should not give </a:t>
            </a:r>
            <a:r>
              <a:rPr lang="en-US" b="1" dirty="0"/>
              <a:t>eviction notices</a:t>
            </a:r>
            <a:r>
              <a:rPr lang="en-US" dirty="0"/>
              <a:t>  to Santa Ana River homeless campsite residents if they don’t provide  </a:t>
            </a:r>
            <a:r>
              <a:rPr lang="en-US" b="1" dirty="0"/>
              <a:t>alternative housing</a:t>
            </a:r>
            <a:r>
              <a:rPr lang="en-US" dirty="0"/>
              <a:t>.</a:t>
            </a:r>
          </a:p>
          <a:p>
            <a:endParaRPr lang="en-US" dirty="0"/>
          </a:p>
        </p:txBody>
      </p:sp>
    </p:spTree>
    <p:extLst>
      <p:ext uri="{BB962C8B-B14F-4D97-AF65-F5344CB8AC3E}">
        <p14:creationId xmlns:p14="http://schemas.microsoft.com/office/powerpoint/2010/main" val="1586785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8F4B8-7F6D-894A-B372-B08DC09BA540}"/>
              </a:ext>
            </a:extLst>
          </p:cNvPr>
          <p:cNvSpPr>
            <a:spLocks noGrp="1"/>
          </p:cNvSpPr>
          <p:nvPr>
            <p:ph type="title"/>
          </p:nvPr>
        </p:nvSpPr>
        <p:spPr/>
        <p:txBody>
          <a:bodyPr/>
          <a:lstStyle/>
          <a:p>
            <a:r>
              <a:rPr lang="en-US" dirty="0"/>
              <a:t>EXTRA GRAMMAR PRACTICE</a:t>
            </a:r>
            <a:br>
              <a:rPr lang="en-US" dirty="0"/>
            </a:br>
            <a:endParaRPr lang="en-US" dirty="0"/>
          </a:p>
        </p:txBody>
      </p:sp>
      <p:sp>
        <p:nvSpPr>
          <p:cNvPr id="3" name="Content Placeholder 2">
            <a:extLst>
              <a:ext uri="{FF2B5EF4-FFF2-40B4-BE49-F238E27FC236}">
                <a16:creationId xmlns:a16="http://schemas.microsoft.com/office/drawing/2014/main" id="{0CA43269-8815-6149-A3D4-D4A590D21236}"/>
              </a:ext>
            </a:extLst>
          </p:cNvPr>
          <p:cNvSpPr>
            <a:spLocks noGrp="1"/>
          </p:cNvSpPr>
          <p:nvPr>
            <p:ph idx="1"/>
          </p:nvPr>
        </p:nvSpPr>
        <p:spPr/>
        <p:txBody>
          <a:bodyPr>
            <a:normAutofit fontScale="77500" lnSpcReduction="20000"/>
          </a:bodyPr>
          <a:lstStyle/>
          <a:p>
            <a:pPr marL="0" indent="0">
              <a:buNone/>
            </a:pPr>
            <a:endParaRPr lang="en-US" dirty="0"/>
          </a:p>
          <a:p>
            <a:pPr marL="0" indent="0">
              <a:buNone/>
            </a:pPr>
            <a:r>
              <a:rPr lang="en-US" dirty="0"/>
              <a:t> Put the sentences in the right order. Check your answers with sample email Handout #5.</a:t>
            </a:r>
          </a:p>
          <a:p>
            <a:pPr marL="0" indent="0">
              <a:buNone/>
            </a:pPr>
            <a:endParaRPr lang="en-US" dirty="0"/>
          </a:p>
          <a:p>
            <a:pPr lvl="0"/>
            <a:r>
              <a:rPr lang="en-US" dirty="0"/>
              <a:t>don’t move, they may have residents serious problems the campsite with the law If .</a:t>
            </a:r>
          </a:p>
          <a:p>
            <a:pPr marL="0" indent="0">
              <a:buNone/>
            </a:pPr>
            <a:r>
              <a:rPr lang="en-US" dirty="0"/>
              <a:t> </a:t>
            </a:r>
          </a:p>
          <a:p>
            <a:pPr lvl="0"/>
            <a:r>
              <a:rPr lang="en-US" dirty="0"/>
              <a:t>the homeless residents at the Santa Ana Civic Center and along the Santa Ana River bend don’t receive soon, it can lead to the safety and health assistance catastrophe’s in the future If . </a:t>
            </a:r>
          </a:p>
          <a:p>
            <a:endParaRPr lang="en-US" dirty="0"/>
          </a:p>
          <a:p>
            <a:pPr lvl="0"/>
            <a:r>
              <a:rPr lang="en-US" dirty="0"/>
              <a:t>you don’t act urgently and provide for the homeless population as well as various assistance programs to help them to get off the streets, If  you will not be able to meet  alternative housing your ten-year plan deadline to end the homelessness.</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913138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1C848-672F-7743-A2F6-A4F4D3C85149}"/>
              </a:ext>
            </a:extLst>
          </p:cNvPr>
          <p:cNvSpPr>
            <a:spLocks noGrp="1"/>
          </p:cNvSpPr>
          <p:nvPr>
            <p:ph type="title"/>
          </p:nvPr>
        </p:nvSpPr>
        <p:spPr/>
        <p:txBody>
          <a:bodyPr/>
          <a:lstStyle/>
          <a:p>
            <a:r>
              <a:rPr lang="en-US" dirty="0"/>
              <a:t>EXTRA GRAMMAR PRACTICE</a:t>
            </a:r>
          </a:p>
        </p:txBody>
      </p:sp>
      <p:sp>
        <p:nvSpPr>
          <p:cNvPr id="3" name="Content Placeholder 2">
            <a:extLst>
              <a:ext uri="{FF2B5EF4-FFF2-40B4-BE49-F238E27FC236}">
                <a16:creationId xmlns:a16="http://schemas.microsoft.com/office/drawing/2014/main" id="{F3B51069-0958-784E-81C5-867228ED5192}"/>
              </a:ext>
            </a:extLst>
          </p:cNvPr>
          <p:cNvSpPr>
            <a:spLocks noGrp="1"/>
          </p:cNvSpPr>
          <p:nvPr>
            <p:ph idx="1"/>
          </p:nvPr>
        </p:nvSpPr>
        <p:spPr/>
        <p:txBody>
          <a:bodyPr>
            <a:normAutofit fontScale="55000" lnSpcReduction="20000"/>
          </a:bodyPr>
          <a:lstStyle/>
          <a:p>
            <a:r>
              <a:rPr lang="en-US" dirty="0"/>
              <a:t> Fill in the blanks with the correct forms of the verbs. Add commas where it is necessary.</a:t>
            </a:r>
          </a:p>
          <a:p>
            <a:pPr marL="0" indent="0">
              <a:buNone/>
            </a:pPr>
            <a:endParaRPr lang="en-US" dirty="0"/>
          </a:p>
          <a:p>
            <a:pPr lvl="0"/>
            <a:r>
              <a:rPr lang="en-US" dirty="0"/>
              <a:t>If the city officials ___________(follow) the established deadlines, they ______(provide) many homeless residents with the alternative housing before the cold season.</a:t>
            </a:r>
          </a:p>
          <a:p>
            <a:pPr marL="0" indent="0">
              <a:buNone/>
            </a:pPr>
            <a:r>
              <a:rPr lang="en-US" dirty="0"/>
              <a:t> </a:t>
            </a:r>
          </a:p>
          <a:p>
            <a:pPr lvl="0"/>
            <a:r>
              <a:rPr lang="en-US" dirty="0"/>
              <a:t>If you_______(write) a letter to the local representative you __________(can, should, might)_____(keep) it positive and polite.</a:t>
            </a:r>
          </a:p>
          <a:p>
            <a:pPr marL="0" indent="0">
              <a:buNone/>
            </a:pPr>
            <a:endParaRPr lang="en-US" dirty="0"/>
          </a:p>
          <a:p>
            <a:pPr lvl="0"/>
            <a:r>
              <a:rPr lang="en-US" dirty="0"/>
              <a:t> A formal email ________(be effective) if it _______(address) the issue clearly and concisely.</a:t>
            </a:r>
          </a:p>
          <a:p>
            <a:pPr marL="0" indent="0">
              <a:buNone/>
            </a:pPr>
            <a:endParaRPr lang="en-US" dirty="0"/>
          </a:p>
          <a:p>
            <a:pPr lvl="0"/>
            <a:r>
              <a:rPr lang="en-US" dirty="0"/>
              <a:t>The recipient of the email _______(not see) who else is getting email if you Bcc all other recipients.</a:t>
            </a:r>
          </a:p>
          <a:p>
            <a:pPr marL="0" indent="0">
              <a:buNone/>
            </a:pPr>
            <a:endParaRPr lang="en-US" dirty="0"/>
          </a:p>
          <a:p>
            <a:pPr lvl="0"/>
            <a:r>
              <a:rPr lang="en-US" dirty="0"/>
              <a:t>If  the catastrophe_____(happen) you _________(have to act) quickly to stop it.</a:t>
            </a:r>
          </a:p>
          <a:p>
            <a:pPr marL="0" indent="0">
              <a:buNone/>
            </a:pPr>
            <a:endParaRPr lang="en-US" dirty="0"/>
          </a:p>
          <a:p>
            <a:pPr lvl="0"/>
            <a:r>
              <a:rPr lang="en-US" dirty="0"/>
              <a:t>If you _________(write )a business letter you_____________(might want to avoid) informal or personal topics.</a:t>
            </a:r>
          </a:p>
        </p:txBody>
      </p:sp>
    </p:spTree>
    <p:extLst>
      <p:ext uri="{BB962C8B-B14F-4D97-AF65-F5344CB8AC3E}">
        <p14:creationId xmlns:p14="http://schemas.microsoft.com/office/powerpoint/2010/main" val="4148478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E3C9A-2CE6-7040-AB1B-BED76B1FE4E1}"/>
              </a:ext>
            </a:extLst>
          </p:cNvPr>
          <p:cNvSpPr>
            <a:spLocks noGrp="1"/>
          </p:cNvSpPr>
          <p:nvPr>
            <p:ph type="title"/>
          </p:nvPr>
        </p:nvSpPr>
        <p:spPr/>
        <p:txBody>
          <a:bodyPr/>
          <a:lstStyle/>
          <a:p>
            <a:r>
              <a:rPr lang="en-US" dirty="0"/>
              <a:t>Grammar link for extra practice</a:t>
            </a:r>
          </a:p>
        </p:txBody>
      </p:sp>
      <p:sp>
        <p:nvSpPr>
          <p:cNvPr id="3" name="Content Placeholder 2">
            <a:extLst>
              <a:ext uri="{FF2B5EF4-FFF2-40B4-BE49-F238E27FC236}">
                <a16:creationId xmlns:a16="http://schemas.microsoft.com/office/drawing/2014/main" id="{438AEE26-1BA1-6A40-BB2B-0CC0F937D2D3}"/>
              </a:ext>
            </a:extLst>
          </p:cNvPr>
          <p:cNvSpPr>
            <a:spLocks noGrp="1"/>
          </p:cNvSpPr>
          <p:nvPr>
            <p:ph idx="1"/>
          </p:nvPr>
        </p:nvSpPr>
        <p:spPr/>
        <p:txBody>
          <a:bodyPr/>
          <a:lstStyle/>
          <a:p>
            <a:r>
              <a:rPr lang="en-US" u="sng" dirty="0">
                <a:hlinkClick r:id="rId2"/>
              </a:rPr>
              <a:t>https://www.learnamericanenglishonline.com/Orange%20Level/O12%20Future%20Conditional.htm</a:t>
            </a:r>
            <a:endParaRPr lang="en-US" dirty="0"/>
          </a:p>
          <a:p>
            <a:endParaRPr lang="en-US" dirty="0"/>
          </a:p>
        </p:txBody>
      </p:sp>
    </p:spTree>
    <p:extLst>
      <p:ext uri="{BB962C8B-B14F-4D97-AF65-F5344CB8AC3E}">
        <p14:creationId xmlns:p14="http://schemas.microsoft.com/office/powerpoint/2010/main" val="277931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828C8-067B-F542-BAD6-41151BB923C7}"/>
              </a:ext>
            </a:extLst>
          </p:cNvPr>
          <p:cNvSpPr>
            <a:spLocks noGrp="1"/>
          </p:cNvSpPr>
          <p:nvPr>
            <p:ph type="title"/>
          </p:nvPr>
        </p:nvSpPr>
        <p:spPr/>
        <p:txBody>
          <a:bodyPr/>
          <a:lstStyle/>
          <a:p>
            <a:r>
              <a:rPr lang="en-US" u="sng" dirty="0">
                <a:hlinkClick r:id="rId3"/>
              </a:rPr>
              <a:t>https://YouTube/lkh72q6XmY8</a:t>
            </a:r>
            <a:br>
              <a:rPr lang="en-US" dirty="0"/>
            </a:br>
            <a:endParaRPr lang="en-US" dirty="0"/>
          </a:p>
        </p:txBody>
      </p:sp>
      <p:sp>
        <p:nvSpPr>
          <p:cNvPr id="3" name="Content Placeholder 2">
            <a:extLst>
              <a:ext uri="{FF2B5EF4-FFF2-40B4-BE49-F238E27FC236}">
                <a16:creationId xmlns:a16="http://schemas.microsoft.com/office/drawing/2014/main" id="{DF96FCE1-877A-454C-8863-DE971A9BF2E6}"/>
              </a:ext>
            </a:extLst>
          </p:cNvPr>
          <p:cNvSpPr>
            <a:spLocks noGrp="1"/>
          </p:cNvSpPr>
          <p:nvPr>
            <p:ph idx="1"/>
          </p:nvPr>
        </p:nvSpPr>
        <p:spPr>
          <a:xfrm>
            <a:off x="632717" y="1982912"/>
            <a:ext cx="10515600" cy="3156360"/>
          </a:xfrm>
        </p:spPr>
        <p:txBody>
          <a:bodyPr/>
          <a:lstStyle/>
          <a:p>
            <a:r>
              <a:rPr lang="en-US" dirty="0"/>
              <a:t>Have you seen these images before?</a:t>
            </a:r>
          </a:p>
          <a:p>
            <a:r>
              <a:rPr lang="en-US" dirty="0"/>
              <a:t>Who are these people?</a:t>
            </a:r>
          </a:p>
          <a:p>
            <a:r>
              <a:rPr lang="en-US" dirty="0"/>
              <a:t>Why do you think they live this way?</a:t>
            </a:r>
          </a:p>
          <a:p>
            <a:r>
              <a:rPr lang="en-US" dirty="0"/>
              <a:t>What do you do when you see a homeless person?</a:t>
            </a:r>
          </a:p>
        </p:txBody>
      </p:sp>
    </p:spTree>
    <p:extLst>
      <p:ext uri="{BB962C8B-B14F-4D97-AF65-F5344CB8AC3E}">
        <p14:creationId xmlns:p14="http://schemas.microsoft.com/office/powerpoint/2010/main" val="3898360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7C551-034A-2A4B-8E04-EACCF422FEE8}"/>
              </a:ext>
            </a:extLst>
          </p:cNvPr>
          <p:cNvSpPr>
            <a:spLocks noGrp="1"/>
          </p:cNvSpPr>
          <p:nvPr>
            <p:ph type="title"/>
          </p:nvPr>
        </p:nvSpPr>
        <p:spPr/>
        <p:txBody>
          <a:bodyPr/>
          <a:lstStyle/>
          <a:p>
            <a:r>
              <a:rPr lang="en-US" dirty="0"/>
              <a:t>Homelessness is a major issue in this         community. </a:t>
            </a:r>
          </a:p>
        </p:txBody>
      </p:sp>
      <p:pic>
        <p:nvPicPr>
          <p:cNvPr id="4" name="Content Placeholder 3">
            <a:extLst>
              <a:ext uri="{FF2B5EF4-FFF2-40B4-BE49-F238E27FC236}">
                <a16:creationId xmlns:a16="http://schemas.microsoft.com/office/drawing/2014/main" id="{C303A3F0-A2F8-8147-A3E7-7D96AED93606}"/>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92494" y="1825625"/>
            <a:ext cx="9308387" cy="4351338"/>
          </a:xfrm>
          <a:prstGeom prst="rect">
            <a:avLst/>
          </a:prstGeom>
          <a:noFill/>
          <a:ln>
            <a:noFill/>
          </a:ln>
        </p:spPr>
      </p:pic>
    </p:spTree>
    <p:extLst>
      <p:ext uri="{BB962C8B-B14F-4D97-AF65-F5344CB8AC3E}">
        <p14:creationId xmlns:p14="http://schemas.microsoft.com/office/powerpoint/2010/main" val="1937993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9D229-6FCC-4C48-8CA5-8BA40C92F4D5}"/>
              </a:ext>
            </a:extLst>
          </p:cNvPr>
          <p:cNvSpPr>
            <a:spLocks noGrp="1"/>
          </p:cNvSpPr>
          <p:nvPr>
            <p:ph type="title"/>
          </p:nvPr>
        </p:nvSpPr>
        <p:spPr>
          <a:xfrm>
            <a:off x="719191" y="113017"/>
            <a:ext cx="10634609" cy="1577672"/>
          </a:xfrm>
        </p:spPr>
        <p:txBody>
          <a:bodyPr>
            <a:normAutofit fontScale="90000"/>
          </a:bodyPr>
          <a:lstStyle/>
          <a:p>
            <a:r>
              <a:rPr lang="en-US" dirty="0"/>
              <a:t>Many people live in the streets and along the Santa Ana River without any hope for a better future. </a:t>
            </a:r>
            <a:br>
              <a:rPr lang="en-US" dirty="0"/>
            </a:br>
            <a:endParaRPr lang="en-US" dirty="0"/>
          </a:p>
        </p:txBody>
      </p:sp>
      <p:pic>
        <p:nvPicPr>
          <p:cNvPr id="4" name="Content Placeholder 3">
            <a:extLst>
              <a:ext uri="{FF2B5EF4-FFF2-40B4-BE49-F238E27FC236}">
                <a16:creationId xmlns:a16="http://schemas.microsoft.com/office/drawing/2014/main" id="{D021B18E-2488-2843-AC0D-003282488D44}"/>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76737" y="1602769"/>
            <a:ext cx="8116584" cy="4818579"/>
          </a:xfrm>
          <a:prstGeom prst="rect">
            <a:avLst/>
          </a:prstGeom>
          <a:noFill/>
          <a:ln>
            <a:noFill/>
          </a:ln>
        </p:spPr>
      </p:pic>
    </p:spTree>
    <p:extLst>
      <p:ext uri="{BB962C8B-B14F-4D97-AF65-F5344CB8AC3E}">
        <p14:creationId xmlns:p14="http://schemas.microsoft.com/office/powerpoint/2010/main" val="2292029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39FAB-6A20-B847-89D0-0179A4CA8B17}"/>
              </a:ext>
            </a:extLst>
          </p:cNvPr>
          <p:cNvSpPr>
            <a:spLocks noGrp="1"/>
          </p:cNvSpPr>
          <p:nvPr>
            <p:ph type="title"/>
          </p:nvPr>
        </p:nvSpPr>
        <p:spPr/>
        <p:txBody>
          <a:bodyPr/>
          <a:lstStyle/>
          <a:p>
            <a:endParaRPr lang="en-US"/>
          </a:p>
        </p:txBody>
      </p:sp>
      <p:sp>
        <p:nvSpPr>
          <p:cNvPr id="5" name="Content Placeholder 4">
            <a:extLst>
              <a:ext uri="{FF2B5EF4-FFF2-40B4-BE49-F238E27FC236}">
                <a16:creationId xmlns:a16="http://schemas.microsoft.com/office/drawing/2014/main" id="{2C388FBC-A571-734A-99B6-D841FC0B8E17}"/>
              </a:ext>
            </a:extLst>
          </p:cNvPr>
          <p:cNvSpPr>
            <a:spLocks noGrp="1"/>
          </p:cNvSpPr>
          <p:nvPr>
            <p:ph idx="1"/>
          </p:nvPr>
        </p:nvSpPr>
        <p:spPr/>
        <p:txBody>
          <a:bodyPr/>
          <a:lstStyle/>
          <a:p>
            <a:r>
              <a:rPr lang="en-US" dirty="0"/>
              <a:t>What do you think can be done to solve this problem in the community? </a:t>
            </a:r>
          </a:p>
          <a:p>
            <a:pPr marL="0" indent="0">
              <a:buNone/>
            </a:pPr>
            <a:endParaRPr lang="en-US" dirty="0"/>
          </a:p>
          <a:p>
            <a:r>
              <a:rPr lang="en-US" dirty="0"/>
              <a:t>Do you think city authorities are  working on improving this situation?</a:t>
            </a:r>
          </a:p>
          <a:p>
            <a:endParaRPr lang="en-US" dirty="0"/>
          </a:p>
        </p:txBody>
      </p:sp>
    </p:spTree>
    <p:extLst>
      <p:ext uri="{BB962C8B-B14F-4D97-AF65-F5344CB8AC3E}">
        <p14:creationId xmlns:p14="http://schemas.microsoft.com/office/powerpoint/2010/main" val="3146973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D3DB5-BE72-8549-80F3-9D6125B89B0D}"/>
              </a:ext>
            </a:extLst>
          </p:cNvPr>
          <p:cNvSpPr>
            <a:spLocks noGrp="1"/>
          </p:cNvSpPr>
          <p:nvPr>
            <p:ph type="title"/>
          </p:nvPr>
        </p:nvSpPr>
        <p:spPr/>
        <p:txBody>
          <a:bodyPr>
            <a:normAutofit/>
          </a:bodyPr>
          <a:lstStyle/>
          <a:p>
            <a:r>
              <a:rPr lang="en-US" u="sng" dirty="0">
                <a:hlinkClick r:id="rId2"/>
              </a:rPr>
              <a:t>https://action.aclu.org/secure/el-nino-shelter-oc</a:t>
            </a:r>
            <a:endParaRPr lang="en-US" dirty="0"/>
          </a:p>
        </p:txBody>
      </p:sp>
      <p:sp>
        <p:nvSpPr>
          <p:cNvPr id="3" name="Content Placeholder 2">
            <a:extLst>
              <a:ext uri="{FF2B5EF4-FFF2-40B4-BE49-F238E27FC236}">
                <a16:creationId xmlns:a16="http://schemas.microsoft.com/office/drawing/2014/main" id="{4BF65888-6527-4C4D-A6E9-7ABB7B09A839}"/>
              </a:ext>
            </a:extLst>
          </p:cNvPr>
          <p:cNvSpPr>
            <a:spLocks noGrp="1"/>
          </p:cNvSpPr>
          <p:nvPr>
            <p:ph idx="1"/>
          </p:nvPr>
        </p:nvSpPr>
        <p:spPr/>
        <p:txBody>
          <a:bodyPr/>
          <a:lstStyle/>
          <a:p>
            <a:r>
              <a:rPr lang="en-US" dirty="0"/>
              <a:t>Did the authorities do anything to change things for the homeless in Santa Ana? </a:t>
            </a:r>
          </a:p>
          <a:p>
            <a:r>
              <a:rPr lang="en-US" dirty="0"/>
              <a:t>Did the authorities do anything to change things for the homeless in Santa Ana? </a:t>
            </a:r>
          </a:p>
          <a:p>
            <a:r>
              <a:rPr lang="en-US" dirty="0"/>
              <a:t>What did the authorities promise ?</a:t>
            </a:r>
          </a:p>
          <a:p>
            <a:endParaRPr lang="en-US" dirty="0"/>
          </a:p>
        </p:txBody>
      </p:sp>
    </p:spTree>
    <p:extLst>
      <p:ext uri="{BB962C8B-B14F-4D97-AF65-F5344CB8AC3E}">
        <p14:creationId xmlns:p14="http://schemas.microsoft.com/office/powerpoint/2010/main" val="250512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0412F-D905-E340-8F67-C16996D67F0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E73E12F-066D-3844-B2CE-3590EAD87742}"/>
              </a:ext>
            </a:extLst>
          </p:cNvPr>
          <p:cNvSpPr>
            <a:spLocks noGrp="1"/>
          </p:cNvSpPr>
          <p:nvPr>
            <p:ph idx="1"/>
          </p:nvPr>
        </p:nvSpPr>
        <p:spPr/>
        <p:txBody>
          <a:bodyPr/>
          <a:lstStyle/>
          <a:p>
            <a:r>
              <a:rPr lang="en-US" i="1" dirty="0"/>
              <a:t>Homelessness is a significant community issue that have to be resolved. The homeless are in need of permanent shelter. Unfortunately, Santa Ana City and county authorities are not in a hurry to act. The winter season is here and the weather tends to be very cold  for those who live without a permanent shelter. The deadline has passed and nothing has been done for the residents of tent city. </a:t>
            </a:r>
            <a:endParaRPr lang="en-US" dirty="0"/>
          </a:p>
          <a:p>
            <a:r>
              <a:rPr lang="en-US" i="1" dirty="0"/>
              <a:t>What can each of us do to improve this situation?</a:t>
            </a:r>
            <a:endParaRPr lang="en-US" dirty="0"/>
          </a:p>
          <a:p>
            <a:endParaRPr lang="en-US" dirty="0"/>
          </a:p>
        </p:txBody>
      </p:sp>
    </p:spTree>
    <p:extLst>
      <p:ext uri="{BB962C8B-B14F-4D97-AF65-F5344CB8AC3E}">
        <p14:creationId xmlns:p14="http://schemas.microsoft.com/office/powerpoint/2010/main" val="2103852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4200-0AB3-C141-8939-075FCB2C0C79}"/>
              </a:ext>
            </a:extLst>
          </p:cNvPr>
          <p:cNvSpPr>
            <a:spLocks noGrp="1"/>
          </p:cNvSpPr>
          <p:nvPr>
            <p:ph type="title"/>
          </p:nvPr>
        </p:nvSpPr>
        <p:spPr/>
        <p:txBody>
          <a:bodyPr/>
          <a:lstStyle/>
          <a:p>
            <a:r>
              <a:rPr lang="en-US" dirty="0"/>
              <a:t>What are the main components of the email?</a:t>
            </a:r>
          </a:p>
        </p:txBody>
      </p:sp>
      <p:pic>
        <p:nvPicPr>
          <p:cNvPr id="4" name="Content Placeholder 3">
            <a:extLst>
              <a:ext uri="{FF2B5EF4-FFF2-40B4-BE49-F238E27FC236}">
                <a16:creationId xmlns:a16="http://schemas.microsoft.com/office/drawing/2014/main" id="{81E6FCC1-608C-8B41-8866-0AFE6CF1689D}"/>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212351" y="1907818"/>
            <a:ext cx="9133725" cy="4647093"/>
          </a:xfrm>
          <a:prstGeom prst="rect">
            <a:avLst/>
          </a:prstGeom>
        </p:spPr>
      </p:pic>
    </p:spTree>
    <p:extLst>
      <p:ext uri="{BB962C8B-B14F-4D97-AF65-F5344CB8AC3E}">
        <p14:creationId xmlns:p14="http://schemas.microsoft.com/office/powerpoint/2010/main" val="348586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05187-D026-F74B-A182-290E1A99A99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D04FFDC-0299-C54C-BC1F-EFD227990F1F}"/>
              </a:ext>
            </a:extLst>
          </p:cNvPr>
          <p:cNvSpPr>
            <a:spLocks noGrp="1"/>
          </p:cNvSpPr>
          <p:nvPr>
            <p:ph idx="1"/>
          </p:nvPr>
        </p:nvSpPr>
        <p:spPr/>
        <p:txBody>
          <a:bodyPr/>
          <a:lstStyle/>
          <a:p>
            <a:r>
              <a:rPr lang="en-US" dirty="0"/>
              <a:t>The difference between CC and BCC is that carbon copy (CC) recipients are visible to all other recipients whereas those who are </a:t>
            </a:r>
            <a:r>
              <a:rPr lang="en-US" dirty="0" err="1"/>
              <a:t>BCCd</a:t>
            </a:r>
            <a:r>
              <a:rPr lang="en-US" dirty="0"/>
              <a:t> are not visible to anyone. It is good “netiquette” to use BCC when copying a message to many people instead of the direct email to keep the emails private from everyone else.</a:t>
            </a:r>
          </a:p>
          <a:p>
            <a:endParaRPr lang="en-US" dirty="0"/>
          </a:p>
        </p:txBody>
      </p:sp>
    </p:spTree>
    <p:extLst>
      <p:ext uri="{BB962C8B-B14F-4D97-AF65-F5344CB8AC3E}">
        <p14:creationId xmlns:p14="http://schemas.microsoft.com/office/powerpoint/2010/main" val="22659996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36E9E90D80B341BF94C849A7DC96E7" ma:contentTypeVersion="1" ma:contentTypeDescription="Create a new document." ma:contentTypeScope="" ma:versionID="26cf3e70150f549dd00dc80b34c2ed66">
  <xsd:schema xmlns:xsd="http://www.w3.org/2001/XMLSchema" xmlns:xs="http://www.w3.org/2001/XMLSchema" xmlns:p="http://schemas.microsoft.com/office/2006/metadata/properties" xmlns:ns1="http://schemas.microsoft.com/sharepoint/v3" targetNamespace="http://schemas.microsoft.com/office/2006/metadata/properties" ma:root="true" ma:fieldsID="76306148d0f7b992e79f2d9b1f249a81"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A3D742-955B-4FFC-B8C8-30E3782430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47C97FC-0310-4CB1-A925-A9F044CC6F40}">
  <ds:schemaRefs>
    <ds:schemaRef ds:uri="http://purl.org/dc/elements/1.1/"/>
    <ds:schemaRef ds:uri="http://purl.org/dc/dcmitype/"/>
    <ds:schemaRef ds:uri="http://schemas.microsoft.com/office/2006/metadata/properties"/>
    <ds:schemaRef ds:uri="http://schemas.microsoft.com/office/infopath/2007/PartnerControls"/>
    <ds:schemaRef ds:uri="http://schemas.microsoft.com/office/2006/documentManagement/types"/>
    <ds:schemaRef ds:uri="http://schemas.microsoft.com/sharepoint/v3"/>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23B2963-2F86-4482-B6EC-A1ADE00410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3236</TotalTime>
  <Words>818</Words>
  <Application>Microsoft Office PowerPoint</Application>
  <PresentationFormat>Widescreen</PresentationFormat>
  <Paragraphs>57</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Community Issues</vt:lpstr>
      <vt:lpstr>https://YouTube/lkh72q6XmY8 </vt:lpstr>
      <vt:lpstr>Homelessness is a major issue in this         community. </vt:lpstr>
      <vt:lpstr>Many people live in the streets and along the Santa Ana River without any hope for a better future.  </vt:lpstr>
      <vt:lpstr>PowerPoint Presentation</vt:lpstr>
      <vt:lpstr>https://action.aclu.org/secure/el-nino-shelter-oc</vt:lpstr>
      <vt:lpstr>PowerPoint Presentation</vt:lpstr>
      <vt:lpstr>What are the main components of the email?</vt:lpstr>
      <vt:lpstr>PowerPoint Presentation</vt:lpstr>
      <vt:lpstr>FUTURE CONDITIONAL SENTENCES</vt:lpstr>
      <vt:lpstr>EXTRA GRAMMAR PRACTICE </vt:lpstr>
      <vt:lpstr>EXTRA GRAMMAR PRACTICE</vt:lpstr>
      <vt:lpstr>Grammar link for extra practice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issues</dc:title>
  <dc:creator>Victoria Myers</dc:creator>
  <cp:lastModifiedBy>Maus, Brendon</cp:lastModifiedBy>
  <cp:revision>14</cp:revision>
  <dcterms:created xsi:type="dcterms:W3CDTF">2018-02-12T04:01:41Z</dcterms:created>
  <dcterms:modified xsi:type="dcterms:W3CDTF">2026-05-28T17:19:21Z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0x0101005C36E9E90D80B341BF94C849A7DC96E7</vt:lpwstr>
  </property>
</Properties>
</file>