
<file path=[Content_Types].xml><?xml version="1.0" encoding="utf-8"?>
<Types xmlns="http://schemas.openxmlformats.org/package/2006/content-types">
  <Default Extension="(null)"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5" r:id="rId13"/>
    <p:sldId id="264"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p:restoredTop sz="94737"/>
  </p:normalViewPr>
  <p:slideViewPr>
    <p:cSldViewPr snapToGrid="0" snapToObjects="1">
      <p:cViewPr varScale="1">
        <p:scale>
          <a:sx n="111" d="100"/>
          <a:sy n="111" d="100"/>
        </p:scale>
        <p:origin x="732"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EBDD8-02B7-AD43-BC17-2844673123A8}"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3F1EF-294D-6F42-ACF4-29D946771057}" type="slidenum">
              <a:rPr lang="en-US" smtClean="0"/>
              <a:t>‹#›</a:t>
            </a:fld>
            <a:endParaRPr lang="en-US"/>
          </a:p>
        </p:txBody>
      </p:sp>
    </p:spTree>
    <p:extLst>
      <p:ext uri="{BB962C8B-B14F-4D97-AF65-F5344CB8AC3E}">
        <p14:creationId xmlns:p14="http://schemas.microsoft.com/office/powerpoint/2010/main" val="36598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3F1EF-294D-6F42-ACF4-29D946771057}" type="slidenum">
              <a:rPr lang="en-US" smtClean="0"/>
              <a:t>7</a:t>
            </a:fld>
            <a:endParaRPr lang="en-US"/>
          </a:p>
        </p:txBody>
      </p:sp>
    </p:spTree>
    <p:extLst>
      <p:ext uri="{BB962C8B-B14F-4D97-AF65-F5344CB8AC3E}">
        <p14:creationId xmlns:p14="http://schemas.microsoft.com/office/powerpoint/2010/main" val="156840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6384-7FAB-D64E-A346-0E1253EBF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B5B70A-42BC-E04E-81E3-E7DDA08DC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F9FD13-5DB3-3E44-9AFC-D3320813A6D0}"/>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2BD194F4-DD27-4F4F-A6FA-CC30990B1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4565C-2CF4-824C-8206-8BFA35450711}"/>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38572354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FA0E-3D96-5840-841F-B453F31C90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3EF41-7B3A-F248-BCF6-0306CC8AB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5B256-9A6F-A241-9D1E-E53C2F63CE0F}"/>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3FB076BE-F9E5-C742-81D9-1E9E49709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DACF7-B79F-7E41-9CA5-0E8326DC250D}"/>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3279672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07885-F192-4F4C-9DF9-73B424615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73C7EE-D589-7245-9E26-D3F0095F88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476B7-427F-E547-B8BC-AEB9C1471EB7}"/>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68FEF35C-6902-A44E-B23F-1EEE6FB41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B144C-580E-C042-A29A-16AEF9901DDD}"/>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822347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FD75-97FC-3C48-AFD4-2481942DC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5592B3-860D-3D43-9ECD-D7B74C7DC5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50BFC-C696-6444-B607-42FB32FE9888}"/>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CEEEA6A5-F3FD-634C-85B5-8C5E29962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428A6-C524-BE47-AEA6-D0C791C06FE7}"/>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3950804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D23C-1735-C242-ADDF-58B6A77C75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0F14D0-1DF4-AE44-98B7-774CBB7D3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2E475D-5640-6047-A9FA-5A1598371737}"/>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6C8DD176-55B0-2A47-B7BD-71E82B97B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002D-E556-C74D-8FBA-29FAD9832F7B}"/>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2789661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7F30-A544-4343-AD0B-4BDF469EE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C32C7-3D48-0445-8CEA-0071385B41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DF5604-1E63-7C43-8269-01E8095C7F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10D48C-D491-5E4B-9ABF-B11CB441087D}"/>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6" name="Footer Placeholder 5">
            <a:extLst>
              <a:ext uri="{FF2B5EF4-FFF2-40B4-BE49-F238E27FC236}">
                <a16:creationId xmlns:a16="http://schemas.microsoft.com/office/drawing/2014/main" id="{617829C2-A1F7-2445-A51B-5C0F9FA43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DA230-A3B9-8947-A427-82BD9173BD94}"/>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1689324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0648-27EE-4A47-ABD3-A991BF1192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4E728-ECC1-5B46-9600-E1FFB9984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E2C840-E2FA-5449-BCC0-6471BDFF33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F68F1-6942-C24E-8CF5-A1D038BAB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283E38-366B-4A46-A533-B6CCDDCFFB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D30D08-CBA0-EC44-99FF-7E439F103639}"/>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8" name="Footer Placeholder 7">
            <a:extLst>
              <a:ext uri="{FF2B5EF4-FFF2-40B4-BE49-F238E27FC236}">
                <a16:creationId xmlns:a16="http://schemas.microsoft.com/office/drawing/2014/main" id="{42F158BA-2C29-E34D-B3A1-D6BF51BFD9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EA490-5B83-184F-9B6A-A7197046A9A8}"/>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19425642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9B8A-8FC5-6C4A-8A71-54D7848BA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7CEC6A-FA54-0845-B190-39E2FE70DC65}"/>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4" name="Footer Placeholder 3">
            <a:extLst>
              <a:ext uri="{FF2B5EF4-FFF2-40B4-BE49-F238E27FC236}">
                <a16:creationId xmlns:a16="http://schemas.microsoft.com/office/drawing/2014/main" id="{E854304B-5B1D-6645-BF68-C104E02BC3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E1E80-EA7E-D44E-B174-516161590DD1}"/>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2640679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AB710-B362-8340-94F9-13502632CD2F}"/>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3" name="Footer Placeholder 2">
            <a:extLst>
              <a:ext uri="{FF2B5EF4-FFF2-40B4-BE49-F238E27FC236}">
                <a16:creationId xmlns:a16="http://schemas.microsoft.com/office/drawing/2014/main" id="{580FFFB4-B3DC-4144-8E2A-61A1E1304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37660-84B3-3844-A82C-86104BC6FA21}"/>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5329206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D22D-71CE-7B40-9FBA-CBA965328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6EA025-3B55-FE41-9A68-D4E2DEF6B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BDB331-4B84-A949-A3D8-D28A3B21E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375998-F9F0-B147-A534-F5D6DB9462BC}"/>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6" name="Footer Placeholder 5">
            <a:extLst>
              <a:ext uri="{FF2B5EF4-FFF2-40B4-BE49-F238E27FC236}">
                <a16:creationId xmlns:a16="http://schemas.microsoft.com/office/drawing/2014/main" id="{6FAF3EF9-402B-124B-BE36-2F60E9988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4DC72-4192-774B-A9F1-30A5C16C4809}"/>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404178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9DFD-AE24-A143-BDF2-5A0232E604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2DD9B6-FC80-C244-B27D-48FDEF97B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507DC6-FAA1-2349-90A3-C1CA7B367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86B620-71D2-A649-AB6D-D1D3DB4F21A7}"/>
              </a:ext>
            </a:extLst>
          </p:cNvPr>
          <p:cNvSpPr>
            <a:spLocks noGrp="1"/>
          </p:cNvSpPr>
          <p:nvPr>
            <p:ph type="dt" sz="half" idx="10"/>
          </p:nvPr>
        </p:nvSpPr>
        <p:spPr/>
        <p:txBody>
          <a:bodyPr/>
          <a:lstStyle/>
          <a:p>
            <a:fld id="{11E3914F-7874-0747-9FDC-F5EA27848F58}" type="datetimeFigureOut">
              <a:rPr lang="en-US" smtClean="0"/>
              <a:t>5/28/2026</a:t>
            </a:fld>
            <a:endParaRPr lang="en-US"/>
          </a:p>
        </p:txBody>
      </p:sp>
      <p:sp>
        <p:nvSpPr>
          <p:cNvPr id="6" name="Footer Placeholder 5">
            <a:extLst>
              <a:ext uri="{FF2B5EF4-FFF2-40B4-BE49-F238E27FC236}">
                <a16:creationId xmlns:a16="http://schemas.microsoft.com/office/drawing/2014/main" id="{225A94CB-7909-BC48-9198-F9ED95C64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4E540-2ACD-F943-BBFB-403D17C6397E}"/>
              </a:ext>
            </a:extLst>
          </p:cNvPr>
          <p:cNvSpPr>
            <a:spLocks noGrp="1"/>
          </p:cNvSpPr>
          <p:nvPr>
            <p:ph type="sldNum" sz="quarter" idx="12"/>
          </p:nvPr>
        </p:nvSpPr>
        <p:spPr/>
        <p:txBody>
          <a:bodyPr/>
          <a:lstStyle/>
          <a:p>
            <a:fld id="{F2535553-50FF-5245-A591-4890D798BB9D}" type="slidenum">
              <a:rPr lang="en-US" smtClean="0"/>
              <a:t>‹#›</a:t>
            </a:fld>
            <a:endParaRPr lang="en-US"/>
          </a:p>
        </p:txBody>
      </p:sp>
    </p:spTree>
    <p:extLst>
      <p:ext uri="{BB962C8B-B14F-4D97-AF65-F5344CB8AC3E}">
        <p14:creationId xmlns:p14="http://schemas.microsoft.com/office/powerpoint/2010/main" val="3850202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DD704-D585-0449-90C8-CDBA1A098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FE5B4-1520-554C-97DC-DCA237C4B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EADBB-1E7F-AF47-9991-13716B281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914F-7874-0747-9FDC-F5EA27848F58}" type="datetimeFigureOut">
              <a:rPr lang="en-US" smtClean="0"/>
              <a:t>5/28/2026</a:t>
            </a:fld>
            <a:endParaRPr lang="en-US"/>
          </a:p>
        </p:txBody>
      </p:sp>
      <p:sp>
        <p:nvSpPr>
          <p:cNvPr id="5" name="Footer Placeholder 4">
            <a:extLst>
              <a:ext uri="{FF2B5EF4-FFF2-40B4-BE49-F238E27FC236}">
                <a16:creationId xmlns:a16="http://schemas.microsoft.com/office/drawing/2014/main" id="{A142436F-8C27-E649-8DF9-5E49B34AD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6CF9B-BDD2-2E40-9CF9-3FDB09831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35553-50FF-5245-A591-4890D798BB9D}" type="slidenum">
              <a:rPr lang="en-US" smtClean="0"/>
              <a:t>‹#›</a:t>
            </a:fld>
            <a:endParaRPr lang="en-US"/>
          </a:p>
        </p:txBody>
      </p:sp>
    </p:spTree>
    <p:extLst>
      <p:ext uri="{BB962C8B-B14F-4D97-AF65-F5344CB8AC3E}">
        <p14:creationId xmlns:p14="http://schemas.microsoft.com/office/powerpoint/2010/main" val="3751795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8.(nul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1D89-B90D-C441-9BE4-1755F545CC30}"/>
              </a:ext>
            </a:extLst>
          </p:cNvPr>
          <p:cNvSpPr>
            <a:spLocks noGrp="1"/>
          </p:cNvSpPr>
          <p:nvPr>
            <p:ph type="ctrTitle"/>
          </p:nvPr>
        </p:nvSpPr>
        <p:spPr>
          <a:xfrm>
            <a:off x="848627" y="792562"/>
            <a:ext cx="6923773" cy="2387600"/>
          </a:xfrm>
        </p:spPr>
        <p:txBody>
          <a:bodyPr>
            <a:normAutofit/>
          </a:bodyPr>
          <a:lstStyle/>
          <a:p>
            <a:pPr algn="l"/>
            <a:r>
              <a:rPr lang="en-US" sz="8000" dirty="0">
                <a:latin typeface="Trebuchet MS" panose="020B0703020202090204" pitchFamily="34" charset="0"/>
              </a:rPr>
              <a:t>The Fine Print</a:t>
            </a:r>
          </a:p>
        </p:txBody>
      </p:sp>
      <p:sp>
        <p:nvSpPr>
          <p:cNvPr id="3" name="Subtitle 2">
            <a:extLst>
              <a:ext uri="{FF2B5EF4-FFF2-40B4-BE49-F238E27FC236}">
                <a16:creationId xmlns:a16="http://schemas.microsoft.com/office/drawing/2014/main" id="{D81ED97C-4A5F-3B48-B9D5-A563DF4FEDF9}"/>
              </a:ext>
            </a:extLst>
          </p:cNvPr>
          <p:cNvSpPr>
            <a:spLocks noGrp="1"/>
          </p:cNvSpPr>
          <p:nvPr>
            <p:ph type="subTitle" idx="1"/>
          </p:nvPr>
        </p:nvSpPr>
        <p:spPr>
          <a:xfrm>
            <a:off x="1378016" y="5616425"/>
            <a:ext cx="9144000" cy="551508"/>
          </a:xfrm>
        </p:spPr>
        <p:txBody>
          <a:bodyPr/>
          <a:lstStyle/>
          <a:p>
            <a:r>
              <a:rPr lang="en-US" dirty="0">
                <a:latin typeface="Trebuchet MS" panose="020B0703020202090204" pitchFamily="34" charset="0"/>
              </a:rPr>
              <a:t>Consumer Economics – Advanced High</a:t>
            </a:r>
          </a:p>
        </p:txBody>
      </p:sp>
      <p:pic>
        <p:nvPicPr>
          <p:cNvPr id="4" name="Picture 3">
            <a:extLst>
              <a:ext uri="{FF2B5EF4-FFF2-40B4-BE49-F238E27FC236}">
                <a16:creationId xmlns:a16="http://schemas.microsoft.com/office/drawing/2014/main" id="{6AD06BDB-576A-E14D-BCC7-71691ECFFD9D}"/>
              </a:ext>
            </a:extLst>
          </p:cNvPr>
          <p:cNvPicPr>
            <a:picLocks noChangeAspect="1"/>
          </p:cNvPicPr>
          <p:nvPr/>
        </p:nvPicPr>
        <p:blipFill>
          <a:blip r:embed="rId2"/>
          <a:stretch>
            <a:fillRect/>
          </a:stretch>
        </p:blipFill>
        <p:spPr>
          <a:xfrm>
            <a:off x="8277726" y="536755"/>
            <a:ext cx="3251200" cy="3251200"/>
          </a:xfrm>
          <a:prstGeom prst="rect">
            <a:avLst/>
          </a:prstGeom>
        </p:spPr>
      </p:pic>
      <p:sp>
        <p:nvSpPr>
          <p:cNvPr id="5" name="TextBox 4">
            <a:extLst>
              <a:ext uri="{FF2B5EF4-FFF2-40B4-BE49-F238E27FC236}">
                <a16:creationId xmlns:a16="http://schemas.microsoft.com/office/drawing/2014/main" id="{EAE283DB-5AF8-BF47-B4F4-4EAAA0752E4E}"/>
              </a:ext>
            </a:extLst>
          </p:cNvPr>
          <p:cNvSpPr txBox="1"/>
          <p:nvPr/>
        </p:nvSpPr>
        <p:spPr>
          <a:xfrm>
            <a:off x="1378807" y="4178397"/>
            <a:ext cx="9143209" cy="1015663"/>
          </a:xfrm>
          <a:prstGeom prst="rect">
            <a:avLst/>
          </a:prstGeom>
          <a:noFill/>
        </p:spPr>
        <p:txBody>
          <a:bodyPr wrap="none" rtlCol="0">
            <a:spAutoFit/>
          </a:bodyPr>
          <a:lstStyle/>
          <a:p>
            <a:r>
              <a:rPr lang="en-US" sz="6000" dirty="0">
                <a:latin typeface="Trebuchet MS" panose="020B0703020202090204" pitchFamily="34" charset="0"/>
              </a:rPr>
              <a:t>A lesson on Analyzing Text</a:t>
            </a:r>
            <a:endParaRPr lang="en-US" sz="6000" dirty="0"/>
          </a:p>
        </p:txBody>
      </p:sp>
    </p:spTree>
    <p:extLst>
      <p:ext uri="{BB962C8B-B14F-4D97-AF65-F5344CB8AC3E}">
        <p14:creationId xmlns:p14="http://schemas.microsoft.com/office/powerpoint/2010/main" val="2301060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C40B03-8784-0044-9651-CC80CE1B7C93}"/>
              </a:ext>
            </a:extLst>
          </p:cNvPr>
          <p:cNvSpPr/>
          <p:nvPr/>
        </p:nvSpPr>
        <p:spPr>
          <a:xfrm>
            <a:off x="419100" y="353611"/>
            <a:ext cx="11099800" cy="4057521"/>
          </a:xfrm>
          <a:prstGeom prst="rect">
            <a:avLst/>
          </a:prstGeom>
        </p:spPr>
        <p:txBody>
          <a:bodyPr wrap="square">
            <a:spAutoFit/>
          </a:bodyPr>
          <a:lstStyle/>
          <a:p>
            <a:pPr>
              <a:spcBef>
                <a:spcPts val="1200"/>
              </a:spcBef>
            </a:pPr>
            <a:r>
              <a:rPr lang="en-US" sz="2400" b="1" kern="0" dirty="0">
                <a:solidFill>
                  <a:srgbClr val="000000"/>
                </a:solidFill>
                <a:effectLst/>
                <a:latin typeface="Trebuchet MS" panose="020B0703020202090204" pitchFamily="34" charset="0"/>
                <a:ea typeface="Times New Roman" panose="02020603050405020304" pitchFamily="18" charset="0"/>
                <a:cs typeface="Times New Roman" panose="02020603050405020304" pitchFamily="18" charset="0"/>
              </a:rPr>
              <a:t>Analyzing the facts:</a:t>
            </a:r>
            <a:endParaRPr lang="en-US" sz="2400" b="1" kern="0" dirty="0">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a:spcBef>
                <a:spcPts val="200"/>
              </a:spcBef>
            </a:pPr>
            <a:r>
              <a:rPr lang="en-US" sz="2000" b="1" dirty="0">
                <a:solidFill>
                  <a:srgbClr val="000000"/>
                </a:solidFill>
                <a:effectLst/>
                <a:latin typeface="Trebuchet MS" panose="020B0703020202090204" pitchFamily="34" charset="0"/>
                <a:ea typeface="Times New Roman" panose="02020603050405020304" pitchFamily="18" charset="0"/>
                <a:cs typeface="Times New Roman" panose="02020603050405020304" pitchFamily="18" charset="0"/>
              </a:rPr>
              <a:t>Choose 3 sentences from the reading that you believe are most important. Write the sentence number below and in the space provided, explain why.</a:t>
            </a:r>
            <a:endParaRPr lang="en-US" sz="2000" b="1" dirty="0">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alphaUcPeriod"/>
            </a:pPr>
            <a:r>
              <a:rPr lang="en-US" sz="2400" dirty="0">
                <a:latin typeface="Trebuchet MS" panose="020B0703020202090204" pitchFamily="34" charset="0"/>
                <a:ea typeface="Calibri" panose="020F0502020204030204" pitchFamily="34" charset="0"/>
                <a:cs typeface="Times New Roman" panose="02020603050405020304" pitchFamily="18" charset="0"/>
              </a:rPr>
              <a:t>Sentence #: 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rebuchet MS" panose="020B0703020202090204" pitchFamily="34" charset="0"/>
                <a:ea typeface="Calibri" panose="020F0502020204030204" pitchFamily="34" charset="0"/>
                <a:cs typeface="Times New Roman" panose="02020603050405020304" pitchFamily="18" charset="0"/>
              </a:rPr>
              <a:t>Reasoning:_____________________________________________________________________________________________________________________________</a:t>
            </a:r>
          </a:p>
          <a:p>
            <a:r>
              <a:rPr lang="en-US" sz="2400" dirty="0">
                <a:latin typeface="Trebuchet MS" panose="020B0703020202090204" pitchFamily="34" charset="0"/>
                <a:ea typeface="Calibri" panose="020F0502020204030204" pitchFamily="34" charset="0"/>
                <a:cs typeface="Times New Roman" panose="02020603050405020304" pitchFamily="18" charset="0"/>
              </a:rPr>
              <a:t>___________________________________________________________________</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rebuchet MS" panose="020B070302020209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a:extLst>
              <a:ext uri="{FF2B5EF4-FFF2-40B4-BE49-F238E27FC236}">
                <a16:creationId xmlns:a16="http://schemas.microsoft.com/office/drawing/2014/main" id="{7598E59E-58DE-0C4D-B5F7-661AE3CA9A7F}"/>
              </a:ext>
            </a:extLst>
          </p:cNvPr>
          <p:cNvSpPr/>
          <p:nvPr/>
        </p:nvSpPr>
        <p:spPr>
          <a:xfrm>
            <a:off x="419100" y="963211"/>
            <a:ext cx="11099800" cy="4616648"/>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UcPeriod"/>
            </a:pPr>
            <a:r>
              <a:rPr lang="en-US" sz="3200" dirty="0">
                <a:latin typeface="Trebuchet MS" panose="020B0703020202090204" pitchFamily="34" charset="0"/>
                <a:ea typeface="Calibri" panose="020F0502020204030204" pitchFamily="34" charset="0"/>
                <a:cs typeface="Times New Roman" panose="02020603050405020304" pitchFamily="18" charset="0"/>
              </a:rPr>
              <a:t>Sentence #: 2</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200" b="1" dirty="0">
                <a:latin typeface="Trebuchet MS" panose="020B0703020202090204" pitchFamily="34" charset="0"/>
                <a:ea typeface="Calibri" panose="020F0502020204030204" pitchFamily="34" charset="0"/>
                <a:cs typeface="Times New Roman" panose="02020603050405020304" pitchFamily="18" charset="0"/>
              </a:rPr>
              <a:t>Reasoning: </a:t>
            </a:r>
            <a:r>
              <a:rPr lang="en-US" sz="3200" dirty="0">
                <a:latin typeface="Trebuchet MS" panose="020B0703020202090204" pitchFamily="34" charset="0"/>
                <a:ea typeface="Calibri" panose="020F0502020204030204" pitchFamily="34" charset="0"/>
                <a:cs typeface="Times New Roman" panose="02020603050405020304" pitchFamily="18" charset="0"/>
              </a:rPr>
              <a:t>It is important that we know exactly how much we are paying. This sentence shows us that there are many different membership fees and monthly dues.  We need to understand why these prices can be so different.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rebuchet MS" panose="020B070302020209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689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8D12-DA39-4640-A3C6-0CD0DEFB7583}"/>
              </a:ext>
            </a:extLst>
          </p:cNvPr>
          <p:cNvSpPr>
            <a:spLocks noGrp="1"/>
          </p:cNvSpPr>
          <p:nvPr>
            <p:ph type="title"/>
          </p:nvPr>
        </p:nvSpPr>
        <p:spPr/>
        <p:txBody>
          <a:bodyPr>
            <a:normAutofit/>
          </a:bodyPr>
          <a:lstStyle/>
          <a:p>
            <a:r>
              <a:rPr lang="en-US" sz="6000" dirty="0">
                <a:latin typeface="Trebuchet MS" panose="020B0703020202090204" pitchFamily="34" charset="0"/>
              </a:rPr>
              <a:t>Therefore</a:t>
            </a:r>
          </a:p>
        </p:txBody>
      </p:sp>
      <p:sp>
        <p:nvSpPr>
          <p:cNvPr id="3" name="Content Placeholder 2">
            <a:extLst>
              <a:ext uri="{FF2B5EF4-FFF2-40B4-BE49-F238E27FC236}">
                <a16:creationId xmlns:a16="http://schemas.microsoft.com/office/drawing/2014/main" id="{EBECD7B4-AA1E-4641-A61D-5819E727136E}"/>
              </a:ext>
            </a:extLst>
          </p:cNvPr>
          <p:cNvSpPr>
            <a:spLocks noGrp="1"/>
          </p:cNvSpPr>
          <p:nvPr>
            <p:ph idx="1"/>
          </p:nvPr>
        </p:nvSpPr>
        <p:spPr>
          <a:xfrm>
            <a:off x="838200" y="2066905"/>
            <a:ext cx="10515600" cy="1527175"/>
          </a:xfrm>
        </p:spPr>
        <p:txBody>
          <a:bodyPr>
            <a:normAutofit/>
          </a:bodyPr>
          <a:lstStyle/>
          <a:p>
            <a:pPr marL="0" indent="0">
              <a:buNone/>
            </a:pPr>
            <a:r>
              <a:rPr lang="en-US" sz="4000" dirty="0"/>
              <a:t>Meaning - for that reason; because of that. </a:t>
            </a:r>
          </a:p>
          <a:p>
            <a:r>
              <a:rPr lang="en-US" sz="4000" dirty="0"/>
              <a:t>John is sick. Therefore, he can’t take the exam.</a:t>
            </a:r>
          </a:p>
          <a:p>
            <a:pPr marL="0" indent="0">
              <a:buNone/>
            </a:pPr>
            <a:endParaRPr lang="en-US" sz="4000" dirty="0"/>
          </a:p>
          <a:p>
            <a:pPr marL="0" indent="0">
              <a:buNone/>
            </a:pPr>
            <a:endParaRPr lang="en-US" sz="4000" dirty="0"/>
          </a:p>
        </p:txBody>
      </p:sp>
      <p:sp>
        <p:nvSpPr>
          <p:cNvPr id="5" name="Rectangle 4">
            <a:extLst>
              <a:ext uri="{FF2B5EF4-FFF2-40B4-BE49-F238E27FC236}">
                <a16:creationId xmlns:a16="http://schemas.microsoft.com/office/drawing/2014/main" id="{55FA9D08-C93B-A949-9A02-0ACE7B814DE1}"/>
              </a:ext>
            </a:extLst>
          </p:cNvPr>
          <p:cNvSpPr/>
          <p:nvPr/>
        </p:nvSpPr>
        <p:spPr>
          <a:xfrm>
            <a:off x="1889760" y="4170322"/>
            <a:ext cx="7741920" cy="1323439"/>
          </a:xfrm>
          <a:prstGeom prst="rect">
            <a:avLst/>
          </a:prstGeom>
        </p:spPr>
        <p:txBody>
          <a:bodyPr wrap="square">
            <a:spAutoFit/>
          </a:bodyPr>
          <a:lstStyle/>
          <a:p>
            <a:pPr algn="ctr"/>
            <a:r>
              <a:rPr lang="en-US" sz="4000" dirty="0"/>
              <a:t>Therefore shows cause and effect. </a:t>
            </a:r>
          </a:p>
          <a:p>
            <a:pPr algn="ctr"/>
            <a:r>
              <a:rPr lang="en-US" sz="4000" dirty="0"/>
              <a:t>Therefore is a conjunctive adverb. </a:t>
            </a:r>
          </a:p>
        </p:txBody>
      </p:sp>
    </p:spTree>
    <p:extLst>
      <p:ext uri="{BB962C8B-B14F-4D97-AF65-F5344CB8AC3E}">
        <p14:creationId xmlns:p14="http://schemas.microsoft.com/office/powerpoint/2010/main" val="12400428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8D12-DA39-4640-A3C6-0CD0DEFB7583}"/>
              </a:ext>
            </a:extLst>
          </p:cNvPr>
          <p:cNvSpPr>
            <a:spLocks noGrp="1"/>
          </p:cNvSpPr>
          <p:nvPr>
            <p:ph type="title"/>
          </p:nvPr>
        </p:nvSpPr>
        <p:spPr>
          <a:xfrm>
            <a:off x="647700" y="212725"/>
            <a:ext cx="10896600" cy="1325563"/>
          </a:xfrm>
        </p:spPr>
        <p:txBody>
          <a:bodyPr>
            <a:noAutofit/>
          </a:bodyPr>
          <a:lstStyle/>
          <a:p>
            <a:r>
              <a:rPr lang="en-US" sz="4800" dirty="0">
                <a:latin typeface="Trebuchet MS" panose="020B0703020202090204" pitchFamily="34" charset="0"/>
              </a:rPr>
              <a:t>3 Ways to use therefore in a sentence:</a:t>
            </a:r>
          </a:p>
        </p:txBody>
      </p:sp>
      <p:sp>
        <p:nvSpPr>
          <p:cNvPr id="3" name="Content Placeholder 2">
            <a:extLst>
              <a:ext uri="{FF2B5EF4-FFF2-40B4-BE49-F238E27FC236}">
                <a16:creationId xmlns:a16="http://schemas.microsoft.com/office/drawing/2014/main" id="{EBECD7B4-AA1E-4641-A61D-5819E727136E}"/>
              </a:ext>
            </a:extLst>
          </p:cNvPr>
          <p:cNvSpPr>
            <a:spLocks noGrp="1"/>
          </p:cNvSpPr>
          <p:nvPr>
            <p:ph idx="1"/>
          </p:nvPr>
        </p:nvSpPr>
        <p:spPr>
          <a:xfrm>
            <a:off x="457200" y="1809750"/>
            <a:ext cx="10896600" cy="4682489"/>
          </a:xfrm>
        </p:spPr>
        <p:txBody>
          <a:bodyPr>
            <a:normAutofit fontScale="92500" lnSpcReduction="20000"/>
          </a:bodyPr>
          <a:lstStyle/>
          <a:p>
            <a:pPr marL="742950" indent="-742950">
              <a:buFont typeface="+mj-lt"/>
              <a:buAutoNum type="arabicPeriod"/>
            </a:pPr>
            <a:r>
              <a:rPr lang="en-US" sz="3500" dirty="0"/>
              <a:t>Use therefore along with a conjunction such as ‘and’ to connect 2 independent clauses.</a:t>
            </a:r>
          </a:p>
          <a:p>
            <a:pPr lvl="1"/>
            <a:r>
              <a:rPr lang="en-US" sz="3500" dirty="0"/>
              <a:t> John is sick and </a:t>
            </a:r>
            <a:r>
              <a:rPr lang="en-US" sz="3500" b="1" dirty="0"/>
              <a:t>therefore</a:t>
            </a:r>
            <a:r>
              <a:rPr lang="en-US" sz="3500" dirty="0"/>
              <a:t> can’t take the exam.</a:t>
            </a:r>
            <a:br>
              <a:rPr lang="en-US" sz="3500" dirty="0"/>
            </a:br>
            <a:endParaRPr lang="en-US" sz="3500" dirty="0"/>
          </a:p>
          <a:p>
            <a:pPr marL="742950" indent="-742950">
              <a:buFont typeface="+mj-lt"/>
              <a:buAutoNum type="arabicPeriod"/>
            </a:pPr>
            <a:r>
              <a:rPr lang="en-US" sz="3500" dirty="0"/>
              <a:t>Use therefore with a semi colon.</a:t>
            </a:r>
          </a:p>
          <a:p>
            <a:pPr lvl="1"/>
            <a:r>
              <a:rPr lang="en-US" sz="3500" dirty="0"/>
              <a:t> Martha loves to travel; </a:t>
            </a:r>
            <a:r>
              <a:rPr lang="en-US" sz="3500" b="1" dirty="0"/>
              <a:t>therefore</a:t>
            </a:r>
            <a:r>
              <a:rPr lang="en-US" sz="3500" dirty="0"/>
              <a:t>, she is always looking for discounted travel deals online. </a:t>
            </a:r>
            <a:br>
              <a:rPr lang="en-US" sz="3500" dirty="0"/>
            </a:br>
            <a:endParaRPr lang="en-US" sz="3500" dirty="0"/>
          </a:p>
          <a:p>
            <a:pPr marL="742950" indent="-742950">
              <a:buFont typeface="+mj-lt"/>
              <a:buAutoNum type="arabicPeriod"/>
            </a:pPr>
            <a:r>
              <a:rPr lang="en-US" sz="3500" dirty="0"/>
              <a:t>Instead of using semi colon, Therefore can be used to start a new sentence.</a:t>
            </a:r>
          </a:p>
          <a:p>
            <a:pPr lvl="1"/>
            <a:r>
              <a:rPr lang="en-US" sz="3500" dirty="0"/>
              <a:t> Xu Ping left her wallet at home. </a:t>
            </a:r>
            <a:r>
              <a:rPr lang="en-US" sz="3500" b="1" dirty="0"/>
              <a:t>Therefore</a:t>
            </a:r>
            <a:r>
              <a:rPr lang="en-US" sz="3500" dirty="0"/>
              <a:t>, she can’t pay for the ticket.</a:t>
            </a:r>
          </a:p>
        </p:txBody>
      </p:sp>
    </p:spTree>
    <p:extLst>
      <p:ext uri="{BB962C8B-B14F-4D97-AF65-F5344CB8AC3E}">
        <p14:creationId xmlns:p14="http://schemas.microsoft.com/office/powerpoint/2010/main" val="3607597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963502-E415-2E45-A58D-6A92000680C0}"/>
              </a:ext>
            </a:extLst>
          </p:cNvPr>
          <p:cNvPicPr>
            <a:picLocks noChangeAspect="1"/>
          </p:cNvPicPr>
          <p:nvPr/>
        </p:nvPicPr>
        <p:blipFill rotWithShape="1">
          <a:blip r:embed="rId2">
            <a:extLst>
              <a:ext uri="{28A0092B-C50C-407E-A947-70E740481C1C}">
                <a14:useLocalDpi xmlns:a14="http://schemas.microsoft.com/office/drawing/2010/main" val="0"/>
              </a:ext>
            </a:extLst>
          </a:blip>
          <a:srcRect l="31066" t="56795" r="31888" b="15099"/>
          <a:stretch/>
        </p:blipFill>
        <p:spPr>
          <a:xfrm>
            <a:off x="5416932" y="1321435"/>
            <a:ext cx="5555868" cy="4215129"/>
          </a:xfrm>
          <a:prstGeom prst="rect">
            <a:avLst/>
          </a:prstGeom>
        </p:spPr>
      </p:pic>
      <p:pic>
        <p:nvPicPr>
          <p:cNvPr id="7" name="Picture 6">
            <a:extLst>
              <a:ext uri="{FF2B5EF4-FFF2-40B4-BE49-F238E27FC236}">
                <a16:creationId xmlns:a16="http://schemas.microsoft.com/office/drawing/2014/main" id="{FF9E4FD6-4E89-A742-99D2-63157AA5323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935" r="24190"/>
          <a:stretch/>
        </p:blipFill>
        <p:spPr>
          <a:xfrm>
            <a:off x="2006600" y="643467"/>
            <a:ext cx="3112856" cy="5571066"/>
          </a:xfrm>
          <a:prstGeom prst="rect">
            <a:avLst/>
          </a:prstGeom>
        </p:spPr>
      </p:pic>
    </p:spTree>
    <p:extLst>
      <p:ext uri="{BB962C8B-B14F-4D97-AF65-F5344CB8AC3E}">
        <p14:creationId xmlns:p14="http://schemas.microsoft.com/office/powerpoint/2010/main" val="12262290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AFB0A3-7EB4-1740-A923-C7D0058F939E}"/>
              </a:ext>
            </a:extLst>
          </p:cNvPr>
          <p:cNvSpPr txBox="1"/>
          <p:nvPr/>
        </p:nvSpPr>
        <p:spPr>
          <a:xfrm>
            <a:off x="585627" y="689731"/>
            <a:ext cx="8373438"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000" dirty="0">
                <a:latin typeface="Trebuchet MS" panose="020B0703020202090204" pitchFamily="34" charset="0"/>
              </a:rPr>
              <a:t>What type of product is this?</a:t>
            </a:r>
          </a:p>
          <a:p>
            <a:pPr marL="285750" indent="-285750">
              <a:lnSpc>
                <a:spcPct val="150000"/>
              </a:lnSpc>
              <a:buFont typeface="Arial" panose="020B0604020202020204" pitchFamily="34" charset="0"/>
              <a:buChar char="•"/>
            </a:pPr>
            <a:r>
              <a:rPr lang="en-US" sz="3000" dirty="0">
                <a:latin typeface="Trebuchet MS" panose="020B0703020202090204" pitchFamily="34" charset="0"/>
              </a:rPr>
              <a:t>Do you think there is a difference between ‘juice’ and ‘juice cocktail’?</a:t>
            </a:r>
          </a:p>
          <a:p>
            <a:pPr marL="285750" indent="-285750">
              <a:lnSpc>
                <a:spcPct val="150000"/>
              </a:lnSpc>
              <a:buFont typeface="Arial" panose="020B0604020202020204" pitchFamily="34" charset="0"/>
              <a:buChar char="•"/>
            </a:pPr>
            <a:r>
              <a:rPr lang="en-US" sz="3000" dirty="0">
                <a:latin typeface="Trebuchet MS" panose="020B0703020202090204" pitchFamily="34" charset="0"/>
              </a:rPr>
              <a:t>What is the difference between a product having 100% juice and having 100% Vitamin C?</a:t>
            </a:r>
          </a:p>
          <a:p>
            <a:pPr marL="285750" indent="-285750">
              <a:lnSpc>
                <a:spcPct val="150000"/>
              </a:lnSpc>
              <a:buFont typeface="Arial" panose="020B0604020202020204" pitchFamily="34" charset="0"/>
              <a:buChar char="•"/>
            </a:pPr>
            <a:r>
              <a:rPr lang="en-US" sz="3000" dirty="0">
                <a:latin typeface="Trebuchet MS" panose="020B0703020202090204" pitchFamily="34" charset="0"/>
              </a:rPr>
              <a:t>Do you think this label is </a:t>
            </a:r>
            <a:r>
              <a:rPr lang="en-US" sz="3000" b="1" dirty="0">
                <a:latin typeface="Trebuchet MS" panose="020B0703020202090204" pitchFamily="34" charset="0"/>
              </a:rPr>
              <a:t>misleading</a:t>
            </a:r>
            <a:r>
              <a:rPr lang="en-US" sz="3000" dirty="0">
                <a:latin typeface="Trebuchet MS" panose="020B0703020202090204" pitchFamily="34" charset="0"/>
              </a:rPr>
              <a:t>? Why or why not?   </a:t>
            </a:r>
          </a:p>
        </p:txBody>
      </p:sp>
      <p:pic>
        <p:nvPicPr>
          <p:cNvPr id="9" name="Picture 8">
            <a:extLst>
              <a:ext uri="{FF2B5EF4-FFF2-40B4-BE49-F238E27FC236}">
                <a16:creationId xmlns:a16="http://schemas.microsoft.com/office/drawing/2014/main" id="{C3C4D690-B529-AA46-BD6C-153166227F5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9935" r="24190"/>
          <a:stretch/>
        </p:blipFill>
        <p:spPr>
          <a:xfrm>
            <a:off x="8764705" y="602371"/>
            <a:ext cx="3197339" cy="5722264"/>
          </a:xfrm>
          <a:prstGeom prst="rect">
            <a:avLst/>
          </a:prstGeom>
        </p:spPr>
      </p:pic>
    </p:spTree>
    <p:extLst>
      <p:ext uri="{BB962C8B-B14F-4D97-AF65-F5344CB8AC3E}">
        <p14:creationId xmlns:p14="http://schemas.microsoft.com/office/powerpoint/2010/main" val="29802911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8D12-DA39-4640-A3C6-0CD0DEFB7583}"/>
              </a:ext>
            </a:extLst>
          </p:cNvPr>
          <p:cNvSpPr>
            <a:spLocks noGrp="1"/>
          </p:cNvSpPr>
          <p:nvPr>
            <p:ph type="title"/>
          </p:nvPr>
        </p:nvSpPr>
        <p:spPr/>
        <p:txBody>
          <a:bodyPr>
            <a:normAutofit/>
          </a:bodyPr>
          <a:lstStyle/>
          <a:p>
            <a:r>
              <a:rPr lang="en-US" sz="6000" dirty="0">
                <a:latin typeface="Trebuchet MS" panose="020B0703020202090204" pitchFamily="34" charset="0"/>
              </a:rPr>
              <a:t>Fine Print</a:t>
            </a:r>
          </a:p>
        </p:txBody>
      </p:sp>
      <p:sp>
        <p:nvSpPr>
          <p:cNvPr id="3" name="Content Placeholder 2">
            <a:extLst>
              <a:ext uri="{FF2B5EF4-FFF2-40B4-BE49-F238E27FC236}">
                <a16:creationId xmlns:a16="http://schemas.microsoft.com/office/drawing/2014/main" id="{EBECD7B4-AA1E-4641-A61D-5819E727136E}"/>
              </a:ext>
            </a:extLst>
          </p:cNvPr>
          <p:cNvSpPr>
            <a:spLocks noGrp="1"/>
          </p:cNvSpPr>
          <p:nvPr>
            <p:ph idx="1"/>
          </p:nvPr>
        </p:nvSpPr>
        <p:spPr>
          <a:xfrm>
            <a:off x="838200" y="1825625"/>
            <a:ext cx="10515600" cy="3469706"/>
          </a:xfrm>
        </p:spPr>
        <p:txBody>
          <a:bodyPr>
            <a:normAutofit/>
          </a:bodyPr>
          <a:lstStyle/>
          <a:p>
            <a:pPr marL="0" indent="0">
              <a:buNone/>
            </a:pPr>
            <a:r>
              <a:rPr lang="en-US" sz="4000" dirty="0"/>
              <a:t>: the part of an agreement or document that contains important details and that is sometimes written in small letters</a:t>
            </a:r>
          </a:p>
          <a:p>
            <a:pPr marL="0" indent="0">
              <a:buNone/>
            </a:pPr>
            <a:endParaRPr lang="en-US" sz="4000" dirty="0"/>
          </a:p>
          <a:p>
            <a:r>
              <a:rPr lang="en-US" sz="4000" dirty="0"/>
              <a:t>Read </a:t>
            </a:r>
            <a:r>
              <a:rPr lang="en-US" sz="4000" i="1" dirty="0"/>
              <a:t>the fine print </a:t>
            </a:r>
            <a:r>
              <a:rPr lang="en-US" sz="4000" dirty="0"/>
              <a:t>before you sign the contract.</a:t>
            </a:r>
          </a:p>
        </p:txBody>
      </p:sp>
      <p:sp>
        <p:nvSpPr>
          <p:cNvPr id="4" name="TextBox 3">
            <a:extLst>
              <a:ext uri="{FF2B5EF4-FFF2-40B4-BE49-F238E27FC236}">
                <a16:creationId xmlns:a16="http://schemas.microsoft.com/office/drawing/2014/main" id="{94846693-0EE8-2D4F-A417-6FA2E41A0353}"/>
              </a:ext>
            </a:extLst>
          </p:cNvPr>
          <p:cNvSpPr txBox="1"/>
          <p:nvPr/>
        </p:nvSpPr>
        <p:spPr>
          <a:xfrm>
            <a:off x="1997881" y="6017904"/>
            <a:ext cx="7604839" cy="369332"/>
          </a:xfrm>
          <a:prstGeom prst="rect">
            <a:avLst/>
          </a:prstGeom>
          <a:noFill/>
        </p:spPr>
        <p:txBody>
          <a:bodyPr wrap="none" rtlCol="0">
            <a:spAutoFit/>
          </a:bodyPr>
          <a:lstStyle/>
          <a:p>
            <a:r>
              <a:rPr lang="en-US" dirty="0"/>
              <a:t>Definition retrieved from http://</a:t>
            </a:r>
            <a:r>
              <a:rPr lang="en-US" dirty="0" err="1"/>
              <a:t>learnersdictionary.com</a:t>
            </a:r>
            <a:r>
              <a:rPr lang="en-US" dirty="0"/>
              <a:t>/definition/fine%20print</a:t>
            </a:r>
          </a:p>
        </p:txBody>
      </p:sp>
    </p:spTree>
    <p:extLst>
      <p:ext uri="{BB962C8B-B14F-4D97-AF65-F5344CB8AC3E}">
        <p14:creationId xmlns:p14="http://schemas.microsoft.com/office/powerpoint/2010/main" val="2059447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9C967F-69BC-9840-8D3F-C089ED168C10}"/>
              </a:ext>
            </a:extLst>
          </p:cNvPr>
          <p:cNvSpPr txBox="1"/>
          <p:nvPr/>
        </p:nvSpPr>
        <p:spPr>
          <a:xfrm>
            <a:off x="642996" y="4571216"/>
            <a:ext cx="10906008" cy="111541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7200" b="1" kern="1200" dirty="0">
                <a:solidFill>
                  <a:schemeClr val="tx1"/>
                </a:solidFill>
                <a:latin typeface="Trebuchet MS" panose="020B0703020202090204" pitchFamily="34" charset="0"/>
                <a:ea typeface="+mj-ea"/>
                <a:cs typeface="+mj-cs"/>
              </a:rPr>
              <a:t>Gyms in Sant</a:t>
            </a:r>
            <a:r>
              <a:rPr lang="en-US" sz="7200" b="1" dirty="0">
                <a:latin typeface="Trebuchet MS" panose="020B0703020202090204" pitchFamily="34" charset="0"/>
                <a:ea typeface="+mj-ea"/>
                <a:cs typeface="+mj-cs"/>
              </a:rPr>
              <a:t>a Ana </a:t>
            </a:r>
            <a:endParaRPr lang="en-US" sz="7200" b="1" kern="1200" dirty="0">
              <a:solidFill>
                <a:schemeClr val="tx1"/>
              </a:solidFill>
              <a:latin typeface="Trebuchet MS" panose="020B0703020202090204" pitchFamily="34" charset="0"/>
              <a:ea typeface="+mj-ea"/>
              <a:cs typeface="+mj-cs"/>
            </a:endParaRPr>
          </a:p>
        </p:txBody>
      </p:sp>
      <p:pic>
        <p:nvPicPr>
          <p:cNvPr id="2" name="Picture 1" title="24 Hour Fitness Gym">
            <a:extLst>
              <a:ext uri="{FF2B5EF4-FFF2-40B4-BE49-F238E27FC236}">
                <a16:creationId xmlns:a16="http://schemas.microsoft.com/office/drawing/2014/main" id="{0996DA71-7DE5-BF4A-8BA2-6E559BF955B1}"/>
              </a:ext>
            </a:extLst>
          </p:cNvPr>
          <p:cNvPicPr>
            <a:picLocks noChangeAspect="1"/>
          </p:cNvPicPr>
          <p:nvPr/>
        </p:nvPicPr>
        <p:blipFill rotWithShape="1">
          <a:blip r:embed="rId2"/>
          <a:srcRect l="19309" r="33450" b="-1"/>
          <a:stretch/>
        </p:blipFill>
        <p:spPr>
          <a:xfrm>
            <a:off x="321628" y="320511"/>
            <a:ext cx="3794760" cy="3930978"/>
          </a:xfrm>
          <a:prstGeom prst="rect">
            <a:avLst/>
          </a:prstGeom>
        </p:spPr>
      </p:pic>
      <p:pic>
        <p:nvPicPr>
          <p:cNvPr id="3" name="Picture 2" title="LA Fitness Gym">
            <a:extLst>
              <a:ext uri="{FF2B5EF4-FFF2-40B4-BE49-F238E27FC236}">
                <a16:creationId xmlns:a16="http://schemas.microsoft.com/office/drawing/2014/main" id="{C6A62887-1D82-8E4A-B016-4813C4CABB3A}"/>
              </a:ext>
            </a:extLst>
          </p:cNvPr>
          <p:cNvPicPr>
            <a:picLocks noChangeAspect="1"/>
          </p:cNvPicPr>
          <p:nvPr/>
        </p:nvPicPr>
        <p:blipFill rotWithShape="1">
          <a:blip r:embed="rId3"/>
          <a:srcRect l="16003" r="21250" b="1"/>
          <a:stretch/>
        </p:blipFill>
        <p:spPr>
          <a:xfrm>
            <a:off x="4198385" y="320511"/>
            <a:ext cx="3794760" cy="3930978"/>
          </a:xfrm>
          <a:prstGeom prst="rect">
            <a:avLst/>
          </a:prstGeom>
        </p:spPr>
      </p:pic>
      <p:pic>
        <p:nvPicPr>
          <p:cNvPr id="5" name="Picture 4" title="Planet Fitness Gym">
            <a:extLst>
              <a:ext uri="{FF2B5EF4-FFF2-40B4-BE49-F238E27FC236}">
                <a16:creationId xmlns:a16="http://schemas.microsoft.com/office/drawing/2014/main" id="{A6A64DE4-032F-D44D-92EA-80D44663B8DA}"/>
              </a:ext>
            </a:extLst>
          </p:cNvPr>
          <p:cNvPicPr>
            <a:picLocks noChangeAspect="1"/>
          </p:cNvPicPr>
          <p:nvPr/>
        </p:nvPicPr>
        <p:blipFill rotWithShape="1">
          <a:blip r:embed="rId4"/>
          <a:srcRect r="3466" b="1"/>
          <a:stretch/>
        </p:blipFill>
        <p:spPr>
          <a:xfrm>
            <a:off x="8075142" y="320511"/>
            <a:ext cx="3794760" cy="3930978"/>
          </a:xfrm>
          <a:prstGeom prst="rect">
            <a:avLst/>
          </a:prstGeom>
        </p:spPr>
      </p:pic>
      <p:cxnSp>
        <p:nvCxnSpPr>
          <p:cNvPr id="15" name="Straight Connector 1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a:solidFill>
              <a:srgbClr val="CDCE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11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17567A-B154-E54D-8659-BA7A778FE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253" y="643466"/>
            <a:ext cx="7799493" cy="5571067"/>
          </a:xfrm>
          <a:prstGeom prst="rect">
            <a:avLst/>
          </a:prstGeom>
        </p:spPr>
      </p:pic>
    </p:spTree>
    <p:extLst>
      <p:ext uri="{BB962C8B-B14F-4D97-AF65-F5344CB8AC3E}">
        <p14:creationId xmlns:p14="http://schemas.microsoft.com/office/powerpoint/2010/main" val="3884524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5843C7-5CB7-E04A-BDCC-31FFE17E0C83}"/>
              </a:ext>
            </a:extLst>
          </p:cNvPr>
          <p:cNvSpPr/>
          <p:nvPr/>
        </p:nvSpPr>
        <p:spPr>
          <a:xfrm>
            <a:off x="697422" y="516639"/>
            <a:ext cx="2354003" cy="411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E3B934-5C5D-D74B-AF52-B775B3E7AA31}"/>
              </a:ext>
            </a:extLst>
          </p:cNvPr>
          <p:cNvSpPr/>
          <p:nvPr/>
        </p:nvSpPr>
        <p:spPr>
          <a:xfrm>
            <a:off x="3179928" y="1040219"/>
            <a:ext cx="7001302" cy="409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A9D1AE-B71C-4045-9F24-F1E78747353D}"/>
              </a:ext>
            </a:extLst>
          </p:cNvPr>
          <p:cNvSpPr/>
          <p:nvPr/>
        </p:nvSpPr>
        <p:spPr>
          <a:xfrm>
            <a:off x="3051425" y="2153107"/>
            <a:ext cx="2448623" cy="411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1415724-DE5D-2349-ADA5-2FE1654AE560}"/>
              </a:ext>
            </a:extLst>
          </p:cNvPr>
          <p:cNvSpPr/>
          <p:nvPr/>
        </p:nvSpPr>
        <p:spPr>
          <a:xfrm>
            <a:off x="3524783" y="4393246"/>
            <a:ext cx="3108029" cy="411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6A0E73-1507-C945-9303-40E567C38C36}"/>
              </a:ext>
            </a:extLst>
          </p:cNvPr>
          <p:cNvSpPr/>
          <p:nvPr/>
        </p:nvSpPr>
        <p:spPr>
          <a:xfrm>
            <a:off x="7207404" y="5457572"/>
            <a:ext cx="2618984" cy="4109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A1F310-3B0C-B64F-9639-9A197C1EC3F0}"/>
              </a:ext>
            </a:extLst>
          </p:cNvPr>
          <p:cNvSpPr txBox="1"/>
          <p:nvPr/>
        </p:nvSpPr>
        <p:spPr>
          <a:xfrm rot="10800000" flipV="1">
            <a:off x="697422" y="356210"/>
            <a:ext cx="10631837" cy="6129050"/>
          </a:xfrm>
          <a:prstGeom prst="rect">
            <a:avLst/>
          </a:prstGeom>
          <a:noFill/>
        </p:spPr>
        <p:txBody>
          <a:bodyPr wrap="square" rtlCol="0">
            <a:spAutoFit/>
          </a:bodyPr>
          <a:lstStyle/>
          <a:p>
            <a:pPr>
              <a:lnSpc>
                <a:spcPct val="150000"/>
              </a:lnSpc>
            </a:pPr>
            <a:r>
              <a:rPr lang="en-US" sz="2400" dirty="0"/>
              <a:t>*Pay initiation fee plus first and last months’ dues. Initiation fee ranges between $39.99-$89.99, and monthly dues range between $29.99-$99.99 per month, depending on club location and type. Pay $49.99 Annual Fee once during first year of enrollment and annually thereafter. Offer available online or in club. Excludes One-Club, Basic, Add-On and Limited Term Prepaid memberships. One year commitment required for Commitment memberships. Selected club of enrollment must be within 50 miles of purchaser’s residence. Not valid for current members. Dues must be paid by pre-authorized payment. No other discounts with this offer. Facilities and amenities vary per location. Kids’ Club, Personal/Group Training, specialty classes and class reservations are available for an additional fee. Not all clubs open 24 hours every day. </a:t>
            </a:r>
          </a:p>
        </p:txBody>
      </p:sp>
      <p:sp>
        <p:nvSpPr>
          <p:cNvPr id="9" name="TextBox 8">
            <a:extLst>
              <a:ext uri="{FF2B5EF4-FFF2-40B4-BE49-F238E27FC236}">
                <a16:creationId xmlns:a16="http://schemas.microsoft.com/office/drawing/2014/main" id="{7FA2C1C3-7B35-E942-918D-7BF4B1D5B12D}"/>
              </a:ext>
            </a:extLst>
          </p:cNvPr>
          <p:cNvSpPr txBox="1"/>
          <p:nvPr/>
        </p:nvSpPr>
        <p:spPr>
          <a:xfrm>
            <a:off x="6800775" y="6421489"/>
            <a:ext cx="4528484" cy="276999"/>
          </a:xfrm>
          <a:prstGeom prst="rect">
            <a:avLst/>
          </a:prstGeom>
          <a:noFill/>
        </p:spPr>
        <p:txBody>
          <a:bodyPr wrap="none" rtlCol="0">
            <a:spAutoFit/>
          </a:bodyPr>
          <a:lstStyle/>
          <a:p>
            <a:r>
              <a:rPr lang="en-US" sz="1200" dirty="0"/>
              <a:t>Adapted from membership details at https://www.24hourfitness.com</a:t>
            </a:r>
          </a:p>
        </p:txBody>
      </p:sp>
    </p:spTree>
    <p:extLst>
      <p:ext uri="{BB962C8B-B14F-4D97-AF65-F5344CB8AC3E}">
        <p14:creationId xmlns:p14="http://schemas.microsoft.com/office/powerpoint/2010/main" val="957215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8D12-DA39-4640-A3C6-0CD0DEFB7583}"/>
              </a:ext>
            </a:extLst>
          </p:cNvPr>
          <p:cNvSpPr>
            <a:spLocks noGrp="1"/>
          </p:cNvSpPr>
          <p:nvPr>
            <p:ph type="title"/>
          </p:nvPr>
        </p:nvSpPr>
        <p:spPr/>
        <p:txBody>
          <a:bodyPr>
            <a:normAutofit/>
          </a:bodyPr>
          <a:lstStyle/>
          <a:p>
            <a:r>
              <a:rPr lang="en-US" sz="6000" dirty="0">
                <a:latin typeface="Trebuchet MS" panose="020B0703020202090204" pitchFamily="34" charset="0"/>
              </a:rPr>
              <a:t>Analyze</a:t>
            </a:r>
          </a:p>
        </p:txBody>
      </p:sp>
      <p:sp>
        <p:nvSpPr>
          <p:cNvPr id="3" name="Content Placeholder 2">
            <a:extLst>
              <a:ext uri="{FF2B5EF4-FFF2-40B4-BE49-F238E27FC236}">
                <a16:creationId xmlns:a16="http://schemas.microsoft.com/office/drawing/2014/main" id="{EBECD7B4-AA1E-4641-A61D-5819E727136E}"/>
              </a:ext>
            </a:extLst>
          </p:cNvPr>
          <p:cNvSpPr>
            <a:spLocks noGrp="1"/>
          </p:cNvSpPr>
          <p:nvPr>
            <p:ph idx="1"/>
          </p:nvPr>
        </p:nvSpPr>
        <p:spPr>
          <a:xfrm>
            <a:off x="838200" y="1825625"/>
            <a:ext cx="10515600" cy="3469706"/>
          </a:xfrm>
        </p:spPr>
        <p:txBody>
          <a:bodyPr>
            <a:normAutofit lnSpcReduction="10000"/>
          </a:bodyPr>
          <a:lstStyle/>
          <a:p>
            <a:pPr marL="0" indent="0">
              <a:buNone/>
            </a:pPr>
            <a:r>
              <a:rPr lang="en-US" sz="4000" dirty="0"/>
              <a:t>: </a:t>
            </a:r>
            <a:r>
              <a:rPr lang="en-US" sz="4000" dirty="0">
                <a:solidFill>
                  <a:prstClr val="black"/>
                </a:solidFill>
                <a:latin typeface="Verdana" panose="020B0604030504040204" pitchFamily="34" charset="0"/>
              </a:rPr>
              <a:t>to study (something) closely and carefully </a:t>
            </a:r>
            <a:r>
              <a:rPr lang="en-US" sz="4000" b="1" dirty="0">
                <a:solidFill>
                  <a:prstClr val="black"/>
                </a:solidFill>
                <a:latin typeface="Verdana" panose="020B0604030504040204" pitchFamily="34" charset="0"/>
              </a:rPr>
              <a:t>:</a:t>
            </a:r>
            <a:r>
              <a:rPr lang="en-US" sz="4000" dirty="0">
                <a:solidFill>
                  <a:prstClr val="black"/>
                </a:solidFill>
                <a:latin typeface="Verdana" panose="020B0604030504040204" pitchFamily="34" charset="0"/>
              </a:rPr>
              <a:t> to learn the nature and relationship of the parts of (something) by a close and careful examination</a:t>
            </a:r>
            <a:endParaRPr lang="en-US" sz="4000" dirty="0"/>
          </a:p>
          <a:p>
            <a:pPr marL="0" indent="0">
              <a:buNone/>
            </a:pPr>
            <a:endParaRPr lang="en-US" sz="4000" dirty="0"/>
          </a:p>
          <a:p>
            <a:r>
              <a:rPr lang="en-US" sz="4000" dirty="0"/>
              <a:t>To analyze a problem</a:t>
            </a:r>
          </a:p>
        </p:txBody>
      </p:sp>
      <p:sp>
        <p:nvSpPr>
          <p:cNvPr id="4" name="TextBox 3">
            <a:extLst>
              <a:ext uri="{FF2B5EF4-FFF2-40B4-BE49-F238E27FC236}">
                <a16:creationId xmlns:a16="http://schemas.microsoft.com/office/drawing/2014/main" id="{94846693-0EE8-2D4F-A417-6FA2E41A0353}"/>
              </a:ext>
            </a:extLst>
          </p:cNvPr>
          <p:cNvSpPr txBox="1"/>
          <p:nvPr/>
        </p:nvSpPr>
        <p:spPr>
          <a:xfrm>
            <a:off x="1997881" y="6017904"/>
            <a:ext cx="7144135" cy="369332"/>
          </a:xfrm>
          <a:prstGeom prst="rect">
            <a:avLst/>
          </a:prstGeom>
          <a:noFill/>
        </p:spPr>
        <p:txBody>
          <a:bodyPr wrap="none" rtlCol="0">
            <a:spAutoFit/>
          </a:bodyPr>
          <a:lstStyle/>
          <a:p>
            <a:r>
              <a:rPr lang="en-US" dirty="0"/>
              <a:t>Definition retrieved from http://</a:t>
            </a:r>
            <a:r>
              <a:rPr lang="en-US" dirty="0" err="1"/>
              <a:t>learnersdictionary.com</a:t>
            </a:r>
            <a:r>
              <a:rPr lang="en-US" dirty="0"/>
              <a:t>/definition/analyze</a:t>
            </a:r>
          </a:p>
        </p:txBody>
      </p:sp>
    </p:spTree>
    <p:extLst>
      <p:ext uri="{BB962C8B-B14F-4D97-AF65-F5344CB8AC3E}">
        <p14:creationId xmlns:p14="http://schemas.microsoft.com/office/powerpoint/2010/main" val="35376500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2948E0-E2EF-394B-A2E2-51CA70A1D6A9}"/>
              </a:ext>
            </a:extLst>
          </p:cNvPr>
          <p:cNvGraphicFramePr>
            <a:graphicFrameLocks noGrp="1"/>
          </p:cNvGraphicFramePr>
          <p:nvPr>
            <p:extLst>
              <p:ext uri="{D42A27DB-BD31-4B8C-83A1-F6EECF244321}">
                <p14:modId xmlns:p14="http://schemas.microsoft.com/office/powerpoint/2010/main" val="42791443"/>
              </p:ext>
            </p:extLst>
          </p:nvPr>
        </p:nvGraphicFramePr>
        <p:xfrm>
          <a:off x="431800" y="469900"/>
          <a:ext cx="11455400" cy="6056501"/>
        </p:xfrm>
        <a:graphic>
          <a:graphicData uri="http://schemas.openxmlformats.org/drawingml/2006/table">
            <a:tbl>
              <a:tblPr firstRow="1" firstCol="1" bandRow="1"/>
              <a:tblGrid>
                <a:gridCol w="2844800">
                  <a:extLst>
                    <a:ext uri="{9D8B030D-6E8A-4147-A177-3AD203B41FA5}">
                      <a16:colId xmlns:a16="http://schemas.microsoft.com/office/drawing/2014/main" val="194418592"/>
                    </a:ext>
                  </a:extLst>
                </a:gridCol>
                <a:gridCol w="8610600">
                  <a:extLst>
                    <a:ext uri="{9D8B030D-6E8A-4147-A177-3AD203B41FA5}">
                      <a16:colId xmlns:a16="http://schemas.microsoft.com/office/drawing/2014/main" val="1767145681"/>
                    </a:ext>
                  </a:extLst>
                </a:gridCol>
              </a:tblGrid>
              <a:tr h="795791">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Initiation fee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The act of becoming a member or participant in something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1330874"/>
                  </a:ext>
                </a:extLst>
              </a:tr>
              <a:tr h="587037">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Enrollment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Not included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2020475"/>
                  </a:ext>
                </a:extLst>
              </a:tr>
              <a:tr h="795791">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Dues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The regular payment you make to be a member of an organization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7601853"/>
                  </a:ext>
                </a:extLst>
              </a:tr>
              <a:tr h="795791">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Access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The money paid to join a club or organization for the first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230014"/>
                  </a:ext>
                </a:extLst>
              </a:tr>
              <a:tr h="886390">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Thereafter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arrangement when a bank is given permission to automatically take payment from a customer on regular basis.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077709"/>
                  </a:ext>
                </a:extLst>
              </a:tr>
              <a:tr h="795791">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Valid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Permission to enter or make use of something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8227607"/>
                  </a:ext>
                </a:extLst>
              </a:tr>
              <a:tr h="604119">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Exclude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Acceptable according to law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0493396"/>
                  </a:ext>
                </a:extLst>
              </a:tr>
              <a:tr h="795791">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Pre-authorized payment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spcBef>
                          <a:spcPts val="0"/>
                        </a:spcBef>
                        <a:spcAft>
                          <a:spcPts val="0"/>
                        </a:spcAft>
                        <a:buFont typeface="+mj-lt"/>
                        <a:buNone/>
                      </a:pPr>
                      <a:r>
                        <a:rPr lang="en-US" sz="2000" dirty="0">
                          <a:effectLst/>
                          <a:latin typeface="Trebuchet MS" panose="020B0703020202090204" pitchFamily="34" charset="0"/>
                          <a:ea typeface="Calibri" panose="020F0502020204030204" pitchFamily="34" charset="0"/>
                          <a:cs typeface="Times New Roman" panose="02020603050405020304" pitchFamily="18" charset="0"/>
                        </a:rPr>
                        <a:t>After that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6153028"/>
                  </a:ext>
                </a:extLst>
              </a:tr>
            </a:tbl>
          </a:graphicData>
        </a:graphic>
      </p:graphicFrame>
      <p:sp>
        <p:nvSpPr>
          <p:cNvPr id="3" name="Rectangle 1">
            <a:extLst>
              <a:ext uri="{FF2B5EF4-FFF2-40B4-BE49-F238E27FC236}">
                <a16:creationId xmlns:a16="http://schemas.microsoft.com/office/drawing/2014/main" id="{43E0B743-7393-5142-9850-AC91A433D75F}"/>
              </a:ext>
            </a:extLst>
          </p:cNvPr>
          <p:cNvSpPr>
            <a:spLocks noChangeArrowheads="1"/>
          </p:cNvSpPr>
          <p:nvPr/>
        </p:nvSpPr>
        <p:spPr bwMode="auto">
          <a:xfrm>
            <a:off x="-573289" y="2111694"/>
            <a:ext cx="15503727" cy="59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91385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36E9E90D80B341BF94C849A7DC96E7" ma:contentTypeVersion="1" ma:contentTypeDescription="Create a new document." ma:contentTypeScope="" ma:versionID="26cf3e70150f549dd00dc80b34c2ed6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93B510-19C5-4063-8ABB-7D8EEF92CDE7}">
  <ds:schemaRefs>
    <ds:schemaRef ds:uri="http://www.w3.org/XML/1998/namespace"/>
    <ds:schemaRef ds:uri="http://schemas.microsoft.com/office/infopath/2007/PartnerControls"/>
    <ds:schemaRef ds:uri="http://schemas.microsoft.com/office/2006/documentManagement/types"/>
    <ds:schemaRef ds:uri="http://purl.org/dc/dcmitype/"/>
    <ds:schemaRef ds:uri="http://schemas.microsoft.com/sharepoint/v3"/>
    <ds:schemaRef ds:uri="http://schemas.openxmlformats.org/package/2006/metadata/core-propertie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6CBDAAE-5821-4144-B58B-2A094FA616EF}">
  <ds:schemaRefs>
    <ds:schemaRef ds:uri="http://schemas.microsoft.com/sharepoint/v3/contenttype/forms"/>
  </ds:schemaRefs>
</ds:datastoreItem>
</file>

<file path=customXml/itemProps3.xml><?xml version="1.0" encoding="utf-8"?>
<ds:datastoreItem xmlns:ds="http://schemas.openxmlformats.org/officeDocument/2006/customXml" ds:itemID="{5C67D6D6-6314-49FC-B98A-8C3E1B483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1631</TotalTime>
  <Words>628</Words>
  <Application>Microsoft Office PowerPoint</Application>
  <PresentationFormat>Widescreen</PresentationFormat>
  <Paragraphs>62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Trebuchet MS</vt:lpstr>
      <vt:lpstr>Verdana</vt:lpstr>
      <vt:lpstr>Office Theme</vt:lpstr>
      <vt:lpstr>The Fine Print</vt:lpstr>
      <vt:lpstr>PowerPoint Presentation</vt:lpstr>
      <vt:lpstr>PowerPoint Presentation</vt:lpstr>
      <vt:lpstr>Fine Print</vt:lpstr>
      <vt:lpstr>PowerPoint Presentation</vt:lpstr>
      <vt:lpstr>PowerPoint Presentation</vt:lpstr>
      <vt:lpstr>PowerPoint Presentation</vt:lpstr>
      <vt:lpstr>Analyze</vt:lpstr>
      <vt:lpstr>PowerPoint Presentation</vt:lpstr>
      <vt:lpstr>PowerPoint Presentation</vt:lpstr>
      <vt:lpstr>Therefore</vt:lpstr>
      <vt:lpstr>3 Ways to use therefore in a sentence: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Fine Print A lesson on Analyzing Text</dc:title>
  <dc:creator>Jennifer Hoeger</dc:creator>
  <cp:lastModifiedBy>Maus, Brendon</cp:lastModifiedBy>
  <cp:revision>22</cp:revision>
  <dcterms:created xsi:type="dcterms:W3CDTF">2018-03-30T16:06:01Z</dcterms:created>
  <dcterms:modified xsi:type="dcterms:W3CDTF">2026-05-28T17:37:42Z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0x0101005C36E9E90D80B341BF94C849A7DC96E7</vt:lpwstr>
  </property>
</Properties>
</file>