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0"/>
  </p:notesMasterIdLst>
  <p:sldIdLst>
    <p:sldId id="257" r:id="rId5"/>
    <p:sldId id="271" r:id="rId6"/>
    <p:sldId id="270" r:id="rId7"/>
    <p:sldId id="258" r:id="rId8"/>
    <p:sldId id="268" r:id="rId9"/>
    <p:sldId id="269" r:id="rId10"/>
    <p:sldId id="259" r:id="rId11"/>
    <p:sldId id="260" r:id="rId12"/>
    <p:sldId id="265" r:id="rId13"/>
    <p:sldId id="261" r:id="rId14"/>
    <p:sldId id="262" r:id="rId15"/>
    <p:sldId id="263" r:id="rId16"/>
    <p:sldId id="264" r:id="rId17"/>
    <p:sldId id="266" r:id="rId18"/>
    <p:sldId id="267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68"/>
    <p:restoredTop sz="93103" autoAdjust="0"/>
  </p:normalViewPr>
  <p:slideViewPr>
    <p:cSldViewPr snapToGrid="0" snapToObjects="1">
      <p:cViewPr varScale="1">
        <p:scale>
          <a:sx n="103" d="100"/>
          <a:sy n="103" d="100"/>
        </p:scale>
        <p:origin x="103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F888B9-7EA3-DE41-8877-F250B88CBC83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00B643-1B67-4241-86BA-9AB3F9F726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708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00B643-1B67-4241-86BA-9AB3F9F7261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7739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00B643-1B67-4241-86BA-9AB3F9F7261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9240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910D6-5348-974A-BD6A-B4617EDE20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896CD0-CAC6-DA41-93DD-2700D6F4AD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901181-294E-6148-A2C5-9D68BC87F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46291-5D65-EA47-A2D8-2DA8784825EF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91694A-3A29-6148-B36C-19502EAA7C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2F9554-444A-DA42-A544-87CBA633AA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8A335-A825-9745-AE6C-F58A743D4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992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B55BF0-57D6-3B42-97A3-6923D6BDF1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728521-1154-2647-B26B-0AA5858FF2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F5DCAD-61B2-CF4E-8AF2-FCC0A21E3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46291-5D65-EA47-A2D8-2DA8784825EF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23A0F2-698C-FA4E-B290-A39F7B7C2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1B5745-1AE9-A146-8334-A57BE6F11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8A335-A825-9745-AE6C-F58A743D4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878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9585B5B-ABA1-1641-9DF6-F405E2B9CB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04C7E5-7B27-6C47-A145-E9242B3590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F352FC-884F-3B41-AFBD-FC1F226C93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46291-5D65-EA47-A2D8-2DA8784825EF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E09E46-C57F-AA43-B17C-F4B819D497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49A6B6-8B02-5C43-AEC3-FA53FCD41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8A335-A825-9745-AE6C-F58A743D4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863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6150DC-6680-694A-B0C1-FA31698BC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25C901-D96F-7E47-9D84-73AD854D40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926C59-A72C-5B48-8206-5DD4EDCD36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46291-5D65-EA47-A2D8-2DA8784825EF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0DC61E-4A34-804C-8E71-B95FF83FB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8BAC62-C2F1-6F44-B6AF-AD980AE26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8A335-A825-9745-AE6C-F58A743D4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72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47212A-01C4-5B4F-98AB-E3446B2C76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C584B7-7A11-5D44-825E-9D13A07B38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41CB35-3B90-484B-8EEE-C4468E4632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46291-5D65-EA47-A2D8-2DA8784825EF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F37AFF-48C6-C641-9A55-DFEE6398F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486106-8D9C-7A42-97E7-CB92205F12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8A335-A825-9745-AE6C-F58A743D4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032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C6DC0-7D2C-804C-B9B5-BC930771E5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F36AAB-94D9-D244-9734-948DEEB813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B208C3-7945-3C49-A7E4-796F5D0460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5C91CE-D9F2-F044-B868-308255CC3C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46291-5D65-EA47-A2D8-2DA8784825EF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C58D38-DD73-CD4B-B045-516CFC6973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A92055-67C9-A441-B24A-1C56FC0E4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8A335-A825-9745-AE6C-F58A743D4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830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B3BE40-0B02-6740-BE51-5EBAB3944D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7B3F43-9AB6-3B45-92B7-0B44B1F44C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7059F6-E86F-774D-9D2D-D274E675D4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8CEC30-1FB0-DC4C-8E89-FED9CD659B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D603062-696B-E74A-A826-7BC4DAB0BE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03A7411-4687-0D41-BFDF-171BC1332A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46291-5D65-EA47-A2D8-2DA8784825EF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A8025BE-6AE9-834E-A28A-8AE76C867B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F95579-B54A-B04F-8D1F-A9809B8EA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8A335-A825-9745-AE6C-F58A743D4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006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F198CC-2C72-354D-A3EB-AD3F432A69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77EBA0-FD23-6E4A-9A8B-41FC867CB3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46291-5D65-EA47-A2D8-2DA8784825EF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EA80466-4518-AB46-9084-91A87EB2F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BDEBF5-84D1-8541-8B7D-04BA1825F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8A335-A825-9745-AE6C-F58A743D4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333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29C9FC-30CC-1A44-9516-E798F61E3E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46291-5D65-EA47-A2D8-2DA8784825EF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5FC09FC-BE11-8144-84A8-AFB1914D4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EE17EC-0483-D646-A5A8-EC7EADD040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8A335-A825-9745-AE6C-F58A743D4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566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3421B5-0C45-5C4C-AFEA-18FC48688A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8BC2DC-6984-9D43-87FD-D32EA47889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D19C04-F861-CF44-B32C-03423A86E8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BCBF7C-7080-F944-AC18-18B0788065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46291-5D65-EA47-A2D8-2DA8784825EF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92CCBA-D51C-D746-8FC4-8327CEADF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79C474-0EC3-974E-AB69-5D7EF1045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8A335-A825-9745-AE6C-F58A743D4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202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7DBAE7-19FD-2D43-8FBD-DFA793EF9E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E1C1F8C-9163-2049-A3BB-2AE3C4E188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69C991-8D77-D04F-95B1-CA7FB5C41E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39E4C2-2994-1243-AD20-8335E1A15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46291-5D65-EA47-A2D8-2DA8784825EF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C3F805-2814-F349-9E40-52290CA60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327471-A611-1A49-81D2-5824B2F220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8A335-A825-9745-AE6C-F58A743D4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069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0718A05-C643-1248-B53A-D86928BC0B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4499C4-8EF8-454D-BEAC-7DC2A0CC0D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C8BE2D-9444-2740-BB34-0492DD5214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46291-5D65-EA47-A2D8-2DA8784825EF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3E2067-8516-9B4E-8A77-7CF5C98A62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5434BE-7761-B146-9286-52FFD17177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48A335-A825-9745-AE6C-F58A743D4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485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289C16-79E0-344B-AC12-C88349FB5F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6000" y="1238477"/>
            <a:ext cx="9956800" cy="2387600"/>
          </a:xfrm>
        </p:spPr>
        <p:txBody>
          <a:bodyPr>
            <a:normAutofit/>
          </a:bodyPr>
          <a:lstStyle/>
          <a:p>
            <a:r>
              <a:rPr lang="en-US" sz="7200" dirty="0">
                <a:latin typeface="Trebuchet MS" panose="020B0703020202090204" pitchFamily="34" charset="0"/>
              </a:rPr>
              <a:t>Comparative Shopping!</a:t>
            </a:r>
          </a:p>
        </p:txBody>
      </p:sp>
    </p:spTree>
    <p:extLst>
      <p:ext uri="{BB962C8B-B14F-4D97-AF65-F5344CB8AC3E}">
        <p14:creationId xmlns:p14="http://schemas.microsoft.com/office/powerpoint/2010/main" val="527828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id="{93B6A21A-7794-7F4F-96A2-CBB598C0BE42}"/>
              </a:ext>
            </a:extLst>
          </p:cNvPr>
          <p:cNvSpPr txBox="1"/>
          <p:nvPr/>
        </p:nvSpPr>
        <p:spPr>
          <a:xfrm>
            <a:off x="2046547" y="5113496"/>
            <a:ext cx="847700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latin typeface="Trebuchet MS" panose="020B0703020202090204" pitchFamily="34" charset="0"/>
              </a:rPr>
              <a:t>Molly is </a:t>
            </a:r>
            <a:r>
              <a:rPr lang="en-US" sz="5400" b="1" dirty="0">
                <a:latin typeface="Trebuchet MS" panose="020B0703020202090204" pitchFamily="34" charset="0"/>
              </a:rPr>
              <a:t>smaller</a:t>
            </a:r>
            <a:r>
              <a:rPr lang="en-US" sz="5400" dirty="0">
                <a:latin typeface="Trebuchet MS" panose="020B0703020202090204" pitchFamily="34" charset="0"/>
              </a:rPr>
              <a:t> than Bob.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63356C0-B615-8E4A-9C0F-9F03FE889999}"/>
              </a:ext>
            </a:extLst>
          </p:cNvPr>
          <p:cNvSpPr txBox="1"/>
          <p:nvPr/>
        </p:nvSpPr>
        <p:spPr>
          <a:xfrm>
            <a:off x="7965280" y="408409"/>
            <a:ext cx="133402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latin typeface="Trebuchet MS" panose="020B0703020202090204" pitchFamily="34" charset="0"/>
              </a:rPr>
              <a:t>Bob</a:t>
            </a:r>
          </a:p>
        </p:txBody>
      </p:sp>
      <p:pic>
        <p:nvPicPr>
          <p:cNvPr id="13" name="Picture 12" descr="fat cat">
            <a:extLst>
              <a:ext uri="{FF2B5EF4-FFF2-40B4-BE49-F238E27FC236}">
                <a16:creationId xmlns:a16="http://schemas.microsoft.com/office/drawing/2014/main" id="{2FA3D5AA-5E35-4840-9931-C8ED7FB5F93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4640" y="1331739"/>
            <a:ext cx="4545184" cy="341314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97AE549-2868-374F-9D27-1AD1F47D4D5D}"/>
              </a:ext>
            </a:extLst>
          </p:cNvPr>
          <p:cNvSpPr txBox="1"/>
          <p:nvPr/>
        </p:nvSpPr>
        <p:spPr>
          <a:xfrm>
            <a:off x="2606082" y="408409"/>
            <a:ext cx="179568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latin typeface="Trebuchet MS" panose="020B0703020202090204" pitchFamily="34" charset="0"/>
              </a:rPr>
              <a:t>Molly</a:t>
            </a:r>
          </a:p>
        </p:txBody>
      </p:sp>
      <p:pic>
        <p:nvPicPr>
          <p:cNvPr id="10" name="Picture 9" descr="small cat">
            <a:extLst>
              <a:ext uri="{FF2B5EF4-FFF2-40B4-BE49-F238E27FC236}">
                <a16:creationId xmlns:a16="http://schemas.microsoft.com/office/drawing/2014/main" id="{671751C3-F0F9-0043-B70B-7471C8D1B28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027" y="1331739"/>
            <a:ext cx="5139794" cy="3413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270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id="{93B6A21A-7794-7F4F-96A2-CBB598C0BE42}"/>
              </a:ext>
            </a:extLst>
          </p:cNvPr>
          <p:cNvSpPr txBox="1"/>
          <p:nvPr/>
        </p:nvSpPr>
        <p:spPr>
          <a:xfrm>
            <a:off x="870857" y="4743382"/>
            <a:ext cx="1054825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latin typeface="Trebuchet MS" panose="020B0703020202090204" pitchFamily="34" charset="0"/>
              </a:rPr>
              <a:t>The tan heels are </a:t>
            </a:r>
            <a:r>
              <a:rPr lang="en-US" sz="5400" b="1" dirty="0">
                <a:latin typeface="Trebuchet MS" panose="020B0703020202090204" pitchFamily="34" charset="0"/>
              </a:rPr>
              <a:t>more comfortable</a:t>
            </a:r>
            <a:r>
              <a:rPr lang="en-US" sz="5400" dirty="0">
                <a:latin typeface="Trebuchet MS" panose="020B0703020202090204" pitchFamily="34" charset="0"/>
              </a:rPr>
              <a:t> than the pink heels.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63356C0-B615-8E4A-9C0F-9F03FE889999}"/>
              </a:ext>
            </a:extLst>
          </p:cNvPr>
          <p:cNvSpPr txBox="1"/>
          <p:nvPr/>
        </p:nvSpPr>
        <p:spPr>
          <a:xfrm>
            <a:off x="7274794" y="435818"/>
            <a:ext cx="307039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latin typeface="Trebuchet MS" panose="020B0703020202090204" pitchFamily="34" charset="0"/>
              </a:rPr>
              <a:t>Tan heels</a:t>
            </a:r>
          </a:p>
        </p:txBody>
      </p:sp>
      <p:pic>
        <p:nvPicPr>
          <p:cNvPr id="5" name="Picture 4" descr="low heels">
            <a:extLst>
              <a:ext uri="{FF2B5EF4-FFF2-40B4-BE49-F238E27FC236}">
                <a16:creationId xmlns:a16="http://schemas.microsoft.com/office/drawing/2014/main" id="{EAD97699-91D9-5248-AD67-BF66AA58979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0500" y="1331739"/>
            <a:ext cx="4538980" cy="323315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97AE549-2868-374F-9D27-1AD1F47D4D5D}"/>
              </a:ext>
            </a:extLst>
          </p:cNvPr>
          <p:cNvSpPr txBox="1"/>
          <p:nvPr/>
        </p:nvSpPr>
        <p:spPr>
          <a:xfrm>
            <a:off x="1830597" y="408409"/>
            <a:ext cx="329090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latin typeface="Trebuchet MS" panose="020B0703020202090204" pitchFamily="34" charset="0"/>
              </a:rPr>
              <a:t>Pink heels</a:t>
            </a:r>
          </a:p>
        </p:txBody>
      </p:sp>
      <p:pic>
        <p:nvPicPr>
          <p:cNvPr id="3" name="Picture 2" descr="fancy heels">
            <a:extLst>
              <a:ext uri="{FF2B5EF4-FFF2-40B4-BE49-F238E27FC236}">
                <a16:creationId xmlns:a16="http://schemas.microsoft.com/office/drawing/2014/main" id="{C829B1A0-35B2-D84A-89C6-AC524F651CD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8687" y="1210954"/>
            <a:ext cx="3382811" cy="3382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9136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C86205-2921-8F4D-92A8-2925E89EE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Trebuchet MS" panose="020B0703020202090204" pitchFamily="34" charset="0"/>
              </a:rPr>
              <a:t>Comparative Adjective Rules: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3BFAF9-A28A-F644-B996-F29A4CD17C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0345"/>
            <a:ext cx="10515600" cy="4351338"/>
          </a:xfrm>
        </p:spPr>
        <p:txBody>
          <a:bodyPr>
            <a:noAutofit/>
          </a:bodyPr>
          <a:lstStyle/>
          <a:p>
            <a:r>
              <a:rPr lang="en-US" sz="3200" dirty="0"/>
              <a:t>Use ‘</a:t>
            </a:r>
            <a:r>
              <a:rPr lang="en-US" sz="3200" dirty="0" err="1"/>
              <a:t>er</a:t>
            </a:r>
            <a:r>
              <a:rPr lang="en-US" sz="3200" dirty="0"/>
              <a:t>’ with one syllable words and two syllable words that end in ‘y’.</a:t>
            </a:r>
          </a:p>
          <a:p>
            <a:pPr lvl="1"/>
            <a:r>
              <a:rPr lang="en-US" sz="3200" dirty="0"/>
              <a:t>Big Saver is </a:t>
            </a:r>
            <a:r>
              <a:rPr lang="en-US" sz="3200" b="1" dirty="0"/>
              <a:t>cheaper</a:t>
            </a:r>
            <a:r>
              <a:rPr lang="en-US" sz="3200" dirty="0"/>
              <a:t> than Northgate.  (Cheap becomes cheaper.)</a:t>
            </a:r>
          </a:p>
          <a:p>
            <a:pPr lvl="1"/>
            <a:r>
              <a:rPr lang="en-US" sz="3200" dirty="0"/>
              <a:t>Apples are </a:t>
            </a:r>
            <a:r>
              <a:rPr lang="en-US" sz="3200" b="1" dirty="0"/>
              <a:t>healthier</a:t>
            </a:r>
            <a:r>
              <a:rPr lang="en-US" sz="3200" dirty="0"/>
              <a:t> than potato chips.  (Healthy becomes healthier.)</a:t>
            </a:r>
          </a:p>
          <a:p>
            <a:r>
              <a:rPr lang="en-US" sz="3200" dirty="0"/>
              <a:t>Use ‘more’ with two syllable words that don’t end in ‘y’ and three or more syllable words. </a:t>
            </a:r>
          </a:p>
          <a:p>
            <a:pPr lvl="1"/>
            <a:r>
              <a:rPr lang="en-US" sz="3200" dirty="0"/>
              <a:t>French fries are </a:t>
            </a:r>
            <a:r>
              <a:rPr lang="en-US" sz="3200" b="1" dirty="0"/>
              <a:t>more delicious </a:t>
            </a:r>
            <a:r>
              <a:rPr lang="en-US" sz="3200" dirty="0"/>
              <a:t>than Brussel sprouts.</a:t>
            </a:r>
          </a:p>
          <a:p>
            <a:pPr lvl="1"/>
            <a:r>
              <a:rPr lang="en-US" sz="3200" dirty="0"/>
              <a:t>Health is </a:t>
            </a:r>
            <a:r>
              <a:rPr lang="en-US" sz="3200" b="1" dirty="0"/>
              <a:t>more important </a:t>
            </a:r>
            <a:r>
              <a:rPr lang="en-US" sz="3200" dirty="0"/>
              <a:t>than money. </a:t>
            </a:r>
          </a:p>
        </p:txBody>
      </p:sp>
    </p:spTree>
    <p:extLst>
      <p:ext uri="{BB962C8B-B14F-4D97-AF65-F5344CB8AC3E}">
        <p14:creationId xmlns:p14="http://schemas.microsoft.com/office/powerpoint/2010/main" val="1676611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4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2" presetClass="entr" presetSubtype="4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" presetClass="entr" presetSubtype="4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2" presetClass="entr" presetSubtype="4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3" grpId="2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EFE4C6-FD41-4B4C-AF45-944692F0F0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Trebuchet MS" panose="020B0703020202090204" pitchFamily="34" charset="0"/>
              </a:rPr>
              <a:t>Special Notes: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1AF0DE-948D-714E-B7C1-8D534A1ED5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5584"/>
            <a:ext cx="10866120" cy="5055235"/>
          </a:xfrm>
        </p:spPr>
        <p:txBody>
          <a:bodyPr>
            <a:normAutofit lnSpcReduction="10000"/>
          </a:bodyPr>
          <a:lstStyle/>
          <a:p>
            <a:r>
              <a:rPr lang="en-US" sz="2900" dirty="0">
                <a:latin typeface="Trebuchet MS" panose="020B0703020202090204" pitchFamily="34" charset="0"/>
              </a:rPr>
              <a:t> Good and bad are irregular adjectives and don’t follow the rules.</a:t>
            </a:r>
          </a:p>
          <a:p>
            <a:pPr lvl="1">
              <a:buFont typeface="Wingdings" pitchFamily="2" charset="2"/>
              <a:buChar char="§"/>
            </a:pPr>
            <a:r>
              <a:rPr lang="en-US" sz="2900" dirty="0">
                <a:latin typeface="Trebuchet MS" panose="020B0703020202090204" pitchFamily="34" charset="0"/>
              </a:rPr>
              <a:t>Good becomes ‘better’.   I am </a:t>
            </a:r>
            <a:r>
              <a:rPr lang="en-US" sz="2900" b="1" dirty="0">
                <a:latin typeface="Trebuchet MS" panose="020B0703020202090204" pitchFamily="34" charset="0"/>
              </a:rPr>
              <a:t>better than </a:t>
            </a:r>
            <a:r>
              <a:rPr lang="en-US" sz="2900" dirty="0">
                <a:latin typeface="Trebuchet MS" panose="020B0703020202090204" pitchFamily="34" charset="0"/>
              </a:rPr>
              <a:t>you at dominoes.</a:t>
            </a:r>
          </a:p>
          <a:p>
            <a:pPr lvl="1">
              <a:buFont typeface="Wingdings" pitchFamily="2" charset="2"/>
              <a:buChar char="§"/>
            </a:pPr>
            <a:r>
              <a:rPr lang="en-US" sz="2900" dirty="0">
                <a:latin typeface="Trebuchet MS" panose="020B0703020202090204" pitchFamily="34" charset="0"/>
              </a:rPr>
              <a:t>Bad becomes ‘worse’.    Mai is </a:t>
            </a:r>
            <a:r>
              <a:rPr lang="en-US" sz="2900" b="1" dirty="0">
                <a:latin typeface="Trebuchet MS" panose="020B0703020202090204" pitchFamily="34" charset="0"/>
              </a:rPr>
              <a:t>worse than </a:t>
            </a:r>
            <a:r>
              <a:rPr lang="en-US" sz="2900" dirty="0">
                <a:latin typeface="Trebuchet MS" panose="020B0703020202090204" pitchFamily="34" charset="0"/>
              </a:rPr>
              <a:t>Alex at dancing.</a:t>
            </a:r>
            <a:br>
              <a:rPr lang="en-US" sz="2900" dirty="0">
                <a:latin typeface="Trebuchet MS" panose="020B0703020202090204" pitchFamily="34" charset="0"/>
              </a:rPr>
            </a:br>
            <a:r>
              <a:rPr lang="en-US" sz="2900" dirty="0">
                <a:latin typeface="Trebuchet MS" panose="020B0703020202090204" pitchFamily="34" charset="0"/>
              </a:rPr>
              <a:t> </a:t>
            </a:r>
          </a:p>
          <a:p>
            <a:r>
              <a:rPr lang="en-US" sz="2900" dirty="0">
                <a:latin typeface="Trebuchet MS" panose="020B0703020202090204" pitchFamily="34" charset="0"/>
              </a:rPr>
              <a:t>NEVER, EVER put ‘</a:t>
            </a:r>
            <a:r>
              <a:rPr lang="en-US" sz="2900" dirty="0" err="1">
                <a:latin typeface="Trebuchet MS" panose="020B0703020202090204" pitchFamily="34" charset="0"/>
              </a:rPr>
              <a:t>er</a:t>
            </a:r>
            <a:r>
              <a:rPr lang="en-US" sz="2900" dirty="0">
                <a:latin typeface="Trebuchet MS" panose="020B0703020202090204" pitchFamily="34" charset="0"/>
              </a:rPr>
              <a:t>’ and ‘more’ together!    </a:t>
            </a:r>
          </a:p>
          <a:p>
            <a:pPr lvl="1">
              <a:buFont typeface="Wingdings" pitchFamily="2" charset="2"/>
              <a:buChar char="§"/>
            </a:pPr>
            <a:r>
              <a:rPr lang="en-US" sz="2900" dirty="0">
                <a:latin typeface="Trebuchet MS" panose="020B0703020202090204" pitchFamily="34" charset="0"/>
              </a:rPr>
              <a:t> She is more taller than Martin.  NO!!!!  </a:t>
            </a:r>
          </a:p>
          <a:p>
            <a:pPr lvl="1">
              <a:buFont typeface="Wingdings" pitchFamily="2" charset="2"/>
              <a:buChar char="§"/>
            </a:pPr>
            <a:r>
              <a:rPr lang="en-US" sz="2900" dirty="0">
                <a:latin typeface="Trebuchet MS" panose="020B0703020202090204" pitchFamily="34" charset="0"/>
              </a:rPr>
              <a:t> She is taller than Martin.  YES!</a:t>
            </a:r>
            <a:br>
              <a:rPr lang="en-US" sz="2900" dirty="0">
                <a:latin typeface="Trebuchet MS" panose="020B0703020202090204" pitchFamily="34" charset="0"/>
              </a:rPr>
            </a:br>
            <a:endParaRPr lang="en-US" sz="2900" dirty="0">
              <a:latin typeface="Trebuchet MS" panose="020B0703020202090204" pitchFamily="34" charset="0"/>
            </a:endParaRPr>
          </a:p>
          <a:p>
            <a:pPr lvl="1">
              <a:buFont typeface="Wingdings" pitchFamily="2" charset="2"/>
              <a:buChar char="§"/>
            </a:pPr>
            <a:r>
              <a:rPr lang="en-US" sz="2900" dirty="0">
                <a:latin typeface="Trebuchet MS" panose="020B0703020202090204" pitchFamily="34" charset="0"/>
              </a:rPr>
              <a:t>Bertha is more better at soccer than Albert. NO!!!!</a:t>
            </a:r>
          </a:p>
          <a:p>
            <a:pPr lvl="1">
              <a:buFont typeface="Wingdings" pitchFamily="2" charset="2"/>
              <a:buChar char="§"/>
            </a:pPr>
            <a:r>
              <a:rPr lang="en-US" sz="2900" dirty="0">
                <a:latin typeface="Trebuchet MS" panose="020B0703020202090204" pitchFamily="34" charset="0"/>
              </a:rPr>
              <a:t>Bertha is better at soccer than Albert. YES!</a:t>
            </a:r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9329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6000"/>
                            </p:stCondLst>
                            <p:childTnLst>
                              <p:par>
                                <p:cTn id="3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1779DB7-FAA5-6A4C-9590-4ED02D9FE569}"/>
              </a:ext>
            </a:extLst>
          </p:cNvPr>
          <p:cNvSpPr txBox="1"/>
          <p:nvPr/>
        </p:nvSpPr>
        <p:spPr>
          <a:xfrm>
            <a:off x="700822" y="2149683"/>
            <a:ext cx="1054905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0" dirty="0">
                <a:latin typeface="Trebuchet MS" panose="020B0703020202090204" pitchFamily="34" charset="0"/>
              </a:rPr>
              <a:t>more better</a:t>
            </a:r>
          </a:p>
        </p:txBody>
      </p:sp>
      <p:pic>
        <p:nvPicPr>
          <p:cNvPr id="6" name="Picture 5" descr="red no sign">
            <a:extLst>
              <a:ext uri="{FF2B5EF4-FFF2-40B4-BE49-F238E27FC236}">
                <a16:creationId xmlns:a16="http://schemas.microsoft.com/office/drawing/2014/main" id="{3CFE55FB-4506-1A46-BDED-8A1A905874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7503" y="579864"/>
            <a:ext cx="5941741" cy="5941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9320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3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3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B495DD-6662-0A4D-B51E-2554DC0030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Comparative Pictures </a:t>
            </a:r>
            <a:r>
              <a:rPr lang="en-US" dirty="0"/>
              <a:t>of CEC to come!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702F28-8E44-3744-9C2C-B51C01BF29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861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FA7C7404-099A-1243-812B-D99A1F0FB1ED}"/>
              </a:ext>
            </a:extLst>
          </p:cNvPr>
          <p:cNvSpPr txBox="1"/>
          <p:nvPr/>
        </p:nvSpPr>
        <p:spPr>
          <a:xfrm>
            <a:off x="1057719" y="6333960"/>
            <a:ext cx="97502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Photo retrieved from https://</a:t>
            </a:r>
            <a:r>
              <a:rPr lang="en-US" dirty="0" err="1"/>
              <a:t>www.ocregister.com</a:t>
            </a:r>
            <a:r>
              <a:rPr lang="en-US" dirty="0"/>
              <a:t>/2014/06/12/</a:t>
            </a:r>
            <a:r>
              <a:rPr lang="en-US" dirty="0" err="1"/>
              <a:t>santa</a:t>
            </a:r>
            <a:r>
              <a:rPr lang="en-US" dirty="0"/>
              <a:t>-</a:t>
            </a:r>
            <a:r>
              <a:rPr lang="en-US" dirty="0" err="1"/>
              <a:t>ana</a:t>
            </a:r>
            <a:r>
              <a:rPr lang="en-US" dirty="0"/>
              <a:t>-college-sends-off-graduates/</a:t>
            </a:r>
          </a:p>
        </p:txBody>
      </p:sp>
      <p:pic>
        <p:nvPicPr>
          <p:cNvPr id="3" name="Picture 2" descr="Graduation Picture">
            <a:extLst>
              <a:ext uri="{FF2B5EF4-FFF2-40B4-BE49-F238E27FC236}">
                <a16:creationId xmlns:a16="http://schemas.microsoft.com/office/drawing/2014/main" id="{82107D01-2ABA-B740-9E89-DF601650E99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46" b="6468"/>
          <a:stretch/>
        </p:blipFill>
        <p:spPr>
          <a:xfrm>
            <a:off x="721914" y="409073"/>
            <a:ext cx="10419328" cy="5860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3445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2E9D50-301A-024E-9596-0ECB42302F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3525" y="1690688"/>
            <a:ext cx="10203367" cy="147196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9600" dirty="0">
                <a:latin typeface="Trebuchet MS" panose="020B0703020202090204" pitchFamily="34" charset="0"/>
              </a:rPr>
              <a:t>Guess the Price!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DA31262-031C-504B-894B-0CB91EC113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484220" cy="1325563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rebuchet MS" panose="020B0703020202090204" pitchFamily="34" charset="0"/>
              </a:rPr>
              <a:t>Get ready to play…</a:t>
            </a:r>
          </a:p>
        </p:txBody>
      </p:sp>
      <p:pic>
        <p:nvPicPr>
          <p:cNvPr id="10" name="Picture 9" descr="Price Tag">
            <a:extLst>
              <a:ext uri="{FF2B5EF4-FFF2-40B4-BE49-F238E27FC236}">
                <a16:creationId xmlns:a16="http://schemas.microsoft.com/office/drawing/2014/main" id="{1EDA5F68-1C63-104F-B0BF-2EAA149D72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92999" y="3162648"/>
            <a:ext cx="3457459" cy="3457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453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id="{E87CA0D9-C8F8-E047-9EC0-4FEE9D548603}"/>
              </a:ext>
            </a:extLst>
          </p:cNvPr>
          <p:cNvSpPr txBox="1"/>
          <p:nvPr/>
        </p:nvSpPr>
        <p:spPr>
          <a:xfrm>
            <a:off x="7907767" y="5521698"/>
            <a:ext cx="27621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/>
              <a:t>$3.49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671F320-51A0-2F43-9BFA-D6CEE21BB088}"/>
              </a:ext>
            </a:extLst>
          </p:cNvPr>
          <p:cNvSpPr txBox="1"/>
          <p:nvPr/>
        </p:nvSpPr>
        <p:spPr>
          <a:xfrm>
            <a:off x="1672733" y="5604788"/>
            <a:ext cx="27621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/>
              <a:t>$2.50</a:t>
            </a:r>
          </a:p>
        </p:txBody>
      </p:sp>
      <p:pic>
        <p:nvPicPr>
          <p:cNvPr id="5" name="Picture 4" descr="Heinz ketchup">
            <a:extLst>
              <a:ext uri="{FF2B5EF4-FFF2-40B4-BE49-F238E27FC236}">
                <a16:creationId xmlns:a16="http://schemas.microsoft.com/office/drawing/2014/main" id="{0ED1018C-A8EA-5548-A0AC-8C53EA5284E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1" r="1303" b="2"/>
          <a:stretch/>
        </p:blipFill>
        <p:spPr>
          <a:xfrm>
            <a:off x="7029103" y="643467"/>
            <a:ext cx="4519429" cy="4686816"/>
          </a:xfrm>
          <a:prstGeom prst="rect">
            <a:avLst/>
          </a:prstGeom>
        </p:spPr>
      </p:pic>
      <p:pic>
        <p:nvPicPr>
          <p:cNvPr id="13" name="Picture 12" descr="Great Value ketchup">
            <a:extLst>
              <a:ext uri="{FF2B5EF4-FFF2-40B4-BE49-F238E27FC236}">
                <a16:creationId xmlns:a16="http://schemas.microsoft.com/office/drawing/2014/main" id="{D95075F6-A466-D441-91ED-C3CE8B52789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751" y="571500"/>
            <a:ext cx="4950198" cy="4950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9898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id="{E87CA0D9-C8F8-E047-9EC0-4FEE9D548603}"/>
              </a:ext>
            </a:extLst>
          </p:cNvPr>
          <p:cNvSpPr txBox="1"/>
          <p:nvPr/>
        </p:nvSpPr>
        <p:spPr>
          <a:xfrm>
            <a:off x="7907767" y="5521698"/>
            <a:ext cx="27621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/>
              <a:t>$2.50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671F320-51A0-2F43-9BFA-D6CEE21BB088}"/>
              </a:ext>
            </a:extLst>
          </p:cNvPr>
          <p:cNvSpPr txBox="1"/>
          <p:nvPr/>
        </p:nvSpPr>
        <p:spPr>
          <a:xfrm>
            <a:off x="1672733" y="5604788"/>
            <a:ext cx="27621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/>
              <a:t>$3.99</a:t>
            </a:r>
          </a:p>
        </p:txBody>
      </p:sp>
      <p:pic>
        <p:nvPicPr>
          <p:cNvPr id="6" name="Picture 5" descr="Great value potato chips">
            <a:extLst>
              <a:ext uri="{FF2B5EF4-FFF2-40B4-BE49-F238E27FC236}">
                <a16:creationId xmlns:a16="http://schemas.microsoft.com/office/drawing/2014/main" id="{B1C22F95-AEF0-E143-B8CC-EDA2EA4706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0663" y="789878"/>
            <a:ext cx="4438186" cy="4438186"/>
          </a:xfrm>
          <a:prstGeom prst="rect">
            <a:avLst/>
          </a:prstGeom>
        </p:spPr>
      </p:pic>
      <p:pic>
        <p:nvPicPr>
          <p:cNvPr id="12" name="Picture 11" descr="Lay's potato chips">
            <a:extLst>
              <a:ext uri="{FF2B5EF4-FFF2-40B4-BE49-F238E27FC236}">
                <a16:creationId xmlns:a16="http://schemas.microsoft.com/office/drawing/2014/main" id="{2D4A0F2D-719D-4C4B-AB46-C698C3C26D2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465" y="789878"/>
            <a:ext cx="4492082" cy="4492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7550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id="{E87CA0D9-C8F8-E047-9EC0-4FEE9D548603}"/>
              </a:ext>
            </a:extLst>
          </p:cNvPr>
          <p:cNvSpPr txBox="1"/>
          <p:nvPr/>
        </p:nvSpPr>
        <p:spPr>
          <a:xfrm>
            <a:off x="7907767" y="5521698"/>
            <a:ext cx="27621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/>
              <a:t>$.99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671F320-51A0-2F43-9BFA-D6CEE21BB088}"/>
              </a:ext>
            </a:extLst>
          </p:cNvPr>
          <p:cNvSpPr txBox="1"/>
          <p:nvPr/>
        </p:nvSpPr>
        <p:spPr>
          <a:xfrm>
            <a:off x="1672733" y="5604788"/>
            <a:ext cx="27621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/>
              <a:t>$1.99</a:t>
            </a:r>
          </a:p>
        </p:txBody>
      </p:sp>
      <p:pic>
        <p:nvPicPr>
          <p:cNvPr id="3" name="Picture 2" descr="generic cola">
            <a:extLst>
              <a:ext uri="{FF2B5EF4-FFF2-40B4-BE49-F238E27FC236}">
                <a16:creationId xmlns:a16="http://schemas.microsoft.com/office/drawing/2014/main" id="{3225FD77-7F65-194B-B2A8-11DECCC1B19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418"/>
          <a:stretch/>
        </p:blipFill>
        <p:spPr>
          <a:xfrm>
            <a:off x="6289289" y="432419"/>
            <a:ext cx="5479892" cy="4908998"/>
          </a:xfrm>
          <a:prstGeom prst="rect">
            <a:avLst/>
          </a:prstGeom>
        </p:spPr>
      </p:pic>
      <p:pic>
        <p:nvPicPr>
          <p:cNvPr id="5" name="Picture 4" descr="Coca Cola">
            <a:extLst>
              <a:ext uri="{FF2B5EF4-FFF2-40B4-BE49-F238E27FC236}">
                <a16:creationId xmlns:a16="http://schemas.microsoft.com/office/drawing/2014/main" id="{CA53F3D3-44E6-464F-8E69-5241DFFBE24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908" y="432419"/>
            <a:ext cx="4603750" cy="4603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1246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F5AC360-DD32-E54E-9BB3-84FDB2ECD982}"/>
              </a:ext>
            </a:extLst>
          </p:cNvPr>
          <p:cNvSpPr txBox="1"/>
          <p:nvPr/>
        </p:nvSpPr>
        <p:spPr>
          <a:xfrm>
            <a:off x="696686" y="4169908"/>
            <a:ext cx="1079862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i="1" dirty="0">
                <a:latin typeface="Trebuchet MS" panose="020B0703020202090204" pitchFamily="34" charset="0"/>
              </a:rPr>
              <a:t>“We have a $50.00 budget for groceries every week.” </a:t>
            </a:r>
          </a:p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414FC6-445B-FF4C-8884-62BBB6FDF1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20934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>
                <a:latin typeface="Trebuchet MS" panose="020B0703020202090204" pitchFamily="34" charset="0"/>
              </a:rPr>
              <a:t>An amount of money available for spending that is based on a plan.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C2FA1B-732C-184D-9FEB-E6FF8AA61C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7200" b="1" dirty="0">
                <a:latin typeface="Trebuchet MS" panose="020B0703020202090204" pitchFamily="34" charset="0"/>
              </a:rPr>
              <a:t>Budget:</a:t>
            </a:r>
          </a:p>
        </p:txBody>
      </p:sp>
    </p:spTree>
    <p:extLst>
      <p:ext uri="{BB962C8B-B14F-4D97-AF65-F5344CB8AC3E}">
        <p14:creationId xmlns:p14="http://schemas.microsoft.com/office/powerpoint/2010/main" val="2299626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F5AC360-DD32-E54E-9BB3-84FDB2ECD982}"/>
              </a:ext>
            </a:extLst>
          </p:cNvPr>
          <p:cNvSpPr txBox="1"/>
          <p:nvPr/>
        </p:nvSpPr>
        <p:spPr>
          <a:xfrm>
            <a:off x="696686" y="4455885"/>
            <a:ext cx="1079862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i="1" dirty="0">
                <a:latin typeface="Trebuchet MS" panose="020B0703020202090204" pitchFamily="34" charset="0"/>
              </a:rPr>
              <a:t>“If you want to save money, it is important to </a:t>
            </a:r>
            <a:r>
              <a:rPr lang="en-US" sz="3600" b="1" i="1" dirty="0">
                <a:latin typeface="Trebuchet MS" panose="020B0703020202090204" pitchFamily="34" charset="0"/>
              </a:rPr>
              <a:t>comparison shop </a:t>
            </a:r>
            <a:r>
              <a:rPr lang="en-US" sz="3600" i="1" dirty="0">
                <a:latin typeface="Trebuchet MS" panose="020B0703020202090204" pitchFamily="34" charset="0"/>
              </a:rPr>
              <a:t>before you make a purchase.” </a:t>
            </a:r>
          </a:p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414FC6-445B-FF4C-8884-62BBB6FDF1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20934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>
                <a:latin typeface="Trebuchet MS" panose="020B0703020202090204" pitchFamily="34" charset="0"/>
              </a:rPr>
              <a:t>To compare items while shopping in order to see which one is the best or has the lowest price.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C2FA1B-732C-184D-9FEB-E6FF8AA61C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7200" b="1" dirty="0">
                <a:latin typeface="Trebuchet MS" panose="020B0703020202090204" pitchFamily="34" charset="0"/>
              </a:rPr>
              <a:t>Comparison Shop:</a:t>
            </a:r>
          </a:p>
        </p:txBody>
      </p:sp>
    </p:spTree>
    <p:extLst>
      <p:ext uri="{BB962C8B-B14F-4D97-AF65-F5344CB8AC3E}">
        <p14:creationId xmlns:p14="http://schemas.microsoft.com/office/powerpoint/2010/main" val="897341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18AB2-60F9-414B-A667-E43A05348E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31085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US" sz="14000" dirty="0">
                <a:latin typeface="Trebuchet MS" panose="020B0703020202090204" pitchFamily="34" charset="0"/>
              </a:rPr>
              <a:t>Comparative Adjectives</a:t>
            </a:r>
          </a:p>
        </p:txBody>
      </p:sp>
    </p:spTree>
    <p:extLst>
      <p:ext uri="{BB962C8B-B14F-4D97-AF65-F5344CB8AC3E}">
        <p14:creationId xmlns:p14="http://schemas.microsoft.com/office/powerpoint/2010/main" val="3440047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C36E9E90D80B341BF94C849A7DC96E7" ma:contentTypeVersion="1" ma:contentTypeDescription="Create a new document." ma:contentTypeScope="" ma:versionID="26cf3e70150f549dd00dc80b34c2ed66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76306148d0f7b992e79f2d9b1f249a81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6486DCC-E1A7-4459-8E89-084458F49E19}">
  <ds:schemaRefs>
    <ds:schemaRef ds:uri="http://purl.org/dc/elements/1.1/"/>
    <ds:schemaRef ds:uri="http://purl.org/dc/terms/"/>
    <ds:schemaRef ds:uri="http://schemas.microsoft.com/sharepoint/v3"/>
    <ds:schemaRef ds:uri="http://purl.org/dc/dcmitype/"/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96ABA704-D9DA-4D71-BDEA-34ADCFC809E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0F8BDCA-1E34-48F9-8AD7-1590E0B467D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1431</TotalTime>
  <Words>328</Words>
  <Application>Microsoft Office PowerPoint</Application>
  <PresentationFormat>Widescreen</PresentationFormat>
  <Paragraphs>43</Paragraphs>
  <Slides>15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Trebuchet MS</vt:lpstr>
      <vt:lpstr>Wingdings</vt:lpstr>
      <vt:lpstr>Office Theme</vt:lpstr>
      <vt:lpstr>Comparative Shopping!</vt:lpstr>
      <vt:lpstr>PowerPoint Presentation</vt:lpstr>
      <vt:lpstr>Get ready to play…</vt:lpstr>
      <vt:lpstr>PowerPoint Presentation</vt:lpstr>
      <vt:lpstr>PowerPoint Presentation</vt:lpstr>
      <vt:lpstr>PowerPoint Presentation</vt:lpstr>
      <vt:lpstr>Budget:</vt:lpstr>
      <vt:lpstr>Comparison Shop:</vt:lpstr>
      <vt:lpstr>Comparative Adjectives</vt:lpstr>
      <vt:lpstr>PowerPoint Presentation</vt:lpstr>
      <vt:lpstr>PowerPoint Presentation</vt:lpstr>
      <vt:lpstr>Comparative Adjective Rules:</vt:lpstr>
      <vt:lpstr>Special Notes: </vt:lpstr>
      <vt:lpstr>PowerPoint Presentation</vt:lpstr>
      <vt:lpstr>Comparative Pictures of CEC to come!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Jennifer Hoeger</dc:creator>
  <cp:lastModifiedBy>Maus, Brendon</cp:lastModifiedBy>
  <cp:revision>34</cp:revision>
  <dcterms:created xsi:type="dcterms:W3CDTF">2018-03-10T18:46:16Z</dcterms:created>
  <dcterms:modified xsi:type="dcterms:W3CDTF">2026-05-28T17:52:35Z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0x0101005C36E9E90D80B341BF94C849A7DC96E7</vt:lpwstr>
  </property>
</Properties>
</file>