
<file path=[Content_Types].xml><?xml version="1.0" encoding="utf-8"?>
<Types xmlns="http://schemas.openxmlformats.org/package/2006/content-types">
  <Default Extension="(null)"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73" r:id="rId5"/>
    <p:sldId id="256" r:id="rId6"/>
    <p:sldId id="258" r:id="rId7"/>
    <p:sldId id="259" r:id="rId8"/>
    <p:sldId id="260" r:id="rId9"/>
    <p:sldId id="270" r:id="rId10"/>
    <p:sldId id="262" r:id="rId11"/>
    <p:sldId id="263" r:id="rId12"/>
    <p:sldId id="265" r:id="rId13"/>
    <p:sldId id="261" r:id="rId14"/>
    <p:sldId id="267" r:id="rId15"/>
    <p:sldId id="266" r:id="rId16"/>
    <p:sldId id="271" r:id="rId17"/>
    <p:sldId id="272" r:id="rId18"/>
    <p:sldId id="268"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07"/>
    <p:restoredTop sz="94715"/>
  </p:normalViewPr>
  <p:slideViewPr>
    <p:cSldViewPr snapToGrid="0">
      <p:cViewPr varScale="1">
        <p:scale>
          <a:sx n="105" d="100"/>
          <a:sy n="105" d="100"/>
        </p:scale>
        <p:origin x="12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98E14-34D6-8149-8FD3-6B9C5A3B0B80}"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4033C-B99E-2749-B1C0-11C9CBC82093}" type="slidenum">
              <a:rPr lang="en-US" smtClean="0"/>
              <a:t>‹#›</a:t>
            </a:fld>
            <a:endParaRPr lang="en-US"/>
          </a:p>
        </p:txBody>
      </p:sp>
    </p:spTree>
    <p:extLst>
      <p:ext uri="{BB962C8B-B14F-4D97-AF65-F5344CB8AC3E}">
        <p14:creationId xmlns:p14="http://schemas.microsoft.com/office/powerpoint/2010/main" val="257663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4033C-B99E-2749-B1C0-11C9CBC82093}" type="slidenum">
              <a:rPr lang="en-US" smtClean="0"/>
              <a:t>10</a:t>
            </a:fld>
            <a:endParaRPr lang="en-US"/>
          </a:p>
        </p:txBody>
      </p:sp>
    </p:spTree>
    <p:extLst>
      <p:ext uri="{BB962C8B-B14F-4D97-AF65-F5344CB8AC3E}">
        <p14:creationId xmlns:p14="http://schemas.microsoft.com/office/powerpoint/2010/main" val="13016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8" indent="0" algn="ctr">
              <a:buNone/>
              <a:defRPr sz="2000"/>
            </a:lvl2pPr>
            <a:lvl3pPr marL="914396" indent="0" algn="ctr">
              <a:buNone/>
              <a:defRPr sz="1800"/>
            </a:lvl3pPr>
            <a:lvl4pPr marL="1371595" indent="0" algn="ctr">
              <a:buNone/>
              <a:defRPr sz="1600"/>
            </a:lvl4pPr>
            <a:lvl5pPr marL="1828793" indent="0" algn="ctr">
              <a:buNone/>
              <a:defRPr sz="1600"/>
            </a:lvl5pPr>
            <a:lvl6pPr marL="2285991" indent="0" algn="ctr">
              <a:buNone/>
              <a:defRPr sz="1600"/>
            </a:lvl6pPr>
            <a:lvl7pPr marL="2743189" indent="0" algn="ctr">
              <a:buNone/>
              <a:defRPr sz="1600"/>
            </a:lvl7pPr>
            <a:lvl8pPr marL="3200388" indent="0" algn="ctr">
              <a:buNone/>
              <a:defRPr sz="1600"/>
            </a:lvl8pPr>
            <a:lvl9pPr marL="36575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98"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3"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8"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5/28/2026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8"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null)"/><Relationship Id="rId4" Type="http://schemas.openxmlformats.org/officeDocument/2006/relationships/hyperlink" Target="https://goo.gl/RHgbG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wantmymail.com/2017/07/30/youre-good-information-present/" TargetMode="External"/><Relationship Id="rId2" Type="http://schemas.openxmlformats.org/officeDocument/2006/relationships/hyperlink" Target="https://www.bls.gov/opub/ted/2016/sports-and-exercise-among-americans.htm" TargetMode="External"/><Relationship Id="rId1" Type="http://schemas.openxmlformats.org/officeDocument/2006/relationships/slideLayout" Target="../slideLayouts/slideLayout6.xml"/><Relationship Id="rId4" Type="http://schemas.openxmlformats.org/officeDocument/2006/relationships/hyperlink" Target="https://www.unh.edu/printing/pre-press-graphic-desig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6pHIRvPlNNs"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2A39B-6554-8845-94CF-28111F2B22D9}"/>
              </a:ext>
            </a:extLst>
          </p:cNvPr>
          <p:cNvSpPr txBox="1"/>
          <p:nvPr/>
        </p:nvSpPr>
        <p:spPr>
          <a:xfrm>
            <a:off x="2835146" y="2302931"/>
            <a:ext cx="6735498" cy="646331"/>
          </a:xfrm>
          <a:prstGeom prst="rect">
            <a:avLst/>
          </a:prstGeom>
          <a:noFill/>
        </p:spPr>
        <p:txBody>
          <a:bodyPr wrap="none" rtlCol="0">
            <a:spAutoFit/>
          </a:bodyPr>
          <a:lstStyle/>
          <a:p>
            <a:r>
              <a:rPr lang="en-US" sz="3600" dirty="0"/>
              <a:t>Beginning High – Health and Safety</a:t>
            </a:r>
          </a:p>
        </p:txBody>
      </p:sp>
      <p:pic>
        <p:nvPicPr>
          <p:cNvPr id="13" name="Picture 12" title="Person flexing muscles">
            <a:extLst>
              <a:ext uri="{FF2B5EF4-FFF2-40B4-BE49-F238E27FC236}">
                <a16:creationId xmlns:a16="http://schemas.microsoft.com/office/drawing/2014/main" id="{913A0725-1119-2F43-82EB-5FC4B41F1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500" y="3138811"/>
            <a:ext cx="3593069" cy="3593069"/>
          </a:xfrm>
          <a:prstGeom prst="rect">
            <a:avLst/>
          </a:prstGeom>
        </p:spPr>
      </p:pic>
      <p:pic>
        <p:nvPicPr>
          <p:cNvPr id="18" name="Picture 17" title="Person doing yoga">
            <a:extLst>
              <a:ext uri="{FF2B5EF4-FFF2-40B4-BE49-F238E27FC236}">
                <a16:creationId xmlns:a16="http://schemas.microsoft.com/office/drawing/2014/main" id="{09F8D535-80FF-A34B-95E2-4FE7A27E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682" y="3527353"/>
            <a:ext cx="2970670" cy="2970670"/>
          </a:xfrm>
          <a:prstGeom prst="rect">
            <a:avLst/>
          </a:prstGeom>
        </p:spPr>
      </p:pic>
      <p:pic>
        <p:nvPicPr>
          <p:cNvPr id="15" name="Picture 14" title="Person lifting weights">
            <a:extLst>
              <a:ext uri="{FF2B5EF4-FFF2-40B4-BE49-F238E27FC236}">
                <a16:creationId xmlns:a16="http://schemas.microsoft.com/office/drawing/2014/main" id="{677786C5-021A-104D-A3E0-03C048160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86" y="3527353"/>
            <a:ext cx="3127165" cy="3127165"/>
          </a:xfrm>
          <a:prstGeom prst="rect">
            <a:avLst/>
          </a:prstGeom>
        </p:spPr>
      </p:pic>
      <p:sp>
        <p:nvSpPr>
          <p:cNvPr id="6" name="Title 5">
            <a:extLst>
              <a:ext uri="{FF2B5EF4-FFF2-40B4-BE49-F238E27FC236}">
                <a16:creationId xmlns:a16="http://schemas.microsoft.com/office/drawing/2014/main" id="{9175F4BC-7D31-BB47-949A-0C6F2E93B47C}"/>
              </a:ext>
            </a:extLst>
          </p:cNvPr>
          <p:cNvSpPr>
            <a:spLocks noGrp="1"/>
          </p:cNvSpPr>
          <p:nvPr>
            <p:ph type="title"/>
          </p:nvPr>
        </p:nvSpPr>
        <p:spPr/>
        <p:txBody>
          <a:bodyPr>
            <a:normAutofit/>
          </a:bodyPr>
          <a:lstStyle/>
          <a:p>
            <a:pPr algn="ctr"/>
            <a:r>
              <a:rPr lang="en-US" sz="4800" b="1" dirty="0">
                <a:latin typeface="Trebuchet MS" panose="020B0703020202090204" pitchFamily="34" charset="0"/>
              </a:rPr>
              <a:t>Exercise for All</a:t>
            </a:r>
            <a:endParaRPr lang="en-US" sz="4800" dirty="0"/>
          </a:p>
        </p:txBody>
      </p:sp>
    </p:spTree>
    <p:extLst>
      <p:ext uri="{BB962C8B-B14F-4D97-AF65-F5344CB8AC3E}">
        <p14:creationId xmlns:p14="http://schemas.microsoft.com/office/powerpoint/2010/main" val="3056964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erson doing yoga.">
            <a:extLst>
              <a:ext uri="{FF2B5EF4-FFF2-40B4-BE49-F238E27FC236}">
                <a16:creationId xmlns:a16="http://schemas.microsoft.com/office/drawing/2014/main" id="{9FF8B9FE-D30F-E445-BD19-EAAC5B675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97226" y="5428328"/>
            <a:ext cx="967113" cy="967113"/>
          </a:xfrm>
          <a:prstGeom prst="rect">
            <a:avLst/>
          </a:prstGeom>
        </p:spPr>
      </p:pic>
      <p:sp>
        <p:nvSpPr>
          <p:cNvPr id="7" name="Content Placeholder 2" title="Hyperlink ">
            <a:extLst>
              <a:ext uri="{FF2B5EF4-FFF2-40B4-BE49-F238E27FC236}">
                <a16:creationId xmlns:a16="http://schemas.microsoft.com/office/drawing/2014/main" id="{75434AFC-75BA-EE4A-9232-00A6C8D5278E}"/>
              </a:ext>
            </a:extLst>
          </p:cNvPr>
          <p:cNvSpPr txBox="1">
            <a:spLocks/>
          </p:cNvSpPr>
          <p:nvPr/>
        </p:nvSpPr>
        <p:spPr>
          <a:xfrm>
            <a:off x="5293533" y="2844073"/>
            <a:ext cx="4861120" cy="1196545"/>
          </a:xfrm>
          <a:prstGeom prst="rect">
            <a:avLst/>
          </a:prstGeom>
        </p:spPr>
        <p:txBody>
          <a:bodyPr vert="horz" lIns="91440" tIns="45720" rIns="91440" bIns="45720" rtlCol="0">
            <a:normAutofit/>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hlinkClick r:id="rId4"/>
              </a:rPr>
              <a:t>6 Ways to Exercise</a:t>
            </a:r>
            <a:endParaRPr lang="en-US" sz="3600" dirty="0"/>
          </a:p>
        </p:txBody>
      </p:sp>
      <p:pic>
        <p:nvPicPr>
          <p:cNvPr id="3" name="Picture 2" title="6 Free Ways to Exercise InfoGraphic">
            <a:extLst>
              <a:ext uri="{FF2B5EF4-FFF2-40B4-BE49-F238E27FC236}">
                <a16:creationId xmlns:a16="http://schemas.microsoft.com/office/drawing/2014/main" id="{5A1C706C-4A09-E943-94DC-9B092C1E71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02" y="489249"/>
            <a:ext cx="2362477" cy="5906192"/>
          </a:xfrm>
          <a:prstGeom prst="rect">
            <a:avLst/>
          </a:prstGeom>
        </p:spPr>
      </p:pic>
      <p:sp>
        <p:nvSpPr>
          <p:cNvPr id="2" name="Title 1">
            <a:extLst>
              <a:ext uri="{FF2B5EF4-FFF2-40B4-BE49-F238E27FC236}">
                <a16:creationId xmlns:a16="http://schemas.microsoft.com/office/drawing/2014/main" id="{2E0213D8-E866-AB4A-9D52-5803D57D6B3D}"/>
              </a:ext>
            </a:extLst>
          </p:cNvPr>
          <p:cNvSpPr>
            <a:spLocks noGrp="1"/>
          </p:cNvSpPr>
          <p:nvPr>
            <p:ph type="title"/>
          </p:nvPr>
        </p:nvSpPr>
        <p:spPr>
          <a:xfrm>
            <a:off x="1003570" y="0"/>
            <a:ext cx="10515600" cy="1325563"/>
          </a:xfrm>
        </p:spPr>
        <p:txBody>
          <a:bodyPr/>
          <a:lstStyle/>
          <a:p>
            <a:pPr algn="r"/>
            <a:r>
              <a:rPr lang="en-US" dirty="0"/>
              <a:t>6 Free Ways to Exercise Infographic </a:t>
            </a:r>
          </a:p>
        </p:txBody>
      </p:sp>
    </p:spTree>
    <p:extLst>
      <p:ext uri="{BB962C8B-B14F-4D97-AF65-F5344CB8AC3E}">
        <p14:creationId xmlns:p14="http://schemas.microsoft.com/office/powerpoint/2010/main" val="1147485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BDD870-0F38-C243-B057-21180D18A2A2}"/>
              </a:ext>
            </a:extLst>
          </p:cNvPr>
          <p:cNvSpPr txBox="1"/>
          <p:nvPr/>
        </p:nvSpPr>
        <p:spPr>
          <a:xfrm>
            <a:off x="677824" y="4822390"/>
            <a:ext cx="8821197" cy="1354217"/>
          </a:xfrm>
          <a:prstGeom prst="rect">
            <a:avLst/>
          </a:prstGeom>
          <a:noFill/>
        </p:spPr>
        <p:txBody>
          <a:bodyPr wrap="none" rtlCol="0">
            <a:spAutoFit/>
          </a:bodyPr>
          <a:lstStyle/>
          <a:p>
            <a:r>
              <a:rPr lang="en-US" sz="3200" b="1" dirty="0">
                <a:latin typeface="Trebuchet MS" panose="020B0703020202090204" pitchFamily="34" charset="0"/>
              </a:rPr>
              <a:t>Where</a:t>
            </a:r>
            <a:r>
              <a:rPr lang="en-US" sz="3200" dirty="0">
                <a:latin typeface="Trebuchet MS" panose="020B0703020202090204" pitchFamily="34" charset="0"/>
              </a:rPr>
              <a:t> – We use ‘where’ to ask about </a:t>
            </a:r>
            <a:r>
              <a:rPr lang="en-US" sz="3200" b="1" dirty="0">
                <a:latin typeface="Trebuchet MS" panose="020B0703020202090204" pitchFamily="34" charset="0"/>
              </a:rPr>
              <a:t>location.</a:t>
            </a:r>
            <a:endParaRPr lang="en-US" sz="3200" dirty="0">
              <a:latin typeface="Trebuchet MS" panose="020B0703020202090204" pitchFamily="34" charset="0"/>
            </a:endParaRPr>
          </a:p>
          <a:p>
            <a:pPr marL="914400" lvl="1" indent="-457200">
              <a:buFont typeface="Arial" panose="020B0604020202020204" pitchFamily="34" charset="0"/>
              <a:buChar char="•"/>
            </a:pPr>
            <a:r>
              <a:rPr lang="en-US" sz="3200" dirty="0">
                <a:latin typeface="Trebuchet MS" panose="020B0703020202090204" pitchFamily="34" charset="0"/>
              </a:rPr>
              <a:t>Where is the Zumba class?</a:t>
            </a:r>
          </a:p>
          <a:p>
            <a:endParaRPr lang="en-US" dirty="0"/>
          </a:p>
        </p:txBody>
      </p:sp>
      <p:sp>
        <p:nvSpPr>
          <p:cNvPr id="5" name="TextBox 4">
            <a:extLst>
              <a:ext uri="{FF2B5EF4-FFF2-40B4-BE49-F238E27FC236}">
                <a16:creationId xmlns:a16="http://schemas.microsoft.com/office/drawing/2014/main" id="{C6CC1FC6-CDCC-F04B-A974-AFD717139940}"/>
              </a:ext>
            </a:extLst>
          </p:cNvPr>
          <p:cNvSpPr txBox="1"/>
          <p:nvPr/>
        </p:nvSpPr>
        <p:spPr>
          <a:xfrm>
            <a:off x="677824" y="2707371"/>
            <a:ext cx="9260690" cy="1846659"/>
          </a:xfrm>
          <a:prstGeom prst="rect">
            <a:avLst/>
          </a:prstGeom>
          <a:noFill/>
        </p:spPr>
        <p:txBody>
          <a:bodyPr wrap="square" rtlCol="0">
            <a:spAutoFit/>
          </a:bodyPr>
          <a:lstStyle/>
          <a:p>
            <a:r>
              <a:rPr lang="en-US" sz="3200" b="1" dirty="0">
                <a:latin typeface="Trebuchet MS" panose="020B0703020202090204" pitchFamily="34" charset="0"/>
              </a:rPr>
              <a:t>What</a:t>
            </a:r>
            <a:r>
              <a:rPr lang="en-US" sz="3200" dirty="0">
                <a:latin typeface="Trebuchet MS" panose="020B0703020202090204" pitchFamily="34" charset="0"/>
              </a:rPr>
              <a:t> – We use ‘what’ to ask about </a:t>
            </a:r>
            <a:r>
              <a:rPr lang="en-US" sz="3200" b="1" dirty="0">
                <a:latin typeface="Trebuchet MS" panose="020B0703020202090204" pitchFamily="34" charset="0"/>
              </a:rPr>
              <a:t>objects, </a:t>
            </a:r>
          </a:p>
          <a:p>
            <a:r>
              <a:rPr lang="en-US" sz="3200" b="1" dirty="0">
                <a:latin typeface="Trebuchet MS" panose="020B0703020202090204" pitchFamily="34" charset="0"/>
              </a:rPr>
              <a:t>ideas or actions</a:t>
            </a:r>
            <a:r>
              <a:rPr lang="en-US" sz="3200" dirty="0">
                <a:latin typeface="Trebuchet MS" panose="020B0703020202090204" pitchFamily="34" charset="0"/>
              </a:rPr>
              <a:t>.</a:t>
            </a:r>
          </a:p>
          <a:p>
            <a:pPr marL="914400" lvl="1" indent="-457200">
              <a:buFont typeface="Arial" panose="020B0604020202020204" pitchFamily="34" charset="0"/>
              <a:buChar char="•"/>
            </a:pPr>
            <a:r>
              <a:rPr lang="en-US" sz="3200" dirty="0">
                <a:latin typeface="Trebuchet MS" panose="020B0703020202090204" pitchFamily="34" charset="0"/>
              </a:rPr>
              <a:t>What will you wear to class?</a:t>
            </a:r>
          </a:p>
          <a:p>
            <a:endParaRPr lang="en-US" dirty="0"/>
          </a:p>
        </p:txBody>
      </p:sp>
      <p:sp>
        <p:nvSpPr>
          <p:cNvPr id="4" name="TextBox 3">
            <a:extLst>
              <a:ext uri="{FF2B5EF4-FFF2-40B4-BE49-F238E27FC236}">
                <a16:creationId xmlns:a16="http://schemas.microsoft.com/office/drawing/2014/main" id="{4574897F-84D3-CB41-BA61-90FAF31A863D}"/>
              </a:ext>
            </a:extLst>
          </p:cNvPr>
          <p:cNvSpPr txBox="1"/>
          <p:nvPr/>
        </p:nvSpPr>
        <p:spPr>
          <a:xfrm>
            <a:off x="677824" y="1130953"/>
            <a:ext cx="7926722" cy="1077218"/>
          </a:xfrm>
          <a:prstGeom prst="rect">
            <a:avLst/>
          </a:prstGeom>
          <a:noFill/>
        </p:spPr>
        <p:txBody>
          <a:bodyPr wrap="none" rtlCol="0">
            <a:spAutoFit/>
          </a:bodyPr>
          <a:lstStyle/>
          <a:p>
            <a:r>
              <a:rPr lang="en-US" sz="3200" b="1" dirty="0">
                <a:latin typeface="Trebuchet MS" panose="020B0703020202090204" pitchFamily="34" charset="0"/>
              </a:rPr>
              <a:t>Who</a:t>
            </a:r>
            <a:r>
              <a:rPr lang="en-US" sz="3200" dirty="0">
                <a:latin typeface="Trebuchet MS" panose="020B0703020202090204" pitchFamily="34" charset="0"/>
              </a:rPr>
              <a:t> – We use ‘who’ to ask about </a:t>
            </a:r>
            <a:r>
              <a:rPr lang="en-US" sz="3200" b="1" dirty="0">
                <a:latin typeface="Trebuchet MS" panose="020B0703020202090204" pitchFamily="34" charset="0"/>
              </a:rPr>
              <a:t>people</a:t>
            </a:r>
            <a:r>
              <a:rPr lang="en-US" sz="3200" dirty="0">
                <a:latin typeface="Trebuchet MS" panose="020B0703020202090204" pitchFamily="34" charset="0"/>
              </a:rPr>
              <a:t>. </a:t>
            </a:r>
          </a:p>
          <a:p>
            <a:pPr marL="914400" lvl="1" indent="-457200">
              <a:buFont typeface="Arial" panose="020B0604020202020204" pitchFamily="34" charset="0"/>
              <a:buChar char="•"/>
            </a:pPr>
            <a:r>
              <a:rPr lang="en-US" sz="3200" dirty="0">
                <a:latin typeface="Trebuchet MS" panose="020B0703020202090204" pitchFamily="34" charset="0"/>
              </a:rPr>
              <a:t>Who is the Zumba instructor?</a:t>
            </a:r>
          </a:p>
        </p:txBody>
      </p:sp>
      <p:pic>
        <p:nvPicPr>
          <p:cNvPr id="11" name="Picture 10" title="A green balloon showing location.">
            <a:extLst>
              <a:ext uri="{FF2B5EF4-FFF2-40B4-BE49-F238E27FC236}">
                <a16:creationId xmlns:a16="http://schemas.microsoft.com/office/drawing/2014/main" id="{68057639-295E-314E-8C2A-5C01B0E8B215}"/>
              </a:ext>
            </a:extLst>
          </p:cNvPr>
          <p:cNvPicPr>
            <a:picLocks noChangeAspect="1"/>
          </p:cNvPicPr>
          <p:nvPr/>
        </p:nvPicPr>
        <p:blipFill>
          <a:blip r:embed="rId2"/>
          <a:stretch>
            <a:fillRect/>
          </a:stretch>
        </p:blipFill>
        <p:spPr>
          <a:xfrm>
            <a:off x="9741724" y="4671524"/>
            <a:ext cx="1655950" cy="1655950"/>
          </a:xfrm>
          <a:prstGeom prst="rect">
            <a:avLst/>
          </a:prstGeom>
        </p:spPr>
      </p:pic>
      <p:pic>
        <p:nvPicPr>
          <p:cNvPr id="3" name="Picture 2" title="A yellow t-shirt.">
            <a:extLst>
              <a:ext uri="{FF2B5EF4-FFF2-40B4-BE49-F238E27FC236}">
                <a16:creationId xmlns:a16="http://schemas.microsoft.com/office/drawing/2014/main" id="{5A67DC4D-6656-E34A-9B65-0694C5E02EEE}"/>
              </a:ext>
            </a:extLst>
          </p:cNvPr>
          <p:cNvPicPr>
            <a:picLocks noChangeAspect="1"/>
          </p:cNvPicPr>
          <p:nvPr/>
        </p:nvPicPr>
        <p:blipFill>
          <a:blip r:embed="rId3"/>
          <a:stretch>
            <a:fillRect/>
          </a:stretch>
        </p:blipFill>
        <p:spPr>
          <a:xfrm>
            <a:off x="9861669" y="2770454"/>
            <a:ext cx="1416061" cy="1416061"/>
          </a:xfrm>
          <a:prstGeom prst="rect">
            <a:avLst/>
          </a:prstGeom>
        </p:spPr>
      </p:pic>
      <p:pic>
        <p:nvPicPr>
          <p:cNvPr id="10" name="Picture 9" title="Woman lifting weights.">
            <a:extLst>
              <a:ext uri="{FF2B5EF4-FFF2-40B4-BE49-F238E27FC236}">
                <a16:creationId xmlns:a16="http://schemas.microsoft.com/office/drawing/2014/main" id="{2C531C66-2B98-B240-8488-C8322C30646B}"/>
              </a:ext>
            </a:extLst>
          </p:cNvPr>
          <p:cNvPicPr>
            <a:picLocks noChangeAspect="1"/>
          </p:cNvPicPr>
          <p:nvPr/>
        </p:nvPicPr>
        <p:blipFill>
          <a:blip r:embed="rId4"/>
          <a:stretch>
            <a:fillRect/>
          </a:stretch>
        </p:blipFill>
        <p:spPr>
          <a:xfrm>
            <a:off x="9863517" y="660141"/>
            <a:ext cx="1548030" cy="1548030"/>
          </a:xfrm>
          <a:prstGeom prst="rect">
            <a:avLst/>
          </a:prstGeom>
        </p:spPr>
      </p:pic>
      <p:sp>
        <p:nvSpPr>
          <p:cNvPr id="2" name="Title 1">
            <a:extLst>
              <a:ext uri="{FF2B5EF4-FFF2-40B4-BE49-F238E27FC236}">
                <a16:creationId xmlns:a16="http://schemas.microsoft.com/office/drawing/2014/main" id="{C8BE722C-4689-BE4F-BF35-EAB1B054E0D3}"/>
              </a:ext>
            </a:extLst>
          </p:cNvPr>
          <p:cNvSpPr>
            <a:spLocks noGrp="1"/>
          </p:cNvSpPr>
          <p:nvPr>
            <p:ph type="title"/>
          </p:nvPr>
        </p:nvSpPr>
        <p:spPr>
          <a:xfrm>
            <a:off x="882074" y="-16834"/>
            <a:ext cx="10515600" cy="1325563"/>
          </a:xfrm>
        </p:spPr>
        <p:txBody>
          <a:bodyPr/>
          <a:lstStyle/>
          <a:p>
            <a:pPr algn="ctr"/>
            <a:r>
              <a:rPr lang="en-US" dirty="0"/>
              <a:t>Who, What &amp; Where</a:t>
            </a:r>
          </a:p>
        </p:txBody>
      </p:sp>
    </p:spTree>
    <p:extLst>
      <p:ext uri="{BB962C8B-B14F-4D97-AF65-F5344CB8AC3E}">
        <p14:creationId xmlns:p14="http://schemas.microsoft.com/office/powerpoint/2010/main" val="3942841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000" fill="hold"/>
                                        <p:tgtEl>
                                          <p:spTgt spid="11"/>
                                        </p:tgtEl>
                                        <p:attrNameLst>
                                          <p:attrName>ppt_w</p:attrName>
                                        </p:attrNameLst>
                                      </p:cBhvr>
                                      <p:tavLst>
                                        <p:tav tm="0">
                                          <p:val>
                                            <p:fltVal val="0"/>
                                          </p:val>
                                        </p:tav>
                                        <p:tav tm="100000">
                                          <p:val>
                                            <p:strVal val="#ppt_w"/>
                                          </p:val>
                                        </p:tav>
                                      </p:tavLst>
                                    </p:anim>
                                    <p:anim calcmode="lin" valueType="num">
                                      <p:cBhvr>
                                        <p:cTn id="31" dur="2000" fill="hold"/>
                                        <p:tgtEl>
                                          <p:spTgt spid="11"/>
                                        </p:tgtEl>
                                        <p:attrNameLst>
                                          <p:attrName>ppt_h</p:attrName>
                                        </p:attrNameLst>
                                      </p:cBhvr>
                                      <p:tavLst>
                                        <p:tav tm="0">
                                          <p:val>
                                            <p:fltVal val="0"/>
                                          </p:val>
                                        </p:tav>
                                        <p:tav tm="100000">
                                          <p:val>
                                            <p:strVal val="#ppt_h"/>
                                          </p:val>
                                        </p:tav>
                                      </p:tavLst>
                                    </p:anim>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0F025C-2FEE-0247-952E-D451356769CA}"/>
              </a:ext>
            </a:extLst>
          </p:cNvPr>
          <p:cNvSpPr txBox="1"/>
          <p:nvPr/>
        </p:nvSpPr>
        <p:spPr>
          <a:xfrm>
            <a:off x="329060" y="3627961"/>
            <a:ext cx="8885123" cy="2031325"/>
          </a:xfrm>
          <a:prstGeom prst="rect">
            <a:avLst/>
          </a:prstGeom>
          <a:noFill/>
        </p:spPr>
        <p:txBody>
          <a:bodyPr wrap="square" rtlCol="0">
            <a:spAutoFit/>
          </a:bodyPr>
          <a:lstStyle/>
          <a:p>
            <a:r>
              <a:rPr lang="en-US" sz="3600" b="1" dirty="0">
                <a:latin typeface="Trebuchet MS" panose="020B0703020202090204" pitchFamily="34" charset="0"/>
              </a:rPr>
              <a:t>Why </a:t>
            </a:r>
            <a:r>
              <a:rPr lang="en-US" sz="3600" dirty="0">
                <a:latin typeface="Trebuchet MS" panose="020B0703020202090204" pitchFamily="34" charset="0"/>
              </a:rPr>
              <a:t>– We use why for ‘reason’.</a:t>
            </a:r>
          </a:p>
          <a:p>
            <a:pPr marL="914400" lvl="1" indent="-457200">
              <a:buFont typeface="Arial" panose="020B0604020202020204" pitchFamily="34" charset="0"/>
              <a:buChar char="•"/>
            </a:pPr>
            <a:r>
              <a:rPr lang="en-US" sz="3600" dirty="0">
                <a:latin typeface="Trebuchet MS" panose="020B0703020202090204" pitchFamily="34" charset="0"/>
              </a:rPr>
              <a:t>Why did Reyna stop coming to Zumba class?</a:t>
            </a:r>
          </a:p>
          <a:p>
            <a:endParaRPr lang="en-US" dirty="0"/>
          </a:p>
        </p:txBody>
      </p:sp>
      <p:pic>
        <p:nvPicPr>
          <p:cNvPr id="2" name="Picture 1" title="A woman with a question bubble.">
            <a:extLst>
              <a:ext uri="{FF2B5EF4-FFF2-40B4-BE49-F238E27FC236}">
                <a16:creationId xmlns:a16="http://schemas.microsoft.com/office/drawing/2014/main" id="{9FB45E3B-2899-7A4F-B877-FC9D6E0C372B}"/>
              </a:ext>
            </a:extLst>
          </p:cNvPr>
          <p:cNvPicPr>
            <a:picLocks noChangeAspect="1"/>
          </p:cNvPicPr>
          <p:nvPr/>
        </p:nvPicPr>
        <p:blipFill>
          <a:blip r:embed="rId2"/>
          <a:stretch>
            <a:fillRect/>
          </a:stretch>
        </p:blipFill>
        <p:spPr>
          <a:xfrm>
            <a:off x="9214183" y="3439526"/>
            <a:ext cx="2219760" cy="2219760"/>
          </a:xfrm>
          <a:prstGeom prst="rect">
            <a:avLst/>
          </a:prstGeom>
        </p:spPr>
      </p:pic>
      <p:sp>
        <p:nvSpPr>
          <p:cNvPr id="7" name="TextBox 6">
            <a:extLst>
              <a:ext uri="{FF2B5EF4-FFF2-40B4-BE49-F238E27FC236}">
                <a16:creationId xmlns:a16="http://schemas.microsoft.com/office/drawing/2014/main" id="{114396AA-62B2-E84F-9DD8-8BAF932738BC}"/>
              </a:ext>
            </a:extLst>
          </p:cNvPr>
          <p:cNvSpPr txBox="1"/>
          <p:nvPr/>
        </p:nvSpPr>
        <p:spPr>
          <a:xfrm>
            <a:off x="329060" y="1304989"/>
            <a:ext cx="8246168" cy="1477328"/>
          </a:xfrm>
          <a:prstGeom prst="rect">
            <a:avLst/>
          </a:prstGeom>
          <a:noFill/>
        </p:spPr>
        <p:txBody>
          <a:bodyPr wrap="none" rtlCol="0">
            <a:spAutoFit/>
          </a:bodyPr>
          <a:lstStyle/>
          <a:p>
            <a:r>
              <a:rPr lang="en-US" sz="3600" b="1" dirty="0">
                <a:latin typeface="Trebuchet MS" panose="020B0703020202090204" pitchFamily="34" charset="0"/>
              </a:rPr>
              <a:t>When</a:t>
            </a:r>
            <a:r>
              <a:rPr lang="en-US" sz="3600" dirty="0">
                <a:latin typeface="Trebuchet MS" panose="020B0703020202090204" pitchFamily="34" charset="0"/>
              </a:rPr>
              <a:t> – We use ‘when’ for </a:t>
            </a:r>
            <a:r>
              <a:rPr lang="en-US" sz="3600" b="1" dirty="0">
                <a:latin typeface="Trebuchet MS" panose="020B0703020202090204" pitchFamily="34" charset="0"/>
              </a:rPr>
              <a:t>time.</a:t>
            </a:r>
            <a:endParaRPr lang="en-US" sz="3600" dirty="0">
              <a:latin typeface="Trebuchet MS" panose="020B0703020202090204" pitchFamily="34" charset="0"/>
            </a:endParaRPr>
          </a:p>
          <a:p>
            <a:pPr marL="914400" lvl="1" indent="-457200">
              <a:buFont typeface="Arial" panose="020B0604020202020204" pitchFamily="34" charset="0"/>
              <a:buChar char="•"/>
            </a:pPr>
            <a:r>
              <a:rPr lang="en-US" sz="3600" dirty="0">
                <a:latin typeface="Trebuchet MS" panose="020B0703020202090204" pitchFamily="34" charset="0"/>
              </a:rPr>
              <a:t>When does the Zumba class begin?</a:t>
            </a:r>
          </a:p>
          <a:p>
            <a:endParaRPr lang="en-US" dirty="0"/>
          </a:p>
        </p:txBody>
      </p:sp>
      <p:pic>
        <p:nvPicPr>
          <p:cNvPr id="9" name="Picture 8" title="A clock at 10:10.">
            <a:extLst>
              <a:ext uri="{FF2B5EF4-FFF2-40B4-BE49-F238E27FC236}">
                <a16:creationId xmlns:a16="http://schemas.microsoft.com/office/drawing/2014/main" id="{99E60436-FE2E-2D4D-8830-769C5A04A2EC}"/>
              </a:ext>
            </a:extLst>
          </p:cNvPr>
          <p:cNvPicPr>
            <a:picLocks noChangeAspect="1"/>
          </p:cNvPicPr>
          <p:nvPr/>
        </p:nvPicPr>
        <p:blipFill>
          <a:blip r:embed="rId3"/>
          <a:stretch>
            <a:fillRect/>
          </a:stretch>
        </p:blipFill>
        <p:spPr>
          <a:xfrm>
            <a:off x="9214183" y="870857"/>
            <a:ext cx="1954907" cy="1954907"/>
          </a:xfrm>
          <a:prstGeom prst="rect">
            <a:avLst/>
          </a:prstGeom>
        </p:spPr>
      </p:pic>
      <p:sp>
        <p:nvSpPr>
          <p:cNvPr id="3" name="Title 2">
            <a:extLst>
              <a:ext uri="{FF2B5EF4-FFF2-40B4-BE49-F238E27FC236}">
                <a16:creationId xmlns:a16="http://schemas.microsoft.com/office/drawing/2014/main" id="{6FA20C29-6819-2F4F-9F52-4B830609A1F7}"/>
              </a:ext>
            </a:extLst>
          </p:cNvPr>
          <p:cNvSpPr>
            <a:spLocks noGrp="1"/>
          </p:cNvSpPr>
          <p:nvPr>
            <p:ph type="title"/>
          </p:nvPr>
        </p:nvSpPr>
        <p:spPr>
          <a:xfrm>
            <a:off x="838200" y="113858"/>
            <a:ext cx="10515600" cy="1325563"/>
          </a:xfrm>
        </p:spPr>
        <p:txBody>
          <a:bodyPr/>
          <a:lstStyle/>
          <a:p>
            <a:pPr algn="ctr"/>
            <a:r>
              <a:rPr lang="en-US" dirty="0"/>
              <a:t>When &amp; Why</a:t>
            </a:r>
          </a:p>
        </p:txBody>
      </p:sp>
    </p:spTree>
    <p:extLst>
      <p:ext uri="{BB962C8B-B14F-4D97-AF65-F5344CB8AC3E}">
        <p14:creationId xmlns:p14="http://schemas.microsoft.com/office/powerpoint/2010/main" val="1765446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675C36-67EA-EE4E-8DBF-E2360FB977B7}"/>
              </a:ext>
            </a:extLst>
          </p:cNvPr>
          <p:cNvSpPr txBox="1"/>
          <p:nvPr/>
        </p:nvSpPr>
        <p:spPr>
          <a:xfrm>
            <a:off x="0" y="5081806"/>
            <a:ext cx="12192000" cy="830997"/>
          </a:xfrm>
          <a:prstGeom prst="rect">
            <a:avLst/>
          </a:prstGeom>
          <a:solidFill>
            <a:schemeClr val="bg1"/>
          </a:solidFill>
        </p:spPr>
        <p:txBody>
          <a:bodyPr wrap="square" rtlCol="0" anchor="ctr">
            <a:spAutoFit/>
          </a:bodyPr>
          <a:lstStyle/>
          <a:p>
            <a:pPr algn="ctr"/>
            <a:r>
              <a:rPr lang="en-US" sz="4800" b="1" dirty="0"/>
              <a:t>Where did Elena buy those sneakers?</a:t>
            </a:r>
          </a:p>
        </p:txBody>
      </p:sp>
      <p:sp>
        <p:nvSpPr>
          <p:cNvPr id="10" name="TextBox 9">
            <a:extLst>
              <a:ext uri="{FF2B5EF4-FFF2-40B4-BE49-F238E27FC236}">
                <a16:creationId xmlns:a16="http://schemas.microsoft.com/office/drawing/2014/main" id="{B2C74038-FDB3-E84A-8928-5802F0DFFA7C}"/>
              </a:ext>
            </a:extLst>
          </p:cNvPr>
          <p:cNvSpPr txBox="1"/>
          <p:nvPr/>
        </p:nvSpPr>
        <p:spPr>
          <a:xfrm>
            <a:off x="9107601" y="3739161"/>
            <a:ext cx="2571538" cy="830997"/>
          </a:xfrm>
          <a:prstGeom prst="rect">
            <a:avLst/>
          </a:prstGeom>
          <a:noFill/>
        </p:spPr>
        <p:txBody>
          <a:bodyPr wrap="none" rtlCol="0">
            <a:spAutoFit/>
          </a:bodyPr>
          <a:lstStyle/>
          <a:p>
            <a:r>
              <a:rPr lang="en-US" sz="4800" dirty="0"/>
              <a:t>(+ object)</a:t>
            </a:r>
          </a:p>
        </p:txBody>
      </p:sp>
      <p:sp>
        <p:nvSpPr>
          <p:cNvPr id="7" name="TextBox 6">
            <a:extLst>
              <a:ext uri="{FF2B5EF4-FFF2-40B4-BE49-F238E27FC236}">
                <a16:creationId xmlns:a16="http://schemas.microsoft.com/office/drawing/2014/main" id="{572A611B-CDE4-7B41-91E8-98DC2655C52A}"/>
              </a:ext>
            </a:extLst>
          </p:cNvPr>
          <p:cNvSpPr txBox="1"/>
          <p:nvPr/>
        </p:nvSpPr>
        <p:spPr>
          <a:xfrm>
            <a:off x="7705863" y="3739161"/>
            <a:ext cx="1348254" cy="830997"/>
          </a:xfrm>
          <a:prstGeom prst="rect">
            <a:avLst/>
          </a:prstGeom>
          <a:noFill/>
        </p:spPr>
        <p:txBody>
          <a:bodyPr wrap="none" rtlCol="0">
            <a:spAutoFit/>
          </a:bodyPr>
          <a:lstStyle/>
          <a:p>
            <a:r>
              <a:rPr lang="en-US" sz="4800" dirty="0"/>
              <a:t>Verb</a:t>
            </a:r>
          </a:p>
        </p:txBody>
      </p:sp>
      <p:sp>
        <p:nvSpPr>
          <p:cNvPr id="11" name="TextBox 10">
            <a:extLst>
              <a:ext uri="{FF2B5EF4-FFF2-40B4-BE49-F238E27FC236}">
                <a16:creationId xmlns:a16="http://schemas.microsoft.com/office/drawing/2014/main" id="{A27F54DB-5EF1-4B43-B93D-95E4989F5FA4}"/>
              </a:ext>
            </a:extLst>
          </p:cNvPr>
          <p:cNvSpPr txBox="1"/>
          <p:nvPr/>
        </p:nvSpPr>
        <p:spPr>
          <a:xfrm>
            <a:off x="7150772" y="3752810"/>
            <a:ext cx="490840" cy="830997"/>
          </a:xfrm>
          <a:prstGeom prst="rect">
            <a:avLst/>
          </a:prstGeom>
          <a:noFill/>
        </p:spPr>
        <p:txBody>
          <a:bodyPr wrap="none" rtlCol="0">
            <a:spAutoFit/>
          </a:bodyPr>
          <a:lstStyle/>
          <a:p>
            <a:r>
              <a:rPr lang="en-US" sz="4800" dirty="0"/>
              <a:t>+</a:t>
            </a:r>
          </a:p>
        </p:txBody>
      </p:sp>
      <p:sp>
        <p:nvSpPr>
          <p:cNvPr id="9" name="TextBox 8">
            <a:extLst>
              <a:ext uri="{FF2B5EF4-FFF2-40B4-BE49-F238E27FC236}">
                <a16:creationId xmlns:a16="http://schemas.microsoft.com/office/drawing/2014/main" id="{BBBEEB36-1226-6E48-A87A-FCC87A6927AF}"/>
              </a:ext>
            </a:extLst>
          </p:cNvPr>
          <p:cNvSpPr txBox="1"/>
          <p:nvPr/>
        </p:nvSpPr>
        <p:spPr>
          <a:xfrm>
            <a:off x="5133476" y="3739162"/>
            <a:ext cx="2034531" cy="830997"/>
          </a:xfrm>
          <a:prstGeom prst="rect">
            <a:avLst/>
          </a:prstGeom>
          <a:noFill/>
        </p:spPr>
        <p:txBody>
          <a:bodyPr wrap="none" rtlCol="0">
            <a:spAutoFit/>
          </a:bodyPr>
          <a:lstStyle/>
          <a:p>
            <a:r>
              <a:rPr lang="en-US" sz="4800" dirty="0"/>
              <a:t>Subject</a:t>
            </a:r>
          </a:p>
        </p:txBody>
      </p:sp>
      <p:sp>
        <p:nvSpPr>
          <p:cNvPr id="18" name="TextBox 17">
            <a:extLst>
              <a:ext uri="{FF2B5EF4-FFF2-40B4-BE49-F238E27FC236}">
                <a16:creationId xmlns:a16="http://schemas.microsoft.com/office/drawing/2014/main" id="{E86B97FF-0E73-574F-BB9A-9258F67FA24D}"/>
              </a:ext>
            </a:extLst>
          </p:cNvPr>
          <p:cNvSpPr txBox="1"/>
          <p:nvPr/>
        </p:nvSpPr>
        <p:spPr>
          <a:xfrm>
            <a:off x="4619128" y="3752810"/>
            <a:ext cx="490840" cy="830997"/>
          </a:xfrm>
          <a:prstGeom prst="rect">
            <a:avLst/>
          </a:prstGeom>
          <a:noFill/>
        </p:spPr>
        <p:txBody>
          <a:bodyPr wrap="none" rtlCol="0">
            <a:spAutoFit/>
          </a:bodyPr>
          <a:lstStyle/>
          <a:p>
            <a:r>
              <a:rPr lang="en-US" sz="4800" dirty="0"/>
              <a:t>+</a:t>
            </a:r>
          </a:p>
        </p:txBody>
      </p:sp>
      <p:sp>
        <p:nvSpPr>
          <p:cNvPr id="8" name="TextBox 7">
            <a:extLst>
              <a:ext uri="{FF2B5EF4-FFF2-40B4-BE49-F238E27FC236}">
                <a16:creationId xmlns:a16="http://schemas.microsoft.com/office/drawing/2014/main" id="{29846FFF-C96A-6948-B6EF-AD27302C8C5E}"/>
              </a:ext>
            </a:extLst>
          </p:cNvPr>
          <p:cNvSpPr txBox="1"/>
          <p:nvPr/>
        </p:nvSpPr>
        <p:spPr>
          <a:xfrm>
            <a:off x="3423712" y="3739162"/>
            <a:ext cx="1285929" cy="830997"/>
          </a:xfrm>
          <a:prstGeom prst="rect">
            <a:avLst/>
          </a:prstGeom>
          <a:noFill/>
        </p:spPr>
        <p:txBody>
          <a:bodyPr wrap="none" rtlCol="0">
            <a:spAutoFit/>
          </a:bodyPr>
          <a:lstStyle/>
          <a:p>
            <a:r>
              <a:rPr lang="en-US" sz="4800" dirty="0"/>
              <a:t>Aux.</a:t>
            </a:r>
          </a:p>
        </p:txBody>
      </p:sp>
      <p:sp>
        <p:nvSpPr>
          <p:cNvPr id="5" name="TextBox 4">
            <a:extLst>
              <a:ext uri="{FF2B5EF4-FFF2-40B4-BE49-F238E27FC236}">
                <a16:creationId xmlns:a16="http://schemas.microsoft.com/office/drawing/2014/main" id="{1F8E9CAE-5DEA-1742-B4CE-272446A77675}"/>
              </a:ext>
            </a:extLst>
          </p:cNvPr>
          <p:cNvSpPr txBox="1"/>
          <p:nvPr/>
        </p:nvSpPr>
        <p:spPr>
          <a:xfrm>
            <a:off x="2991529" y="3739162"/>
            <a:ext cx="490840" cy="830997"/>
          </a:xfrm>
          <a:prstGeom prst="rect">
            <a:avLst/>
          </a:prstGeom>
          <a:noFill/>
        </p:spPr>
        <p:txBody>
          <a:bodyPr wrap="none" rtlCol="0">
            <a:spAutoFit/>
          </a:bodyPr>
          <a:lstStyle/>
          <a:p>
            <a:r>
              <a:rPr lang="en-US" sz="4800" dirty="0"/>
              <a:t>+</a:t>
            </a:r>
          </a:p>
        </p:txBody>
      </p:sp>
      <p:sp>
        <p:nvSpPr>
          <p:cNvPr id="4" name="TextBox 3">
            <a:extLst>
              <a:ext uri="{FF2B5EF4-FFF2-40B4-BE49-F238E27FC236}">
                <a16:creationId xmlns:a16="http://schemas.microsoft.com/office/drawing/2014/main" id="{11E02614-99F0-E04B-8347-AAB3D73A2F96}"/>
              </a:ext>
            </a:extLst>
          </p:cNvPr>
          <p:cNvSpPr txBox="1"/>
          <p:nvPr/>
        </p:nvSpPr>
        <p:spPr>
          <a:xfrm>
            <a:off x="376083" y="3739162"/>
            <a:ext cx="2687274" cy="830997"/>
          </a:xfrm>
          <a:prstGeom prst="rect">
            <a:avLst/>
          </a:prstGeom>
          <a:noFill/>
        </p:spPr>
        <p:txBody>
          <a:bodyPr wrap="none" rtlCol="0">
            <a:spAutoFit/>
          </a:bodyPr>
          <a:lstStyle/>
          <a:p>
            <a:r>
              <a:rPr lang="en-US" sz="4800" dirty="0"/>
              <a:t>‘</a:t>
            </a:r>
            <a:r>
              <a:rPr lang="en-US" sz="4800" dirty="0" err="1"/>
              <a:t>wh</a:t>
            </a:r>
            <a:r>
              <a:rPr lang="en-US" sz="4800" dirty="0"/>
              <a:t>’ word</a:t>
            </a:r>
          </a:p>
        </p:txBody>
      </p:sp>
      <p:sp>
        <p:nvSpPr>
          <p:cNvPr id="20" name="TextBox 19">
            <a:extLst>
              <a:ext uri="{FF2B5EF4-FFF2-40B4-BE49-F238E27FC236}">
                <a16:creationId xmlns:a16="http://schemas.microsoft.com/office/drawing/2014/main" id="{051CAA50-7F84-A34D-AD27-06890496E627}"/>
              </a:ext>
            </a:extLst>
          </p:cNvPr>
          <p:cNvSpPr txBox="1"/>
          <p:nvPr/>
        </p:nvSpPr>
        <p:spPr>
          <a:xfrm>
            <a:off x="0" y="2628162"/>
            <a:ext cx="12192000" cy="830997"/>
          </a:xfrm>
          <a:prstGeom prst="rect">
            <a:avLst/>
          </a:prstGeom>
          <a:solidFill>
            <a:schemeClr val="bg1"/>
          </a:solidFill>
        </p:spPr>
        <p:txBody>
          <a:bodyPr wrap="square" rtlCol="0" anchor="ctr">
            <a:spAutoFit/>
          </a:bodyPr>
          <a:lstStyle/>
          <a:p>
            <a:pPr algn="ctr"/>
            <a:r>
              <a:rPr lang="en-US" sz="4800" b="1" dirty="0"/>
              <a:t>Where is Elena?</a:t>
            </a:r>
          </a:p>
        </p:txBody>
      </p:sp>
      <p:sp>
        <p:nvSpPr>
          <p:cNvPr id="17" name="TextBox 16">
            <a:extLst>
              <a:ext uri="{FF2B5EF4-FFF2-40B4-BE49-F238E27FC236}">
                <a16:creationId xmlns:a16="http://schemas.microsoft.com/office/drawing/2014/main" id="{B1C015EA-76F7-6746-A71D-812FBC5A495A}"/>
              </a:ext>
            </a:extLst>
          </p:cNvPr>
          <p:cNvSpPr txBox="1"/>
          <p:nvPr/>
        </p:nvSpPr>
        <p:spPr>
          <a:xfrm>
            <a:off x="7563300" y="1533727"/>
            <a:ext cx="1992853" cy="830997"/>
          </a:xfrm>
          <a:prstGeom prst="rect">
            <a:avLst/>
          </a:prstGeom>
          <a:noFill/>
        </p:spPr>
        <p:txBody>
          <a:bodyPr wrap="none" rtlCol="0">
            <a:spAutoFit/>
          </a:bodyPr>
          <a:lstStyle/>
          <a:p>
            <a:r>
              <a:rPr lang="en-US" sz="4800" dirty="0"/>
              <a:t>subject</a:t>
            </a:r>
          </a:p>
        </p:txBody>
      </p:sp>
      <p:sp>
        <p:nvSpPr>
          <p:cNvPr id="19" name="TextBox 18">
            <a:extLst>
              <a:ext uri="{FF2B5EF4-FFF2-40B4-BE49-F238E27FC236}">
                <a16:creationId xmlns:a16="http://schemas.microsoft.com/office/drawing/2014/main" id="{C2B0A3B2-6FA4-4147-AEEA-2C82E4B3E99F}"/>
              </a:ext>
            </a:extLst>
          </p:cNvPr>
          <p:cNvSpPr txBox="1"/>
          <p:nvPr/>
        </p:nvSpPr>
        <p:spPr>
          <a:xfrm>
            <a:off x="6988070" y="1550289"/>
            <a:ext cx="490840" cy="830997"/>
          </a:xfrm>
          <a:prstGeom prst="rect">
            <a:avLst/>
          </a:prstGeom>
          <a:noFill/>
        </p:spPr>
        <p:txBody>
          <a:bodyPr wrap="none" rtlCol="0">
            <a:spAutoFit/>
          </a:bodyPr>
          <a:lstStyle/>
          <a:p>
            <a:r>
              <a:rPr lang="en-US" sz="4800" dirty="0"/>
              <a:t>+</a:t>
            </a:r>
          </a:p>
        </p:txBody>
      </p:sp>
      <p:sp>
        <p:nvSpPr>
          <p:cNvPr id="16" name="TextBox 15">
            <a:extLst>
              <a:ext uri="{FF2B5EF4-FFF2-40B4-BE49-F238E27FC236}">
                <a16:creationId xmlns:a16="http://schemas.microsoft.com/office/drawing/2014/main" id="{EDAF7B61-35BE-074E-BE1D-8F035AFAA53E}"/>
              </a:ext>
            </a:extLst>
          </p:cNvPr>
          <p:cNvSpPr txBox="1"/>
          <p:nvPr/>
        </p:nvSpPr>
        <p:spPr>
          <a:xfrm>
            <a:off x="5510979" y="1533728"/>
            <a:ext cx="1454629" cy="830997"/>
          </a:xfrm>
          <a:prstGeom prst="rect">
            <a:avLst/>
          </a:prstGeom>
          <a:noFill/>
        </p:spPr>
        <p:txBody>
          <a:bodyPr wrap="none" rtlCol="0">
            <a:spAutoFit/>
          </a:bodyPr>
          <a:lstStyle/>
          <a:p>
            <a:r>
              <a:rPr lang="en-US" sz="4800" dirty="0"/>
              <a:t>‘verb</a:t>
            </a:r>
          </a:p>
        </p:txBody>
      </p:sp>
      <p:sp>
        <p:nvSpPr>
          <p:cNvPr id="12" name="TextBox 11">
            <a:extLst>
              <a:ext uri="{FF2B5EF4-FFF2-40B4-BE49-F238E27FC236}">
                <a16:creationId xmlns:a16="http://schemas.microsoft.com/office/drawing/2014/main" id="{FD565FD9-9E49-164B-A23B-E962E15F1B18}"/>
              </a:ext>
            </a:extLst>
          </p:cNvPr>
          <p:cNvSpPr txBox="1"/>
          <p:nvPr/>
        </p:nvSpPr>
        <p:spPr>
          <a:xfrm>
            <a:off x="5069957" y="1533726"/>
            <a:ext cx="490840" cy="830997"/>
          </a:xfrm>
          <a:prstGeom prst="rect">
            <a:avLst/>
          </a:prstGeom>
          <a:noFill/>
        </p:spPr>
        <p:txBody>
          <a:bodyPr wrap="none" rtlCol="0">
            <a:spAutoFit/>
          </a:bodyPr>
          <a:lstStyle/>
          <a:p>
            <a:r>
              <a:rPr lang="en-US" sz="4800" dirty="0"/>
              <a:t>+</a:t>
            </a:r>
          </a:p>
        </p:txBody>
      </p:sp>
      <p:sp>
        <p:nvSpPr>
          <p:cNvPr id="15" name="TextBox 14">
            <a:extLst>
              <a:ext uri="{FF2B5EF4-FFF2-40B4-BE49-F238E27FC236}">
                <a16:creationId xmlns:a16="http://schemas.microsoft.com/office/drawing/2014/main" id="{65E0AEC5-55D9-9A49-9437-46301FA5F614}"/>
              </a:ext>
            </a:extLst>
          </p:cNvPr>
          <p:cNvSpPr txBox="1"/>
          <p:nvPr/>
        </p:nvSpPr>
        <p:spPr>
          <a:xfrm>
            <a:off x="2346395" y="1533727"/>
            <a:ext cx="2687274" cy="830997"/>
          </a:xfrm>
          <a:prstGeom prst="rect">
            <a:avLst/>
          </a:prstGeom>
          <a:noFill/>
        </p:spPr>
        <p:txBody>
          <a:bodyPr wrap="none" rtlCol="0">
            <a:spAutoFit/>
          </a:bodyPr>
          <a:lstStyle/>
          <a:p>
            <a:r>
              <a:rPr lang="en-US" sz="4800" dirty="0"/>
              <a:t>‘</a:t>
            </a:r>
            <a:r>
              <a:rPr lang="en-US" sz="4800" dirty="0" err="1"/>
              <a:t>wh</a:t>
            </a:r>
            <a:r>
              <a:rPr lang="en-US" sz="4800" dirty="0"/>
              <a:t>’ word</a:t>
            </a:r>
          </a:p>
        </p:txBody>
      </p:sp>
      <p:sp>
        <p:nvSpPr>
          <p:cNvPr id="2" name="Title 1">
            <a:extLst>
              <a:ext uri="{FF2B5EF4-FFF2-40B4-BE49-F238E27FC236}">
                <a16:creationId xmlns:a16="http://schemas.microsoft.com/office/drawing/2014/main" id="{0B1821C2-F873-8549-A00E-EA32541B9D5C}"/>
              </a:ext>
            </a:extLst>
          </p:cNvPr>
          <p:cNvSpPr>
            <a:spLocks noGrp="1"/>
          </p:cNvSpPr>
          <p:nvPr>
            <p:ph type="title"/>
          </p:nvPr>
        </p:nvSpPr>
        <p:spPr>
          <a:xfrm>
            <a:off x="838200" y="194515"/>
            <a:ext cx="10515600" cy="1325563"/>
          </a:xfrm>
        </p:spPr>
        <p:txBody>
          <a:bodyPr>
            <a:normAutofit fontScale="90000"/>
          </a:bodyPr>
          <a:lstStyle/>
          <a:p>
            <a:pPr algn="ctr"/>
            <a:r>
              <a:rPr lang="en-US" sz="5300" b="1" dirty="0">
                <a:latin typeface="Trebuchet MS" panose="020B0703020202090204" pitchFamily="34" charset="0"/>
              </a:rPr>
              <a:t>How to create a ‘</a:t>
            </a:r>
            <a:r>
              <a:rPr lang="en-US" sz="5300" b="1" dirty="0" err="1">
                <a:latin typeface="Trebuchet MS" panose="020B0703020202090204" pitchFamily="34" charset="0"/>
              </a:rPr>
              <a:t>wh</a:t>
            </a:r>
            <a:r>
              <a:rPr lang="en-US" sz="5300" b="1" dirty="0">
                <a:latin typeface="Trebuchet MS" panose="020B0703020202090204" pitchFamily="34" charset="0"/>
              </a:rPr>
              <a:t>’ questions:</a:t>
            </a:r>
            <a:br>
              <a:rPr lang="en-US" dirty="0"/>
            </a:br>
            <a:endParaRPr lang="en-US" dirty="0"/>
          </a:p>
        </p:txBody>
      </p:sp>
    </p:spTree>
    <p:extLst>
      <p:ext uri="{BB962C8B-B14F-4D97-AF65-F5344CB8AC3E}">
        <p14:creationId xmlns:p14="http://schemas.microsoft.com/office/powerpoint/2010/main" val="3810918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000" fill="hold"/>
                                        <p:tgtEl>
                                          <p:spTgt spid="20"/>
                                        </p:tgtEl>
                                        <p:attrNameLst>
                                          <p:attrName>ppt_x</p:attrName>
                                        </p:attrNameLst>
                                      </p:cBhvr>
                                      <p:tavLst>
                                        <p:tav tm="0">
                                          <p:val>
                                            <p:strVal val="#ppt_x"/>
                                          </p:val>
                                        </p:tav>
                                        <p:tav tm="100000">
                                          <p:val>
                                            <p:strVal val="#ppt_x"/>
                                          </p:val>
                                        </p:tav>
                                      </p:tavLst>
                                    </p:anim>
                                    <p:anim calcmode="lin" valueType="num">
                                      <p:cBhvr additive="base">
                                        <p:cTn id="3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ppt_x"/>
                                          </p:val>
                                        </p:tav>
                                        <p:tav tm="100000">
                                          <p:val>
                                            <p:strVal val="#ppt_x"/>
                                          </p:val>
                                        </p:tav>
                                      </p:tavLst>
                                    </p:anim>
                                    <p:anim calcmode="lin" valueType="num">
                                      <p:cBhvr additive="base">
                                        <p:cTn id="48" dur="10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1000" fill="hold"/>
                                        <p:tgtEl>
                                          <p:spTgt spid="18"/>
                                        </p:tgtEl>
                                        <p:attrNameLst>
                                          <p:attrName>ppt_x</p:attrName>
                                        </p:attrNameLst>
                                      </p:cBhvr>
                                      <p:tavLst>
                                        <p:tav tm="0">
                                          <p:val>
                                            <p:strVal val="#ppt_x"/>
                                          </p:val>
                                        </p:tav>
                                        <p:tav tm="100000">
                                          <p:val>
                                            <p:strVal val="#ppt_x"/>
                                          </p:val>
                                        </p:tav>
                                      </p:tavLst>
                                    </p:anim>
                                    <p:anim calcmode="lin" valueType="num">
                                      <p:cBhvr additive="base">
                                        <p:cTn id="53" dur="10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1000" fill="hold"/>
                                        <p:tgtEl>
                                          <p:spTgt spid="9"/>
                                        </p:tgtEl>
                                        <p:attrNameLst>
                                          <p:attrName>ppt_x</p:attrName>
                                        </p:attrNameLst>
                                      </p:cBhvr>
                                      <p:tavLst>
                                        <p:tav tm="0">
                                          <p:val>
                                            <p:strVal val="#ppt_x"/>
                                          </p:val>
                                        </p:tav>
                                        <p:tav tm="100000">
                                          <p:val>
                                            <p:strVal val="#ppt_x"/>
                                          </p:val>
                                        </p:tav>
                                      </p:tavLst>
                                    </p:anim>
                                    <p:anim calcmode="lin" valueType="num">
                                      <p:cBhvr additive="base">
                                        <p:cTn id="57" dur="10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ppt_x"/>
                                          </p:val>
                                        </p:tav>
                                        <p:tav tm="100000">
                                          <p:val>
                                            <p:strVal val="#ppt_x"/>
                                          </p:val>
                                        </p:tav>
                                      </p:tavLst>
                                    </p:anim>
                                    <p:anim calcmode="lin" valueType="num">
                                      <p:cBhvr additive="base">
                                        <p:cTn id="62" dur="10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000" fill="hold"/>
                                        <p:tgtEl>
                                          <p:spTgt spid="7"/>
                                        </p:tgtEl>
                                        <p:attrNameLst>
                                          <p:attrName>ppt_x</p:attrName>
                                        </p:attrNameLst>
                                      </p:cBhvr>
                                      <p:tavLst>
                                        <p:tav tm="0">
                                          <p:val>
                                            <p:strVal val="#ppt_x"/>
                                          </p:val>
                                        </p:tav>
                                        <p:tav tm="100000">
                                          <p:val>
                                            <p:strVal val="#ppt_x"/>
                                          </p:val>
                                        </p:tav>
                                      </p:tavLst>
                                    </p:anim>
                                    <p:anim calcmode="lin" valueType="num">
                                      <p:cBhvr additive="base">
                                        <p:cTn id="66" dur="1000" fill="hold"/>
                                        <p:tgtEl>
                                          <p:spTgt spid="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1000" fill="hold"/>
                                        <p:tgtEl>
                                          <p:spTgt spid="10"/>
                                        </p:tgtEl>
                                        <p:attrNameLst>
                                          <p:attrName>ppt_x</p:attrName>
                                        </p:attrNameLst>
                                      </p:cBhvr>
                                      <p:tavLst>
                                        <p:tav tm="0">
                                          <p:val>
                                            <p:strVal val="#ppt_x"/>
                                          </p:val>
                                        </p:tav>
                                        <p:tav tm="100000">
                                          <p:val>
                                            <p:strVal val="#ppt_x"/>
                                          </p:val>
                                        </p:tav>
                                      </p:tavLst>
                                    </p:anim>
                                    <p:anim calcmode="lin" valueType="num">
                                      <p:cBhvr additive="base">
                                        <p:cTn id="71" dur="10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2" presetClass="entr" presetSubtype="4"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2000" fill="hold"/>
                                        <p:tgtEl>
                                          <p:spTgt spid="6"/>
                                        </p:tgtEl>
                                        <p:attrNameLst>
                                          <p:attrName>ppt_x</p:attrName>
                                        </p:attrNameLst>
                                      </p:cBhvr>
                                      <p:tavLst>
                                        <p:tav tm="0">
                                          <p:val>
                                            <p:strVal val="#ppt_x"/>
                                          </p:val>
                                        </p:tav>
                                        <p:tav tm="100000">
                                          <p:val>
                                            <p:strVal val="#ppt_x"/>
                                          </p:val>
                                        </p:tav>
                                      </p:tavLst>
                                    </p:anim>
                                    <p:anim calcmode="lin" valueType="num">
                                      <p:cBhvr additive="base">
                                        <p:cTn id="7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p:bldP spid="11" grpId="0"/>
      <p:bldP spid="9" grpId="0"/>
      <p:bldP spid="18" grpId="0"/>
      <p:bldP spid="8" grpId="0"/>
      <p:bldP spid="5" grpId="0"/>
      <p:bldP spid="4" grpId="0"/>
      <p:bldP spid="20" grpId="0" animBg="1"/>
      <p:bldP spid="17" grpId="0"/>
      <p:bldP spid="19" grpId="0"/>
      <p:bldP spid="16"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4AAD6E-5B43-684F-9CE4-42DA15E9AB8E}"/>
              </a:ext>
            </a:extLst>
          </p:cNvPr>
          <p:cNvSpPr txBox="1"/>
          <p:nvPr/>
        </p:nvSpPr>
        <p:spPr>
          <a:xfrm>
            <a:off x="5852805" y="3885705"/>
            <a:ext cx="6159656" cy="2739211"/>
          </a:xfrm>
          <a:prstGeom prst="rect">
            <a:avLst/>
          </a:prstGeom>
          <a:noFill/>
        </p:spPr>
        <p:txBody>
          <a:bodyPr wrap="square" rtlCol="0">
            <a:spAutoFit/>
          </a:bodyPr>
          <a:lstStyle/>
          <a:p>
            <a:r>
              <a:rPr lang="en-US" sz="3400" dirty="0"/>
              <a:t>Where </a:t>
            </a:r>
            <a:r>
              <a:rPr lang="en-US" sz="3400" dirty="0">
                <a:solidFill>
                  <a:srgbClr val="C00000"/>
                </a:solidFill>
              </a:rPr>
              <a:t>does</a:t>
            </a:r>
            <a:r>
              <a:rPr lang="en-US" sz="3400" dirty="0"/>
              <a:t> he work at nights?</a:t>
            </a:r>
          </a:p>
          <a:p>
            <a:r>
              <a:rPr lang="en-US" sz="3400" dirty="0"/>
              <a:t>Why </a:t>
            </a:r>
            <a:r>
              <a:rPr lang="en-US" sz="3400" dirty="0">
                <a:solidFill>
                  <a:srgbClr val="C00000"/>
                </a:solidFill>
              </a:rPr>
              <a:t>are</a:t>
            </a:r>
            <a:r>
              <a:rPr lang="en-US" sz="3400" dirty="0"/>
              <a:t> you late for class?</a:t>
            </a:r>
          </a:p>
          <a:p>
            <a:r>
              <a:rPr lang="en-US" sz="3400" dirty="0"/>
              <a:t>What gym</a:t>
            </a:r>
            <a:r>
              <a:rPr lang="en-US" sz="3400" dirty="0">
                <a:solidFill>
                  <a:srgbClr val="C00000"/>
                </a:solidFill>
              </a:rPr>
              <a:t> does </a:t>
            </a:r>
            <a:r>
              <a:rPr lang="en-US" sz="3400" dirty="0"/>
              <a:t>she go?</a:t>
            </a:r>
          </a:p>
          <a:p>
            <a:r>
              <a:rPr lang="en-US" sz="3400" dirty="0"/>
              <a:t>When will you </a:t>
            </a:r>
            <a:r>
              <a:rPr lang="en-US" sz="3400" dirty="0">
                <a:solidFill>
                  <a:srgbClr val="C00000"/>
                </a:solidFill>
              </a:rPr>
              <a:t>start</a:t>
            </a:r>
            <a:r>
              <a:rPr lang="en-US" sz="3400" dirty="0"/>
              <a:t> </a:t>
            </a:r>
            <a:r>
              <a:rPr lang="en-US" sz="3400" dirty="0">
                <a:solidFill>
                  <a:schemeClr val="accent5">
                    <a:lumMod val="75000"/>
                  </a:schemeClr>
                </a:solidFill>
              </a:rPr>
              <a:t>running</a:t>
            </a:r>
            <a:r>
              <a:rPr lang="en-US" sz="3400" dirty="0"/>
              <a:t>?</a:t>
            </a:r>
          </a:p>
          <a:p>
            <a:endParaRPr lang="en-US" sz="3600" dirty="0"/>
          </a:p>
        </p:txBody>
      </p:sp>
      <p:sp>
        <p:nvSpPr>
          <p:cNvPr id="5" name="TextBox 4">
            <a:extLst>
              <a:ext uri="{FF2B5EF4-FFF2-40B4-BE49-F238E27FC236}">
                <a16:creationId xmlns:a16="http://schemas.microsoft.com/office/drawing/2014/main" id="{824629B5-C5E5-F14F-AE5B-442725C0EA20}"/>
              </a:ext>
            </a:extLst>
          </p:cNvPr>
          <p:cNvSpPr txBox="1"/>
          <p:nvPr/>
        </p:nvSpPr>
        <p:spPr>
          <a:xfrm>
            <a:off x="198943" y="3885704"/>
            <a:ext cx="5877602" cy="2739211"/>
          </a:xfrm>
          <a:prstGeom prst="rect">
            <a:avLst/>
          </a:prstGeom>
          <a:noFill/>
        </p:spPr>
        <p:txBody>
          <a:bodyPr wrap="square" rtlCol="0">
            <a:spAutoFit/>
          </a:bodyPr>
          <a:lstStyle/>
          <a:p>
            <a:r>
              <a:rPr lang="en-US" sz="3400" dirty="0"/>
              <a:t>Where he work at nights?</a:t>
            </a:r>
          </a:p>
          <a:p>
            <a:r>
              <a:rPr lang="en-US" sz="3400" dirty="0"/>
              <a:t>Why you late for class?</a:t>
            </a:r>
          </a:p>
          <a:p>
            <a:r>
              <a:rPr lang="en-US" sz="3400" dirty="0"/>
              <a:t>What gym do she go to?</a:t>
            </a:r>
          </a:p>
          <a:p>
            <a:r>
              <a:rPr lang="en-US" sz="3400" dirty="0"/>
              <a:t>When will you running start? </a:t>
            </a:r>
          </a:p>
          <a:p>
            <a:endParaRPr lang="en-US" sz="3600" dirty="0"/>
          </a:p>
        </p:txBody>
      </p:sp>
      <p:sp>
        <p:nvSpPr>
          <p:cNvPr id="6" name="TextBox 5">
            <a:extLst>
              <a:ext uri="{FF2B5EF4-FFF2-40B4-BE49-F238E27FC236}">
                <a16:creationId xmlns:a16="http://schemas.microsoft.com/office/drawing/2014/main" id="{5F459FB3-BDE4-5448-A594-F0C87AE9C957}"/>
              </a:ext>
            </a:extLst>
          </p:cNvPr>
          <p:cNvSpPr txBox="1"/>
          <p:nvPr/>
        </p:nvSpPr>
        <p:spPr>
          <a:xfrm>
            <a:off x="0" y="2863126"/>
            <a:ext cx="12012460" cy="769441"/>
          </a:xfrm>
          <a:prstGeom prst="rect">
            <a:avLst/>
          </a:prstGeom>
          <a:solidFill>
            <a:schemeClr val="bg1"/>
          </a:solidFill>
        </p:spPr>
        <p:txBody>
          <a:bodyPr wrap="square" rtlCol="0">
            <a:spAutoFit/>
          </a:bodyPr>
          <a:lstStyle/>
          <a:p>
            <a:r>
              <a:rPr lang="en-US" sz="4400" dirty="0"/>
              <a:t>  What’s wrong with these sentences?</a:t>
            </a:r>
          </a:p>
        </p:txBody>
      </p:sp>
      <p:sp>
        <p:nvSpPr>
          <p:cNvPr id="3" name="TextBox 2">
            <a:extLst>
              <a:ext uri="{FF2B5EF4-FFF2-40B4-BE49-F238E27FC236}">
                <a16:creationId xmlns:a16="http://schemas.microsoft.com/office/drawing/2014/main" id="{CE2D12E5-4298-D243-8386-EA841E8A9113}"/>
              </a:ext>
            </a:extLst>
          </p:cNvPr>
          <p:cNvSpPr txBox="1"/>
          <p:nvPr/>
        </p:nvSpPr>
        <p:spPr>
          <a:xfrm>
            <a:off x="0" y="1714710"/>
            <a:ext cx="12433110" cy="769441"/>
          </a:xfrm>
          <a:prstGeom prst="rect">
            <a:avLst/>
          </a:prstGeom>
          <a:solidFill>
            <a:schemeClr val="bg1">
              <a:lumMod val="85000"/>
            </a:schemeClr>
          </a:solidFill>
        </p:spPr>
        <p:txBody>
          <a:bodyPr wrap="square" rtlCol="0">
            <a:spAutoFit/>
          </a:bodyPr>
          <a:lstStyle/>
          <a:p>
            <a:r>
              <a:rPr lang="en-US" sz="4400" dirty="0">
                <a:solidFill>
                  <a:srgbClr val="C00000"/>
                </a:solidFill>
              </a:rPr>
              <a:t>    </a:t>
            </a:r>
            <a:r>
              <a:rPr lang="en-US" sz="4400" b="1" dirty="0"/>
              <a:t>What          do        you        do     to stay fit?</a:t>
            </a:r>
          </a:p>
        </p:txBody>
      </p:sp>
      <p:sp>
        <p:nvSpPr>
          <p:cNvPr id="2" name="TextBox 1">
            <a:extLst>
              <a:ext uri="{FF2B5EF4-FFF2-40B4-BE49-F238E27FC236}">
                <a16:creationId xmlns:a16="http://schemas.microsoft.com/office/drawing/2014/main" id="{BD51B35D-B9FD-EA4A-A988-B5D48C690552}"/>
              </a:ext>
            </a:extLst>
          </p:cNvPr>
          <p:cNvSpPr txBox="1"/>
          <p:nvPr/>
        </p:nvSpPr>
        <p:spPr>
          <a:xfrm>
            <a:off x="310013" y="755781"/>
            <a:ext cx="9811468" cy="769441"/>
          </a:xfrm>
          <a:prstGeom prst="rect">
            <a:avLst/>
          </a:prstGeom>
          <a:noFill/>
        </p:spPr>
        <p:txBody>
          <a:bodyPr wrap="none" rtlCol="0">
            <a:spAutoFit/>
          </a:bodyPr>
          <a:lstStyle/>
          <a:p>
            <a:r>
              <a:rPr lang="en-US" sz="4400" dirty="0"/>
              <a:t>'</a:t>
            </a:r>
            <a:r>
              <a:rPr lang="en-US" sz="4400" dirty="0" err="1"/>
              <a:t>wh</a:t>
            </a:r>
            <a:r>
              <a:rPr lang="en-US" sz="4400" dirty="0"/>
              <a:t> word’+ Aux + subject + verb + (object)</a:t>
            </a:r>
          </a:p>
        </p:txBody>
      </p:sp>
      <p:sp>
        <p:nvSpPr>
          <p:cNvPr id="4" name="Title 3">
            <a:extLst>
              <a:ext uri="{FF2B5EF4-FFF2-40B4-BE49-F238E27FC236}">
                <a16:creationId xmlns:a16="http://schemas.microsoft.com/office/drawing/2014/main" id="{C2E4171C-9443-864C-833F-F695075CD2ED}"/>
              </a:ext>
            </a:extLst>
          </p:cNvPr>
          <p:cNvSpPr>
            <a:spLocks noGrp="1"/>
          </p:cNvSpPr>
          <p:nvPr>
            <p:ph type="title"/>
          </p:nvPr>
        </p:nvSpPr>
        <p:spPr>
          <a:xfrm>
            <a:off x="818745" y="-105660"/>
            <a:ext cx="10515600" cy="1325563"/>
          </a:xfrm>
        </p:spPr>
        <p:txBody>
          <a:bodyPr/>
          <a:lstStyle/>
          <a:p>
            <a:pPr algn="ctr"/>
            <a:r>
              <a:rPr lang="en-US" dirty="0" err="1"/>
              <a:t>Wh</a:t>
            </a:r>
            <a:r>
              <a:rPr lang="en-US" dirty="0"/>
              <a:t> word sentence structure</a:t>
            </a:r>
          </a:p>
        </p:txBody>
      </p:sp>
    </p:spTree>
    <p:extLst>
      <p:ext uri="{BB962C8B-B14F-4D97-AF65-F5344CB8AC3E}">
        <p14:creationId xmlns:p14="http://schemas.microsoft.com/office/powerpoint/2010/main" val="4261766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A person flexing muscles.">
            <a:extLst>
              <a:ext uri="{FF2B5EF4-FFF2-40B4-BE49-F238E27FC236}">
                <a16:creationId xmlns:a16="http://schemas.microsoft.com/office/drawing/2014/main" id="{64AFAE0A-2FA7-5641-B11E-135F19284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621" y="5332353"/>
            <a:ext cx="1111431" cy="1111431"/>
          </a:xfrm>
          <a:prstGeom prst="rect">
            <a:avLst/>
          </a:prstGeom>
        </p:spPr>
      </p:pic>
      <p:sp>
        <p:nvSpPr>
          <p:cNvPr id="5" name="Content Placeholder 2">
            <a:extLst>
              <a:ext uri="{FF2B5EF4-FFF2-40B4-BE49-F238E27FC236}">
                <a16:creationId xmlns:a16="http://schemas.microsoft.com/office/drawing/2014/main" id="{067B4C4B-7489-46B7-B068-FF38DE2D6161}"/>
              </a:ext>
            </a:extLst>
          </p:cNvPr>
          <p:cNvSpPr txBox="1">
            <a:spLocks/>
          </p:cNvSpPr>
          <p:nvPr/>
        </p:nvSpPr>
        <p:spPr>
          <a:xfrm>
            <a:off x="942975" y="3842086"/>
            <a:ext cx="10515600" cy="12442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latin typeface="Trebuchet MS"/>
              </a:rPr>
              <a:t>“People use parks for recreation.” </a:t>
            </a:r>
          </a:p>
          <a:p>
            <a:endParaRPr lang="en-US" sz="4800" dirty="0">
              <a:latin typeface="Trebuchet MS"/>
            </a:endParaRPr>
          </a:p>
        </p:txBody>
      </p:sp>
      <p:sp>
        <p:nvSpPr>
          <p:cNvPr id="3" name="Content Placeholder 2">
            <a:extLst>
              <a:ext uri="{FF2B5EF4-FFF2-40B4-BE49-F238E27FC236}">
                <a16:creationId xmlns:a16="http://schemas.microsoft.com/office/drawing/2014/main" id="{9732C85A-E598-4F90-B856-F827FA1EC289}"/>
              </a:ext>
            </a:extLst>
          </p:cNvPr>
          <p:cNvSpPr>
            <a:spLocks noGrp="1"/>
          </p:cNvSpPr>
          <p:nvPr>
            <p:ph idx="1"/>
          </p:nvPr>
        </p:nvSpPr>
        <p:spPr>
          <a:xfrm>
            <a:off x="942975" y="1647826"/>
            <a:ext cx="10515600" cy="1818939"/>
          </a:xfrm>
        </p:spPr>
        <p:txBody>
          <a:bodyPr vert="horz" lIns="91440" tIns="45720" rIns="91440" bIns="45720" rtlCol="0" anchor="t">
            <a:normAutofit/>
          </a:bodyPr>
          <a:lstStyle/>
          <a:p>
            <a:pPr marL="0" indent="0">
              <a:buNone/>
            </a:pPr>
            <a:r>
              <a:rPr lang="en-US" sz="4800" dirty="0">
                <a:latin typeface="Trebuchet MS"/>
                <a:cs typeface="Calibri"/>
              </a:rPr>
              <a:t>Something a person does for fun or entertainment.</a:t>
            </a:r>
            <a:endParaRPr lang="en-US" dirty="0"/>
          </a:p>
          <a:p>
            <a:endParaRPr lang="en-US" sz="4800" dirty="0">
              <a:latin typeface="Trebuchet MS"/>
            </a:endParaRPr>
          </a:p>
        </p:txBody>
      </p:sp>
      <p:sp>
        <p:nvSpPr>
          <p:cNvPr id="2" name="Title 1">
            <a:extLst>
              <a:ext uri="{FF2B5EF4-FFF2-40B4-BE49-F238E27FC236}">
                <a16:creationId xmlns:a16="http://schemas.microsoft.com/office/drawing/2014/main" id="{094A2A9F-1969-48A2-9BFA-017FF7E8F548}"/>
              </a:ext>
            </a:extLst>
          </p:cNvPr>
          <p:cNvSpPr>
            <a:spLocks noGrp="1"/>
          </p:cNvSpPr>
          <p:nvPr>
            <p:ph type="title"/>
          </p:nvPr>
        </p:nvSpPr>
        <p:spPr/>
        <p:txBody>
          <a:bodyPr>
            <a:normAutofit/>
          </a:bodyPr>
          <a:lstStyle/>
          <a:p>
            <a:r>
              <a:rPr lang="en-US" sz="8000" dirty="0">
                <a:latin typeface="Trebuchet MS"/>
                <a:cs typeface="Calibri Light"/>
              </a:rPr>
              <a:t>Recreation:</a:t>
            </a:r>
            <a:endParaRPr lang="en-US" sz="8000" dirty="0">
              <a:latin typeface="Trebuchet MS"/>
            </a:endParaRPr>
          </a:p>
        </p:txBody>
      </p:sp>
    </p:spTree>
    <p:extLst>
      <p:ext uri="{BB962C8B-B14F-4D97-AF65-F5344CB8AC3E}">
        <p14:creationId xmlns:p14="http://schemas.microsoft.com/office/powerpoint/2010/main" val="1202541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99607A-A0D6-6C4A-AD1F-75E653F77ACB}"/>
              </a:ext>
            </a:extLst>
          </p:cNvPr>
          <p:cNvSpPr/>
          <p:nvPr/>
        </p:nvSpPr>
        <p:spPr>
          <a:xfrm>
            <a:off x="838200" y="1690689"/>
            <a:ext cx="10357624" cy="2585323"/>
          </a:xfrm>
          <a:prstGeom prst="rect">
            <a:avLst/>
          </a:prstGeom>
        </p:spPr>
        <p:txBody>
          <a:bodyPr wrap="square">
            <a:spAutoFit/>
          </a:bodyPr>
          <a:lstStyle/>
          <a:p>
            <a:endParaRPr lang="en-US" dirty="0"/>
          </a:p>
          <a:p>
            <a:r>
              <a:rPr lang="en-US" sz="2400" b="1" dirty="0"/>
              <a:t>Slide 6:</a:t>
            </a:r>
          </a:p>
          <a:p>
            <a:r>
              <a:rPr lang="en-US" sz="2400" dirty="0"/>
              <a:t>Adapted from </a:t>
            </a:r>
            <a:r>
              <a:rPr lang="en-US" sz="2400" dirty="0">
                <a:hlinkClick r:id="rId2"/>
              </a:rPr>
              <a:t>bls.gov</a:t>
            </a:r>
            <a:endParaRPr lang="en-US" sz="2400" b="1" dirty="0"/>
          </a:p>
          <a:p>
            <a:endParaRPr lang="en-US" sz="2400" b="1" dirty="0"/>
          </a:p>
          <a:p>
            <a:r>
              <a:rPr lang="en-US" sz="2400" b="1" dirty="0"/>
              <a:t>Slide 7: </a:t>
            </a:r>
          </a:p>
          <a:p>
            <a:r>
              <a:rPr lang="en-US" sz="2400" dirty="0" err="1"/>
              <a:t>Informaton</a:t>
            </a:r>
            <a:r>
              <a:rPr lang="en-US" sz="2400" dirty="0"/>
              <a:t> Image retrieved from  </a:t>
            </a:r>
            <a:r>
              <a:rPr lang="en-US" sz="2400" dirty="0">
                <a:hlinkClick r:id="rId3"/>
              </a:rPr>
              <a:t>I want my mail</a:t>
            </a:r>
            <a:r>
              <a:rPr lang="en-US" sz="2400" dirty="0"/>
              <a:t> </a:t>
            </a:r>
          </a:p>
          <a:p>
            <a:r>
              <a:rPr lang="en-US" sz="2400" dirty="0"/>
              <a:t>Graphic Image retrieved from </a:t>
            </a:r>
            <a:r>
              <a:rPr lang="en-US" sz="2400" dirty="0">
                <a:hlinkClick r:id="rId4"/>
              </a:rPr>
              <a:t>UNH.edu</a:t>
            </a:r>
            <a:endParaRPr lang="en-US" sz="2400" dirty="0"/>
          </a:p>
        </p:txBody>
      </p:sp>
      <p:sp>
        <p:nvSpPr>
          <p:cNvPr id="3" name="Title 2">
            <a:extLst>
              <a:ext uri="{FF2B5EF4-FFF2-40B4-BE49-F238E27FC236}">
                <a16:creationId xmlns:a16="http://schemas.microsoft.com/office/drawing/2014/main" id="{8AEC84FD-D21F-0945-8101-EADB67550F5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952995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title="Person lifting weights.">
            <a:extLst>
              <a:ext uri="{FF2B5EF4-FFF2-40B4-BE49-F238E27FC236}">
                <a16:creationId xmlns:a16="http://schemas.microsoft.com/office/drawing/2014/main" id="{71178FBE-C9D0-A244-86C9-09463BBAE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66" y="5688860"/>
            <a:ext cx="819344" cy="819344"/>
          </a:xfrm>
          <a:prstGeom prst="rect">
            <a:avLst/>
          </a:prstGeom>
        </p:spPr>
      </p:pic>
      <p:sp>
        <p:nvSpPr>
          <p:cNvPr id="2" name="TextBox 1" title="Hyperlink to YouTube video.">
            <a:extLst>
              <a:ext uri="{FF2B5EF4-FFF2-40B4-BE49-F238E27FC236}">
                <a16:creationId xmlns:a16="http://schemas.microsoft.com/office/drawing/2014/main" id="{4E2E1E27-F3FD-6F47-93ED-F21F74104392}"/>
              </a:ext>
            </a:extLst>
          </p:cNvPr>
          <p:cNvSpPr txBox="1"/>
          <p:nvPr/>
        </p:nvSpPr>
        <p:spPr>
          <a:xfrm>
            <a:off x="633446" y="640081"/>
            <a:ext cx="6274590" cy="3715431"/>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6000" u="sng" dirty="0">
                <a:latin typeface="+mj-lt"/>
                <a:ea typeface="+mj-ea"/>
                <a:cs typeface="+mj-cs"/>
                <a:hlinkClick r:id="rId3"/>
              </a:rPr>
              <a:t>Zumba Video</a:t>
            </a:r>
            <a:endParaRPr lang="en-US" sz="6000" dirty="0">
              <a:latin typeface="+mj-lt"/>
              <a:ea typeface="+mj-ea"/>
              <a:cs typeface="+mj-cs"/>
            </a:endParaRPr>
          </a:p>
        </p:txBody>
      </p:sp>
      <p:pic>
        <p:nvPicPr>
          <p:cNvPr id="5" name="Picture 4" title="Eight women exercising in front of a mirror.">
            <a:extLst>
              <a:ext uri="{FF2B5EF4-FFF2-40B4-BE49-F238E27FC236}">
                <a16:creationId xmlns:a16="http://schemas.microsoft.com/office/drawing/2014/main" id="{14EDA475-BCC5-3F4B-978C-F1A815CF915A}"/>
              </a:ext>
            </a:extLst>
          </p:cNvPr>
          <p:cNvPicPr>
            <a:picLocks noChangeAspect="1"/>
          </p:cNvPicPr>
          <p:nvPr/>
        </p:nvPicPr>
        <p:blipFill rotWithShape="1">
          <a:blip r:embed="rId4">
            <a:extLst>
              <a:ext uri="{28A0092B-C50C-407E-A947-70E740481C1C}">
                <a14:useLocalDpi xmlns:a14="http://schemas.microsoft.com/office/drawing/2010/main" val="0"/>
              </a:ext>
            </a:extLst>
          </a:blip>
          <a:srcRect l="23301" r="34883" b="2"/>
          <a:stretch/>
        </p:blipFill>
        <p:spPr>
          <a:xfrm>
            <a:off x="7547285" y="640082"/>
            <a:ext cx="4004634" cy="5578371"/>
          </a:xfrm>
          <a:prstGeom prst="rect">
            <a:avLst/>
          </a:prstGeom>
        </p:spPr>
      </p:pic>
      <p:sp>
        <p:nvSpPr>
          <p:cNvPr id="3" name="Title 2">
            <a:extLst>
              <a:ext uri="{FF2B5EF4-FFF2-40B4-BE49-F238E27FC236}">
                <a16:creationId xmlns:a16="http://schemas.microsoft.com/office/drawing/2014/main" id="{03E812CF-40E3-4F4E-AE1C-7B8C64788B25}"/>
              </a:ext>
            </a:extLst>
          </p:cNvPr>
          <p:cNvSpPr>
            <a:spLocks noGrp="1"/>
          </p:cNvSpPr>
          <p:nvPr>
            <p:ph type="title"/>
          </p:nvPr>
        </p:nvSpPr>
        <p:spPr/>
        <p:txBody>
          <a:bodyPr/>
          <a:lstStyle/>
          <a:p>
            <a:r>
              <a:rPr lang="en-US" dirty="0"/>
              <a:t>Zumba Video</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erson doing yoga.">
            <a:extLst>
              <a:ext uri="{FF2B5EF4-FFF2-40B4-BE49-F238E27FC236}">
                <a16:creationId xmlns:a16="http://schemas.microsoft.com/office/drawing/2014/main" id="{B03F3D9C-C449-C84D-A29E-485C1E7EB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62887" y="5421161"/>
            <a:ext cx="967113" cy="967113"/>
          </a:xfrm>
          <a:prstGeom prst="rect">
            <a:avLst/>
          </a:prstGeom>
        </p:spPr>
      </p:pic>
      <p:sp>
        <p:nvSpPr>
          <p:cNvPr id="2" name="Title 1">
            <a:extLst>
              <a:ext uri="{FF2B5EF4-FFF2-40B4-BE49-F238E27FC236}">
                <a16:creationId xmlns:a16="http://schemas.microsoft.com/office/drawing/2014/main" id="{9CB43AC7-E52D-4838-A20F-6C43CB44FA28}"/>
              </a:ext>
            </a:extLst>
          </p:cNvPr>
          <p:cNvSpPr>
            <a:spLocks noGrp="1"/>
          </p:cNvSpPr>
          <p:nvPr>
            <p:ph type="title"/>
          </p:nvPr>
        </p:nvSpPr>
        <p:spPr>
          <a:xfrm>
            <a:off x="1092200" y="997170"/>
            <a:ext cx="10337800" cy="4540030"/>
          </a:xfrm>
        </p:spPr>
        <p:txBody>
          <a:bodyPr vert="horz" lIns="91440" tIns="45720" rIns="91440" bIns="45720" rtlCol="0" anchor="ctr">
            <a:noAutofit/>
          </a:bodyPr>
          <a:lstStyle/>
          <a:p>
            <a:pPr lvl="1"/>
            <a:r>
              <a:rPr lang="en-US" sz="8000" dirty="0">
                <a:latin typeface="Trebuchet MS"/>
                <a:cs typeface="Calibri Light"/>
              </a:rPr>
              <a:t>Do you need to spend money to be fit?</a:t>
            </a:r>
            <a:endParaRPr lang="en-US" sz="8000" dirty="0">
              <a:solidFill>
                <a:schemeClr val="tx1"/>
              </a:solidFill>
              <a:latin typeface="Trebuchet MS"/>
            </a:endParaRPr>
          </a:p>
          <a:p>
            <a:endParaRPr lang="en-US" dirty="0">
              <a:cs typeface="Calibri Light"/>
            </a:endParaRPr>
          </a:p>
        </p:txBody>
      </p:sp>
    </p:spTree>
    <p:extLst>
      <p:ext uri="{BB962C8B-B14F-4D97-AF65-F5344CB8AC3E}">
        <p14:creationId xmlns:p14="http://schemas.microsoft.com/office/powerpoint/2010/main" val="2267885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erson flexing muscles.">
            <a:extLst>
              <a:ext uri="{FF2B5EF4-FFF2-40B4-BE49-F238E27FC236}">
                <a16:creationId xmlns:a16="http://schemas.microsoft.com/office/drawing/2014/main" id="{ADCDF97B-0F77-994E-970F-513B080A7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121" y="5313665"/>
            <a:ext cx="1088300" cy="1088300"/>
          </a:xfrm>
          <a:prstGeom prst="rect">
            <a:avLst/>
          </a:prstGeom>
        </p:spPr>
      </p:pic>
      <p:sp>
        <p:nvSpPr>
          <p:cNvPr id="3" name="TextBox 2">
            <a:extLst>
              <a:ext uri="{FF2B5EF4-FFF2-40B4-BE49-F238E27FC236}">
                <a16:creationId xmlns:a16="http://schemas.microsoft.com/office/drawing/2014/main" id="{269FC266-B92A-4764-9D87-1D55931BA21A}"/>
              </a:ext>
            </a:extLst>
          </p:cNvPr>
          <p:cNvSpPr txBox="1"/>
          <p:nvPr/>
        </p:nvSpPr>
        <p:spPr>
          <a:xfrm>
            <a:off x="942975" y="1333500"/>
            <a:ext cx="10016068"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Trebuchet MS"/>
                <a:cs typeface="Calibri"/>
              </a:rPr>
              <a:t>We think you need to spend money to stay fit. </a:t>
            </a:r>
            <a:endParaRPr lang="en-US" sz="4800" dirty="0">
              <a:cs typeface="Calibri"/>
            </a:endParaRPr>
          </a:p>
          <a:p>
            <a:pPr marL="685797" indent="-685797">
              <a:buFont typeface="Arial"/>
              <a:buChar char="•"/>
            </a:pPr>
            <a:r>
              <a:rPr lang="en-US" sz="4800" dirty="0">
                <a:latin typeface="Trebuchet MS"/>
                <a:cs typeface="Calibri"/>
              </a:rPr>
              <a:t>First, you need money to buy exercise clothes.</a:t>
            </a:r>
          </a:p>
          <a:p>
            <a:pPr marL="685797" indent="-685797">
              <a:buFont typeface="Arial"/>
              <a:buChar char="•"/>
            </a:pPr>
            <a:r>
              <a:rPr lang="en-US" sz="4800" dirty="0">
                <a:latin typeface="Trebuchet MS"/>
                <a:cs typeface="Calibri"/>
              </a:rPr>
              <a:t>Second, ___________________.</a:t>
            </a:r>
            <a:endParaRPr lang="en-US" sz="4800" dirty="0">
              <a:latin typeface="Calibri"/>
              <a:cs typeface="Calibri"/>
            </a:endParaRPr>
          </a:p>
          <a:p>
            <a:pPr marL="685797" indent="-685797">
              <a:buFont typeface="Arial"/>
              <a:buChar char="•"/>
            </a:pPr>
            <a:r>
              <a:rPr lang="en-US" sz="4800" dirty="0">
                <a:latin typeface="Trebuchet MS"/>
                <a:cs typeface="Calibri"/>
              </a:rPr>
              <a:t>Third, _________________.</a:t>
            </a:r>
            <a:endParaRPr lang="en-US" sz="4800" dirty="0">
              <a:latin typeface="Calibri"/>
              <a:cs typeface="Calibri"/>
            </a:endParaRPr>
          </a:p>
        </p:txBody>
      </p:sp>
      <p:sp>
        <p:nvSpPr>
          <p:cNvPr id="5" name="Title 4">
            <a:extLst>
              <a:ext uri="{FF2B5EF4-FFF2-40B4-BE49-F238E27FC236}">
                <a16:creationId xmlns:a16="http://schemas.microsoft.com/office/drawing/2014/main" id="{0F3F769A-89E8-684E-9FEC-9DC3E8ACCBE7}"/>
              </a:ext>
            </a:extLst>
          </p:cNvPr>
          <p:cNvSpPr>
            <a:spLocks noGrp="1"/>
          </p:cNvSpPr>
          <p:nvPr>
            <p:ph type="title"/>
          </p:nvPr>
        </p:nvSpPr>
        <p:spPr/>
        <p:txBody>
          <a:bodyPr/>
          <a:lstStyle/>
          <a:p>
            <a:r>
              <a:rPr lang="en-US" b="1" dirty="0">
                <a:latin typeface="Trebuchet MS" panose="020B0703020202090204" pitchFamily="34" charset="0"/>
              </a:rPr>
              <a:t>Sample Answer</a:t>
            </a:r>
          </a:p>
        </p:txBody>
      </p:sp>
    </p:spTree>
    <p:extLst>
      <p:ext uri="{BB962C8B-B14F-4D97-AF65-F5344CB8AC3E}">
        <p14:creationId xmlns:p14="http://schemas.microsoft.com/office/powerpoint/2010/main" val="3990130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erson lifting weights.">
            <a:extLst>
              <a:ext uri="{FF2B5EF4-FFF2-40B4-BE49-F238E27FC236}">
                <a16:creationId xmlns:a16="http://schemas.microsoft.com/office/drawing/2014/main" id="{A7C99EDF-F7BD-0348-BD3E-69A4E1593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941" y="5362576"/>
            <a:ext cx="907634" cy="907634"/>
          </a:xfrm>
          <a:prstGeom prst="rect">
            <a:avLst/>
          </a:prstGeom>
        </p:spPr>
      </p:pic>
      <p:sp>
        <p:nvSpPr>
          <p:cNvPr id="5" name="Content Placeholder 2">
            <a:extLst>
              <a:ext uri="{FF2B5EF4-FFF2-40B4-BE49-F238E27FC236}">
                <a16:creationId xmlns:a16="http://schemas.microsoft.com/office/drawing/2014/main" id="{067B4C4B-7489-46B7-B068-FF38DE2D6161}"/>
              </a:ext>
            </a:extLst>
          </p:cNvPr>
          <p:cNvSpPr txBox="1">
            <a:spLocks/>
          </p:cNvSpPr>
          <p:nvPr/>
        </p:nvSpPr>
        <p:spPr>
          <a:xfrm>
            <a:off x="942975" y="3505201"/>
            <a:ext cx="10515600" cy="18189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latin typeface="Trebuchet MS"/>
              </a:rPr>
              <a:t>"He scanned the room to find his daughter."</a:t>
            </a:r>
          </a:p>
          <a:p>
            <a:endParaRPr lang="en-US" sz="4800" dirty="0">
              <a:latin typeface="Trebuchet MS"/>
            </a:endParaRPr>
          </a:p>
        </p:txBody>
      </p:sp>
      <p:sp>
        <p:nvSpPr>
          <p:cNvPr id="3" name="Content Placeholder 2">
            <a:extLst>
              <a:ext uri="{FF2B5EF4-FFF2-40B4-BE49-F238E27FC236}">
                <a16:creationId xmlns:a16="http://schemas.microsoft.com/office/drawing/2014/main" id="{9732C85A-E598-4F90-B856-F827FA1EC289}"/>
              </a:ext>
            </a:extLst>
          </p:cNvPr>
          <p:cNvSpPr>
            <a:spLocks noGrp="1"/>
          </p:cNvSpPr>
          <p:nvPr>
            <p:ph idx="1"/>
          </p:nvPr>
        </p:nvSpPr>
        <p:spPr>
          <a:xfrm>
            <a:off x="942975" y="1647826"/>
            <a:ext cx="10515600" cy="1818939"/>
          </a:xfrm>
        </p:spPr>
        <p:txBody>
          <a:bodyPr vert="horz" lIns="91440" tIns="45720" rIns="91440" bIns="45720" rtlCol="0" anchor="t">
            <a:normAutofit fontScale="92500"/>
          </a:bodyPr>
          <a:lstStyle/>
          <a:p>
            <a:pPr marL="0" indent="0">
              <a:buNone/>
            </a:pPr>
            <a:r>
              <a:rPr lang="en-US" sz="4800" dirty="0">
                <a:latin typeface="Trebuchet MS"/>
                <a:cs typeface="Calibri"/>
              </a:rPr>
              <a:t>To look at something carefully usually in order to find someone or something</a:t>
            </a:r>
            <a:endParaRPr lang="en-US" dirty="0"/>
          </a:p>
          <a:p>
            <a:endParaRPr lang="en-US" sz="4800" dirty="0">
              <a:latin typeface="Trebuchet MS"/>
            </a:endParaRPr>
          </a:p>
        </p:txBody>
      </p:sp>
      <p:sp>
        <p:nvSpPr>
          <p:cNvPr id="2" name="Title 1">
            <a:extLst>
              <a:ext uri="{FF2B5EF4-FFF2-40B4-BE49-F238E27FC236}">
                <a16:creationId xmlns:a16="http://schemas.microsoft.com/office/drawing/2014/main" id="{094A2A9F-1969-48A2-9BFA-017FF7E8F548}"/>
              </a:ext>
            </a:extLst>
          </p:cNvPr>
          <p:cNvSpPr>
            <a:spLocks noGrp="1"/>
          </p:cNvSpPr>
          <p:nvPr>
            <p:ph type="title"/>
          </p:nvPr>
        </p:nvSpPr>
        <p:spPr/>
        <p:txBody>
          <a:bodyPr>
            <a:normAutofit/>
          </a:bodyPr>
          <a:lstStyle/>
          <a:p>
            <a:r>
              <a:rPr lang="en-US" sz="8000" dirty="0">
                <a:latin typeface="Trebuchet MS"/>
                <a:cs typeface="Calibri Light"/>
              </a:rPr>
              <a:t>Scan:</a:t>
            </a:r>
            <a:endParaRPr lang="en-US" sz="8000" dirty="0">
              <a:latin typeface="Trebuchet MS"/>
            </a:endParaRPr>
          </a:p>
        </p:txBody>
      </p:sp>
    </p:spTree>
    <p:extLst>
      <p:ext uri="{BB962C8B-B14F-4D97-AF65-F5344CB8AC3E}">
        <p14:creationId xmlns:p14="http://schemas.microsoft.com/office/powerpoint/2010/main" val="9746232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erson doing yoga.">
            <a:extLst>
              <a:ext uri="{FF2B5EF4-FFF2-40B4-BE49-F238E27FC236}">
                <a16:creationId xmlns:a16="http://schemas.microsoft.com/office/drawing/2014/main" id="{970B50AA-C6F0-4646-A8B9-E066630CC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96959" y="5558264"/>
            <a:ext cx="817484" cy="817484"/>
          </a:xfrm>
          <a:prstGeom prst="rect">
            <a:avLst/>
          </a:prstGeom>
        </p:spPr>
      </p:pic>
      <p:sp>
        <p:nvSpPr>
          <p:cNvPr id="5" name="Content Placeholder 2">
            <a:extLst>
              <a:ext uri="{FF2B5EF4-FFF2-40B4-BE49-F238E27FC236}">
                <a16:creationId xmlns:a16="http://schemas.microsoft.com/office/drawing/2014/main" id="{067B4C4B-7489-46B7-B068-FF38DE2D6161}"/>
              </a:ext>
            </a:extLst>
          </p:cNvPr>
          <p:cNvSpPr txBox="1">
            <a:spLocks/>
          </p:cNvSpPr>
          <p:nvPr/>
        </p:nvSpPr>
        <p:spPr>
          <a:xfrm>
            <a:off x="942975" y="4446116"/>
            <a:ext cx="10515600" cy="18189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latin typeface="Trebuchet MS"/>
              </a:rPr>
              <a:t>Who</a:t>
            </a:r>
            <a:r>
              <a:rPr lang="en-US" sz="4800" dirty="0">
                <a:latin typeface="Trebuchet MS"/>
              </a:rPr>
              <a:t> prefers to do activities like Yoga and aerobics?</a:t>
            </a:r>
          </a:p>
        </p:txBody>
      </p:sp>
      <p:sp>
        <p:nvSpPr>
          <p:cNvPr id="6" name="Content Placeholder 2">
            <a:extLst>
              <a:ext uri="{FF2B5EF4-FFF2-40B4-BE49-F238E27FC236}">
                <a16:creationId xmlns:a16="http://schemas.microsoft.com/office/drawing/2014/main" id="{A443DE90-F9B3-F743-87A5-F43255E48BBA}"/>
              </a:ext>
            </a:extLst>
          </p:cNvPr>
          <p:cNvSpPr txBox="1">
            <a:spLocks/>
          </p:cNvSpPr>
          <p:nvPr/>
        </p:nvSpPr>
        <p:spPr>
          <a:xfrm>
            <a:off x="942975" y="3311354"/>
            <a:ext cx="10515600" cy="1134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latin typeface="Trebuchet MS"/>
              </a:rPr>
              <a:t>Where</a:t>
            </a:r>
            <a:r>
              <a:rPr lang="en-US" sz="4800" dirty="0">
                <a:latin typeface="Trebuchet MS"/>
              </a:rPr>
              <a:t> do most Americans exercise?</a:t>
            </a:r>
          </a:p>
        </p:txBody>
      </p:sp>
      <p:sp>
        <p:nvSpPr>
          <p:cNvPr id="3" name="Content Placeholder 2">
            <a:extLst>
              <a:ext uri="{FF2B5EF4-FFF2-40B4-BE49-F238E27FC236}">
                <a16:creationId xmlns:a16="http://schemas.microsoft.com/office/drawing/2014/main" id="{9732C85A-E598-4F90-B856-F827FA1EC289}"/>
              </a:ext>
            </a:extLst>
          </p:cNvPr>
          <p:cNvSpPr>
            <a:spLocks noGrp="1"/>
          </p:cNvSpPr>
          <p:nvPr>
            <p:ph idx="1"/>
          </p:nvPr>
        </p:nvSpPr>
        <p:spPr>
          <a:xfrm>
            <a:off x="942975" y="1647826"/>
            <a:ext cx="10515600" cy="1818939"/>
          </a:xfrm>
        </p:spPr>
        <p:txBody>
          <a:bodyPr vert="horz" lIns="91440" tIns="45720" rIns="91440" bIns="45720" rtlCol="0" anchor="t">
            <a:normAutofit/>
          </a:bodyPr>
          <a:lstStyle/>
          <a:p>
            <a:r>
              <a:rPr lang="en-US" sz="4800" b="1" dirty="0">
                <a:latin typeface="Trebuchet MS"/>
                <a:cs typeface="Calibri"/>
              </a:rPr>
              <a:t>What</a:t>
            </a:r>
            <a:r>
              <a:rPr lang="en-US" sz="4800" dirty="0">
                <a:latin typeface="Trebuchet MS"/>
                <a:cs typeface="Calibri"/>
              </a:rPr>
              <a:t> percentage of Americans engage in exercise every day?</a:t>
            </a:r>
            <a:endParaRPr lang="en-US" dirty="0"/>
          </a:p>
          <a:p>
            <a:endParaRPr lang="en-US" sz="4800" dirty="0">
              <a:latin typeface="Trebuchet MS"/>
            </a:endParaRPr>
          </a:p>
        </p:txBody>
      </p:sp>
      <p:sp>
        <p:nvSpPr>
          <p:cNvPr id="2" name="Title 1">
            <a:extLst>
              <a:ext uri="{FF2B5EF4-FFF2-40B4-BE49-F238E27FC236}">
                <a16:creationId xmlns:a16="http://schemas.microsoft.com/office/drawing/2014/main" id="{094A2A9F-1969-48A2-9BFA-017FF7E8F548}"/>
              </a:ext>
            </a:extLst>
          </p:cNvPr>
          <p:cNvSpPr>
            <a:spLocks noGrp="1"/>
          </p:cNvSpPr>
          <p:nvPr>
            <p:ph type="title"/>
          </p:nvPr>
        </p:nvSpPr>
        <p:spPr>
          <a:xfrm>
            <a:off x="518160" y="365126"/>
            <a:ext cx="11430000" cy="1325563"/>
          </a:xfrm>
        </p:spPr>
        <p:txBody>
          <a:bodyPr>
            <a:noAutofit/>
          </a:bodyPr>
          <a:lstStyle/>
          <a:p>
            <a:r>
              <a:rPr lang="en-US" sz="5400" b="1" dirty="0">
                <a:latin typeface="Trebuchet MS"/>
                <a:cs typeface="Calibri Light"/>
              </a:rPr>
              <a:t>Questions for specific information:</a:t>
            </a:r>
            <a:endParaRPr lang="en-US" sz="5400" b="1" dirty="0">
              <a:latin typeface="Trebuchet MS"/>
            </a:endParaRPr>
          </a:p>
        </p:txBody>
      </p:sp>
    </p:spTree>
    <p:extLst>
      <p:ext uri="{BB962C8B-B14F-4D97-AF65-F5344CB8AC3E}">
        <p14:creationId xmlns:p14="http://schemas.microsoft.com/office/powerpoint/2010/main" val="1770277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erson flexing muscles.">
            <a:extLst>
              <a:ext uri="{FF2B5EF4-FFF2-40B4-BE49-F238E27FC236}">
                <a16:creationId xmlns:a16="http://schemas.microsoft.com/office/drawing/2014/main" id="{068E0597-BC31-934F-9F76-D9001AEED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589" y="5671841"/>
            <a:ext cx="984885" cy="984885"/>
          </a:xfrm>
          <a:prstGeom prst="rect">
            <a:avLst/>
          </a:prstGeom>
        </p:spPr>
      </p:pic>
      <p:sp>
        <p:nvSpPr>
          <p:cNvPr id="3" name="Content Placeholder 2">
            <a:extLst>
              <a:ext uri="{FF2B5EF4-FFF2-40B4-BE49-F238E27FC236}">
                <a16:creationId xmlns:a16="http://schemas.microsoft.com/office/drawing/2014/main" id="{C9701283-171C-EA4B-B93D-83A70BE2140C}"/>
              </a:ext>
            </a:extLst>
          </p:cNvPr>
          <p:cNvSpPr>
            <a:spLocks noGrp="1"/>
          </p:cNvSpPr>
          <p:nvPr>
            <p:ph idx="1"/>
          </p:nvPr>
        </p:nvSpPr>
        <p:spPr>
          <a:xfrm>
            <a:off x="670560" y="1716443"/>
            <a:ext cx="10683240" cy="4351338"/>
          </a:xfrm>
        </p:spPr>
        <p:txBody>
          <a:bodyPr>
            <a:noAutofit/>
          </a:bodyPr>
          <a:lstStyle/>
          <a:p>
            <a:pPr marL="0" indent="0">
              <a:buNone/>
            </a:pPr>
            <a:r>
              <a:rPr lang="en-US" sz="4000" dirty="0"/>
              <a:t>Eighteen (18) percent of Americans age 15 and older engage in exercise on a typical day. Walking is the most popular form of athletic activity followed by  Weightlifting and running.  Women are more likely to participate in aerobics and yoga. Men or likely to participate in basketball and golf.  Most Americans exercise outside and not at a gym or in their homes. </a:t>
            </a:r>
          </a:p>
        </p:txBody>
      </p:sp>
      <p:sp>
        <p:nvSpPr>
          <p:cNvPr id="2" name="Title 1">
            <a:extLst>
              <a:ext uri="{FF2B5EF4-FFF2-40B4-BE49-F238E27FC236}">
                <a16:creationId xmlns:a16="http://schemas.microsoft.com/office/drawing/2014/main" id="{695A9F4E-7E6B-E74D-BA15-B404F5E75B7A}"/>
              </a:ext>
            </a:extLst>
          </p:cNvPr>
          <p:cNvSpPr>
            <a:spLocks noGrp="1"/>
          </p:cNvSpPr>
          <p:nvPr>
            <p:ph type="title"/>
          </p:nvPr>
        </p:nvSpPr>
        <p:spPr>
          <a:xfrm>
            <a:off x="838200" y="365126"/>
            <a:ext cx="10515600" cy="1054241"/>
          </a:xfrm>
          <a:solidFill>
            <a:schemeClr val="bg2"/>
          </a:solidFill>
        </p:spPr>
        <p:txBody>
          <a:bodyPr/>
          <a:lstStyle/>
          <a:p>
            <a:pPr algn="ctr"/>
            <a:r>
              <a:rPr lang="en-US" b="1" dirty="0">
                <a:latin typeface="Trebuchet MS" panose="020B0703020202090204" pitchFamily="34" charset="0"/>
              </a:rPr>
              <a:t>Americans and Exercise</a:t>
            </a:r>
          </a:p>
        </p:txBody>
      </p:sp>
    </p:spTree>
    <p:extLst>
      <p:ext uri="{BB962C8B-B14F-4D97-AF65-F5344CB8AC3E}">
        <p14:creationId xmlns:p14="http://schemas.microsoft.com/office/powerpoint/2010/main" val="139374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0BAA8E-FBBB-334E-AEE7-C0F8E7E6108B}"/>
              </a:ext>
            </a:extLst>
          </p:cNvPr>
          <p:cNvSpPr txBox="1"/>
          <p:nvPr/>
        </p:nvSpPr>
        <p:spPr>
          <a:xfrm>
            <a:off x="2721429" y="4925823"/>
            <a:ext cx="6195927" cy="1323439"/>
          </a:xfrm>
          <a:prstGeom prst="rect">
            <a:avLst/>
          </a:prstGeom>
          <a:noFill/>
        </p:spPr>
        <p:txBody>
          <a:bodyPr wrap="none" rtlCol="0">
            <a:spAutoFit/>
          </a:bodyPr>
          <a:lstStyle/>
          <a:p>
            <a:r>
              <a:rPr lang="en-US" sz="8000" dirty="0">
                <a:latin typeface="Trebuchet MS" panose="020B0703020202090204" pitchFamily="34" charset="0"/>
              </a:rPr>
              <a:t>= Infographic</a:t>
            </a:r>
          </a:p>
        </p:txBody>
      </p:sp>
      <p:pic>
        <p:nvPicPr>
          <p:cNvPr id="9" name="Picture 8" title="Gears with &quot;Idea&quot; and &quot;Creative&quot; written inside">
            <a:extLst>
              <a:ext uri="{FF2B5EF4-FFF2-40B4-BE49-F238E27FC236}">
                <a16:creationId xmlns:a16="http://schemas.microsoft.com/office/drawing/2014/main" id="{000E7463-40D2-4744-81B9-DE5117A1D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427" y="1430768"/>
            <a:ext cx="3278687" cy="3039470"/>
          </a:xfrm>
          <a:prstGeom prst="rect">
            <a:avLst/>
          </a:prstGeom>
        </p:spPr>
      </p:pic>
      <p:pic>
        <p:nvPicPr>
          <p:cNvPr id="11" name="Picture 10" title="A green plus sign.">
            <a:extLst>
              <a:ext uri="{FF2B5EF4-FFF2-40B4-BE49-F238E27FC236}">
                <a16:creationId xmlns:a16="http://schemas.microsoft.com/office/drawing/2014/main" id="{510EC510-62A5-294E-B7CD-0417430A4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327" y="2251368"/>
            <a:ext cx="1337310" cy="1337310"/>
          </a:xfrm>
          <a:prstGeom prst="rect">
            <a:avLst/>
          </a:prstGeom>
        </p:spPr>
      </p:pic>
      <p:pic>
        <p:nvPicPr>
          <p:cNvPr id="7" name="Picture 6" descr="Zooming in on &quot;Information&quot;" title="Magnifying glass">
            <a:extLst>
              <a:ext uri="{FF2B5EF4-FFF2-40B4-BE49-F238E27FC236}">
                <a16:creationId xmlns:a16="http://schemas.microsoft.com/office/drawing/2014/main" id="{D20D684A-5334-3A46-A357-9F0266B65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544" y="1374674"/>
            <a:ext cx="3100430" cy="3100430"/>
          </a:xfrm>
          <a:prstGeom prst="rect">
            <a:avLst/>
          </a:prstGeom>
        </p:spPr>
      </p:pic>
      <p:sp>
        <p:nvSpPr>
          <p:cNvPr id="3" name="TextBox 2">
            <a:extLst>
              <a:ext uri="{FF2B5EF4-FFF2-40B4-BE49-F238E27FC236}">
                <a16:creationId xmlns:a16="http://schemas.microsoft.com/office/drawing/2014/main" id="{B9FAAA7E-A951-4246-AFBC-8AFF69809903}"/>
              </a:ext>
            </a:extLst>
          </p:cNvPr>
          <p:cNvSpPr txBox="1"/>
          <p:nvPr/>
        </p:nvSpPr>
        <p:spPr>
          <a:xfrm>
            <a:off x="7221640" y="429905"/>
            <a:ext cx="2590774" cy="923330"/>
          </a:xfrm>
          <a:prstGeom prst="rect">
            <a:avLst/>
          </a:prstGeom>
          <a:noFill/>
        </p:spPr>
        <p:txBody>
          <a:bodyPr wrap="none" rtlCol="0">
            <a:spAutoFit/>
          </a:bodyPr>
          <a:lstStyle/>
          <a:p>
            <a:r>
              <a:rPr lang="en-US" sz="5400" dirty="0">
                <a:latin typeface="Trebuchet MS" panose="020B0703020202090204" pitchFamily="34" charset="0"/>
              </a:rPr>
              <a:t>Graphic</a:t>
            </a:r>
          </a:p>
        </p:txBody>
      </p:sp>
      <p:sp>
        <p:nvSpPr>
          <p:cNvPr id="2" name="TextBox 1">
            <a:extLst>
              <a:ext uri="{FF2B5EF4-FFF2-40B4-BE49-F238E27FC236}">
                <a16:creationId xmlns:a16="http://schemas.microsoft.com/office/drawing/2014/main" id="{969A703A-4521-594C-BD8A-36CD45C7845C}"/>
              </a:ext>
            </a:extLst>
          </p:cNvPr>
          <p:cNvSpPr txBox="1"/>
          <p:nvPr/>
        </p:nvSpPr>
        <p:spPr>
          <a:xfrm>
            <a:off x="990827" y="429905"/>
            <a:ext cx="3813865" cy="923330"/>
          </a:xfrm>
          <a:prstGeom prst="rect">
            <a:avLst/>
          </a:prstGeom>
          <a:noFill/>
        </p:spPr>
        <p:txBody>
          <a:bodyPr wrap="none" rtlCol="0">
            <a:spAutoFit/>
          </a:bodyPr>
          <a:lstStyle/>
          <a:p>
            <a:r>
              <a:rPr lang="en-US" sz="5400" dirty="0">
                <a:latin typeface="Trebuchet MS" panose="020B0703020202090204" pitchFamily="34" charset="0"/>
              </a:rPr>
              <a:t>Information</a:t>
            </a:r>
          </a:p>
        </p:txBody>
      </p:sp>
      <p:sp>
        <p:nvSpPr>
          <p:cNvPr id="4" name="Title 3">
            <a:extLst>
              <a:ext uri="{FF2B5EF4-FFF2-40B4-BE49-F238E27FC236}">
                <a16:creationId xmlns:a16="http://schemas.microsoft.com/office/drawing/2014/main" id="{65A5400A-094B-764B-A429-1E9A8F831E81}"/>
              </a:ext>
            </a:extLst>
          </p:cNvPr>
          <p:cNvSpPr>
            <a:spLocks noGrp="1"/>
          </p:cNvSpPr>
          <p:nvPr>
            <p:ph type="title"/>
          </p:nvPr>
        </p:nvSpPr>
        <p:spPr>
          <a:xfrm>
            <a:off x="458822" y="-254316"/>
            <a:ext cx="10515600" cy="1325563"/>
          </a:xfrm>
        </p:spPr>
        <p:txBody>
          <a:bodyPr/>
          <a:lstStyle/>
          <a:p>
            <a:pPr algn="ctr"/>
            <a:r>
              <a:rPr lang="en-US" dirty="0"/>
              <a:t>Infographic definition</a:t>
            </a:r>
          </a:p>
        </p:txBody>
      </p:sp>
    </p:spTree>
    <p:extLst>
      <p:ext uri="{BB962C8B-B14F-4D97-AF65-F5344CB8AC3E}">
        <p14:creationId xmlns:p14="http://schemas.microsoft.com/office/powerpoint/2010/main" val="5427777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1+#ppt_w/2"/>
                                          </p:val>
                                        </p:tav>
                                        <p:tav tm="100000">
                                          <p:val>
                                            <p:strVal val="#ppt_x"/>
                                          </p:val>
                                        </p:tav>
                                      </p:tavLst>
                                    </p:anim>
                                    <p:anim calcmode="lin" valueType="num">
                                      <p:cBhvr additive="base">
                                        <p:cTn id="17" dur="2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6" presetClass="emph" presetSubtype="0" fill="hold" grpId="1" nodeType="withEffect">
                                  <p:stCondLst>
                                    <p:cond delay="0"/>
                                  </p:stCondLst>
                                  <p:childTnLst>
                                    <p:animScale>
                                      <p:cBhvr>
                                        <p:cTn id="28"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erson lifting weights.">
            <a:extLst>
              <a:ext uri="{FF2B5EF4-FFF2-40B4-BE49-F238E27FC236}">
                <a16:creationId xmlns:a16="http://schemas.microsoft.com/office/drawing/2014/main" id="{64803496-3A5E-0044-ABEE-0BE964CFB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7399" y="5448823"/>
            <a:ext cx="909070" cy="909070"/>
          </a:xfrm>
          <a:prstGeom prst="rect">
            <a:avLst/>
          </a:prstGeom>
        </p:spPr>
      </p:pic>
      <p:sp>
        <p:nvSpPr>
          <p:cNvPr id="2" name="TextBox 1">
            <a:extLst>
              <a:ext uri="{FF2B5EF4-FFF2-40B4-BE49-F238E27FC236}">
                <a16:creationId xmlns:a16="http://schemas.microsoft.com/office/drawing/2014/main" id="{F6103148-AAB6-6C4B-9EE0-D8D4CCBD1BB0}"/>
              </a:ext>
            </a:extLst>
          </p:cNvPr>
          <p:cNvSpPr txBox="1"/>
          <p:nvPr/>
        </p:nvSpPr>
        <p:spPr>
          <a:xfrm>
            <a:off x="939610" y="1058779"/>
            <a:ext cx="10395284" cy="4524315"/>
          </a:xfrm>
          <a:prstGeom prst="rect">
            <a:avLst/>
          </a:prstGeom>
          <a:noFill/>
        </p:spPr>
        <p:txBody>
          <a:bodyPr wrap="square" rtlCol="0">
            <a:spAutoFit/>
          </a:bodyPr>
          <a:lstStyle/>
          <a:p>
            <a:r>
              <a:rPr lang="en-US" sz="4800" dirty="0"/>
              <a:t>Infographics present information quickly and clearly. In recent years infographics has become very popular. Businesses and organizations often use them on social media apps like Facebook, Twitter and Pinterest. </a:t>
            </a:r>
          </a:p>
        </p:txBody>
      </p:sp>
      <p:sp>
        <p:nvSpPr>
          <p:cNvPr id="3" name="Title 2">
            <a:extLst>
              <a:ext uri="{FF2B5EF4-FFF2-40B4-BE49-F238E27FC236}">
                <a16:creationId xmlns:a16="http://schemas.microsoft.com/office/drawing/2014/main" id="{DF21A1FB-8024-C645-8927-9E646F5ACD11}"/>
              </a:ext>
            </a:extLst>
          </p:cNvPr>
          <p:cNvSpPr>
            <a:spLocks noGrp="1"/>
          </p:cNvSpPr>
          <p:nvPr>
            <p:ph type="title"/>
          </p:nvPr>
        </p:nvSpPr>
        <p:spPr>
          <a:xfrm>
            <a:off x="1020869" y="190029"/>
            <a:ext cx="10515600" cy="1325563"/>
          </a:xfrm>
        </p:spPr>
        <p:txBody>
          <a:bodyPr/>
          <a:lstStyle/>
          <a:p>
            <a:pPr algn="ctr"/>
            <a:r>
              <a:rPr lang="en-US" dirty="0"/>
              <a:t>Definition of </a:t>
            </a:r>
            <a:r>
              <a:rPr lang="en-US" dirty="0" err="1"/>
              <a:t>Inforgraphic</a:t>
            </a:r>
            <a:endParaRPr lang="en-US" dirty="0"/>
          </a:p>
        </p:txBody>
      </p:sp>
    </p:spTree>
    <p:extLst>
      <p:ext uri="{BB962C8B-B14F-4D97-AF65-F5344CB8AC3E}">
        <p14:creationId xmlns:p14="http://schemas.microsoft.com/office/powerpoint/2010/main" val="4064416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36E9E90D80B341BF94C849A7DC96E7" ma:contentTypeVersion="1" ma:contentTypeDescription="Create a new document." ma:contentTypeScope="" ma:versionID="26cf3e70150f549dd00dc80b34c2ed6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653B2-01A1-4859-8C83-73C4C8D06843}">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3E656D9-AB5E-4493-BD9D-480B80118945}">
  <ds:schemaRefs>
    <ds:schemaRef ds:uri="http://schemas.microsoft.com/sharepoint/v3/contenttype/forms"/>
  </ds:schemaRefs>
</ds:datastoreItem>
</file>

<file path=customXml/itemProps3.xml><?xml version="1.0" encoding="utf-8"?>
<ds:datastoreItem xmlns:ds="http://schemas.openxmlformats.org/officeDocument/2006/customXml" ds:itemID="{5E10A6CC-8639-4245-92A4-E3C4061EC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1335</TotalTime>
  <Words>508</Words>
  <Application>Microsoft Office PowerPoint</Application>
  <PresentationFormat>Widescreen</PresentationFormat>
  <Paragraphs>80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Trebuchet MS</vt:lpstr>
      <vt:lpstr>office theme</vt:lpstr>
      <vt:lpstr>Exercise for All</vt:lpstr>
      <vt:lpstr>Zumba Video</vt:lpstr>
      <vt:lpstr>Do you need to spend money to be fit? </vt:lpstr>
      <vt:lpstr>Sample Answer</vt:lpstr>
      <vt:lpstr>Scan:</vt:lpstr>
      <vt:lpstr>Questions for specific information:</vt:lpstr>
      <vt:lpstr>Americans and Exercise</vt:lpstr>
      <vt:lpstr>Infographic definition</vt:lpstr>
      <vt:lpstr>Definition of Inforgraphic</vt:lpstr>
      <vt:lpstr>6 Free Ways to Exercise Infographic </vt:lpstr>
      <vt:lpstr>Who, What &amp; Where</vt:lpstr>
      <vt:lpstr>When &amp; Why</vt:lpstr>
      <vt:lpstr>How to create a ‘wh’ questions: </vt:lpstr>
      <vt:lpstr>Wh word sentence structure</vt:lpstr>
      <vt:lpstr>Recreation: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for All</dc:title>
  <dc:creator>Weber, Merari</dc:creator>
  <cp:lastModifiedBy>Maus, Brendon</cp:lastModifiedBy>
  <cp:revision>27</cp:revision>
  <dcterms:modified xsi:type="dcterms:W3CDTF">2026-05-28T17:49:47Z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0x0101005C36E9E90D80B341BF94C849A7DC96E7</vt:lpwstr>
  </property>
</Properties>
</file>