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  <p:sldId id="257" r:id="rId6"/>
    <p:sldId id="260" r:id="rId7"/>
    <p:sldId id="259" r:id="rId8"/>
    <p:sldId id="263" r:id="rId9"/>
    <p:sldId id="261" r:id="rId10"/>
    <p:sldId id="262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79"/>
    <p:restoredTop sz="94737"/>
  </p:normalViewPr>
  <p:slideViewPr>
    <p:cSldViewPr snapToGrid="0" snapToObjects="1">
      <p:cViewPr varScale="1">
        <p:scale>
          <a:sx n="111" d="100"/>
          <a:sy n="111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E087E-57C9-B84E-B24E-3218A9684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65004A-D65F-F047-B866-07F4688807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A93D6-9FE6-354A-BC2C-97E7FBB7A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9B5EB-F88C-9643-BB9B-D078D7662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8A45A-3E54-714B-B05F-E58A4A4B2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239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76788-9F72-5E43-8661-4213BA448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281E2C-F5B1-1245-87E6-05130094B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F1E85-3DA8-D343-B8A5-3C7B2CAC3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13A2B-151C-5449-8AF4-90A82E785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DC35A-BEFD-BF44-B05C-3DA9E0011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01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0CC0A4-574E-D049-9953-297E85B694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4BBE87-6BA3-1341-81E8-C70155069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4AE7C-969E-F140-91BE-575DE0736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1CD3D-0DF6-BA48-9C51-BE417D9EF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82271-E45E-DE40-8307-6B975736D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5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65128-5F0E-624B-AB7A-3C138FEC0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59B27-9DC8-614E-8203-25082FA4B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74603-5B73-8B43-9F0D-C99F5C1D6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180DB-40F2-D64E-B16A-B5B8526BE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C5760-4E00-694B-81B4-9633DB26B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9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E083C-07D4-3D47-8B05-F3418C16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07DA9A-8638-8444-9384-78EA09499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1F634-9F41-A74C-A5BB-7E2DB0772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02C7C-A17D-5C4B-AC8D-164CC36CF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A7529-31F8-D94C-A1D8-8E47BE306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940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3BD78-9410-1947-B6A1-339815F05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DED0F-C3AF-E241-8C9F-F10DD193FA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71AA0-4A86-C144-A7BE-59ADF9317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A1C1-6CC3-BB4F-8DAF-25A6331C1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71B66-F86D-8441-A5C9-9F04A6681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E2D70A-B94F-214E-9A77-6EC864238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F5847-20AB-5A40-A67A-C01A60793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CE0804-2678-634C-BDEC-7FFCF0568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B10322-E5C8-474A-95C6-D44DC6994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02A563-BD2C-F242-864A-94A7FB790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095FAA-1618-7E41-9C59-BD2D6D4415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FFD924-8BB1-5E48-96DD-18400C12B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E6FE71-0631-B842-BC51-C956D795C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F77AEC-6C09-764E-AB33-E315DACEB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79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95576-584F-BC47-8B0B-AEBA54B17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45D7ED-4844-FD41-9905-9712A2B03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B038C1-2B61-5B40-A60F-CF9E0077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5D5F5-2CCE-8B4D-BADF-6FBF2A612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5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E984B1-0B58-CD41-905F-9E0A3FE6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556EFD-027F-7340-AE2A-D2D224C09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570C1-0B3E-904E-9E5B-E5540F919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6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AFF57-9481-A64F-A212-ECB7B20A5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C946B-87A4-334E-ADF1-CDEABE657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D55BE-FFBB-634E-818C-CBBA7F4C4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0A3D0-9DFA-FD42-BEF8-C78B76E42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715D6C-9DBB-1148-89B5-D53516F0A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359A6-DFF8-5D48-BEDE-F00CA655C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38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23D31-CAD0-CD4B-A265-52EF61AA6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BA08C4-32F2-674D-A7D6-81A0C3DB6B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86DC7B-B2AA-1E4B-A9F8-46272DC8F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F12C4-0F8D-8147-A0D1-C08BF690C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9BA6D-96BD-E347-A240-3CD3A8639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4E4CB-025F-F54A-A9BE-5B4D58E13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3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954D11-4CF8-054E-9EF4-D77F6A58C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C2299F-59EB-3244-A049-F1CC9A255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6AD11-E2BC-9E49-AEF7-B80F5D8F14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ACB4E-34BA-5A4C-94E1-16EEA4E70E57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D5527-9D05-8044-BC99-D768BAA20C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B041D-B851-0C43-8435-101C270BE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1843A-0AC3-9B4B-B977-5ECC8CE0E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8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lendow.org/places/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mcf.org.my/6-things-to-consider-before-moving-to-a-new-city-for-that-job/" TargetMode="External"/><Relationship Id="rId7" Type="http://schemas.openxmlformats.org/officeDocument/2006/relationships/hyperlink" Target="http://www.calendow.org/building-healthy-communities/" TargetMode="External"/><Relationship Id="rId2" Type="http://schemas.openxmlformats.org/officeDocument/2006/relationships/hyperlink" Target="http://www.laparent.com/events/cultural-diversity-days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redsoxlife.com/2013/06/cool-as-cucumber.html" TargetMode="External"/><Relationship Id="rId5" Type="http://schemas.openxmlformats.org/officeDocument/2006/relationships/hyperlink" Target="http://www.banklawyersblog.com/.a/6a00d8341c652b53ef0128760b4e13970c-popup" TargetMode="External"/><Relationship Id="rId4" Type="http://schemas.openxmlformats.org/officeDocument/2006/relationships/hyperlink" Target="https://www.huduser.gov/portal/periodicals/em/winter11/highlight2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hoto of 12 children from different ethnic backgrounds smiling together at a park." title="Happy Kids">
            <a:extLst>
              <a:ext uri="{FF2B5EF4-FFF2-40B4-BE49-F238E27FC236}">
                <a16:creationId xmlns:a16="http://schemas.microsoft.com/office/drawing/2014/main" id="{0B513C89-E38F-9743-A020-F9F1A29E4E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5" r="1270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5B62CA92-8A37-B34A-A4E9-4582F4E07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Kids Smiling</a:t>
            </a:r>
          </a:p>
        </p:txBody>
      </p:sp>
    </p:spTree>
    <p:extLst>
      <p:ext uri="{BB962C8B-B14F-4D97-AF65-F5344CB8AC3E}">
        <p14:creationId xmlns:p14="http://schemas.microsoft.com/office/powerpoint/2010/main" val="2576828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30CFAC3-F754-B24A-A7DC-ACB02D2EC3C5}"/>
              </a:ext>
            </a:extLst>
          </p:cNvPr>
          <p:cNvSpPr txBox="1"/>
          <p:nvPr/>
        </p:nvSpPr>
        <p:spPr>
          <a:xfrm>
            <a:off x="6037931" y="643467"/>
            <a:ext cx="366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2.</a:t>
            </a:r>
          </a:p>
        </p:txBody>
      </p:sp>
      <p:pic>
        <p:nvPicPr>
          <p:cNvPr id="5" name="Picture 4" title="Run down Row Homes">
            <a:extLst>
              <a:ext uri="{FF2B5EF4-FFF2-40B4-BE49-F238E27FC236}">
                <a16:creationId xmlns:a16="http://schemas.microsoft.com/office/drawing/2014/main" id="{33C026FB-55A3-7041-907A-8440F470C86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61" r="7910"/>
          <a:stretch/>
        </p:blipFill>
        <p:spPr>
          <a:xfrm>
            <a:off x="6587633" y="643467"/>
            <a:ext cx="5372099" cy="55710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49384B0-702D-414F-B3F3-1D30D4DC039C}"/>
              </a:ext>
            </a:extLst>
          </p:cNvPr>
          <p:cNvSpPr txBox="1"/>
          <p:nvPr/>
        </p:nvSpPr>
        <p:spPr>
          <a:xfrm>
            <a:off x="116130" y="643467"/>
            <a:ext cx="366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</a:t>
            </a:r>
          </a:p>
        </p:txBody>
      </p:sp>
      <p:pic>
        <p:nvPicPr>
          <p:cNvPr id="3" name="Picture 2" title="Tree-lined Street">
            <a:extLst>
              <a:ext uri="{FF2B5EF4-FFF2-40B4-BE49-F238E27FC236}">
                <a16:creationId xmlns:a16="http://schemas.microsoft.com/office/drawing/2014/main" id="{7EF0ADCD-2A13-8141-BE64-078A513AA17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0" r="27806" b="1"/>
          <a:stretch/>
        </p:blipFill>
        <p:spPr>
          <a:xfrm>
            <a:off x="482598" y="643467"/>
            <a:ext cx="5372099" cy="55710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E8B955C-9A12-B242-99E6-AC82CAD9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66" y="-297657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Compare the photos</a:t>
            </a:r>
          </a:p>
        </p:txBody>
      </p:sp>
    </p:spTree>
    <p:extLst>
      <p:ext uri="{BB962C8B-B14F-4D97-AF65-F5344CB8AC3E}">
        <p14:creationId xmlns:p14="http://schemas.microsoft.com/office/powerpoint/2010/main" val="3000345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BD89FA-7C58-5B4D-BE3F-6310768A1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1412489"/>
            <a:ext cx="3197701" cy="43638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/>
              <a:t>Meaning Two:</a:t>
            </a:r>
          </a:p>
          <a:p>
            <a:r>
              <a:rPr lang="en-US" sz="2000"/>
              <a:t> the situation in which something happens </a:t>
            </a:r>
            <a:r>
              <a:rPr lang="en-US" sz="2000" b="1"/>
              <a:t>:</a:t>
            </a:r>
            <a:r>
              <a:rPr lang="en-US" sz="2000"/>
              <a:t> the group of conditions that exist where and when something happens</a:t>
            </a:r>
          </a:p>
        </p:txBody>
      </p:sp>
      <p:cxnSp>
        <p:nvCxnSpPr>
          <p:cNvPr id="18" name="Straight Connector 17" title="Line dividing two definitions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0F23A-E584-4741-9764-A035BE360B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0855" y="1412489"/>
            <a:ext cx="3427283" cy="43638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/>
              <a:t>Meaning One:</a:t>
            </a:r>
          </a:p>
          <a:p>
            <a:r>
              <a:rPr lang="en-US" sz="2000"/>
              <a:t>the words that are used with a certain word or phrase and that help to explain its meaning.</a:t>
            </a:r>
          </a:p>
          <a:p>
            <a:endParaRPr lang="en-US" sz="2000"/>
          </a:p>
        </p:txBody>
      </p:sp>
      <p:sp>
        <p:nvSpPr>
          <p:cNvPr id="16" name="Rectangle 15" title="Black Box with the word 'content' inside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323CC1-99B0-D641-B41A-1619801A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latin typeface="Trebuchet MS" panose="020B0703020202090204" pitchFamily="34" charset="0"/>
              </a:rPr>
              <a:t>Context:</a:t>
            </a:r>
          </a:p>
        </p:txBody>
      </p:sp>
    </p:spTree>
    <p:extLst>
      <p:ext uri="{BB962C8B-B14F-4D97-AF65-F5344CB8AC3E}">
        <p14:creationId xmlns:p14="http://schemas.microsoft.com/office/powerpoint/2010/main" val="3336731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title="cucumber in a lawn chair">
            <a:extLst>
              <a:ext uri="{FF2B5EF4-FFF2-40B4-BE49-F238E27FC236}">
                <a16:creationId xmlns:a16="http://schemas.microsoft.com/office/drawing/2014/main" id="{B9D6EEA7-D903-A94D-9390-C1DE026168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5" r="10503"/>
          <a:stretch/>
        </p:blipFill>
        <p:spPr>
          <a:xfrm>
            <a:off x="7816897" y="1584494"/>
            <a:ext cx="4375105" cy="5273507"/>
          </a:xfrm>
          <a:custGeom>
            <a:avLst/>
            <a:gdLst>
              <a:gd name="connsiteX0" fmla="*/ 2921508 w 4375105"/>
              <a:gd name="connsiteY0" fmla="*/ 0 h 5273507"/>
              <a:gd name="connsiteX1" fmla="*/ 4314072 w 4375105"/>
              <a:gd name="connsiteY1" fmla="*/ 352611 h 5273507"/>
              <a:gd name="connsiteX2" fmla="*/ 4375105 w 4375105"/>
              <a:gd name="connsiteY2" fmla="*/ 389689 h 5273507"/>
              <a:gd name="connsiteX3" fmla="*/ 4375105 w 4375105"/>
              <a:gd name="connsiteY3" fmla="*/ 5273507 h 5273507"/>
              <a:gd name="connsiteX4" fmla="*/ 1193705 w 4375105"/>
              <a:gd name="connsiteY4" fmla="*/ 5273507 h 5273507"/>
              <a:gd name="connsiteX5" fmla="*/ 1063158 w 4375105"/>
              <a:gd name="connsiteY5" fmla="*/ 5175886 h 5273507"/>
              <a:gd name="connsiteX6" fmla="*/ 0 w 4375105"/>
              <a:gd name="connsiteY6" fmla="*/ 2921508 h 5273507"/>
              <a:gd name="connsiteX7" fmla="*/ 2921508 w 4375105"/>
              <a:gd name="connsiteY7" fmla="*/ 0 h 5273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5105" h="5273507">
                <a:moveTo>
                  <a:pt x="2921508" y="0"/>
                </a:moveTo>
                <a:cubicBezTo>
                  <a:pt x="3425728" y="0"/>
                  <a:pt x="3900114" y="127735"/>
                  <a:pt x="4314072" y="352611"/>
                </a:cubicBezTo>
                <a:lnTo>
                  <a:pt x="4375105" y="389689"/>
                </a:lnTo>
                <a:lnTo>
                  <a:pt x="4375105" y="5273507"/>
                </a:lnTo>
                <a:lnTo>
                  <a:pt x="1193705" y="5273507"/>
                </a:lnTo>
                <a:lnTo>
                  <a:pt x="1063158" y="5175886"/>
                </a:lnTo>
                <a:cubicBezTo>
                  <a:pt x="413861" y="4640038"/>
                  <a:pt x="0" y="3829104"/>
                  <a:pt x="0" y="2921508"/>
                </a:cubicBezTo>
                <a:cubicBezTo>
                  <a:pt x="0" y="1308004"/>
                  <a:pt x="1308004" y="0"/>
                  <a:pt x="2921508" y="0"/>
                </a:cubicBezTo>
                <a:close/>
              </a:path>
            </a:pathLst>
          </a:custGeom>
        </p:spPr>
      </p:pic>
      <p:pic>
        <p:nvPicPr>
          <p:cNvPr id="13" name="Picture 12" title="cucumber drinking a martini">
            <a:extLst>
              <a:ext uri="{FF2B5EF4-FFF2-40B4-BE49-F238E27FC236}">
                <a16:creationId xmlns:a16="http://schemas.microsoft.com/office/drawing/2014/main" id="{8FEF44BB-BE2D-834D-B921-24E3A21A8C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428"/>
          <a:stretch/>
        </p:blipFill>
        <p:spPr>
          <a:xfrm>
            <a:off x="3639395" y="10"/>
            <a:ext cx="4023360" cy="2980230"/>
          </a:xfrm>
          <a:custGeom>
            <a:avLst/>
            <a:gdLst>
              <a:gd name="connsiteX0" fmla="*/ 248676 w 4023360"/>
              <a:gd name="connsiteY0" fmla="*/ 0 h 2980240"/>
              <a:gd name="connsiteX1" fmla="*/ 3774684 w 4023360"/>
              <a:gd name="connsiteY1" fmla="*/ 0 h 2980240"/>
              <a:gd name="connsiteX2" fmla="*/ 3780561 w 4023360"/>
              <a:gd name="connsiteY2" fmla="*/ 9674 h 2980240"/>
              <a:gd name="connsiteX3" fmla="*/ 4023360 w 4023360"/>
              <a:gd name="connsiteY3" fmla="*/ 968560 h 2980240"/>
              <a:gd name="connsiteX4" fmla="*/ 2011680 w 4023360"/>
              <a:gd name="connsiteY4" fmla="*/ 2980240 h 2980240"/>
              <a:gd name="connsiteX5" fmla="*/ 0 w 4023360"/>
              <a:gd name="connsiteY5" fmla="*/ 968560 h 2980240"/>
              <a:gd name="connsiteX6" fmla="*/ 242799 w 4023360"/>
              <a:gd name="connsiteY6" fmla="*/ 9674 h 298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23360" h="2980240">
                <a:moveTo>
                  <a:pt x="248676" y="0"/>
                </a:moveTo>
                <a:lnTo>
                  <a:pt x="3774684" y="0"/>
                </a:lnTo>
                <a:lnTo>
                  <a:pt x="3780561" y="9674"/>
                </a:lnTo>
                <a:cubicBezTo>
                  <a:pt x="3935405" y="294716"/>
                  <a:pt x="4023360" y="621366"/>
                  <a:pt x="4023360" y="968560"/>
                </a:cubicBezTo>
                <a:cubicBezTo>
                  <a:pt x="4023360" y="2079580"/>
                  <a:pt x="3122700" y="2980240"/>
                  <a:pt x="2011680" y="2980240"/>
                </a:cubicBezTo>
                <a:cubicBezTo>
                  <a:pt x="900660" y="2980240"/>
                  <a:pt x="0" y="2079580"/>
                  <a:pt x="0" y="968560"/>
                </a:cubicBezTo>
                <a:cubicBezTo>
                  <a:pt x="0" y="621366"/>
                  <a:pt x="87955" y="294716"/>
                  <a:pt x="242799" y="9674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872DA3-60EC-0348-8396-012FD08B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88" y="3558465"/>
            <a:ext cx="6342530" cy="1325563"/>
          </a:xfrm>
        </p:spPr>
        <p:txBody>
          <a:bodyPr/>
          <a:lstStyle/>
          <a:p>
            <a:r>
              <a:rPr lang="en-US" dirty="0"/>
              <a:t>Cool as a Cucumber</a:t>
            </a:r>
          </a:p>
        </p:txBody>
      </p:sp>
    </p:spTree>
    <p:extLst>
      <p:ext uri="{BB962C8B-B14F-4D97-AF65-F5344CB8AC3E}">
        <p14:creationId xmlns:p14="http://schemas.microsoft.com/office/powerpoint/2010/main" val="2465771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6D9AD7-038C-A247-9CA3-DB7A586F1FA3}"/>
              </a:ext>
            </a:extLst>
          </p:cNvPr>
          <p:cNvSpPr txBox="1"/>
          <p:nvPr/>
        </p:nvSpPr>
        <p:spPr>
          <a:xfrm>
            <a:off x="6248401" y="4481185"/>
            <a:ext cx="49377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- Where Maria lives, things look different. </a:t>
            </a:r>
          </a:p>
          <a:p>
            <a:r>
              <a:rPr lang="en-US" sz="2000" dirty="0"/>
              <a:t>- It shows broken beer bottles.</a:t>
            </a:r>
          </a:p>
          <a:p>
            <a:r>
              <a:rPr lang="en-US" sz="2000" dirty="0"/>
              <a:t>- It shows trucks and pollution.</a:t>
            </a:r>
          </a:p>
          <a:p>
            <a:r>
              <a:rPr lang="en-US" sz="2000" dirty="0"/>
              <a:t>- Everything looks dark depressing.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E20CD3-7D34-E846-A171-FA09E9099F91}"/>
              </a:ext>
            </a:extLst>
          </p:cNvPr>
          <p:cNvSpPr txBox="1"/>
          <p:nvPr/>
        </p:nvSpPr>
        <p:spPr>
          <a:xfrm>
            <a:off x="739136" y="4481184"/>
            <a:ext cx="52806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- The video show that Deb has healthy food options.</a:t>
            </a:r>
          </a:p>
          <a:p>
            <a:r>
              <a:rPr lang="en-US" sz="2000" dirty="0"/>
              <a:t>- It shows the healthy air that Deb can breathe</a:t>
            </a:r>
          </a:p>
          <a:p>
            <a:r>
              <a:rPr lang="en-US" sz="2000" dirty="0"/>
              <a:t>- It shows that there are parks where Deb lives. </a:t>
            </a:r>
          </a:p>
        </p:txBody>
      </p:sp>
      <p:sp>
        <p:nvSpPr>
          <p:cNvPr id="3" name="Rounded Rectangle 2" descr="This is a box to write context clues to #1 in. " title="Context Clues">
            <a:extLst>
              <a:ext uri="{FF2B5EF4-FFF2-40B4-BE49-F238E27FC236}">
                <a16:creationId xmlns:a16="http://schemas.microsoft.com/office/drawing/2014/main" id="{87B2C8A7-C2C0-8C4C-A9B1-E63AFAFA6570}"/>
              </a:ext>
            </a:extLst>
          </p:cNvPr>
          <p:cNvSpPr/>
          <p:nvPr/>
        </p:nvSpPr>
        <p:spPr>
          <a:xfrm>
            <a:off x="579120" y="4352392"/>
            <a:ext cx="10881359" cy="209412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7C4601F-B957-3845-B35D-70631E06D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" y="458539"/>
            <a:ext cx="10881359" cy="406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/>
              <a:t>Where you live is about more than your address. It is about opportunities.” (1:04 seconds)</a:t>
            </a:r>
          </a:p>
          <a:p>
            <a:pPr lvl="0"/>
            <a:endParaRPr lang="en-US" sz="2400" dirty="0"/>
          </a:p>
          <a:p>
            <a:pPr lvl="0"/>
            <a:r>
              <a:rPr lang="en-US" altLang="en-US" sz="2400" b="1" dirty="0">
                <a:solidFill>
                  <a:srgbClr val="000000"/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Meaning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400" i="1" dirty="0">
                <a:solidFill>
                  <a:srgbClr val="000000"/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“Your home is more than just a place where you and your family stay. Your home is your community. And different communities have different opportunities.”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Context clues from the video that helped you understand the meaning: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59AD48D-61F3-4643-B128-69099FE5C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647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Tale of Two Cities – Sample Answer</a:t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484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5D62ECB-8330-DA4C-ABA2-9E120FD412EB}"/>
              </a:ext>
            </a:extLst>
          </p:cNvPr>
          <p:cNvSpPr txBox="1"/>
          <p:nvPr/>
        </p:nvSpPr>
        <p:spPr>
          <a:xfrm>
            <a:off x="2914487" y="5104045"/>
            <a:ext cx="6505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hlinkClick r:id="rId2"/>
              </a:rPr>
              <a:t>Click the here to see the 14 cities!</a:t>
            </a:r>
            <a:endParaRPr lang="en-US" sz="3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92BA52-D371-0248-B2AD-76F21FA27D94}"/>
              </a:ext>
            </a:extLst>
          </p:cNvPr>
          <p:cNvSpPr/>
          <p:nvPr/>
        </p:nvSpPr>
        <p:spPr>
          <a:xfrm>
            <a:off x="697173" y="1826771"/>
            <a:ext cx="109405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i="0" dirty="0">
                <a:effectLst/>
                <a:latin typeface="Trebuchet MS" panose="020B0703020202090204" pitchFamily="34" charset="0"/>
              </a:rPr>
              <a:t>Building Healthy Communities (BHC) is a 10 year, $1 billion comprehensive community initiative launched by The California Endowment in 2010 to advance statewide policy, change the narrative, and transform </a:t>
            </a:r>
            <a:r>
              <a:rPr lang="en-US" sz="2800" b="0" i="0" u="none" strike="noStrike" dirty="0">
                <a:effectLst/>
                <a:latin typeface="Trebuchet MS" panose="020B0703020202090204" pitchFamily="34" charset="0"/>
              </a:rPr>
              <a:t>14 of California’s communities</a:t>
            </a:r>
            <a:r>
              <a:rPr lang="en-US" sz="2800" b="0" i="0" dirty="0">
                <a:effectLst/>
                <a:latin typeface="Trebuchet MS" panose="020B0703020202090204" pitchFamily="34" charset="0"/>
              </a:rPr>
              <a:t> devastated by health inequities into places where all people and neighborhoods thrive.</a:t>
            </a:r>
            <a:endParaRPr lang="en-US" sz="2800" dirty="0">
              <a:latin typeface="Trebuchet MS" panose="020B070302020209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82E320-C6A7-6441-9C29-1793EFCB1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Building Healthy Communities</a:t>
            </a:r>
          </a:p>
        </p:txBody>
      </p:sp>
    </p:spTree>
    <p:extLst>
      <p:ext uri="{BB962C8B-B14F-4D97-AF65-F5344CB8AC3E}">
        <p14:creationId xmlns:p14="http://schemas.microsoft.com/office/powerpoint/2010/main" val="1559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title="Chart outline where health happens">
            <a:extLst>
              <a:ext uri="{FF2B5EF4-FFF2-40B4-BE49-F238E27FC236}">
                <a16:creationId xmlns:a16="http://schemas.microsoft.com/office/drawing/2014/main" id="{445D0FC5-6E5C-2D40-984A-95A13EF3C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228" y="851704"/>
            <a:ext cx="7995099" cy="57364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6D80BB0-FF20-3441-850C-80827C53D5DA}"/>
              </a:ext>
            </a:extLst>
          </p:cNvPr>
          <p:cNvSpPr txBox="1"/>
          <p:nvPr/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Santa Ana Focus Areas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FC4B6E-8A26-894E-9360-4D1B56447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36" y="-102024"/>
            <a:ext cx="10515600" cy="1325563"/>
          </a:xfrm>
        </p:spPr>
        <p:txBody>
          <a:bodyPr/>
          <a:lstStyle/>
          <a:p>
            <a:r>
              <a:rPr lang="en-US" dirty="0"/>
              <a:t>Santa Ana Focus Areas</a:t>
            </a:r>
          </a:p>
        </p:txBody>
      </p:sp>
    </p:spTree>
    <p:extLst>
      <p:ext uri="{BB962C8B-B14F-4D97-AF65-F5344CB8AC3E}">
        <p14:creationId xmlns:p14="http://schemas.microsoft.com/office/powerpoint/2010/main" val="1037308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73F6A9-5BC1-8144-94E8-34B8E8AC9B16}"/>
              </a:ext>
            </a:extLst>
          </p:cNvPr>
          <p:cNvSpPr txBox="1"/>
          <p:nvPr/>
        </p:nvSpPr>
        <p:spPr>
          <a:xfrm>
            <a:off x="382137" y="6264322"/>
            <a:ext cx="2961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rebuchet MS" panose="020B0703020202090204" pitchFamily="34" charset="0"/>
              </a:rPr>
              <a:t>Slideshow Author: Jennifer Hoeger, 2018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0D811B-649E-D443-A21C-16C97CD88E69}"/>
              </a:ext>
            </a:extLst>
          </p:cNvPr>
          <p:cNvSpPr txBox="1"/>
          <p:nvPr/>
        </p:nvSpPr>
        <p:spPr>
          <a:xfrm>
            <a:off x="1493494" y="1621586"/>
            <a:ext cx="939762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rebuchet MS" panose="020B0703020202090204" pitchFamily="34" charset="0"/>
            </a:endParaRPr>
          </a:p>
          <a:p>
            <a:r>
              <a:rPr lang="en-US" dirty="0">
                <a:latin typeface="Trebuchet MS" panose="020B0703020202090204" pitchFamily="34" charset="0"/>
              </a:rPr>
              <a:t>Picture 1 retrieved from </a:t>
            </a:r>
            <a:r>
              <a:rPr lang="en-US" dirty="0">
                <a:latin typeface="Trebuchet MS" panose="020B0703020202090204" pitchFamily="34" charset="0"/>
                <a:hlinkClick r:id="rId2"/>
              </a:rPr>
              <a:t>LA Parent</a:t>
            </a:r>
            <a:r>
              <a:rPr lang="en-US" dirty="0">
                <a:latin typeface="Trebuchet MS" panose="020B0703020202090204" pitchFamily="34" charset="0"/>
              </a:rPr>
              <a:t>  (http://www.laparent.com/events/cultural-diversity-days/)</a:t>
            </a:r>
          </a:p>
          <a:p>
            <a:r>
              <a:rPr lang="en-US" dirty="0">
                <a:latin typeface="Trebuchet MS" panose="020B0703020202090204" pitchFamily="34" charset="0"/>
              </a:rPr>
              <a:t>Picture 2 retrieved at </a:t>
            </a:r>
            <a:r>
              <a:rPr lang="en-US" dirty="0">
                <a:latin typeface="Trebuchet MS" panose="020B0703020202090204" pitchFamily="34" charset="0"/>
                <a:hlinkClick r:id="rId3"/>
              </a:rPr>
              <a:t>CMCF</a:t>
            </a:r>
            <a:endParaRPr lang="en-US" dirty="0">
              <a:latin typeface="Trebuchet MS" panose="020B0703020202090204" pitchFamily="34" charset="0"/>
            </a:endParaRPr>
          </a:p>
          <a:p>
            <a:r>
              <a:rPr lang="en-US" dirty="0">
                <a:latin typeface="Trebuchet MS" panose="020B0703020202090204" pitchFamily="34" charset="0"/>
              </a:rPr>
              <a:t>  (http://cmcf.org.my/6-things-to-consider-before-moving-to-a-new-city-for-that-job/)</a:t>
            </a:r>
          </a:p>
          <a:p>
            <a:r>
              <a:rPr lang="en-US" dirty="0">
                <a:latin typeface="Trebuchet MS" panose="020B0703020202090204" pitchFamily="34" charset="0"/>
              </a:rPr>
              <a:t>Picture 3 retrieved at </a:t>
            </a:r>
            <a:r>
              <a:rPr lang="en-US" dirty="0">
                <a:latin typeface="Trebuchet MS" panose="020B0703020202090204" pitchFamily="34" charset="0"/>
                <a:hlinkClick r:id="rId4"/>
              </a:rPr>
              <a:t>HUD User</a:t>
            </a:r>
            <a:r>
              <a:rPr lang="en-US" dirty="0">
                <a:latin typeface="Trebuchet MS" panose="020B0703020202090204" pitchFamily="34" charset="0"/>
              </a:rPr>
              <a:t> (https://www.huduser.gov/portal/periodicals/em/winter11/highlight2.html)</a:t>
            </a:r>
          </a:p>
          <a:p>
            <a:r>
              <a:rPr lang="en-US" dirty="0">
                <a:latin typeface="Trebuchet MS" panose="020B0703020202090204" pitchFamily="34" charset="0"/>
              </a:rPr>
              <a:t>Picture 4 retrieved </a:t>
            </a:r>
            <a:r>
              <a:rPr lang="en-US" dirty="0" err="1">
                <a:latin typeface="Trebuchet MS" panose="020B0703020202090204" pitchFamily="34" charset="0"/>
              </a:rPr>
              <a:t>at</a:t>
            </a:r>
            <a:r>
              <a:rPr lang="en-US" dirty="0" err="1">
                <a:latin typeface="Trebuchet MS" panose="020B0703020202090204" pitchFamily="34" charset="0"/>
                <a:hlinkClick r:id="rId5"/>
              </a:rPr>
              <a:t>Bank</a:t>
            </a:r>
            <a:r>
              <a:rPr lang="en-US" dirty="0">
                <a:latin typeface="Trebuchet MS" panose="020B0703020202090204" pitchFamily="34" charset="0"/>
                <a:hlinkClick r:id="rId5"/>
              </a:rPr>
              <a:t> Lawyers Blog</a:t>
            </a:r>
            <a:r>
              <a:rPr lang="en-US" dirty="0">
                <a:latin typeface="Trebuchet MS" panose="020B0703020202090204" pitchFamily="34" charset="0"/>
              </a:rPr>
              <a:t>   (http://www.banklawyersblog.com/.a/6a00d8341c652b53ef0128760b4e13970c-popup) </a:t>
            </a:r>
          </a:p>
          <a:p>
            <a:r>
              <a:rPr lang="en-US" dirty="0">
                <a:latin typeface="Trebuchet MS" panose="020B0703020202090204" pitchFamily="34" charset="0"/>
              </a:rPr>
              <a:t>Picture 5 retrieved at </a:t>
            </a:r>
            <a:r>
              <a:rPr lang="en-US" dirty="0">
                <a:latin typeface="Trebuchet MS" panose="020B0703020202090204" pitchFamily="34" charset="0"/>
                <a:hlinkClick r:id="rId6"/>
              </a:rPr>
              <a:t>Red Sox Life</a:t>
            </a:r>
            <a:r>
              <a:rPr lang="en-US" dirty="0">
                <a:latin typeface="Trebuchet MS" panose="020B0703020202090204" pitchFamily="34" charset="0"/>
              </a:rPr>
              <a:t> (http://www.redsoxlife.com/2013/06/cool-as-cucumber.html) </a:t>
            </a:r>
          </a:p>
          <a:p>
            <a:r>
              <a:rPr lang="en-US" dirty="0">
                <a:latin typeface="Trebuchet MS" panose="020B0703020202090204" pitchFamily="34" charset="0"/>
              </a:rPr>
              <a:t>Image on Slide 6 retrieved at </a:t>
            </a:r>
            <a:r>
              <a:rPr lang="en-US" dirty="0" err="1">
                <a:latin typeface="Trebuchet MS" panose="020B0703020202090204" pitchFamily="34" charset="0"/>
                <a:hlinkClick r:id="rId7"/>
              </a:rPr>
              <a:t>Calendow</a:t>
            </a:r>
            <a:r>
              <a:rPr lang="en-US" dirty="0">
                <a:latin typeface="Trebuchet MS" panose="020B0703020202090204" pitchFamily="34" charset="0"/>
              </a:rPr>
              <a:t> (http://www.calendow.org/building-healthy-communities/)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8AC324-5CD6-DB48-BFF3-2E8E30C67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References:</a:t>
            </a:r>
          </a:p>
        </p:txBody>
      </p:sp>
    </p:spTree>
    <p:extLst>
      <p:ext uri="{BB962C8B-B14F-4D97-AF65-F5344CB8AC3E}">
        <p14:creationId xmlns:p14="http://schemas.microsoft.com/office/powerpoint/2010/main" val="2518331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596E30-0336-4D3F-B8B8-238A9C7F8924}">
  <ds:schemaRefs>
    <ds:schemaRef ds:uri="http://schemas.microsoft.com/sharepoint/v3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84589EB-CDD8-41AB-BD5C-70504A7F67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E93F0C-4D6E-414B-BC2F-C193E76334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10397</TotalTime>
  <Words>394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Trebuchet MS</vt:lpstr>
      <vt:lpstr>Office Theme</vt:lpstr>
      <vt:lpstr>Kids Smiling</vt:lpstr>
      <vt:lpstr>Compare the photos</vt:lpstr>
      <vt:lpstr>Context:</vt:lpstr>
      <vt:lpstr>Cool as a Cucumber</vt:lpstr>
      <vt:lpstr>Tale of Two Cities – Sample Answer </vt:lpstr>
      <vt:lpstr>Building Healthy Communities</vt:lpstr>
      <vt:lpstr>Santa Ana Focus Areas</vt:lpstr>
      <vt:lpstr>References: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Hoeger</dc:creator>
  <cp:lastModifiedBy>Maus, Brendon</cp:lastModifiedBy>
  <cp:revision>21</cp:revision>
  <dcterms:created xsi:type="dcterms:W3CDTF">2018-02-25T14:33:43Z</dcterms:created>
  <dcterms:modified xsi:type="dcterms:W3CDTF">2026-05-28T18:43:24Z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