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1" r:id="rId5"/>
    <p:sldId id="257" r:id="rId6"/>
    <p:sldId id="260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86"/>
    <p:restoredTop sz="94655"/>
  </p:normalViewPr>
  <p:slideViewPr>
    <p:cSldViewPr snapToGrid="0" snapToObjects="1">
      <p:cViewPr varScale="1">
        <p:scale>
          <a:sx n="111" d="100"/>
          <a:sy n="111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261B8-B251-FA40-9138-197D79533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9E425C-964B-3048-807C-D6EB72F61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7A1DB-9C6E-3245-82AB-56FD3E346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1F54C-2741-9345-8403-9D69F7A4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C4A18-BB6E-8849-90C8-8714ECFED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5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D929-D078-1347-8F9F-C45CE867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4452E-4896-6C4F-AB47-EDD2F8CE1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D3635-4A83-A64A-9000-257F0FD61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C1410-5286-4B42-B4D8-1735A426D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7F92C-787D-2A47-AB3C-A354A8B3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A2A518-1344-CB4F-982B-D14E748D09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F9130D-78CE-484B-881A-D210B14EF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B95F4-A96C-F346-849C-01A976621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C3FC6-03AB-6A48-A456-D52C414E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DC086-6E3D-2646-BD00-4330570A4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1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12B05-C8CB-FD4F-9492-72572AB3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0B729-D033-DD44-90A0-4DFF0D550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9FAFF-2215-6C45-95F7-A4B94E240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2FD7F-CF4D-E34A-8C22-15C9A1D0D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6EF3D-4150-6D4A-8244-A1CF5CFE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80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7145D-15BC-464B-9F7B-441F6CFB0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0D94E-A646-4344-8A94-8BF4807FD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41050-9394-F440-8E46-A688B68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01CDB-211A-4D43-86B0-899277012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05E05-AA4A-6C4B-B1AE-DDC20793F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3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D620-E8DE-8945-B0F8-029D7626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607E0-C04A-3F4D-9C06-DB5D238B1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326F0-A6A9-4D45-A582-43CF9104D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CA68F-C05A-B549-B5F4-489BF3C03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9DF45-89DD-7343-9120-DB28BFE46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729A54-340C-B849-B180-84DD3540E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9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3B07C-94CB-384C-A1E9-7C818CA9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C78B5-CBCD-EC42-B583-75A7C59D3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88E62-F8C4-E349-998B-4E09C12AD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5B4B3-80B5-D041-ADEF-47455B855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99E7E8-CC4F-CE49-B67D-1FC326A17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F1E39-D395-5B4C-AE0D-551D4710E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EA9613-C906-904F-85F3-3FA5C740C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AC1345-0D65-1745-9A97-871EF0B55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27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54A73-6346-EF48-92FE-39CA07F6E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455EE-1596-1341-B486-528F43CB3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BFCE6-56BC-1045-B84D-36322923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5844E7-7BB2-D745-9500-BE9155588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92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441433-CFEA-B847-B713-FAAE8DF06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1A5A3-5C2C-144A-B701-E74A96C4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DD7B7-8144-9A44-AA70-EF3CD45E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3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9665E-4B02-DD42-BEB7-E8FF4F290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5D222-0E5E-8343-9EB6-BD9AC0AC1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ACE76-EA80-7F4D-B949-9229825AA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85EF1-F4E2-DB4B-8E12-9BC6BEAB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5D9E4-5897-3C47-B67B-DD63949F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D749E-DEA3-F24C-A941-524F0FD53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9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F821F-E428-4346-A7C4-C9A9BD646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9F256-6A82-3B46-BF26-DC7D6869B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E7AE1-59D3-8C45-ACB4-224494F49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0FBCC-C2D8-194E-AC81-F3A2B9DB3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1826D-9BDF-A145-AC42-6CF271801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D2AA1-BF68-274A-96C0-731839A3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4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7263BB-4A21-5C4C-8D99-53229CC09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064D1-5FAE-6944-815F-02C1E21F9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66C7D-63C8-A54C-AE9A-0F0B4B251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AE0ED-755B-034D-A25E-947192AB86B9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4040F-D5F1-4E4D-B716-199773265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BD643-346C-104F-B33D-97B20F00B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0949-BDEA-1640-91D9-2475A2659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Real Conditional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Grammar Practice</a:t>
            </a:r>
          </a:p>
        </p:txBody>
      </p:sp>
    </p:spTree>
    <p:extLst>
      <p:ext uri="{BB962C8B-B14F-4D97-AF65-F5344CB8AC3E}">
        <p14:creationId xmlns:p14="http://schemas.microsoft.com/office/powerpoint/2010/main" val="2068323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EF379-813C-B247-8D13-63C04F63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CONDITIONAL SENTENCES WITH MODALS: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81FB7-5F2C-F444-9D49-DC59409E5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There are different types of conditions. Some are possible or likely and others are unlikely. </a:t>
            </a:r>
          </a:p>
          <a:p>
            <a:pPr marL="0" indent="0">
              <a:buNone/>
            </a:pPr>
            <a:endParaRPr lang="en-US" b="1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Conditional clause:</a:t>
            </a:r>
          </a:p>
          <a:p>
            <a:pPr marL="0" indent="0">
              <a:buNone/>
            </a:pPr>
            <a:r>
              <a:rPr lang="en-US" u="sng" dirty="0">
                <a:latin typeface="Trebuchet MS" panose="020B0603020202020204" pitchFamily="34" charset="0"/>
              </a:rPr>
              <a:t>If + Simple Present</a:t>
            </a:r>
            <a:r>
              <a:rPr lang="en-US" dirty="0">
                <a:solidFill>
                  <a:srgbClr val="FF0000"/>
                </a:solidFill>
                <a:latin typeface="Trebuchet MS" panose="020B0603020202020204" pitchFamily="34" charset="0"/>
              </a:rPr>
              <a:t>, </a:t>
            </a:r>
            <a:r>
              <a:rPr lang="en-US" dirty="0">
                <a:latin typeface="Trebuchet MS" panose="020B0603020202020204" pitchFamily="34" charset="0"/>
              </a:rPr>
              <a:t>main clause </a:t>
            </a:r>
            <a:r>
              <a:rPr lang="en-US" u="sng" dirty="0">
                <a:latin typeface="Trebuchet MS" panose="020B0603020202020204" pitchFamily="34" charset="0"/>
              </a:rPr>
              <a:t>modal verb with future meaning (will/can/could or should or may/ might)</a:t>
            </a:r>
            <a:r>
              <a:rPr lang="en-US" dirty="0">
                <a:latin typeface="Trebuchet MS" panose="020B0603020202020204" pitchFamily="34" charset="0"/>
              </a:rPr>
              <a:t>. (Note: Use a comma after if clause if it is first.)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Or</a:t>
            </a:r>
          </a:p>
          <a:p>
            <a:pPr marL="0" indent="0">
              <a:buNone/>
            </a:pPr>
            <a:r>
              <a:rPr lang="en-US" dirty="0">
                <a:latin typeface="Trebuchet MS" panose="020B0603020202020204" pitchFamily="34" charset="0"/>
              </a:rPr>
              <a:t>Main clause if clause. (Note: No comma)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0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A0E9FB-AC45-554E-BD14-E3BA69BF964E}"/>
              </a:ext>
            </a:extLst>
          </p:cNvPr>
          <p:cNvSpPr/>
          <p:nvPr/>
        </p:nvSpPr>
        <p:spPr>
          <a:xfrm>
            <a:off x="815897" y="1690688"/>
            <a:ext cx="10537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200" dirty="0">
                <a:latin typeface="Trebuchet MS" panose="020B0603020202020204" pitchFamily="34" charset="0"/>
              </a:rPr>
              <a:t>If you go camping in the desert</a:t>
            </a: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</a:rPr>
              <a:t>,</a:t>
            </a:r>
            <a:r>
              <a:rPr lang="en-US" sz="3200" dirty="0">
                <a:latin typeface="Trebuchet MS" panose="020B0603020202020204" pitchFamily="34" charset="0"/>
              </a:rPr>
              <a:t> you can see a beautiful sunset.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200" dirty="0">
                <a:latin typeface="Trebuchet MS" panose="020B0603020202020204" pitchFamily="34" charset="0"/>
              </a:rPr>
              <a:t>If you travel along the coastline</a:t>
            </a: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</a:rPr>
              <a:t>,</a:t>
            </a:r>
            <a:r>
              <a:rPr lang="en-US" sz="3200" dirty="0">
                <a:latin typeface="Trebuchet MS" panose="020B0603020202020204" pitchFamily="34" charset="0"/>
              </a:rPr>
              <a:t> you might see sea lions laying on the beach.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200" dirty="0">
                <a:latin typeface="Trebuchet MS" panose="020B0603020202020204" pitchFamily="34" charset="0"/>
              </a:rPr>
              <a:t>If you decide to go camping in Yosemite</a:t>
            </a:r>
            <a:r>
              <a:rPr lang="en-US" sz="3200" dirty="0">
                <a:solidFill>
                  <a:srgbClr val="FF0000"/>
                </a:solidFill>
                <a:latin typeface="Trebuchet MS" panose="020B0603020202020204" pitchFamily="34" charset="0"/>
              </a:rPr>
              <a:t>,</a:t>
            </a:r>
            <a:r>
              <a:rPr lang="en-US" sz="3200" dirty="0">
                <a:latin typeface="Trebuchet MS" panose="020B0603020202020204" pitchFamily="34" charset="0"/>
              </a:rPr>
              <a:t> you should reserve a space ahead of time.</a:t>
            </a:r>
          </a:p>
          <a:p>
            <a:pPr lvl="0"/>
            <a:r>
              <a:rPr lang="en-US" sz="3200" dirty="0">
                <a:latin typeface="Trebuchet MS" panose="020B0603020202020204" pitchFamily="34" charset="0"/>
              </a:rPr>
              <a:t>Or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3200" dirty="0">
                <a:latin typeface="Trebuchet MS" panose="020B0603020202020204" pitchFamily="34" charset="0"/>
              </a:rPr>
              <a:t>You should reserve a space ahead of time if you decide to go camping in Yosemite. (Note: No comma)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C7667-5A18-F54E-BBB2-D2B98CAE7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CONDTIONAL SENTENCES WITH MODALS: Examples</a:t>
            </a:r>
          </a:p>
        </p:txBody>
      </p:sp>
    </p:spTree>
    <p:extLst>
      <p:ext uri="{BB962C8B-B14F-4D97-AF65-F5344CB8AC3E}">
        <p14:creationId xmlns:p14="http://schemas.microsoft.com/office/powerpoint/2010/main" val="3558185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Practice: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0CEC-A4AC-964C-9910-2DD3710C2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latin typeface="Trebuchet MS" panose="020B0603020202020204" pitchFamily="34" charset="0"/>
              </a:rPr>
              <a:t>If you ______________(choose) to visit one of California’s National Park</a:t>
            </a:r>
            <a:r>
              <a:rPr 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,</a:t>
            </a:r>
          </a:p>
          <a:p>
            <a:pPr marL="0" lvl="0" indent="0">
              <a:buNone/>
            </a:pPr>
            <a:r>
              <a:rPr lang="en-US" sz="2400" dirty="0">
                <a:latin typeface="Trebuchet MS" panose="020B0603020202020204" pitchFamily="34" charset="0"/>
              </a:rPr>
              <a:t> you_____________(should, can, might) plan your trip ahead of time.</a:t>
            </a:r>
          </a:p>
          <a:p>
            <a:pPr lvl="0"/>
            <a:r>
              <a:rPr lang="en-US" sz="2400" dirty="0">
                <a:latin typeface="Trebuchet MS" panose="020B0603020202020204" pitchFamily="34" charset="0"/>
              </a:rPr>
              <a:t>If you_______________(go hiking) in the canyon</a:t>
            </a:r>
            <a:r>
              <a:rPr 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,</a:t>
            </a:r>
            <a:r>
              <a:rPr lang="en-US" sz="2400" dirty="0">
                <a:latin typeface="Trebuchet MS" panose="020B0603020202020204" pitchFamily="34" charset="0"/>
              </a:rPr>
              <a:t> you _____________(can, might, should) enjoy beautiful nature.</a:t>
            </a:r>
          </a:p>
          <a:p>
            <a:pPr lvl="0"/>
            <a:r>
              <a:rPr lang="en-US" sz="2400" dirty="0">
                <a:latin typeface="Trebuchet MS" panose="020B0603020202020204" pitchFamily="34" charset="0"/>
              </a:rPr>
              <a:t>If you______________________(drive) along the coastline</a:t>
            </a:r>
            <a:r>
              <a:rPr 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,</a:t>
            </a:r>
            <a:r>
              <a:rPr lang="en-US" sz="2400" dirty="0">
                <a:latin typeface="Trebuchet MS" panose="020B0603020202020204" pitchFamily="34" charset="0"/>
              </a:rPr>
              <a:t> you_______________(can, might, should) see many gorgeous nature spots.</a:t>
            </a:r>
          </a:p>
          <a:p>
            <a:pPr lvl="0"/>
            <a:r>
              <a:rPr lang="en-US" sz="2400" dirty="0">
                <a:latin typeface="Trebuchet MS" panose="020B0603020202020204" pitchFamily="34" charset="0"/>
              </a:rPr>
              <a:t>A park ranger _______________(might, should) stop you if you_______________(not follow) the rules. (Comma?)</a:t>
            </a:r>
          </a:p>
        </p:txBody>
      </p:sp>
    </p:spTree>
    <p:extLst>
      <p:ext uri="{BB962C8B-B14F-4D97-AF65-F5344CB8AC3E}">
        <p14:creationId xmlns:p14="http://schemas.microsoft.com/office/powerpoint/2010/main" val="40358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94AFBBA-6E41-894B-9228-7ED79BFAB796}"/>
              </a:ext>
            </a:extLst>
          </p:cNvPr>
          <p:cNvSpPr/>
          <p:nvPr/>
        </p:nvSpPr>
        <p:spPr>
          <a:xfrm>
            <a:off x="1326995" y="1461341"/>
            <a:ext cx="1026469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If you _______________(enjoy) watching wildlife, you _________________(should, can, might) go to one of the nature preserves in the area.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If you _____________(be interested) in camping in the desert, you___________________(might, can, should) want to go to Joshua Tree National Park.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If you _____________(not reserve) a spot in the park, you ___________________(might, can) have to get a hotel room.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rebuchet MS" panose="020B0603020202020204" pitchFamily="34" charset="0"/>
              </a:rPr>
              <a:t>If you _______________________travel  to Yosemite, you_____________________(enjoy) splendid canyons, valleys and waterfalls.</a:t>
            </a:r>
            <a:r>
              <a:rPr lang="en-US" sz="2800" dirty="0">
                <a:latin typeface="Trebuchet MS" panose="020B0703020202090204" pitchFamily="34" charset="0"/>
              </a:rPr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rebuchet MS" panose="020B0603020202020204" pitchFamily="34" charset="0"/>
              </a:rPr>
              <a:t>Continued Practice:</a:t>
            </a:r>
          </a:p>
        </p:txBody>
      </p:sp>
    </p:spTree>
    <p:extLst>
      <p:ext uri="{BB962C8B-B14F-4D97-AF65-F5344CB8AC3E}">
        <p14:creationId xmlns:p14="http://schemas.microsoft.com/office/powerpoint/2010/main" val="4136861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024DF9-48CA-4091-8B6F-89F097A7F9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69F9E3-5278-4CD1-BEC5-F26922D404F2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schemas.microsoft.com/sharepoint/v3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307557E-E33D-47FC-B0ED-EE0A3EFEE9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361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Trebuchet MS</vt:lpstr>
      <vt:lpstr>Office Theme</vt:lpstr>
      <vt:lpstr>Real Conditional </vt:lpstr>
      <vt:lpstr>CONDITIONAL SENTENCES WITH MODALS: Structure</vt:lpstr>
      <vt:lpstr>CONDTIONAL SENTENCES WITH MODALS: Examples</vt:lpstr>
      <vt:lpstr>Practice:</vt:lpstr>
      <vt:lpstr>Continued Practice: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CONDTIONAL SENTENCES WITH MODALS</dc:title>
  <dc:creator>Victoria Myers</dc:creator>
  <cp:lastModifiedBy>Maus, Brendon</cp:lastModifiedBy>
  <cp:revision>5</cp:revision>
  <dcterms:created xsi:type="dcterms:W3CDTF">2018-03-04T20:39:02Z</dcterms:created>
  <dcterms:modified xsi:type="dcterms:W3CDTF">2026-05-28T18:53:53Z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