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2" r:id="rId9"/>
    <p:sldId id="263" r:id="rId10"/>
    <p:sldId id="264" r:id="rId11"/>
    <p:sldId id="261" r:id="rId12"/>
    <p:sldId id="265" r:id="rId13"/>
    <p:sldId id="267" r:id="rId14"/>
    <p:sldId id="266" r:id="rId15"/>
    <p:sldId id="268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Gabriola" panose="04040605051002020D02" pitchFamily="82" charset="0"/>
      <p:regular r:id="rId23"/>
    </p:embeddedFont>
    <p:embeddedFont>
      <p:font typeface="Kalinga" panose="020B0502040204020203" pitchFamily="34" charset="0"/>
      <p:regular r:id="rId24"/>
      <p:bold r:id="rId25"/>
    </p:embeddedFont>
    <p:embeddedFont>
      <p:font typeface="Lato" panose="020B0604020202020204" charset="0"/>
      <p:regular r:id="rId26"/>
      <p:bold r:id="rId27"/>
      <p:italic r:id="rId28"/>
      <p:boldItalic r:id="rId29"/>
    </p:embeddedFont>
    <p:embeddedFont>
      <p:font typeface="Lato Light" panose="020B060402020202020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54C"/>
    <a:srgbClr val="E31837"/>
    <a:srgbClr val="FFB6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0"/>
    <p:restoredTop sz="96327"/>
  </p:normalViewPr>
  <p:slideViewPr>
    <p:cSldViewPr snapToGrid="0">
      <p:cViewPr varScale="1">
        <p:scale>
          <a:sx n="72" d="100"/>
          <a:sy n="72" d="100"/>
        </p:scale>
        <p:origin x="10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8F79-7ADC-D264-5347-474F2C48B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914AE-4BF5-3DD7-64A3-2BC084F07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26121-CDA9-AC87-5938-0FE8693D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34C1-1173-A440-5408-AF7165F6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CCD16-14C8-A760-29FD-0757C299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8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6253-D8FE-BD42-8666-47E18C9F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B0E5BB-D965-C271-5D88-74B8060BE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AB234-F422-1665-9B7C-3958AA70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4F430-7805-66E8-A093-7D19721CE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A95D5-59BF-4691-DC51-FC2FCF22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7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BFC63-5A68-6A4F-D06C-F3EA574848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916C9-E244-2DF8-D947-0317D9068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FDB8-3DAC-EBB3-69F8-9186E941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0202F-7443-3399-0D95-18F5F048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09033-7E00-4D9C-DA20-3ADF0BBDF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95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0826-05FE-169E-4B7B-342809EAE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2ACDB-0BD1-8FA2-BD3A-6B12C4679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21B3E-E08A-E29D-1C57-D7F80DE5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480A-BCC4-6C87-BDD1-ECCD82D63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C75DE-47E9-34DE-23D6-78610889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8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1ED7-3AEC-693A-6866-B4EB67FC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4E7AD-1704-2A7F-71CB-ABBCCF5EA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C1A6E-127A-A315-BFEA-CD329EAE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1283E-4C10-492F-99CB-14E04F8E9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EC028-CDB1-FB71-AD24-903301BC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5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69AC7-EEC5-F31A-DADC-A95451A5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8733-BFE4-7217-011D-6BCC167A3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07C7F-A53D-A28E-304E-82CC5934F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267A3-4161-6138-CA91-61FD9F20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E8B67-E075-2A58-AE23-B49EA6F2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F9CA0-94FE-4516-62D1-9D56F968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4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B679-22F6-A505-A271-0CA83A84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BB973-E608-F599-8E27-0F1CBB106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0F653-4BAD-F39E-7BC7-AB91C5D38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72B40-0722-3550-764E-ABDBE41B2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B6453-D985-5F8C-D073-F24950E67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2FC944-5F8F-AE81-0DB3-310BD7D5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A7A95-7654-7F32-F806-57FC25F3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68373-5539-9B03-4B8B-48698BD11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4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B43B-7633-99EB-392B-0EE6D9D6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53D93-CC2D-16EC-9962-5A9A7D21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966A1-9BBE-5A2F-5ED8-4FBE11924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0EA3B-B1A1-03E8-00D5-4D994863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176DDA-EAF1-E9F9-E6C4-E5BED307C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D8AA92-4F47-EC9C-2674-6ECC77F9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E2D09-08C1-A772-B3BC-11A70487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DEB1-30D8-ACC2-C4C8-39589F3E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1C512-B14B-6358-587A-05C617F1C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BBDB-B6BA-C7B8-784D-CFCAA1270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97A5D-BBFC-EC06-B4CF-89FF26B2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FD230-9A93-11C8-CA69-249D8D1F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C5860-701C-B73B-EED7-0C0503FD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7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AFA89-35CB-1C6D-9C00-7E844FE9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40B61-5385-A338-545F-E949CEF3C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D0481-01A3-BB52-7184-F89C622C1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636B9-CE99-DAB9-9CFF-7E1AF408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04A0D-1350-035F-7FB6-21040411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DEA88-0E38-2347-0CA2-907D617E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0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5B5C8-8350-F3E6-8E69-AF03C8E6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92837-57FB-7C19-508A-7DB49A872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E693C-2C91-94A2-716C-FF6B7BE1F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0DEC3-8BDA-6A4E-9570-A74670994CE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C3971-5E24-6E74-DD9C-090AA77E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3E970-4A76-0750-DD84-8E83744D5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7265D-47AF-5A4C-A25B-3871089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K6tRRD1Lk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rise.articulate.com/share/uZH_0ydHyJuFi7OG7FZrWMAnpyKo0jrK#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3497D-8DF5-309C-C44D-054EB56C8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305" y="1064731"/>
            <a:ext cx="8091170" cy="2387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Lato" panose="020F0502020204030203" pitchFamily="34" charset="77"/>
              </a:rPr>
              <a:t>SCC – CONTINUING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305" y="4022191"/>
            <a:ext cx="5670423" cy="512761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Gabriola" pitchFamily="82" charset="0"/>
                <a:cs typeface="Apple Chancery" panose="03020702040506060504" pitchFamily="66" charset="-79"/>
              </a:rPr>
              <a:t>New Student Orientation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BCBA88-FEFE-C5E5-1EEF-A35DDCE5BC7C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87ED77-19A6-E432-99A5-78EB43D7CB45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82D7CB-F7BE-DA0D-7134-88B0F4F3228A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48ADC5D3-DBFA-00E0-7CF3-F81EB9AA924C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80E35C-4F3F-8B46-8542-7187033A0151}"/>
              </a:ext>
            </a:extLst>
          </p:cNvPr>
          <p:cNvCxnSpPr/>
          <p:nvPr/>
        </p:nvCxnSpPr>
        <p:spPr>
          <a:xfrm>
            <a:off x="693305" y="3707027"/>
            <a:ext cx="6893744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148D4E6-9666-A4B0-D221-57B60CF74A04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ree, outdoor, person, academic costume&#10;&#10;Description automatically generated">
            <a:extLst>
              <a:ext uri="{FF2B5EF4-FFF2-40B4-BE49-F238E27FC236}">
                <a16:creationId xmlns:a16="http://schemas.microsoft.com/office/drawing/2014/main" id="{7CE12B68-D735-9A61-2983-DEA0102A7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" r="6940" b="10270"/>
          <a:stretch/>
        </p:blipFill>
        <p:spPr>
          <a:xfrm>
            <a:off x="7927474" y="0"/>
            <a:ext cx="4264525" cy="615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30" y="322657"/>
            <a:ext cx="11286182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TRANSITION TO COLLEGE (STARS)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520267" y="970067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420130" y="121683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0D6A6E-3F4F-28FE-7CB7-07BAF1C2E9D7}"/>
              </a:ext>
            </a:extLst>
          </p:cNvPr>
          <p:cNvSpPr txBox="1">
            <a:spLocks/>
          </p:cNvSpPr>
          <p:nvPr/>
        </p:nvSpPr>
        <p:spPr>
          <a:xfrm>
            <a:off x="452908" y="1114450"/>
            <a:ext cx="11422417" cy="4760181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SzPct val="110000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Counselors are available to assist Continuing Education students with their transition to Santiago Canyon College by providing information for the following:</a:t>
            </a:r>
          </a:p>
          <a:p>
            <a:pPr algn="l">
              <a:lnSpc>
                <a:spcPct val="100000"/>
              </a:lnSpc>
              <a:buSzPct val="110000"/>
            </a:pPr>
            <a:endParaRPr lang="en-US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algn="l">
              <a:lnSpc>
                <a:spcPct val="100000"/>
              </a:lnSpc>
              <a:buSzPct val="110000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• Counselors will assist you:</a:t>
            </a:r>
          </a:p>
          <a:p>
            <a:pPr lvl="1" algn="l">
              <a:lnSpc>
                <a:spcPct val="100000"/>
              </a:lnSpc>
              <a:buSzPct val="110000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Complete a college application (</a:t>
            </a:r>
            <a:r>
              <a:rPr lang="en-US" dirty="0" err="1">
                <a:solidFill>
                  <a:schemeClr val="bg1"/>
                </a:solidFill>
                <a:latin typeface="Lato Light" panose="020F0302020204030203" pitchFamily="34" charset="77"/>
              </a:rPr>
              <a:t>CCCApply</a:t>
            </a: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) </a:t>
            </a:r>
          </a:p>
          <a:p>
            <a:pPr lvl="1" algn="l">
              <a:lnSpc>
                <a:spcPct val="100000"/>
              </a:lnSpc>
              <a:buSzPct val="110000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Will provide an orientation to all credit student services </a:t>
            </a:r>
          </a:p>
          <a:p>
            <a:pPr lvl="1" algn="l">
              <a:lnSpc>
                <a:spcPct val="100000"/>
              </a:lnSpc>
              <a:buSzPct val="110000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Will develop a first semester education plan</a:t>
            </a:r>
          </a:p>
          <a:p>
            <a:pPr lvl="1" algn="l">
              <a:lnSpc>
                <a:spcPct val="100000"/>
              </a:lnSpc>
              <a:buSzPct val="110000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Connect you to a college credit counselor</a:t>
            </a:r>
          </a:p>
          <a:p>
            <a:pPr lvl="1" algn="l">
              <a:lnSpc>
                <a:spcPct val="100000"/>
              </a:lnSpc>
              <a:buSzPct val="110000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Provide a backpack with materials to get started in college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6FDA9B-B29F-EB23-848A-2B7E2D1810BC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70D0-5B75-C5F2-C022-07C8E42B9A1C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754376-B0A1-7833-EEBA-123BA43220E7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3EA5A2B-1E19-2974-1CE9-77F9524F521B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3C21B2-8988-8DEE-60A3-2D32BB313634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1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30" y="322657"/>
            <a:ext cx="11286182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SUPPORTS YOU NEED TO SUCCEED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520267" y="970067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420130" y="121683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0D6A6E-3F4F-28FE-7CB7-07BAF1C2E9D7}"/>
              </a:ext>
            </a:extLst>
          </p:cNvPr>
          <p:cNvSpPr txBox="1">
            <a:spLocks/>
          </p:cNvSpPr>
          <p:nvPr/>
        </p:nvSpPr>
        <p:spPr>
          <a:xfrm>
            <a:off x="485687" y="1351490"/>
            <a:ext cx="11220625" cy="1724970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E1FEC67-38C7-7632-83CD-AC6589A9CC72}"/>
              </a:ext>
            </a:extLst>
          </p:cNvPr>
          <p:cNvSpPr txBox="1">
            <a:spLocks/>
          </p:cNvSpPr>
          <p:nvPr/>
        </p:nvSpPr>
        <p:spPr>
          <a:xfrm>
            <a:off x="1642898" y="4116787"/>
            <a:ext cx="9798907" cy="1134426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To access self service, visit: </a:t>
            </a:r>
            <a:r>
              <a:rPr lang="en-US" sz="2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sccollege.edu</a:t>
            </a: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/</a:t>
            </a:r>
            <a:r>
              <a:rPr lang="en-US" sz="2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selfservice</a:t>
            </a:r>
            <a:endParaRPr lang="en-US" sz="2000" b="1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Login with your school email address and password</a:t>
            </a: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(To retrieve your username or update your password, visit: </a:t>
            </a:r>
            <a:r>
              <a:rPr lang="en-US" sz="2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rsccd.edu</a:t>
            </a: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/</a:t>
            </a:r>
            <a:r>
              <a:rPr lang="en-US" sz="2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resetpassword</a:t>
            </a: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)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5E58187-CCEC-975A-87B3-F18D68A3544E}"/>
              </a:ext>
            </a:extLst>
          </p:cNvPr>
          <p:cNvSpPr txBox="1">
            <a:spLocks/>
          </p:cNvSpPr>
          <p:nvPr/>
        </p:nvSpPr>
        <p:spPr>
          <a:xfrm>
            <a:off x="607389" y="1190958"/>
            <a:ext cx="10962415" cy="4294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125000"/>
            </a:pPr>
            <a:endParaRPr lang="en-US" sz="2800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marL="457200" indent="-457200" algn="l">
              <a:buSzPct val="125000"/>
              <a:buBlip>
                <a:blip r:embed="rId2">
                  <a:extLst/>
                </a:blip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Welcome Center Support</a:t>
            </a:r>
          </a:p>
          <a:p>
            <a:pPr marL="457200" indent="-457200" algn="l">
              <a:buSzPct val="125000"/>
              <a:buBlip>
                <a:blip r:embed="rId2">
                  <a:extLst/>
                </a:blip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Disabled Student Programs &amp; Services</a:t>
            </a:r>
          </a:p>
          <a:p>
            <a:pPr marL="457200" indent="-457200" algn="l">
              <a:buSzPct val="125000"/>
              <a:buBlip>
                <a:blip r:embed="rId2">
                  <a:extLst/>
                </a:blip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Counseling Department resources booklet</a:t>
            </a:r>
          </a:p>
          <a:p>
            <a:pPr marL="457200" indent="-457200" algn="l">
              <a:buSzPct val="125000"/>
              <a:buBlip>
                <a:blip r:embed="rId2">
                  <a:extLst/>
                </a:blip>
              </a:buBlip>
            </a:pPr>
            <a:endParaRPr lang="en-US" sz="2800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C91D83-A4E2-960D-4E43-446569DD844E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64F680-3BAA-2613-5980-7998F8BCA0B7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6FD96-98AF-284D-8C2F-FDBCE356FB4E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21F1CC2-7525-7D29-EDD2-4CB45377E7B5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B71079-2778-9A4B-0E2C-538B95A4C056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06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B3DDCE-3199-00ED-973B-0D0845339613}"/>
              </a:ext>
            </a:extLst>
          </p:cNvPr>
          <p:cNvSpPr txBox="1">
            <a:spLocks/>
          </p:cNvSpPr>
          <p:nvPr/>
        </p:nvSpPr>
        <p:spPr>
          <a:xfrm>
            <a:off x="0" y="30968"/>
            <a:ext cx="9144000" cy="1449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Student Welcome Centers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555ABD-6984-AFCC-9B67-373F426D1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816" y="1281517"/>
            <a:ext cx="9561319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  <a:latin typeface="Clarendon BT W01 Light"/>
              </a:rPr>
              <a:t>Services Provided: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​ Technology support (CANVAS, Self-Service, MS 365, &amp; student’s email)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 General information about programs &amp;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 Registration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 Laptop Loaner Program assistance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 Cares funding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 Scholarships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 College Application Assistance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Frutiger 55 Roman"/>
            </a:endParaRPr>
          </a:p>
          <a:p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In-person, by email or by phone assistance:</a:t>
            </a:r>
          </a:p>
          <a:p>
            <a:r>
              <a:rPr lang="en-US" altLang="en-US" sz="2400" b="1" dirty="0">
                <a:solidFill>
                  <a:schemeClr val="bg1"/>
                </a:solidFill>
                <a:latin typeface="Frutiger 55 Roman"/>
              </a:rPr>
              <a:t>Location: </a:t>
            </a: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CHAP- 203 or SCC-U81</a:t>
            </a:r>
            <a:br>
              <a:rPr lang="en-US" altLang="en-US" sz="2400" dirty="0">
                <a:solidFill>
                  <a:schemeClr val="bg1"/>
                </a:solidFill>
                <a:latin typeface="Frutiger 55 Roman"/>
              </a:rPr>
            </a:br>
            <a:r>
              <a:rPr lang="en-US" altLang="en-US" sz="2400" b="1" dirty="0">
                <a:solidFill>
                  <a:schemeClr val="bg1"/>
                </a:solidFill>
                <a:latin typeface="Frutiger 55 Roman"/>
              </a:rPr>
              <a:t>Website: sccollege.edu/</a:t>
            </a:r>
            <a:r>
              <a:rPr lang="en-US" altLang="en-US" sz="2400" b="1" dirty="0" err="1">
                <a:solidFill>
                  <a:schemeClr val="bg1"/>
                </a:solidFill>
                <a:latin typeface="Frutiger 55 Roman"/>
              </a:rPr>
              <a:t>cewelcome</a:t>
            </a:r>
            <a:endParaRPr lang="en-US" altLang="en-US" sz="2400" b="1" dirty="0">
              <a:solidFill>
                <a:schemeClr val="bg1"/>
              </a:solidFill>
              <a:latin typeface="Frutiger 55 Roman"/>
            </a:endParaRPr>
          </a:p>
          <a:p>
            <a:r>
              <a:rPr lang="en-US" altLang="en-US" sz="2400" b="1" dirty="0">
                <a:solidFill>
                  <a:schemeClr val="bg1"/>
                </a:solidFill>
                <a:latin typeface="Frutiger 55 Roman"/>
              </a:rPr>
              <a:t>Email:  gpp85994@rsccd.edu</a:t>
            </a:r>
            <a:br>
              <a:rPr lang="en-US" altLang="en-US" sz="2400" dirty="0">
                <a:solidFill>
                  <a:schemeClr val="bg1"/>
                </a:solidFill>
                <a:latin typeface="Frutiger 55 Roman"/>
              </a:rPr>
            </a:br>
            <a:r>
              <a:rPr lang="en-US" altLang="en-US" sz="2400" b="1" dirty="0">
                <a:solidFill>
                  <a:schemeClr val="bg1"/>
                </a:solidFill>
                <a:latin typeface="Frutiger 55 Roman"/>
              </a:rPr>
              <a:t>Phone number: </a:t>
            </a:r>
            <a:r>
              <a:rPr lang="en-US" altLang="en-US" sz="2400" dirty="0">
                <a:solidFill>
                  <a:schemeClr val="bg1"/>
                </a:solidFill>
                <a:latin typeface="Frutiger 55 Roman"/>
              </a:rPr>
              <a:t>714-628-5994</a:t>
            </a:r>
          </a:p>
          <a:p>
            <a:r>
              <a:rPr lang="en-US" altLang="en-US" sz="2400" dirty="0">
                <a:solidFill>
                  <a:srgbClr val="211D1E"/>
                </a:solidFill>
                <a:latin typeface="Frutiger 55 Roman"/>
              </a:rPr>
              <a:t> </a:t>
            </a:r>
            <a:br>
              <a:rPr lang="en-US" altLang="en-US" dirty="0">
                <a:solidFill>
                  <a:srgbClr val="404040"/>
                </a:solidFill>
                <a:latin typeface="FrutigerLTW01-55Roman"/>
              </a:rPr>
            </a:br>
            <a:endParaRPr lang="en-US" altLang="en-US" dirty="0">
              <a:solidFill>
                <a:srgbClr val="404040"/>
              </a:solidFill>
              <a:latin typeface="FrutigerLTW01-55Roman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3288467-3EFF-05E6-C977-B422B202C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48" y="2754839"/>
            <a:ext cx="2149981" cy="2716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456BED4-881C-C3F6-8F38-40EE49727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5" t="28316" r="37527"/>
          <a:stretch/>
        </p:blipFill>
        <p:spPr>
          <a:xfrm>
            <a:off x="9257121" y="3605416"/>
            <a:ext cx="2363787" cy="2709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138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632" y="324448"/>
            <a:ext cx="4166718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420130" y="883568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743897" y="1377369"/>
            <a:ext cx="7325066" cy="4294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Continuing Education Options</a:t>
            </a:r>
          </a:p>
          <a:p>
            <a:pPr marL="914400" lvl="1" indent="-457200" algn="l">
              <a:buSzPct val="125000"/>
              <a:buBlip>
                <a:blip r:embed="rId2"/>
              </a:buBlip>
            </a:pPr>
            <a:r>
              <a:rPr lang="en-US" sz="1100" dirty="0">
                <a:solidFill>
                  <a:schemeClr val="bg1"/>
                </a:solidFill>
                <a:latin typeface="Lato Light" panose="020F0302020204030203" pitchFamily="34" charset="77"/>
              </a:rPr>
              <a:t>English as a Second Language</a:t>
            </a:r>
          </a:p>
          <a:p>
            <a:pPr marL="914400" lvl="1" indent="-457200" algn="l">
              <a:buSzPct val="125000"/>
              <a:buBlip>
                <a:blip r:embed="rId2"/>
              </a:buBlip>
            </a:pPr>
            <a:r>
              <a:rPr lang="en-US" sz="1100" dirty="0">
                <a:solidFill>
                  <a:schemeClr val="bg1"/>
                </a:solidFill>
                <a:latin typeface="Lato Light" panose="020F0302020204030203" pitchFamily="34" charset="77"/>
              </a:rPr>
              <a:t>High School Diploma/GED/</a:t>
            </a:r>
            <a:r>
              <a:rPr lang="en-US" sz="1100" dirty="0" err="1">
                <a:solidFill>
                  <a:schemeClr val="bg1"/>
                </a:solidFill>
                <a:latin typeface="Lato Light" panose="020F0302020204030203" pitchFamily="34" charset="77"/>
              </a:rPr>
              <a:t>HiSet</a:t>
            </a:r>
            <a:endParaRPr lang="en-US" sz="1100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marL="914400" lvl="1" indent="-457200" algn="l">
              <a:buSzPct val="125000"/>
              <a:buBlip>
                <a:blip r:embed="rId2"/>
              </a:buBlip>
            </a:pPr>
            <a:r>
              <a:rPr lang="en-US" sz="1100" dirty="0">
                <a:solidFill>
                  <a:schemeClr val="bg1"/>
                </a:solidFill>
                <a:latin typeface="Lato Light" panose="020F0302020204030203" pitchFamily="34" charset="77"/>
              </a:rPr>
              <a:t>Career Education</a:t>
            </a:r>
          </a:p>
          <a:p>
            <a:pPr marL="914400" lvl="1" indent="-457200" algn="l">
              <a:buSzPct val="125000"/>
              <a:buBlip>
                <a:blip r:embed="rId2"/>
              </a:buBlip>
            </a:pPr>
            <a:r>
              <a:rPr lang="en-US" sz="1100" dirty="0">
                <a:solidFill>
                  <a:schemeClr val="bg1"/>
                </a:solidFill>
                <a:latin typeface="Lato Light" panose="020F0302020204030203" pitchFamily="34" charset="77"/>
              </a:rPr>
              <a:t>Adults with Disabilities</a:t>
            </a:r>
          </a:p>
          <a:p>
            <a:pPr marL="914400" lvl="1" indent="-457200" algn="l">
              <a:buSzPct val="125000"/>
              <a:buBlip>
                <a:blip r:embed="rId2"/>
              </a:buBlip>
            </a:pPr>
            <a:r>
              <a:rPr lang="en-US" sz="1100" dirty="0">
                <a:solidFill>
                  <a:schemeClr val="bg1"/>
                </a:solidFill>
                <a:latin typeface="Lato Light" panose="020F0302020204030203" pitchFamily="34" charset="77"/>
              </a:rPr>
              <a:t>Active Adults</a:t>
            </a:r>
          </a:p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Student Educational Plan</a:t>
            </a:r>
          </a:p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Learning Options and Modalities</a:t>
            </a:r>
          </a:p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The Registration Process</a:t>
            </a:r>
          </a:p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Transition to College/STARS</a:t>
            </a:r>
          </a:p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Supports to Help You Succeed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8BE020-71A1-2965-167C-7E57B6B8EBFB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6DF1EA-94C4-C359-EEE8-83E9EE13215A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601850-4F3A-E010-2D32-1B7A078B64B0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0C1BB19-9D79-C7C5-E430-C53BACA4B867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43953C-1BB9-053C-38D6-B0934FED641B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3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632" y="324448"/>
            <a:ext cx="4831492" cy="51276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CONTINUING EDUCATION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420130" y="883568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333632" y="1288801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D410781-6358-397E-8AC2-687E8EB84D8D}"/>
              </a:ext>
            </a:extLst>
          </p:cNvPr>
          <p:cNvSpPr txBox="1">
            <a:spLocks/>
          </p:cNvSpPr>
          <p:nvPr/>
        </p:nvSpPr>
        <p:spPr>
          <a:xfrm>
            <a:off x="402839" y="1130339"/>
            <a:ext cx="11220625" cy="2470641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The </a:t>
            </a: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Division</a:t>
            </a:r>
            <a:r>
              <a:rPr lang="en-US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 of Continuing Education is part of Santiago Canyon College. We are located in Orange, California and offer classes throughout our community. </a:t>
            </a:r>
          </a:p>
          <a:p>
            <a:pPr algn="l">
              <a:lnSpc>
                <a:spcPct val="100000"/>
              </a:lnSpc>
            </a:pPr>
            <a:endParaRPr lang="en-US" sz="1000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All classes are </a:t>
            </a:r>
            <a:r>
              <a:rPr lang="en-US" sz="3200" b="1" u="sng" dirty="0">
                <a:solidFill>
                  <a:schemeClr val="bg1"/>
                </a:solidFill>
                <a:effectLst/>
                <a:latin typeface="Kalinga" panose="020B0502040204020203" pitchFamily="34" charset="0"/>
                <a:cs typeface="Kalinga" panose="020B0502040204020203" pitchFamily="34" charset="0"/>
              </a:rPr>
              <a:t>100% tuition-free </a:t>
            </a:r>
            <a:r>
              <a:rPr lang="en-US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to adults living in California. Career counseling, academic guidance, and educational planning are free to enrolled students.  Our academic programs include: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796266-3781-E96E-CB5B-6D24B84EF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831943"/>
              </p:ext>
            </p:extLst>
          </p:nvPr>
        </p:nvGraphicFramePr>
        <p:xfrm>
          <a:off x="551245" y="3894110"/>
          <a:ext cx="10058400" cy="117389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89287405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8935599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973746067"/>
                    </a:ext>
                  </a:extLst>
                </a:gridCol>
              </a:tblGrid>
              <a:tr h="58694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Lato Light" panose="020F0302020204030203" pitchFamily="34" charset="77"/>
                        </a:rPr>
                        <a:t>English as a Second Language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Lato Light" panose="020F0302020204030203" pitchFamily="34" charset="77"/>
                        </a:rPr>
                        <a:t>High School Diploma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Lato Light" panose="020F0302020204030203" pitchFamily="34" charset="77"/>
                        </a:rPr>
                        <a:t>High School Equivalency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546010"/>
                  </a:ext>
                </a:extLst>
              </a:tr>
              <a:tr h="58694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Lato Light" panose="020F0302020204030203" pitchFamily="34" charset="77"/>
                        </a:rPr>
                        <a:t>Career Education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Lato Light" panose="020F0302020204030203" pitchFamily="34" charset="77"/>
                        </a:rPr>
                        <a:t>Active Adults Program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Lato Light" panose="020F0302020204030203" pitchFamily="34" charset="77"/>
                        </a:rPr>
                        <a:t>Adults with Disabilities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82255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8E4C2D3-6121-7BCF-A3C7-50AC0556D7DD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B41299-2804-C4B5-701E-E8D2C7D1B21B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D43328-5A68-4DAD-C8F5-8181C7A4E178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AD5D7AE-95AC-AC3B-2B75-562C615839BF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B63D78-ACA6-40EE-256D-A5DC55A722D1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7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632" y="324448"/>
            <a:ext cx="8414952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ADULT HIGH SCHOOL DIPLOMA INFORMATION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420130" y="970067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420130" y="121683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9A2DA22-4A6F-D513-B76F-430714C572A9}"/>
              </a:ext>
            </a:extLst>
          </p:cNvPr>
          <p:cNvSpPr txBox="1">
            <a:spLocks/>
          </p:cNvSpPr>
          <p:nvPr/>
        </p:nvSpPr>
        <p:spPr>
          <a:xfrm>
            <a:off x="356878" y="1315328"/>
            <a:ext cx="11220625" cy="4110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SzPct val="125000"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REQUIREMENTS:</a:t>
            </a:r>
            <a:endParaRPr lang="en-US" sz="2800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Completion of 160 credits</a:t>
            </a:r>
          </a:p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Completion of 3 proficiencies  in Reading, Math, &amp; Composition</a:t>
            </a:r>
          </a:p>
          <a:p>
            <a:pPr marL="457200" indent="-457200" algn="l">
              <a:buSzPct val="125000"/>
              <a:buBlip>
                <a:blip r:embed="rId2"/>
              </a:buBlip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Complete 20 credits of residency at Continuing Education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77"/>
              </a:rPr>
              <a:t>Credits from other high schools are accepted.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Lato Light" panose="020F0302020204030203" pitchFamily="34" charset="77"/>
              </a:rPr>
              <a:t>High school credits from any foreign countries accepted. </a:t>
            </a:r>
          </a:p>
          <a:p>
            <a:pPr algn="l">
              <a:buSzPct val="125000"/>
            </a:pPr>
            <a:endParaRPr lang="en-US" sz="2800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EDUCATION PLAN: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A counselor will develop an education plan to guide you in completing your graduation requirements.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Students should bring official transcripts and a counselor will review options to receive credits to graduate.   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0D6A6E-3F4F-28FE-7CB7-07BAF1C2E9D7}"/>
              </a:ext>
            </a:extLst>
          </p:cNvPr>
          <p:cNvSpPr txBox="1">
            <a:spLocks/>
          </p:cNvSpPr>
          <p:nvPr/>
        </p:nvSpPr>
        <p:spPr>
          <a:xfrm>
            <a:off x="1714073" y="4204777"/>
            <a:ext cx="11220625" cy="1147806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solidFill>
                <a:schemeClr val="bg1"/>
              </a:solidFill>
              <a:effectLst/>
              <a:latin typeface="Lato" panose="020F0502020204030203" pitchFamily="34" charset="77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56F677-EA15-09D6-CAD0-1AAE1F570DEC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540745-6F11-CA64-EEB9-C86C60A11BDF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22530-463C-E261-16A0-13882D3292E4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2F546E2-2D9E-E1B0-6DC2-E9B01FD8EA74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4775D1-D065-B565-4285-899F20036C93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1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30" y="322657"/>
            <a:ext cx="9558889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SCC- CONTINUING EDUCATION – LEARNING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520267" y="970067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420130" y="121683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27" name="Picture 26" descr="A person smiling and holding a pen&#10;&#10;Description automatically generated with low confidence">
            <a:extLst>
              <a:ext uri="{FF2B5EF4-FFF2-40B4-BE49-F238E27FC236}">
                <a16:creationId xmlns:a16="http://schemas.microsoft.com/office/drawing/2014/main" id="{BE9B5017-650F-30C1-2BCD-AEF2BCA6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557" y="1981679"/>
            <a:ext cx="5028222" cy="3352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erson sitting at a table with a computer and books&#10;&#10;Description automatically generated with medium confidence">
            <a:extLst>
              <a:ext uri="{FF2B5EF4-FFF2-40B4-BE49-F238E27FC236}">
                <a16:creationId xmlns:a16="http://schemas.microsoft.com/office/drawing/2014/main" id="{0043597C-EBF6-40BF-DA65-79A07D20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45" y="1981679"/>
            <a:ext cx="5031413" cy="3352147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AB2DBD58-37F6-7A84-9599-175542119FA8}"/>
              </a:ext>
            </a:extLst>
          </p:cNvPr>
          <p:cNvSpPr txBox="1">
            <a:spLocks/>
          </p:cNvSpPr>
          <p:nvPr/>
        </p:nvSpPr>
        <p:spPr>
          <a:xfrm>
            <a:off x="551245" y="1161641"/>
            <a:ext cx="11220625" cy="1147806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You can study online, in-person or a combination of both! </a:t>
            </a:r>
            <a:endParaRPr lang="en-US" b="1" dirty="0">
              <a:solidFill>
                <a:srgbClr val="FF454C"/>
              </a:solidFill>
              <a:effectLst/>
              <a:latin typeface="Lato" panose="020F0502020204030203" pitchFamily="34" charset="77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3FC176-7944-5A2D-A374-4E0A7520291C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29FEC1-0427-6002-30F1-4EE448C8200C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03085-D3A1-E54B-08C9-0AE94C6C84CE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EC42FE9-5D79-C1F3-5960-057FAEE9627E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6959E0-5978-2F3D-0C3E-08E506E50384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27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30" y="322657"/>
            <a:ext cx="9558889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SCC-CONTINUING EDUCATION – LEARN ONLINE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520267" y="970067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420130" y="121683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0D6A6E-3F4F-28FE-7CB7-07BAF1C2E9D7}"/>
              </a:ext>
            </a:extLst>
          </p:cNvPr>
          <p:cNvSpPr txBox="1">
            <a:spLocks/>
          </p:cNvSpPr>
          <p:nvPr/>
        </p:nvSpPr>
        <p:spPr>
          <a:xfrm>
            <a:off x="420130" y="1410011"/>
            <a:ext cx="11220625" cy="2533773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SzPct val="110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Students access class using CANVAS, an online learning system. </a:t>
            </a:r>
          </a:p>
          <a:p>
            <a:pPr marL="342900" indent="-342900" algn="l">
              <a:lnSpc>
                <a:spcPct val="100000"/>
              </a:lnSpc>
              <a:buSzPct val="110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Classes are 9, 14, and 16 weeks long and all coursework must be completed during this time. Classes start through out the semester.</a:t>
            </a:r>
          </a:p>
          <a:p>
            <a:pPr marL="342900" indent="-342900" algn="l">
              <a:lnSpc>
                <a:spcPct val="100000"/>
              </a:lnSpc>
              <a:buSzPct val="110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A computer or tablet is needed for class. </a:t>
            </a:r>
          </a:p>
          <a:p>
            <a:pPr marL="342900" indent="-342900" algn="l">
              <a:lnSpc>
                <a:spcPct val="100000"/>
              </a:lnSpc>
              <a:buSzPct val="110000"/>
              <a:buBlip>
                <a:blip r:embed="rId2"/>
              </a:buBlip>
            </a:pPr>
            <a:r>
              <a:rPr lang="en-US" b="1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Because there is no set time</a:t>
            </a:r>
            <a:r>
              <a:rPr lang="en-US" b="1" dirty="0">
                <a:solidFill>
                  <a:schemeClr val="bg1"/>
                </a:solidFill>
                <a:latin typeface="Lato Light" panose="020F0302020204030203" pitchFamily="34" charset="77"/>
              </a:rPr>
              <a:t> for class, you can study anytime that works for your schedule. </a:t>
            </a:r>
            <a:endParaRPr lang="en-US" b="1" dirty="0">
              <a:solidFill>
                <a:schemeClr val="bg1"/>
              </a:solidFill>
              <a:effectLst/>
              <a:latin typeface="Lato Light" panose="020F0302020204030203" pitchFamily="34" charset="77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E1FEC67-38C7-7632-83CD-AC6589A9CC72}"/>
              </a:ext>
            </a:extLst>
          </p:cNvPr>
          <p:cNvSpPr txBox="1">
            <a:spLocks/>
          </p:cNvSpPr>
          <p:nvPr/>
        </p:nvSpPr>
        <p:spPr>
          <a:xfrm>
            <a:off x="1667040" y="4075552"/>
            <a:ext cx="9170958" cy="1134426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In a traditional class, you go to a classroom to learn. With online learning, you use Canvas. Canvas is where you access your lessons, complete assignment and communicate with your teacher &amp; classmates.  </a:t>
            </a: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  <a:hlinkClick r:id="rId3"/>
              </a:rPr>
              <a:t>Video on how to log  into Canvas.</a:t>
            </a:r>
            <a:endParaRPr lang="en-US" sz="2000" b="1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algn="l">
              <a:lnSpc>
                <a:spcPct val="100000"/>
              </a:lnSpc>
            </a:pPr>
            <a:r>
              <a:rPr lang="en-US" sz="2000" b="1" i="1" dirty="0">
                <a:solidFill>
                  <a:schemeClr val="bg1"/>
                </a:solidFill>
                <a:latin typeface="Lato Light" panose="020F0302020204030203" pitchFamily="34" charset="77"/>
              </a:rPr>
              <a:t>Never used Canvas before?  We will help you get started! </a:t>
            </a:r>
            <a:endParaRPr lang="en-US" sz="2000" i="1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285194-47AD-1DB9-FD65-50D310CA0FF0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583433-53DA-A732-FFD0-A7F86EF36384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4AB7B9-5385-2686-4BA0-C684635A1DD5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D4985F3-0866-1E24-D762-83AC9344D890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D7D47-584F-14E1-2711-E443896F2A32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95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30" y="322657"/>
            <a:ext cx="9558889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HIGH SCHOOL DIPLOMA – LEARN IN PERSON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520267" y="970067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420130" y="121683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0D6A6E-3F4F-28FE-7CB7-07BAF1C2E9D7}"/>
              </a:ext>
            </a:extLst>
          </p:cNvPr>
          <p:cNvSpPr txBox="1">
            <a:spLocks/>
          </p:cNvSpPr>
          <p:nvPr/>
        </p:nvSpPr>
        <p:spPr>
          <a:xfrm>
            <a:off x="485687" y="1351490"/>
            <a:ext cx="11220625" cy="1724970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SzPct val="110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Study at your own pace at one of our two high school labs in Orange, CA</a:t>
            </a:r>
          </a:p>
          <a:p>
            <a:pPr marL="342900" indent="-342900" algn="l">
              <a:lnSpc>
                <a:spcPct val="100000"/>
              </a:lnSpc>
              <a:buSzPct val="110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Coursework can be completed any time during the semester</a:t>
            </a:r>
          </a:p>
          <a:p>
            <a:pPr marL="342900" indent="-342900" algn="l">
              <a:lnSpc>
                <a:spcPct val="100000"/>
              </a:lnSpc>
              <a:buSzPct val="110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Teachers onsite to provide one-on-one support</a:t>
            </a:r>
          </a:p>
          <a:p>
            <a:pPr algn="l">
              <a:lnSpc>
                <a:spcPct val="100000"/>
              </a:lnSpc>
              <a:buSzPct val="110000"/>
            </a:pPr>
            <a:endParaRPr lang="en-US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E1FEC67-38C7-7632-83CD-AC6589A9CC72}"/>
              </a:ext>
            </a:extLst>
          </p:cNvPr>
          <p:cNvSpPr txBox="1">
            <a:spLocks/>
          </p:cNvSpPr>
          <p:nvPr/>
        </p:nvSpPr>
        <p:spPr>
          <a:xfrm>
            <a:off x="1668162" y="3535939"/>
            <a:ext cx="10103707" cy="1134426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Locations:</a:t>
            </a: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Santiago Canyon College, 8045 E Chapman Ave, Orange, CA 92869</a:t>
            </a: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College &amp; Workforce Preparation Center , 1572 N Main St, Orange, CA 92867</a:t>
            </a:r>
          </a:p>
          <a:p>
            <a:pPr algn="l">
              <a:lnSpc>
                <a:spcPct val="100000"/>
              </a:lnSpc>
            </a:pPr>
            <a:r>
              <a:rPr lang="en-US" sz="2000" b="1" i="1" dirty="0">
                <a:solidFill>
                  <a:schemeClr val="bg1"/>
                </a:solidFill>
                <a:latin typeface="Lato" panose="020F0502020204030203" pitchFamily="34" charset="77"/>
              </a:rPr>
              <a:t>Our labs are open 6 days a week with morning and evening hours available!</a:t>
            </a:r>
            <a:endParaRPr lang="en-US" sz="2000" b="1" i="1" dirty="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2CE7B9-FC9E-B62A-29AF-753D9703B3B2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0231C-781B-2097-CD8D-54966A50552A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5D86FD-6620-EECD-8D02-5B5C1CA451CC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2BA4958-0697-CFF0-1E98-460D005402ED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9C0806-4FE0-83E2-42EA-D8E2535D5153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9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631" y="324448"/>
            <a:ext cx="9558889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STEPS TO GET REGISTERED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420130" y="970067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420130" y="121683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9A2DA22-4A6F-D513-B76F-430714C572A9}"/>
              </a:ext>
            </a:extLst>
          </p:cNvPr>
          <p:cNvSpPr txBox="1">
            <a:spLocks/>
          </p:cNvSpPr>
          <p:nvPr/>
        </p:nvSpPr>
        <p:spPr>
          <a:xfrm>
            <a:off x="356878" y="131532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Complete the new student orientation</a:t>
            </a:r>
          </a:p>
          <a:p>
            <a:pPr marL="514350" indent="-514350" algn="l"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Schedule an appointment with a counselor to register in AHSD program</a:t>
            </a:r>
          </a:p>
          <a:p>
            <a:pPr marL="514350" indent="-514350" algn="l"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A counseling appointment is not required but highly recommended to register for other programs.</a:t>
            </a:r>
          </a:p>
          <a:p>
            <a:pPr marL="514350" indent="-514350" algn="l"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Lato Light" panose="020F0302020204030203" pitchFamily="34" charset="77"/>
              </a:rPr>
              <a:t>Register for classes using your Self-Service account.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0D6A6E-3F4F-28FE-7CB7-07BAF1C2E9D7}"/>
              </a:ext>
            </a:extLst>
          </p:cNvPr>
          <p:cNvSpPr txBox="1">
            <a:spLocks/>
          </p:cNvSpPr>
          <p:nvPr/>
        </p:nvSpPr>
        <p:spPr>
          <a:xfrm>
            <a:off x="2161886" y="4493355"/>
            <a:ext cx="7702532" cy="1147806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To meet with a counselor online or in-person visit: </a:t>
            </a:r>
            <a:r>
              <a:rPr lang="en-US" b="1" dirty="0">
                <a:solidFill>
                  <a:schemeClr val="bg1"/>
                </a:solidFill>
                <a:latin typeface="Lato" panose="020F0502020204030203" pitchFamily="34" charset="77"/>
              </a:rPr>
              <a:t>sccollege.edu/</a:t>
            </a:r>
            <a:r>
              <a:rPr lang="en-US" b="1" dirty="0" err="1">
                <a:solidFill>
                  <a:schemeClr val="accent4"/>
                </a:solidFill>
                <a:latin typeface="Lato" panose="020F0502020204030203" pitchFamily="34" charset="77"/>
              </a:rPr>
              <a:t>cecounseling</a:t>
            </a:r>
            <a:endParaRPr lang="en-US" b="1" dirty="0">
              <a:solidFill>
                <a:schemeClr val="accent4"/>
              </a:solidFill>
              <a:effectLst/>
              <a:latin typeface="Lato" panose="020F0502020204030203" pitchFamily="34" charset="77"/>
            </a:endParaRP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69CBB-D3A3-A011-2FA4-E54DC2885E1D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D2ED8-F9A0-7240-04CE-1C7E6F91B266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C356B4-7857-1E20-54C5-694DBCE5979F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0E133E9-D371-06E1-A7D4-E2B2D5046AB0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3E70DE-A007-AF51-E936-B1E97B228D09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303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DC27C1-CB38-1EAA-6048-4CD798BB7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130" y="322657"/>
            <a:ext cx="11286182" cy="51276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77"/>
              </a:rPr>
              <a:t>MANAGE YOUR CLASSES WITH SELF SERVICE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D276B-85B3-21E1-6092-07ACC73AFDBD}"/>
              </a:ext>
            </a:extLst>
          </p:cNvPr>
          <p:cNvCxnSpPr>
            <a:cxnSpLocks/>
          </p:cNvCxnSpPr>
          <p:nvPr/>
        </p:nvCxnSpPr>
        <p:spPr>
          <a:xfrm>
            <a:off x="520267" y="970067"/>
            <a:ext cx="11186045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D0CF6DFE-B191-CDFE-714E-40A07FAEE485}"/>
              </a:ext>
            </a:extLst>
          </p:cNvPr>
          <p:cNvSpPr txBox="1">
            <a:spLocks/>
          </p:cNvSpPr>
          <p:nvPr/>
        </p:nvSpPr>
        <p:spPr>
          <a:xfrm>
            <a:off x="420130" y="1216839"/>
            <a:ext cx="11220625" cy="3588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0D6A6E-3F4F-28FE-7CB7-07BAF1C2E9D7}"/>
              </a:ext>
            </a:extLst>
          </p:cNvPr>
          <p:cNvSpPr txBox="1">
            <a:spLocks/>
          </p:cNvSpPr>
          <p:nvPr/>
        </p:nvSpPr>
        <p:spPr>
          <a:xfrm>
            <a:off x="485687" y="1351490"/>
            <a:ext cx="11220625" cy="1724970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SzPct val="110000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Self Service is a student information system. Here you can:</a:t>
            </a:r>
          </a:p>
          <a:p>
            <a:pPr marL="342900" indent="-342900" algn="l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Manage your schedule</a:t>
            </a:r>
          </a:p>
          <a:p>
            <a:pPr marL="342900" indent="-342900" algn="l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Access your educational plan</a:t>
            </a:r>
          </a:p>
          <a:p>
            <a:pPr marL="342900" indent="-342900" algn="l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 Light" panose="020F0302020204030203" pitchFamily="34" charset="77"/>
              </a:rPr>
              <a:t>Register for and drop classes 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E1FEC67-38C7-7632-83CD-AC6589A9CC72}"/>
              </a:ext>
            </a:extLst>
          </p:cNvPr>
          <p:cNvSpPr txBox="1">
            <a:spLocks/>
          </p:cNvSpPr>
          <p:nvPr/>
        </p:nvSpPr>
        <p:spPr>
          <a:xfrm>
            <a:off x="846668" y="3646311"/>
            <a:ext cx="10595138" cy="1604902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  <a:hlinkClick r:id="rId2"/>
              </a:rPr>
              <a:t>Tutorial to use Self-service</a:t>
            </a:r>
            <a:r>
              <a:rPr lang="en-US" sz="2000" b="1">
                <a:solidFill>
                  <a:schemeClr val="bg1"/>
                </a:solidFill>
                <a:latin typeface="Lato Light" panose="020F0302020204030203" pitchFamily="34" charset="77"/>
                <a:hlinkClick r:id="rId2"/>
              </a:rPr>
              <a:t>: </a:t>
            </a:r>
            <a:endParaRPr lang="en-US" sz="2000" b="1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algn="l">
              <a:lnSpc>
                <a:spcPct val="100000"/>
              </a:lnSpc>
            </a:pPr>
            <a:r>
              <a:rPr lang="en-US" sz="2000" b="1">
                <a:solidFill>
                  <a:schemeClr val="bg1"/>
                </a:solidFill>
                <a:latin typeface="Lato Light" panose="020F0302020204030203" pitchFamily="34" charset="77"/>
              </a:rPr>
              <a:t>To </a:t>
            </a: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access self service, visit: sccollege.edu/</a:t>
            </a:r>
            <a:r>
              <a:rPr lang="en-US" sz="2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selfservice</a:t>
            </a:r>
            <a:endParaRPr lang="en-US" sz="2000" b="1" dirty="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Login with your school email address and password</a:t>
            </a:r>
          </a:p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(To retrieve your username or update your password, visit: </a:t>
            </a:r>
            <a:r>
              <a:rPr lang="en-US" sz="2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rsccd.edu</a:t>
            </a: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/</a:t>
            </a:r>
            <a:r>
              <a:rPr lang="en-US" sz="2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resetpassword</a:t>
            </a:r>
            <a:r>
              <a:rPr lang="en-US" sz="2000" b="1" dirty="0">
                <a:solidFill>
                  <a:schemeClr val="bg1"/>
                </a:solidFill>
                <a:latin typeface="Lato Light" panose="020F0302020204030203" pitchFamily="34" charset="77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D004B7-9136-7CF4-C2D9-F4BF761E86DC}"/>
              </a:ext>
            </a:extLst>
          </p:cNvPr>
          <p:cNvSpPr/>
          <p:nvPr/>
        </p:nvSpPr>
        <p:spPr>
          <a:xfrm>
            <a:off x="-128809" y="6153665"/>
            <a:ext cx="12192000" cy="7043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91D725-07BA-AFA1-672A-F9F516387CE8}"/>
              </a:ext>
            </a:extLst>
          </p:cNvPr>
          <p:cNvSpPr/>
          <p:nvPr/>
        </p:nvSpPr>
        <p:spPr>
          <a:xfrm>
            <a:off x="10268465" y="6153665"/>
            <a:ext cx="751887" cy="704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E5C06A-E37A-4177-F5E7-F1BD9FB4E964}"/>
              </a:ext>
            </a:extLst>
          </p:cNvPr>
          <p:cNvSpPr/>
          <p:nvPr/>
        </p:nvSpPr>
        <p:spPr>
          <a:xfrm>
            <a:off x="11020352" y="6153664"/>
            <a:ext cx="1171647" cy="7043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0767BD1-726F-E7B1-BDA4-20693ABD7484}"/>
              </a:ext>
            </a:extLst>
          </p:cNvPr>
          <p:cNvSpPr txBox="1">
            <a:spLocks/>
          </p:cNvSpPr>
          <p:nvPr/>
        </p:nvSpPr>
        <p:spPr>
          <a:xfrm>
            <a:off x="-1" y="6345238"/>
            <a:ext cx="10139657" cy="512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SANTIAGO CANYON COLLEGE • DIVISION OF CONTINUING EDUCATION • SCCFORME.COM</a:t>
            </a:r>
            <a:endParaRPr lang="en-US" sz="1800" b="1" dirty="0">
              <a:solidFill>
                <a:srgbClr val="E31837"/>
              </a:solidFill>
              <a:latin typeface="Lato" panose="020F05020202040302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1DD8D7-E15C-32B4-41CA-BE528E76EDF8}"/>
              </a:ext>
            </a:extLst>
          </p:cNvPr>
          <p:cNvSpPr/>
          <p:nvPr/>
        </p:nvSpPr>
        <p:spPr>
          <a:xfrm>
            <a:off x="10139656" y="6153663"/>
            <a:ext cx="249331" cy="7043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65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A9D184EC3B0B4F41B0E045F3505D6A13" ma:contentTypeVersion="1" ma:contentTypeDescription="Upload an image." ma:contentTypeScope="" ma:versionID="cdfc562ab534bcbcadbfb2d691cebf8f">
  <xsd:schema xmlns:xsd="http://www.w3.org/2001/XMLSchema" xmlns:xs="http://www.w3.org/2001/XMLSchema" xmlns:p="http://schemas.microsoft.com/office/2006/metadata/properties" xmlns:ns1="http://schemas.microsoft.com/sharepoint/v3" xmlns:ns2="9877D952-8B32-40EB-A89C-9D57EB7924D1" xmlns:ns3="http://schemas.microsoft.com/sharepoint/v3/fields" targetNamespace="http://schemas.microsoft.com/office/2006/metadata/properties" ma:root="true" ma:fieldsID="2c1fed304d8beb6323c6d49430915e27" ns1:_="" ns2:_="" ns3:_="">
    <xsd:import namespace="http://schemas.microsoft.com/sharepoint/v3"/>
    <xsd:import namespace="9877D952-8B32-40EB-A89C-9D57EB7924D1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7D952-8B32-40EB-A89C-9D57EB7924D1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ImageCreateDate xmlns="9877D952-8B32-40EB-A89C-9D57EB7924D1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E0404C-BF11-4AAC-8381-BCF29DF879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877D952-8B32-40EB-A89C-9D57EB7924D1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C00FFA-A3FE-4F5B-B81A-055763514DB4}">
  <ds:schemaRefs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terms/"/>
    <ds:schemaRef ds:uri="9877D952-8B32-40EB-A89C-9D57EB7924D1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E83CE16-3AA8-451A-BD19-150FA8CDB8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11915</TotalTime>
  <Words>924</Words>
  <Application>Microsoft Office PowerPoint</Application>
  <PresentationFormat>Widescreen</PresentationFormat>
  <Paragraphs>109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Calibri Light</vt:lpstr>
      <vt:lpstr>Apple Chancery</vt:lpstr>
      <vt:lpstr>Gabriola</vt:lpstr>
      <vt:lpstr>Lato</vt:lpstr>
      <vt:lpstr>Calibri</vt:lpstr>
      <vt:lpstr>Arial</vt:lpstr>
      <vt:lpstr>Frutiger 55 Roman</vt:lpstr>
      <vt:lpstr>Kalinga</vt:lpstr>
      <vt:lpstr>Clarendon BT W01 Light</vt:lpstr>
      <vt:lpstr>Lato Light</vt:lpstr>
      <vt:lpstr>FrutigerLTW01-55Roman</vt:lpstr>
      <vt:lpstr>Office Theme</vt:lpstr>
      <vt:lpstr>SCC – CONTINUING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SCC-CE New Student Orientation</dc:title>
  <dc:creator>Hoeger, Jennifer</dc:creator>
  <cp:keywords/>
  <dc:description/>
  <cp:lastModifiedBy>Alvano, Patricia</cp:lastModifiedBy>
  <cp:revision>16</cp:revision>
  <dcterms:created xsi:type="dcterms:W3CDTF">2023-01-26T02:35:22Z</dcterms:created>
  <dcterms:modified xsi:type="dcterms:W3CDTF">2023-02-23T00:30:47Z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0x0101009148F5A04DDD49CBA7127AADA5FB792B00AADE34325A8B49CDA8BB4DB53328F21400A9D184EC3B0B4F41B0E045F3505D6A13</vt:lpwstr>
  </property>
</Properties>
</file>