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61" r:id="rId7"/>
    <p:sldId id="273" r:id="rId8"/>
    <p:sldId id="274" r:id="rId9"/>
    <p:sldId id="275" r:id="rId10"/>
    <p:sldId id="276" r:id="rId11"/>
    <p:sldId id="271" r:id="rId12"/>
    <p:sldId id="269" r:id="rId13"/>
    <p:sldId id="270" r:id="rId14"/>
    <p:sldId id="277" r:id="rId15"/>
    <p:sldId id="278" r:id="rId16"/>
    <p:sldId id="279" r:id="rId17"/>
    <p:sldId id="268" r:id="rId18"/>
    <p:sldId id="265" r:id="rId19"/>
    <p:sldId id="272"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F3B5D-3781-472C-9AE4-D1D1C44C65B6}" v="2" dt="2025-12-04T17:16:17.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6CCD5114-F70C-437E-8C0D-C52E9754281E}"/>
    <pc:docChg chg="modSld">
      <pc:chgData name="Watts, Sandra" userId="b22ec5c0-e9aa-43c6-8489-bc9a472a178f" providerId="ADAL" clId="{6CCD5114-F70C-437E-8C0D-C52E9754281E}" dt="2025-12-04T17:17:21.216" v="183" actId="1076"/>
      <pc:docMkLst>
        <pc:docMk/>
      </pc:docMkLst>
      <pc:sldChg chg="addSp modSp mod">
        <pc:chgData name="Watts, Sandra" userId="b22ec5c0-e9aa-43c6-8489-bc9a472a178f" providerId="ADAL" clId="{6CCD5114-F70C-437E-8C0D-C52E9754281E}" dt="2025-12-04T17:15:16.656" v="90" actId="1076"/>
        <pc:sldMkLst>
          <pc:docMk/>
          <pc:sldMk cId="2877416938" sldId="261"/>
        </pc:sldMkLst>
        <pc:spChg chg="mod">
          <ac:chgData name="Watts, Sandra" userId="b22ec5c0-e9aa-43c6-8489-bc9a472a178f" providerId="ADAL" clId="{6CCD5114-F70C-437E-8C0D-C52E9754281E}" dt="2025-12-04T17:14:19.801" v="30" actId="1076"/>
          <ac:spMkLst>
            <pc:docMk/>
            <pc:sldMk cId="2877416938" sldId="261"/>
            <ac:spMk id="3" creationId="{72288AF9-4D6B-4471-63A9-4E5185A70322}"/>
          </ac:spMkLst>
        </pc:spChg>
        <pc:spChg chg="add mod">
          <ac:chgData name="Watts, Sandra" userId="b22ec5c0-e9aa-43c6-8489-bc9a472a178f" providerId="ADAL" clId="{6CCD5114-F70C-437E-8C0D-C52E9754281E}" dt="2025-12-04T17:15:16.656" v="90" actId="1076"/>
          <ac:spMkLst>
            <pc:docMk/>
            <pc:sldMk cId="2877416938" sldId="261"/>
            <ac:spMk id="4" creationId="{48192E41-D631-4D64-D872-BBDBAB448C2A}"/>
          </ac:spMkLst>
        </pc:spChg>
        <pc:graphicFrameChg chg="mod">
          <ac:chgData name="Watts, Sandra" userId="b22ec5c0-e9aa-43c6-8489-bc9a472a178f" providerId="ADAL" clId="{6CCD5114-F70C-437E-8C0D-C52E9754281E}" dt="2025-12-04T17:14:23.984" v="31" actId="1076"/>
          <ac:graphicFrameMkLst>
            <pc:docMk/>
            <pc:sldMk cId="2877416938" sldId="261"/>
            <ac:graphicFrameMk id="2" creationId="{06637422-A2A9-33BE-29B4-044DEC5B2E51}"/>
          </ac:graphicFrameMkLst>
        </pc:graphicFrameChg>
      </pc:sldChg>
      <pc:sldChg chg="addSp modSp mod">
        <pc:chgData name="Watts, Sandra" userId="b22ec5c0-e9aa-43c6-8489-bc9a472a178f" providerId="ADAL" clId="{6CCD5114-F70C-437E-8C0D-C52E9754281E}" dt="2025-12-04T17:17:21.216" v="183" actId="1076"/>
        <pc:sldMkLst>
          <pc:docMk/>
          <pc:sldMk cId="758635605" sldId="271"/>
        </pc:sldMkLst>
        <pc:spChg chg="mod">
          <ac:chgData name="Watts, Sandra" userId="b22ec5c0-e9aa-43c6-8489-bc9a472a178f" providerId="ADAL" clId="{6CCD5114-F70C-437E-8C0D-C52E9754281E}" dt="2025-12-04T17:15:48.954" v="93" actId="14100"/>
          <ac:spMkLst>
            <pc:docMk/>
            <pc:sldMk cId="758635605" sldId="271"/>
            <ac:spMk id="2" creationId="{04539643-0A03-2CD0-9C09-0E3E03BCF969}"/>
          </ac:spMkLst>
        </pc:spChg>
        <pc:spChg chg="mod">
          <ac:chgData name="Watts, Sandra" userId="b22ec5c0-e9aa-43c6-8489-bc9a472a178f" providerId="ADAL" clId="{6CCD5114-F70C-437E-8C0D-C52E9754281E}" dt="2025-12-04T17:17:03.540" v="179" actId="14100"/>
          <ac:spMkLst>
            <pc:docMk/>
            <pc:sldMk cId="758635605" sldId="271"/>
            <ac:spMk id="3" creationId="{C01A11F9-154D-8B5B-8426-E707483B825A}"/>
          </ac:spMkLst>
        </pc:spChg>
        <pc:spChg chg="add mod">
          <ac:chgData name="Watts, Sandra" userId="b22ec5c0-e9aa-43c6-8489-bc9a472a178f" providerId="ADAL" clId="{6CCD5114-F70C-437E-8C0D-C52E9754281E}" dt="2025-12-04T17:16:53.661" v="178" actId="20577"/>
          <ac:spMkLst>
            <pc:docMk/>
            <pc:sldMk cId="758635605" sldId="271"/>
            <ac:spMk id="6" creationId="{D04DDA27-4E8B-CFA8-9A7A-0331629F5B9E}"/>
          </ac:spMkLst>
        </pc:spChg>
        <pc:picChg chg="mod">
          <ac:chgData name="Watts, Sandra" userId="b22ec5c0-e9aa-43c6-8489-bc9a472a178f" providerId="ADAL" clId="{6CCD5114-F70C-437E-8C0D-C52E9754281E}" dt="2025-12-04T17:17:19.220" v="182" actId="1076"/>
          <ac:picMkLst>
            <pc:docMk/>
            <pc:sldMk cId="758635605" sldId="271"/>
            <ac:picMk id="4" creationId="{A111D980-6ED7-2654-781C-51603080FFFE}"/>
          </ac:picMkLst>
        </pc:picChg>
        <pc:picChg chg="mod">
          <ac:chgData name="Watts, Sandra" userId="b22ec5c0-e9aa-43c6-8489-bc9a472a178f" providerId="ADAL" clId="{6CCD5114-F70C-437E-8C0D-C52E9754281E}" dt="2025-12-04T17:17:21.216" v="183" actId="1076"/>
          <ac:picMkLst>
            <pc:docMk/>
            <pc:sldMk cId="758635605" sldId="271"/>
            <ac:picMk id="5" creationId="{C83EB320-2FDE-6A04-B20A-3A59749992A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268134"/>
            <a:ext cx="10909640" cy="1058213"/>
          </a:xfrm>
        </p:spPr>
        <p:txBody>
          <a:bodyPr anchor="b">
            <a:normAutofit/>
          </a:bodyPr>
          <a:lstStyle/>
          <a:p>
            <a:r>
              <a:rPr lang="en-US" sz="6600" dirty="0">
                <a:cs typeface="Calibri Light"/>
              </a:rPr>
              <a:t>EL Civics Remote Assessment</a:t>
            </a:r>
            <a:endParaRPr lang="en-US" sz="6600" dirty="0"/>
          </a:p>
        </p:txBody>
      </p:sp>
      <p:sp>
        <p:nvSpPr>
          <p:cNvPr id="3" name="Subtitle 2"/>
          <p:cNvSpPr>
            <a:spLocks noGrp="1"/>
          </p:cNvSpPr>
          <p:nvPr>
            <p:ph type="subTitle" idx="1"/>
          </p:nvPr>
        </p:nvSpPr>
        <p:spPr>
          <a:xfrm>
            <a:off x="638882" y="4326347"/>
            <a:ext cx="10909643" cy="1022343"/>
          </a:xfrm>
        </p:spPr>
        <p:txBody>
          <a:bodyPr vert="horz" lIns="91440" tIns="45720" rIns="91440" bIns="45720" rtlCol="0" anchor="t">
            <a:normAutofit fontScale="77500" lnSpcReduction="20000"/>
          </a:bodyPr>
          <a:lstStyle/>
          <a:p>
            <a:r>
              <a:rPr lang="en-US" sz="4800" dirty="0">
                <a:cs typeface="Calibri"/>
              </a:rPr>
              <a:t>COAAP 4.9 Housing Rentals</a:t>
            </a:r>
          </a:p>
          <a:p>
            <a:r>
              <a:rPr lang="en-US" sz="4800" dirty="0">
                <a:cs typeface="Calibri"/>
              </a:rPr>
              <a:t>Beginning Low</a:t>
            </a:r>
          </a:p>
          <a:p>
            <a:endParaRPr lang="en-US" sz="1100" dirty="0">
              <a:cs typeface="Calibri"/>
            </a:endParaRPr>
          </a:p>
        </p:txBody>
      </p:sp>
      <p:pic>
        <p:nvPicPr>
          <p:cNvPr id="5" name="Picture 4" descr="A group of houses with trees and sun&#10;&#10;Description automatically generated">
            <a:extLst>
              <a:ext uri="{FF2B5EF4-FFF2-40B4-BE49-F238E27FC236}">
                <a16:creationId xmlns:a16="http://schemas.microsoft.com/office/drawing/2014/main" id="{1C4AE39F-2690-4E1E-EE13-4A7819A8E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23299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12-16.</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Their current address is 906 Prospect St. #7A, Orange, </a:t>
            </a:r>
            <a:r>
              <a:rPr lang="en-US" sz="2400">
                <a:effectLst/>
                <a:latin typeface="Tahoma" panose="020B0604030504040204" pitchFamily="34" charset="0"/>
                <a:ea typeface="Calibri" panose="020F0502020204030204" pitchFamily="34" charset="0"/>
                <a:cs typeface="Tahoma" panose="020B0604030504040204" pitchFamily="34" charset="0"/>
              </a:rPr>
              <a:t>CA 92867. </a:t>
            </a:r>
            <a:endParaRPr lang="en-US" sz="2400"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Their rent is $3100 a month. </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6" name="Picture 5" descr="A close up of a document&#10;&#10;Description automatically generated">
            <a:extLst>
              <a:ext uri="{FF2B5EF4-FFF2-40B4-BE49-F238E27FC236}">
                <a16:creationId xmlns:a16="http://schemas.microsoft.com/office/drawing/2014/main" id="{621E72EC-7A93-D173-F0B3-49188D59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4" y="2684430"/>
            <a:ext cx="11242523" cy="2329972"/>
          </a:xfrm>
          <a:prstGeom prst="rect">
            <a:avLst/>
          </a:prstGeom>
        </p:spPr>
      </p:pic>
    </p:spTree>
    <p:extLst>
      <p:ext uri="{BB962C8B-B14F-4D97-AF65-F5344CB8AC3E}">
        <p14:creationId xmlns:p14="http://schemas.microsoft.com/office/powerpoint/2010/main" val="2494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1193800"/>
            <a:ext cx="7786297" cy="1685226"/>
          </a:xfrm>
        </p:spPr>
        <p:txBody>
          <a:bodyPr>
            <a:normAutofit/>
          </a:bodyPr>
          <a:lstStyle/>
          <a:p>
            <a:r>
              <a:rPr lang="en-US" sz="4000" b="1" dirty="0"/>
              <a:t>Hold your paper up to the camera. The assessor will take a picture.</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106873" y="3684026"/>
            <a:ext cx="8202282" cy="1430382"/>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7452969" y="675084"/>
            <a:ext cx="2203942" cy="2203942"/>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214264" y="3347274"/>
            <a:ext cx="2163689" cy="2835642"/>
          </a:xfrm>
          <a:prstGeom prst="rect">
            <a:avLst/>
          </a:prstGeom>
        </p:spPr>
      </p:pic>
      <p:sp>
        <p:nvSpPr>
          <p:cNvPr id="6" name="TextBox 5">
            <a:extLst>
              <a:ext uri="{FF2B5EF4-FFF2-40B4-BE49-F238E27FC236}">
                <a16:creationId xmlns:a16="http://schemas.microsoft.com/office/drawing/2014/main" id="{D04DDA27-4E8B-CFA8-9A7A-0331629F5B9E}"/>
              </a:ext>
            </a:extLst>
          </p:cNvPr>
          <p:cNvSpPr txBox="1"/>
          <p:nvPr/>
        </p:nvSpPr>
        <p:spPr>
          <a:xfrm>
            <a:off x="534838" y="5598543"/>
            <a:ext cx="5561162" cy="707886"/>
          </a:xfrm>
          <a:prstGeom prst="rect">
            <a:avLst/>
          </a:prstGeom>
          <a:noFill/>
        </p:spPr>
        <p:txBody>
          <a:bodyPr wrap="square" rtlCol="0">
            <a:spAutoFit/>
          </a:bodyPr>
          <a:lstStyle/>
          <a:p>
            <a:r>
              <a:rPr lang="en-US" sz="2000" dirty="0">
                <a:solidFill>
                  <a:srgbClr val="FF0000"/>
                </a:solidFill>
              </a:rPr>
              <a:t>*If you used the fillable application, save it and send it to the assessor.</a:t>
            </a:r>
          </a:p>
        </p:txBody>
      </p:sp>
    </p:spTree>
    <p:extLst>
      <p:ext uri="{BB962C8B-B14F-4D97-AF65-F5344CB8AC3E}">
        <p14:creationId xmlns:p14="http://schemas.microsoft.com/office/powerpoint/2010/main" val="75863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2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Write a Note to the Landlord</a:t>
            </a:r>
          </a:p>
        </p:txBody>
      </p:sp>
    </p:spTree>
    <p:extLst>
      <p:ext uri="{BB962C8B-B14F-4D97-AF65-F5344CB8AC3E}">
        <p14:creationId xmlns:p14="http://schemas.microsoft.com/office/powerpoint/2010/main" val="71475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nvGraphicFramePr>
        <p:xfrm>
          <a:off x="299966" y="12657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868940"/>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72565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73896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597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dirty="0">
                <a:effectLst/>
                <a:latin typeface="Tahoma" panose="020B0604030504040204" pitchFamily="34" charset="0"/>
                <a:ea typeface="Calibri" panose="020F0502020204030204" pitchFamily="34" charset="0"/>
                <a:cs typeface="Tahoma" panose="020B0604030504040204" pitchFamily="34" charset="0"/>
              </a:rPr>
              <a:t>Read the problem, then write the information for numbers 1-6. </a:t>
            </a:r>
          </a:p>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Rick Cortez in apartment 15 has a problem. His shower is leaking.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His landlord is Mr. Sutters.</a:t>
            </a:r>
            <a:r>
              <a:rPr lang="en-US" sz="2400" dirty="0">
                <a:effectLst/>
                <a:latin typeface="Tahoma" panose="020B0604030504040204" pitchFamily="34" charset="0"/>
                <a:ea typeface="Times New Roman" panose="02020603050405020304" pitchFamily="18" charset="0"/>
                <a:cs typeface="Tahoma" panose="020B0604030504040204" pitchFamily="34" charset="0"/>
              </a:rPr>
              <a:t> </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4" name="Picture 3" descr="A white rectangular box with black lines&#10;&#10;Description automatically generated">
            <a:extLst>
              <a:ext uri="{FF2B5EF4-FFF2-40B4-BE49-F238E27FC236}">
                <a16:creationId xmlns:a16="http://schemas.microsoft.com/office/drawing/2014/main" id="{6C261FAB-871A-5E63-42D2-CFCFFE24D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 y="1775400"/>
            <a:ext cx="10785472" cy="4751860"/>
          </a:xfrm>
          <a:prstGeom prst="rect">
            <a:avLst/>
          </a:prstGeom>
        </p:spPr>
      </p:pic>
    </p:spTree>
    <p:extLst>
      <p:ext uri="{BB962C8B-B14F-4D97-AF65-F5344CB8AC3E}">
        <p14:creationId xmlns:p14="http://schemas.microsoft.com/office/powerpoint/2010/main" val="317760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1193800"/>
            <a:ext cx="8656127" cy="1685226"/>
          </a:xfrm>
        </p:spPr>
        <p:txBody>
          <a:bodyPr>
            <a:normAutofit/>
          </a:bodyPr>
          <a:lstStyle/>
          <a:p>
            <a:r>
              <a:rPr lang="en-US" sz="4800" b="1" dirty="0"/>
              <a:t>Hold your paper up to the camera. The assessor will take a picture.</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208473" y="4300632"/>
            <a:ext cx="8402127" cy="2138268"/>
          </a:xfrm>
        </p:spPr>
        <p:txBody>
          <a:bodyPr>
            <a:normAutofit/>
          </a:bodyPr>
          <a:lstStyle/>
          <a:p>
            <a:r>
              <a:rPr lang="en-US" sz="48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763000" y="800100"/>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267244" y="3831500"/>
            <a:ext cx="2163689" cy="2835642"/>
          </a:xfrm>
          <a:prstGeom prst="rect">
            <a:avLst/>
          </a:prstGeom>
        </p:spPr>
      </p:pic>
    </p:spTree>
    <p:extLst>
      <p:ext uri="{BB962C8B-B14F-4D97-AF65-F5344CB8AC3E}">
        <p14:creationId xmlns:p14="http://schemas.microsoft.com/office/powerpoint/2010/main" val="373265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B74BF-E725-97F1-EAAB-5202BCD73E3D}"/>
              </a:ext>
            </a:extLst>
          </p:cNvPr>
          <p:cNvSpPr txBox="1"/>
          <p:nvPr/>
        </p:nvSpPr>
        <p:spPr>
          <a:xfrm>
            <a:off x="323088" y="639193"/>
            <a:ext cx="3887604"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You are finished!</a:t>
            </a:r>
          </a:p>
          <a:p>
            <a:pPr>
              <a:lnSpc>
                <a:spcPct val="90000"/>
              </a:lnSpc>
              <a:spcBef>
                <a:spcPct val="0"/>
              </a:spcBef>
              <a:spcAft>
                <a:spcPts val="600"/>
              </a:spcAft>
            </a:pPr>
            <a:endParaRPr lang="en-US" sz="3600" kern="12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Please do not talk about the test with anyone.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with colorful text&#10;&#10;Description automatically generated">
            <a:extLst>
              <a:ext uri="{FF2B5EF4-FFF2-40B4-BE49-F238E27FC236}">
                <a16:creationId xmlns:a16="http://schemas.microsoft.com/office/drawing/2014/main" id="{811C1372-A66F-C661-B65B-6C9BE9D6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64712"/>
            <a:ext cx="7214616" cy="5501144"/>
          </a:xfrm>
          <a:prstGeom prst="rect">
            <a:avLst/>
          </a:prstGeom>
        </p:spPr>
      </p:pic>
    </p:spTree>
    <p:extLst>
      <p:ext uri="{BB962C8B-B14F-4D97-AF65-F5344CB8AC3E}">
        <p14:creationId xmlns:p14="http://schemas.microsoft.com/office/powerpoint/2010/main" val="288678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3B9F00-53D1-5A02-D630-628B7FA6A0C2}"/>
              </a:ext>
            </a:extLst>
          </p:cNvPr>
          <p:cNvSpPr>
            <a:spLocks noGrp="1"/>
          </p:cNvSpPr>
          <p:nvPr>
            <p:ph type="ctrTitle"/>
          </p:nvPr>
        </p:nvSpPr>
        <p:spPr>
          <a:xfrm>
            <a:off x="292100" y="248308"/>
            <a:ext cx="10744200" cy="5012436"/>
          </a:xfrm>
        </p:spPr>
        <p:txBody>
          <a:bodyPr anchor="b">
            <a:noAutofit/>
          </a:bodyPr>
          <a:lstStyle/>
          <a:p>
            <a:pPr algn="l"/>
            <a:r>
              <a:rPr lang="en-US" sz="3200" dirty="0">
                <a:latin typeface="Arial" panose="020B0604020202020204" pitchFamily="34" charset="0"/>
                <a:ea typeface="+mn-lt"/>
                <a:cs typeface="Arial" panose="020B0604020202020204" pitchFamily="34" charset="0"/>
              </a:rPr>
              <a:t>Student Agreement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Estoy de acuerdo:</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a.  no usar la ayuda de otras personas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b.  ser la única persona en la sala de evaluación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c.  no usar las notas u otros dispositivos para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     encontrar respuestas            </a:t>
            </a: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d.  desplazar mi teléfono o dispositivo por la habitación en cualquier momento solicitado por el asesor</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Si acepta, por favor diga Yes.</a:t>
            </a:r>
          </a:p>
        </p:txBody>
      </p:sp>
    </p:spTree>
    <p:extLst>
      <p:ext uri="{BB962C8B-B14F-4D97-AF65-F5344CB8AC3E}">
        <p14:creationId xmlns:p14="http://schemas.microsoft.com/office/powerpoint/2010/main" val="346085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ext&#10;&#10;Description automatically generated">
            <a:extLst>
              <a:ext uri="{FF2B5EF4-FFF2-40B4-BE49-F238E27FC236}">
                <a16:creationId xmlns:a16="http://schemas.microsoft.com/office/drawing/2014/main" id="{47E7D51C-A304-CA0D-3144-F0E946A0B747}"/>
              </a:ext>
            </a:extLst>
          </p:cNvPr>
          <p:cNvPicPr>
            <a:picLocks noChangeAspect="1"/>
          </p:cNvPicPr>
          <p:nvPr/>
        </p:nvPicPr>
        <p:blipFill>
          <a:blip r:embed="rId2"/>
          <a:stretch>
            <a:fillRect/>
          </a:stretch>
        </p:blipFill>
        <p:spPr>
          <a:xfrm>
            <a:off x="131501" y="0"/>
            <a:ext cx="9307854" cy="5472476"/>
          </a:xfrm>
          <a:prstGeom prst="rect">
            <a:avLst/>
          </a:prstGeom>
        </p:spPr>
      </p:pic>
    </p:spTree>
    <p:extLst>
      <p:ext uri="{BB962C8B-B14F-4D97-AF65-F5344CB8AC3E}">
        <p14:creationId xmlns:p14="http://schemas.microsoft.com/office/powerpoint/2010/main" val="253746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t SAC's New Student ID Card for Free - el Don News">
            <a:extLst>
              <a:ext uri="{FF2B5EF4-FFF2-40B4-BE49-F238E27FC236}">
                <a16:creationId xmlns:a16="http://schemas.microsoft.com/office/drawing/2014/main" id="{7A7DE24D-15E1-2D56-24FD-A0DFA2AD0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913" y="642938"/>
            <a:ext cx="4976813" cy="3275013"/>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Slideshow: What you need to know about California 'Real-ID ...">
            <a:extLst>
              <a:ext uri="{FF2B5EF4-FFF2-40B4-BE49-F238E27FC236}">
                <a16:creationId xmlns:a16="http://schemas.microsoft.com/office/drawing/2014/main" id="{A3ED859F-DC99-CCDC-6D67-1F607F4C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642938"/>
            <a:ext cx="5249863" cy="32750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dirty="0">
                <a:solidFill>
                  <a:schemeClr val="tx1"/>
                </a:solidFill>
                <a:latin typeface="Arial" panose="020B0604020202020204" pitchFamily="34" charset="0"/>
                <a:cs typeface="Arial" panose="020B0604020202020204" pitchFamily="34" charset="0"/>
              </a:rPr>
              <a:t>Please show your ID and tell the assessor your student ID number</a:t>
            </a:r>
          </a:p>
        </p:txBody>
      </p:sp>
    </p:spTree>
    <p:extLst>
      <p:ext uri="{BB962C8B-B14F-4D97-AF65-F5344CB8AC3E}">
        <p14:creationId xmlns:p14="http://schemas.microsoft.com/office/powerpoint/2010/main" val="407620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64600301-CB17-476F-25F9-9E475FBFE9C5}"/>
              </a:ext>
            </a:extLst>
          </p:cNvPr>
          <p:cNvPicPr>
            <a:picLocks noChangeAspect="1"/>
          </p:cNvPicPr>
          <p:nvPr/>
        </p:nvPicPr>
        <p:blipFill>
          <a:blip r:embed="rId2"/>
          <a:stretch>
            <a:fillRect/>
          </a:stretch>
        </p:blipFill>
        <p:spPr>
          <a:xfrm>
            <a:off x="83673" y="114576"/>
            <a:ext cx="10131416" cy="5394476"/>
          </a:xfrm>
          <a:prstGeom prst="rect">
            <a:avLst/>
          </a:prstGeom>
        </p:spPr>
      </p:pic>
    </p:spTree>
    <p:extLst>
      <p:ext uri="{BB962C8B-B14F-4D97-AF65-F5344CB8AC3E}">
        <p14:creationId xmlns:p14="http://schemas.microsoft.com/office/powerpoint/2010/main" val="2071811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C6B13B90-A4B7-53D4-14C1-DD4942D1D900}"/>
              </a:ext>
            </a:extLst>
          </p:cNvPr>
          <p:cNvPicPr>
            <a:picLocks noChangeAspect="1"/>
          </p:cNvPicPr>
          <p:nvPr/>
        </p:nvPicPr>
        <p:blipFill>
          <a:blip r:embed="rId2"/>
          <a:stretch>
            <a:fillRect/>
          </a:stretch>
        </p:blipFill>
        <p:spPr>
          <a:xfrm>
            <a:off x="0" y="0"/>
            <a:ext cx="7607300" cy="5495084"/>
          </a:xfrm>
          <a:prstGeom prst="rect">
            <a:avLst/>
          </a:prstGeom>
        </p:spPr>
      </p:pic>
    </p:spTree>
    <p:extLst>
      <p:ext uri="{BB962C8B-B14F-4D97-AF65-F5344CB8AC3E}">
        <p14:creationId xmlns:p14="http://schemas.microsoft.com/office/powerpoint/2010/main" val="3462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5182" y="151027"/>
            <a:ext cx="10909640" cy="5206999"/>
          </a:xfrm>
        </p:spPr>
        <p:txBody>
          <a:bodyPr anchor="b">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Student Agreement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 agree:</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a.   to be the only person in the room during the test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b.   NOT to get help from others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   NOT to use notes, dictionaries, or other devices to find answers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d.   to use my phone or computer camera to scan the room whenever the assessor asks me to.</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If you agree, please say Yes.</a:t>
            </a:r>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9C020D-705A-404B-6960-62477E666D3D}"/>
              </a:ext>
            </a:extLst>
          </p:cNvPr>
          <p:cNvSpPr txBox="1"/>
          <p:nvPr/>
        </p:nvSpPr>
        <p:spPr>
          <a:xfrm>
            <a:off x="355600" y="5943600"/>
            <a:ext cx="8024102"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Spanish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Vietnamese</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Korean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Arabic</a:t>
            </a:r>
            <a:endParaRPr lang="en-US" sz="2400" dirty="0"/>
          </a:p>
        </p:txBody>
      </p:sp>
    </p:spTree>
    <p:extLst>
      <p:ext uri="{BB962C8B-B14F-4D97-AF65-F5344CB8AC3E}">
        <p14:creationId xmlns:p14="http://schemas.microsoft.com/office/powerpoint/2010/main" val="4441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room now.</a:t>
            </a: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1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Complete a Rental Application Form</a:t>
            </a:r>
          </a:p>
        </p:txBody>
      </p:sp>
    </p:spTree>
    <p:extLst>
      <p:ext uri="{BB962C8B-B14F-4D97-AF65-F5344CB8AC3E}">
        <p14:creationId xmlns:p14="http://schemas.microsoft.com/office/powerpoint/2010/main" val="37224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715529721"/>
              </p:ext>
            </p:extLst>
          </p:nvPr>
        </p:nvGraphicFramePr>
        <p:xfrm>
          <a:off x="299966" y="920750"/>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472175"/>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48192E41-D631-4D64-D872-BBDBAB448C2A}"/>
              </a:ext>
            </a:extLst>
          </p:cNvPr>
          <p:cNvSpPr txBox="1"/>
          <p:nvPr/>
        </p:nvSpPr>
        <p:spPr>
          <a:xfrm>
            <a:off x="465827" y="5865962"/>
            <a:ext cx="5986732" cy="369332"/>
          </a:xfrm>
          <a:prstGeom prst="rect">
            <a:avLst/>
          </a:prstGeom>
          <a:noFill/>
        </p:spPr>
        <p:txBody>
          <a:bodyPr wrap="square" rtlCol="0">
            <a:spAutoFit/>
          </a:bodyPr>
          <a:lstStyle/>
          <a:p>
            <a:r>
              <a:rPr lang="en-US" dirty="0">
                <a:solidFill>
                  <a:srgbClr val="FF0000"/>
                </a:solidFill>
              </a:rPr>
              <a:t>Or you can ask the assessor for the fillable application</a:t>
            </a:r>
          </a:p>
        </p:txBody>
      </p:sp>
    </p:spTree>
    <p:extLst>
      <p:ext uri="{BB962C8B-B14F-4D97-AF65-F5344CB8AC3E}">
        <p14:creationId xmlns:p14="http://schemas.microsoft.com/office/powerpoint/2010/main" val="28774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1. 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pPr marL="0" indent="0">
              <a:buNone/>
            </a:pPr>
            <a:r>
              <a:rPr lang="en-US" dirty="0">
                <a:latin typeface="Tahoma" panose="020B0604030504040204" pitchFamily="34" charset="0"/>
                <a:cs typeface="Times New Roman" panose="02020603050405020304" pitchFamily="18" charset="0"/>
              </a:rPr>
              <a:t>7.</a:t>
            </a:r>
          </a:p>
          <a:p>
            <a:pPr marL="0" indent="0">
              <a:buNone/>
            </a:pPr>
            <a:r>
              <a:rPr lang="en-US" dirty="0">
                <a:latin typeface="Tahoma" panose="020B0604030504040204" pitchFamily="34" charset="0"/>
                <a:cs typeface="Times New Roman" panose="02020603050405020304" pitchFamily="18" charset="0"/>
              </a:rPr>
              <a:t>8.</a:t>
            </a:r>
          </a:p>
          <a:p>
            <a:pPr marL="0" indent="0">
              <a:buNone/>
            </a:pPr>
            <a:r>
              <a:rPr lang="en-US" dirty="0">
                <a:latin typeface="Tahoma" panose="020B0604030504040204" pitchFamily="34" charset="0"/>
                <a:cs typeface="Times New Roman" panose="02020603050405020304" pitchFamily="18" charset="0"/>
              </a:rPr>
              <a:t>9.</a:t>
            </a:r>
          </a:p>
          <a:p>
            <a:pPr marL="0" indent="0">
              <a:buNone/>
            </a:pPr>
            <a:r>
              <a:rPr lang="en-US" dirty="0">
                <a:latin typeface="Tahoma" panose="020B0604030504040204" pitchFamily="34" charset="0"/>
                <a:cs typeface="Times New Roman" panose="02020603050405020304" pitchFamily="18" charset="0"/>
              </a:rPr>
              <a:t>10.</a:t>
            </a:r>
          </a:p>
          <a:p>
            <a:pPr marL="0" indent="0">
              <a:buNone/>
            </a:pPr>
            <a:r>
              <a:rPr lang="en-US" dirty="0">
                <a:latin typeface="Tahoma" panose="020B0604030504040204" pitchFamily="34" charset="0"/>
                <a:cs typeface="Times New Roman" panose="02020603050405020304" pitchFamily="18" charset="0"/>
              </a:rPr>
              <a:t>11.</a:t>
            </a:r>
            <a:endParaRPr lang="en-US"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8581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9604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1-11.</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Marvin Gerard (applicant) and his wife Estela (co-applicant)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want to rent an apartment. They have 2 children: Luis, age 12,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and Maya, age 10. They have 1 cat.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person's face&#10;&#10;Description automatically generated">
            <a:extLst>
              <a:ext uri="{FF2B5EF4-FFF2-40B4-BE49-F238E27FC236}">
                <a16:creationId xmlns:a16="http://schemas.microsoft.com/office/drawing/2014/main" id="{990A749D-5F9B-C65F-03B1-5D3069079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 y="2304048"/>
            <a:ext cx="4399335" cy="2222153"/>
          </a:xfrm>
          <a:prstGeom prst="rect">
            <a:avLst/>
          </a:prstGeom>
        </p:spPr>
      </p:pic>
      <p:pic>
        <p:nvPicPr>
          <p:cNvPr id="4" name="Picture 3" descr="A close-up of a person's face&#10;&#10;Description automatically generated">
            <a:extLst>
              <a:ext uri="{FF2B5EF4-FFF2-40B4-BE49-F238E27FC236}">
                <a16:creationId xmlns:a16="http://schemas.microsoft.com/office/drawing/2014/main" id="{12E68358-960D-A0F0-AB70-E41548F4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5" y="4526201"/>
            <a:ext cx="4411628" cy="2222153"/>
          </a:xfrm>
          <a:prstGeom prst="rect">
            <a:avLst/>
          </a:prstGeom>
        </p:spPr>
      </p:pic>
      <p:pic>
        <p:nvPicPr>
          <p:cNvPr id="7" name="Picture 6" descr="A white card with red text and numbers&#10;&#10;Description automatically generated">
            <a:extLst>
              <a:ext uri="{FF2B5EF4-FFF2-40B4-BE49-F238E27FC236}">
                <a16:creationId xmlns:a16="http://schemas.microsoft.com/office/drawing/2014/main" id="{908C536A-5291-14CB-6B48-82150F42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584" y="3429000"/>
            <a:ext cx="7752258" cy="3206103"/>
          </a:xfrm>
          <a:prstGeom prst="rect">
            <a:avLst/>
          </a:prstGeom>
        </p:spPr>
      </p:pic>
    </p:spTree>
    <p:extLst>
      <p:ext uri="{BB962C8B-B14F-4D97-AF65-F5344CB8AC3E}">
        <p14:creationId xmlns:p14="http://schemas.microsoft.com/office/powerpoint/2010/main" val="31119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2. Copy the numbers on your paper:</a:t>
            </a:r>
          </a:p>
          <a:p>
            <a:pPr marL="0" indent="0">
              <a:buNone/>
            </a:pPr>
            <a:r>
              <a:rPr lang="en-US" dirty="0">
                <a:latin typeface="Tahoma" panose="020B0604030504040204" pitchFamily="34" charset="0"/>
                <a:cs typeface="Times New Roman" panose="02020603050405020304" pitchFamily="18" charset="0"/>
              </a:rPr>
              <a:t>12.</a:t>
            </a:r>
          </a:p>
          <a:p>
            <a:pPr marL="0" indent="0">
              <a:buNone/>
            </a:pPr>
            <a:r>
              <a:rPr lang="en-US" dirty="0">
                <a:latin typeface="Tahoma" panose="020B0604030504040204" pitchFamily="34" charset="0"/>
                <a:cs typeface="Times New Roman" panose="02020603050405020304" pitchFamily="18" charset="0"/>
              </a:rPr>
              <a:t>13.</a:t>
            </a:r>
          </a:p>
          <a:p>
            <a:pPr marL="0" indent="0">
              <a:buNone/>
            </a:pPr>
            <a:r>
              <a:rPr lang="en-US" dirty="0">
                <a:latin typeface="Tahoma" panose="020B0604030504040204" pitchFamily="34" charset="0"/>
                <a:cs typeface="Times New Roman" panose="02020603050405020304" pitchFamily="18" charset="0"/>
              </a:rPr>
              <a:t>14.</a:t>
            </a:r>
          </a:p>
          <a:p>
            <a:pPr marL="0" indent="0">
              <a:buNone/>
            </a:pPr>
            <a:r>
              <a:rPr lang="en-US" dirty="0">
                <a:latin typeface="Tahoma" panose="020B0604030504040204" pitchFamily="34" charset="0"/>
                <a:cs typeface="Times New Roman" panose="02020603050405020304" pitchFamily="18" charset="0"/>
              </a:rPr>
              <a:t>15.</a:t>
            </a:r>
          </a:p>
          <a:p>
            <a:pPr marL="0" indent="0">
              <a:buNone/>
            </a:pPr>
            <a:r>
              <a:rPr lang="en-US" dirty="0">
                <a:latin typeface="Tahoma" panose="020B0604030504040204" pitchFamily="34" charset="0"/>
                <a:cs typeface="Times New Roman" panose="02020603050405020304" pitchFamily="18" charset="0"/>
              </a:rPr>
              <a:t>16.</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1007777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7FDD7E-311C-45AE-8F05-D8BB2D10C2B6}"/>
</file>

<file path=customXml/itemProps2.xml><?xml version="1.0" encoding="utf-8"?>
<ds:datastoreItem xmlns:ds="http://schemas.openxmlformats.org/officeDocument/2006/customXml" ds:itemID="{9942FEF5-3E2C-4761-B4BA-02B201D49213}"/>
</file>

<file path=customXml/itemProps3.xml><?xml version="1.0" encoding="utf-8"?>
<ds:datastoreItem xmlns:ds="http://schemas.openxmlformats.org/officeDocument/2006/customXml" ds:itemID="{4855B7C6-00EC-4B80-9D26-7E6F73269CF6}"/>
</file>

<file path=docProps/app.xml><?xml version="1.0" encoding="utf-8"?>
<Properties xmlns="http://schemas.openxmlformats.org/officeDocument/2006/extended-properties" xmlns:vt="http://schemas.openxmlformats.org/officeDocument/2006/docPropsVTypes">
  <Template>office theme</Template>
  <TotalTime>98</TotalTime>
  <Words>583</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Tahoma</vt:lpstr>
      <vt:lpstr>office theme</vt:lpstr>
      <vt:lpstr>EL Civics Remote Assessment</vt:lpstr>
      <vt:lpstr>Please show your ID and tell the assessor your student ID number</vt:lpstr>
      <vt:lpstr>Student Agreement I agree:  a.   to be the only person in the room during the test b.   NOT to get help from others  c.   NOT to use notes, dictionaries, or other devices to find answers   d.   to use my phone or computer camera to scan the room whenever the assessor asks me to.  If you agree, please say Yes.</vt:lpstr>
      <vt:lpstr>Please use your phone camera or computer webcam to scan the room now.</vt:lpstr>
      <vt:lpstr>Task 1 Assessment: Written </vt:lpstr>
      <vt:lpstr>PowerPoint Presentation</vt:lpstr>
      <vt:lpstr>PowerPoint Presentation</vt:lpstr>
      <vt:lpstr>PowerPoint Presentation</vt:lpstr>
      <vt:lpstr>PowerPoint Presentation</vt:lpstr>
      <vt:lpstr>PowerPoint Presentation</vt:lpstr>
      <vt:lpstr>Hold your paper up to the camera. The assessor will take a picture. </vt:lpstr>
      <vt:lpstr>Task 2 Assessment: Written </vt:lpstr>
      <vt:lpstr>PowerPoint Presentation</vt:lpstr>
      <vt:lpstr>PowerPoint Presentation</vt:lpstr>
      <vt:lpstr>PowerPoint Presentation</vt:lpstr>
      <vt:lpstr>Hold your paper up to the camera. The assessor will take a picture. </vt:lpstr>
      <vt:lpstr>PowerPoint Presentation</vt:lpstr>
      <vt:lpstr>Student Agreement Estoy de acuerdo:  a.  no usar la ayuda de otras personas b.  ser la única persona en la sala de evaluación c.  no usar las notas u otros dispositivos para      encontrar respuestas             d.  desplazar mi teléfono o dispositivo por la habitación en cualquier momento solicitado por el asesor  Si acepta, por favor diga Yes.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 Housing Rentals BL Remote Assessment</dc:title>
  <dc:creator>Watts_Sandra@sac.edu</dc:creator>
  <cp:lastModifiedBy>Watts, Sandra</cp:lastModifiedBy>
  <cp:revision>7</cp:revision>
  <dcterms:created xsi:type="dcterms:W3CDTF">2023-08-23T19:02:19Z</dcterms:created>
  <dcterms:modified xsi:type="dcterms:W3CDTF">2025-12-04T17:17:25Z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