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8"/>
  </p:handoutMasterIdLst>
  <p:sldIdLst>
    <p:sldId id="256" r:id="rId2"/>
    <p:sldId id="257" r:id="rId3"/>
    <p:sldId id="258" r:id="rId4"/>
    <p:sldId id="265" r:id="rId5"/>
    <p:sldId id="259" r:id="rId6"/>
    <p:sldId id="262" r:id="rId7"/>
    <p:sldId id="263" r:id="rId8"/>
    <p:sldId id="264" r:id="rId9"/>
    <p:sldId id="266" r:id="rId10"/>
    <p:sldId id="260" r:id="rId11"/>
    <p:sldId id="268" r:id="rId12"/>
    <p:sldId id="269" r:id="rId13"/>
    <p:sldId id="270" r:id="rId14"/>
    <p:sldId id="267" r:id="rId15"/>
    <p:sldId id="271" r:id="rId16"/>
    <p:sldId id="272" r:id="rId17"/>
    <p:sldId id="261" r:id="rId18"/>
    <p:sldId id="276" r:id="rId19"/>
    <p:sldId id="274" r:id="rId20"/>
    <p:sldId id="275" r:id="rId21"/>
    <p:sldId id="303" r:id="rId22"/>
    <p:sldId id="302" r:id="rId23"/>
    <p:sldId id="279" r:id="rId24"/>
    <p:sldId id="280" r:id="rId25"/>
    <p:sldId id="281" r:id="rId26"/>
    <p:sldId id="282" r:id="rId27"/>
    <p:sldId id="283" r:id="rId28"/>
    <p:sldId id="284" r:id="rId29"/>
    <p:sldId id="285" r:id="rId30"/>
    <p:sldId id="286" r:id="rId31"/>
    <p:sldId id="287" r:id="rId32"/>
    <p:sldId id="288" r:id="rId33"/>
    <p:sldId id="289" r:id="rId34"/>
    <p:sldId id="273" r:id="rId35"/>
    <p:sldId id="290" r:id="rId36"/>
    <p:sldId id="292" r:id="rId37"/>
    <p:sldId id="293" r:id="rId38"/>
    <p:sldId id="294" r:id="rId39"/>
    <p:sldId id="295" r:id="rId40"/>
    <p:sldId id="296" r:id="rId41"/>
    <p:sldId id="297" r:id="rId42"/>
    <p:sldId id="298" r:id="rId43"/>
    <p:sldId id="299" r:id="rId44"/>
    <p:sldId id="300" r:id="rId45"/>
    <p:sldId id="301" r:id="rId46"/>
    <p:sldId id="291"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87FEC7F-FF54-42C1-A325-64F9C172F854}" type="datetimeFigureOut">
              <a:rPr lang="en-US" smtClean="0"/>
              <a:t>12/10/2019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66B37A-DCD5-4139-9312-5433B3512F1E}" type="slidenum">
              <a:rPr lang="en-US" smtClean="0"/>
              <a:t>‹#›</a:t>
            </a:fld>
            <a:endParaRPr lang="en-US" dirty="0"/>
          </a:p>
        </p:txBody>
      </p:sp>
    </p:spTree>
    <p:extLst>
      <p:ext uri="{BB962C8B-B14F-4D97-AF65-F5344CB8AC3E}">
        <p14:creationId xmlns:p14="http://schemas.microsoft.com/office/powerpoint/2010/main" val="28827535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8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427994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59490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3886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5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136164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96361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263626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20317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B2C7FE-91FD-492F-88B7-B7AFD486424C}" type="datetimeFigureOut">
              <a:rPr lang="en-US" smtClean="0"/>
              <a:t>12/10/2019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1DA7B2-4F6B-4A52-8368-56039E63A463}" type="slidenum">
              <a:rPr lang="en-US" smtClean="0"/>
              <a:t>‹#›</a:t>
            </a:fld>
            <a:endParaRPr lang="en-US" dirty="0"/>
          </a:p>
        </p:txBody>
      </p:sp>
    </p:spTree>
    <p:extLst>
      <p:ext uri="{BB962C8B-B14F-4D97-AF65-F5344CB8AC3E}">
        <p14:creationId xmlns:p14="http://schemas.microsoft.com/office/powerpoint/2010/main" val="411945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28618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B2C7FE-91FD-492F-88B7-B7AFD486424C}" type="datetimeFigureOut">
              <a:rPr lang="en-US" smtClean="0"/>
              <a:t>12/10/2019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1DA7B2-4F6B-4A52-8368-56039E63A46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1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helpdesk@rsccd.edu" TargetMode="External"/><Relationship Id="rId2" Type="http://schemas.openxmlformats.org/officeDocument/2006/relationships/hyperlink" Target="https://reports.rsccd.org/colorsnetwe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sccd.edu/Departments/Fiscal-Services/Documents/Chart_of_Account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cs typeface="Arial" panose="020B0604020202020204" pitchFamily="34" charset="0"/>
              </a:rPr>
              <a:t>General Ledger Training</a:t>
            </a:r>
            <a:endParaRPr lang="en-US" dirty="0">
              <a:cs typeface="Arial" panose="020B0604020202020204" pitchFamily="34" charset="0"/>
            </a:endParaRPr>
          </a:p>
        </p:txBody>
      </p:sp>
      <p:sp>
        <p:nvSpPr>
          <p:cNvPr id="3" name="Subtitle 2"/>
          <p:cNvSpPr>
            <a:spLocks noGrp="1"/>
          </p:cNvSpPr>
          <p:nvPr>
            <p:ph type="subTitle" idx="1"/>
          </p:nvPr>
        </p:nvSpPr>
        <p:spPr>
          <a:xfrm>
            <a:off x="1524000" y="2968668"/>
            <a:ext cx="9144000" cy="2289132"/>
          </a:xfrm>
        </p:spPr>
        <p:txBody>
          <a:bodyPr/>
          <a:lstStyle/>
          <a:p>
            <a:r>
              <a:rPr lang="en-US" sz="3600" dirty="0" smtClean="0"/>
              <a:t>Cloud Ellucian Colleague</a:t>
            </a:r>
          </a:p>
          <a:p>
            <a:r>
              <a:rPr lang="en-US" dirty="0" smtClean="0"/>
              <a:t>Updated </a:t>
            </a:r>
            <a:r>
              <a:rPr lang="en-US" dirty="0" smtClean="0"/>
              <a:t>November </a:t>
            </a:r>
            <a:r>
              <a:rPr lang="en-US" dirty="0" smtClean="0"/>
              <a:t>2019</a:t>
            </a:r>
            <a:endParaRPr lang="en-US" dirty="0"/>
          </a:p>
        </p:txBody>
      </p:sp>
      <p:pic>
        <p:nvPicPr>
          <p:cNvPr id="102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025" y="4575474"/>
            <a:ext cx="2892242" cy="1036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720" y="4534960"/>
            <a:ext cx="2495519" cy="112618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692" y="4534960"/>
            <a:ext cx="1855642" cy="11773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346662" y="41350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a:spLocks noChangeArrowheads="1"/>
          </p:cNvSpPr>
          <p:nvPr/>
        </p:nvSpPr>
        <p:spPr bwMode="auto">
          <a:xfrm>
            <a:off x="1346662" y="53638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346662" y="62020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346662" y="70783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71235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Inquiry in Colleague: </a:t>
            </a:r>
            <a:r>
              <a:rPr lang="en-US" b="1" dirty="0" smtClean="0"/>
              <a:t>ACBL</a:t>
            </a:r>
            <a:endParaRPr lang="en-US" b="1"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TIP</a:t>
            </a:r>
            <a:r>
              <a:rPr lang="en-US" dirty="0" smtClean="0"/>
              <a:t>: We highly recommend using ACBL to check for available budget </a:t>
            </a:r>
            <a:r>
              <a:rPr lang="en-US" u="sng" dirty="0" smtClean="0"/>
              <a:t>before</a:t>
            </a:r>
            <a:r>
              <a:rPr lang="en-US" dirty="0" smtClean="0"/>
              <a:t> preparing a Budget Change or Purchase Requisition!</a:t>
            </a:r>
          </a:p>
          <a:p>
            <a:pPr marL="0" indent="0">
              <a:buNone/>
            </a:pPr>
            <a:r>
              <a:rPr lang="en-US" dirty="0" smtClean="0"/>
              <a:t>ACBL can help you:</a:t>
            </a:r>
          </a:p>
          <a:p>
            <a:pPr lvl="1">
              <a:buFont typeface="Wingdings" panose="05000000000000000000" pitchFamily="2" charset="2"/>
              <a:buChar char="§"/>
            </a:pPr>
            <a:r>
              <a:rPr lang="en-US" dirty="0" smtClean="0"/>
              <a:t>Verify that an account exists and the status of the account (e.g. open or closed) in the current fiscal year.</a:t>
            </a:r>
          </a:p>
          <a:p>
            <a:pPr lvl="1">
              <a:buFont typeface="Wingdings" panose="05000000000000000000" pitchFamily="2" charset="2"/>
              <a:buChar char="§"/>
            </a:pPr>
            <a:r>
              <a:rPr lang="en-US" dirty="0" smtClean="0"/>
              <a:t>Lookup the budget and availability of funds for a single account in the current fiscal year.</a:t>
            </a:r>
          </a:p>
          <a:p>
            <a:pPr lvl="1">
              <a:buFont typeface="Wingdings" panose="05000000000000000000" pitchFamily="2" charset="2"/>
              <a:buChar char="§"/>
            </a:pPr>
            <a:r>
              <a:rPr lang="en-US" dirty="0" smtClean="0"/>
              <a:t>View budget changes that have posted to an account in the current fiscal year.</a:t>
            </a:r>
          </a:p>
          <a:p>
            <a:pPr lvl="1">
              <a:buFont typeface="Wingdings" panose="05000000000000000000" pitchFamily="2" charset="2"/>
              <a:buChar char="§"/>
            </a:pPr>
            <a:r>
              <a:rPr lang="en-US" dirty="0" smtClean="0"/>
              <a:t>View actual expenses (including TOEs) that have posted to an account in the current fiscal year.</a:t>
            </a:r>
          </a:p>
          <a:p>
            <a:pPr lvl="1">
              <a:buFont typeface="Wingdings" panose="05000000000000000000" pitchFamily="2" charset="2"/>
              <a:buChar char="§"/>
            </a:pPr>
            <a:r>
              <a:rPr lang="en-US" dirty="0" smtClean="0"/>
              <a:t>View approved PRs and POs that have encumbered funds in the account in the current fiscal year.</a:t>
            </a:r>
          </a:p>
        </p:txBody>
      </p:sp>
      <p:sp>
        <p:nvSpPr>
          <p:cNvPr id="4" name="5-Point Star 3"/>
          <p:cNvSpPr/>
          <p:nvPr/>
        </p:nvSpPr>
        <p:spPr>
          <a:xfrm>
            <a:off x="637671" y="2514596"/>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6452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t>
            </a:r>
            <a:r>
              <a:rPr lang="en-US" b="1" dirty="0" smtClean="0"/>
              <a:t>ACBL</a:t>
            </a:r>
            <a:r>
              <a:rPr lang="en-US" dirty="0" smtClean="0"/>
              <a: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smtClean="0"/>
              <a:t>1. Enter ACBL in the Search Box.</a:t>
            </a:r>
          </a:p>
          <a:p>
            <a:endParaRPr lang="en-US" sz="2200" dirty="0"/>
          </a:p>
          <a:p>
            <a:pPr marL="0" indent="0">
              <a:buNone/>
            </a:pPr>
            <a:endParaRPr lang="en-US" sz="2200" dirty="0" smtClean="0"/>
          </a:p>
          <a:p>
            <a:r>
              <a:rPr lang="en-US" sz="2200" dirty="0" smtClean="0"/>
              <a:t>2. Enter the GL account number and click OK.  Then enter the Fiscal Year and click OK.</a:t>
            </a:r>
          </a:p>
          <a:p>
            <a:endParaRPr lang="en-US" sz="2200" dirty="0"/>
          </a:p>
          <a:p>
            <a:endParaRPr lang="en-US" sz="2200" dirty="0" smtClean="0"/>
          </a:p>
          <a:p>
            <a:endParaRPr lang="en-US" sz="2200" dirty="0"/>
          </a:p>
          <a:p>
            <a:endParaRPr lang="en-US" sz="2200" dirty="0" smtClean="0"/>
          </a:p>
          <a:p>
            <a:endParaRPr lang="en-US" sz="2200" dirty="0" smtClean="0"/>
          </a:p>
          <a:p>
            <a:r>
              <a:rPr lang="en-US" sz="2200" b="1" dirty="0">
                <a:solidFill>
                  <a:srgbClr val="FF0000"/>
                </a:solidFill>
              </a:rPr>
              <a:t>TIP</a:t>
            </a:r>
            <a:r>
              <a:rPr lang="en-US" sz="2200" dirty="0"/>
              <a:t>: You can enter the GL account number with or without dashes. </a:t>
            </a:r>
          </a:p>
          <a:p>
            <a:r>
              <a:rPr lang="en-US" sz="2200" b="1" dirty="0">
                <a:solidFill>
                  <a:srgbClr val="FF0000"/>
                </a:solidFill>
              </a:rPr>
              <a:t>TIP</a:t>
            </a:r>
            <a:r>
              <a:rPr lang="en-US" sz="2200" dirty="0"/>
              <a:t>: If you do not know all the segments of the GL account string, you can enter the segments you do know and use ellipsis for the segments you do not know. Do not use dashes. </a:t>
            </a:r>
            <a:r>
              <a:rPr lang="en-US" sz="2200" dirty="0" smtClean="0"/>
              <a:t>For example: </a:t>
            </a:r>
            <a:r>
              <a:rPr lang="en-US" sz="2200" dirty="0"/>
              <a:t>“11…54212…4610…” Colleague </a:t>
            </a:r>
            <a:r>
              <a:rPr lang="en-US" sz="2200" dirty="0" smtClean="0"/>
              <a:t>will return one </a:t>
            </a:r>
            <a:r>
              <a:rPr lang="en-US" sz="2200" dirty="0"/>
              <a:t>or more possible GL accounts for you to choose from.</a:t>
            </a:r>
          </a:p>
          <a:p>
            <a:endParaRPr lang="en-US" sz="2000" dirty="0"/>
          </a:p>
        </p:txBody>
      </p:sp>
      <p:pic>
        <p:nvPicPr>
          <p:cNvPr id="5" name="Picture 4"/>
          <p:cNvPicPr>
            <a:picLocks noChangeAspect="1"/>
          </p:cNvPicPr>
          <p:nvPr/>
        </p:nvPicPr>
        <p:blipFill rotWithShape="1">
          <a:blip r:embed="rId2"/>
          <a:srcRect l="30691" r="3056" b="66532"/>
          <a:stretch/>
        </p:blipFill>
        <p:spPr>
          <a:xfrm>
            <a:off x="473917" y="1515195"/>
            <a:ext cx="6612143" cy="624891"/>
          </a:xfrm>
          <a:prstGeom prst="rect">
            <a:avLst/>
          </a:prstGeom>
        </p:spPr>
      </p:pic>
      <p:pic>
        <p:nvPicPr>
          <p:cNvPr id="6" name="Picture 5"/>
          <p:cNvPicPr>
            <a:picLocks noChangeAspect="1"/>
          </p:cNvPicPr>
          <p:nvPr/>
        </p:nvPicPr>
        <p:blipFill>
          <a:blip r:embed="rId3"/>
          <a:stretch>
            <a:fillRect/>
          </a:stretch>
        </p:blipFill>
        <p:spPr>
          <a:xfrm>
            <a:off x="447471" y="2812030"/>
            <a:ext cx="5219700" cy="1847850"/>
          </a:xfrm>
          <a:prstGeom prst="rect">
            <a:avLst/>
          </a:prstGeom>
        </p:spPr>
      </p:pic>
      <p:pic>
        <p:nvPicPr>
          <p:cNvPr id="7" name="Picture 6"/>
          <p:cNvPicPr>
            <a:picLocks noChangeAspect="1"/>
          </p:cNvPicPr>
          <p:nvPr/>
        </p:nvPicPr>
        <p:blipFill>
          <a:blip r:embed="rId4"/>
          <a:stretch>
            <a:fillRect/>
          </a:stretch>
        </p:blipFill>
        <p:spPr>
          <a:xfrm>
            <a:off x="6060330" y="2821926"/>
            <a:ext cx="5200650" cy="1847850"/>
          </a:xfrm>
          <a:prstGeom prst="rect">
            <a:avLst/>
          </a:prstGeom>
        </p:spPr>
      </p:pic>
    </p:spTree>
    <p:extLst>
      <p:ext uri="{BB962C8B-B14F-4D97-AF65-F5344CB8AC3E}">
        <p14:creationId xmlns:p14="http://schemas.microsoft.com/office/powerpoint/2010/main" val="1179269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t>
            </a:r>
            <a:r>
              <a:rPr lang="en-US" b="1" dirty="0" smtClean="0"/>
              <a:t>ACBL</a:t>
            </a:r>
            <a:r>
              <a:rPr lang="en-US" dirty="0" smtClean="0"/>
              <a: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pic>
        <p:nvPicPr>
          <p:cNvPr id="3" name="Picture 2"/>
          <p:cNvPicPr>
            <a:picLocks noChangeAspect="1"/>
          </p:cNvPicPr>
          <p:nvPr/>
        </p:nvPicPr>
        <p:blipFill>
          <a:blip r:embed="rId2"/>
          <a:stretch>
            <a:fillRect/>
          </a:stretch>
        </p:blipFill>
        <p:spPr>
          <a:xfrm>
            <a:off x="3726705" y="1070044"/>
            <a:ext cx="4667250" cy="4981575"/>
          </a:xfrm>
          <a:prstGeom prst="rect">
            <a:avLst/>
          </a:prstGeom>
        </p:spPr>
      </p:pic>
    </p:spTree>
    <p:extLst>
      <p:ext uri="{BB962C8B-B14F-4D97-AF65-F5344CB8AC3E}">
        <p14:creationId xmlns:p14="http://schemas.microsoft.com/office/powerpoint/2010/main" val="3823655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t>
            </a:r>
            <a:r>
              <a:rPr lang="en-US" b="1" dirty="0" smtClean="0"/>
              <a:t>ACBL </a:t>
            </a:r>
            <a:r>
              <a:rPr lang="en-US" dirty="0" smtClean="0"/>
              <a:t>(cont.):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sp>
        <p:nvSpPr>
          <p:cNvPr id="8" name="Content Placeholder 2"/>
          <p:cNvSpPr txBox="1">
            <a:spLocks/>
          </p:cNvSpPr>
          <p:nvPr/>
        </p:nvSpPr>
        <p:spPr>
          <a:xfrm>
            <a:off x="599871" y="1222444"/>
            <a:ext cx="10058400" cy="4905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“Available Funds” indicates the amount of budget available to spend in the account.  It is the allocated budget, less actual expenditures, less encumbrances, less requisitions.</a:t>
            </a:r>
          </a:p>
          <a:p>
            <a:r>
              <a:rPr lang="en-US" sz="2000" dirty="0" smtClean="0"/>
              <a:t>“Allocated Budget” represents the budget for the account.  It includes any budget changes that posted subsequent to the Adopted Budget.</a:t>
            </a:r>
          </a:p>
          <a:p>
            <a:r>
              <a:rPr lang="en-US" dirty="0" smtClean="0"/>
              <a:t>“Actuals” represents actual expenditures that have posted to the account.  This includes payroll costs or vendor payments depending on the account.  It also includes any transfers of expenditure (TOEs) that have been posted. </a:t>
            </a:r>
          </a:p>
          <a:p>
            <a:r>
              <a:rPr lang="en-US" sz="2000" dirty="0" smtClean="0"/>
              <a:t>“Encumbrances” represent a portion of the allocated budget that has been set aside for a particular expenditure(s).  </a:t>
            </a:r>
            <a:r>
              <a:rPr lang="en-US" dirty="0" smtClean="0"/>
              <a:t>There are two types of encumbrances: payroll encumbrances and Purchase Order encumbrances.</a:t>
            </a:r>
            <a:endParaRPr lang="en-US" sz="2000" dirty="0" smtClean="0"/>
          </a:p>
          <a:p>
            <a:r>
              <a:rPr lang="en-US" dirty="0" smtClean="0"/>
              <a:t>“Requisitions” represents a portion of the allocated budget that has been set aside for a purchase requisition(s) which has not yet been turned into a Purchase Order.  </a:t>
            </a:r>
          </a:p>
          <a:p>
            <a:r>
              <a:rPr lang="en-US" b="1" dirty="0" smtClean="0">
                <a:solidFill>
                  <a:srgbClr val="FF0000"/>
                </a:solidFill>
              </a:rPr>
              <a:t>TIP</a:t>
            </a:r>
            <a:r>
              <a:rPr lang="en-US" dirty="0" smtClean="0"/>
              <a:t>: You </a:t>
            </a:r>
            <a:r>
              <a:rPr lang="en-US" dirty="0"/>
              <a:t>can click on the </a:t>
            </a:r>
            <a:r>
              <a:rPr lang="en-US" dirty="0" smtClean="0"/>
              <a:t>Document Icons              to </a:t>
            </a:r>
            <a:r>
              <a:rPr lang="en-US" dirty="0"/>
              <a:t>drill into the </a:t>
            </a:r>
            <a:r>
              <a:rPr lang="en-US" dirty="0" smtClean="0"/>
              <a:t>detail.</a:t>
            </a:r>
            <a:endParaRPr lang="en-US" dirty="0"/>
          </a:p>
          <a:p>
            <a:endParaRPr lang="en-US" sz="2000" b="1" dirty="0" smtClean="0"/>
          </a:p>
        </p:txBody>
      </p:sp>
      <p:pic>
        <p:nvPicPr>
          <p:cNvPr id="3" name="Picture 2"/>
          <p:cNvPicPr>
            <a:picLocks noChangeAspect="1"/>
          </p:cNvPicPr>
          <p:nvPr/>
        </p:nvPicPr>
        <p:blipFill rotWithShape="1">
          <a:blip r:embed="rId2"/>
          <a:srcRect t="4582"/>
          <a:stretch/>
        </p:blipFill>
        <p:spPr>
          <a:xfrm>
            <a:off x="5114610" y="5309925"/>
            <a:ext cx="515329" cy="507244"/>
          </a:xfrm>
          <a:prstGeom prst="rect">
            <a:avLst/>
          </a:prstGeom>
        </p:spPr>
      </p:pic>
    </p:spTree>
    <p:extLst>
      <p:ext uri="{BB962C8B-B14F-4D97-AF65-F5344CB8AC3E}">
        <p14:creationId xmlns:p14="http://schemas.microsoft.com/office/powerpoint/2010/main" val="1289357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Inquiry in Colleague: </a:t>
            </a:r>
            <a:r>
              <a:rPr lang="en-US" b="1" dirty="0" smtClean="0"/>
              <a:t>AHST</a:t>
            </a:r>
            <a:endParaRPr lang="en-US" b="1" dirty="0"/>
          </a:p>
        </p:txBody>
      </p:sp>
      <p:sp>
        <p:nvSpPr>
          <p:cNvPr id="3" name="Content Placeholder 2"/>
          <p:cNvSpPr>
            <a:spLocks noGrp="1"/>
          </p:cNvSpPr>
          <p:nvPr>
            <p:ph idx="1"/>
          </p:nvPr>
        </p:nvSpPr>
        <p:spPr/>
        <p:txBody>
          <a:bodyPr/>
          <a:lstStyle/>
          <a:p>
            <a:pPr marL="0" indent="0">
              <a:buNone/>
            </a:pPr>
            <a:r>
              <a:rPr lang="en-US" dirty="0" smtClean="0"/>
              <a:t>AHST </a:t>
            </a:r>
            <a:r>
              <a:rPr lang="en-US" dirty="0"/>
              <a:t>can </a:t>
            </a:r>
            <a:r>
              <a:rPr lang="en-US" dirty="0" smtClean="0"/>
              <a:t>help you:</a:t>
            </a:r>
            <a:endParaRPr lang="en-US" dirty="0"/>
          </a:p>
          <a:p>
            <a:pPr lvl="1">
              <a:buFont typeface="Wingdings" panose="05000000000000000000" pitchFamily="2" charset="2"/>
              <a:buChar char="§"/>
            </a:pPr>
            <a:r>
              <a:rPr lang="en-US" sz="2000" dirty="0" smtClean="0"/>
              <a:t>Lookup the budget and budget changes for a single account in a prior year.</a:t>
            </a:r>
          </a:p>
          <a:p>
            <a:pPr lvl="1">
              <a:buFont typeface="Wingdings" panose="05000000000000000000" pitchFamily="2" charset="2"/>
              <a:buChar char="§"/>
            </a:pPr>
            <a:r>
              <a:rPr lang="en-US" sz="2000" dirty="0" smtClean="0"/>
              <a:t>View </a:t>
            </a:r>
            <a:r>
              <a:rPr lang="en-US" sz="2000" dirty="0"/>
              <a:t>actual expenses (including TOEs) </a:t>
            </a:r>
            <a:r>
              <a:rPr lang="en-US" sz="2000" dirty="0" smtClean="0"/>
              <a:t>that </a:t>
            </a:r>
            <a:r>
              <a:rPr lang="en-US" sz="2000" dirty="0"/>
              <a:t>posted to an </a:t>
            </a:r>
            <a:r>
              <a:rPr lang="en-US" sz="2000" dirty="0" smtClean="0"/>
              <a:t>account in a prior year.</a:t>
            </a:r>
            <a:endParaRPr lang="en-US" sz="2000" dirty="0"/>
          </a:p>
        </p:txBody>
      </p:sp>
      <p:sp>
        <p:nvSpPr>
          <p:cNvPr id="5" name="5-Point Star 4"/>
          <p:cNvSpPr/>
          <p:nvPr/>
        </p:nvSpPr>
        <p:spPr>
          <a:xfrm>
            <a:off x="637671" y="1780678"/>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14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t>
            </a:r>
            <a:r>
              <a:rPr lang="en-US" b="1" dirty="0" smtClean="0"/>
              <a:t>AHST</a:t>
            </a:r>
            <a:r>
              <a:rPr lang="en-US" dirty="0" smtClean="0"/>
              <a: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smtClean="0"/>
              <a:t>1. Enter AHST in the Search Box.</a:t>
            </a:r>
          </a:p>
          <a:p>
            <a:endParaRPr lang="en-US" dirty="0"/>
          </a:p>
          <a:p>
            <a:pPr marL="0" indent="0">
              <a:buNone/>
            </a:pPr>
            <a:endParaRPr lang="en-US" sz="2000" dirty="0" smtClean="0"/>
          </a:p>
          <a:p>
            <a:r>
              <a:rPr lang="en-US" dirty="0" smtClean="0"/>
              <a:t>2. Enter the GL account number and click OK.</a:t>
            </a:r>
            <a:endParaRPr lang="en-US" sz="2000" dirty="0" smtClean="0"/>
          </a:p>
        </p:txBody>
      </p:sp>
      <p:pic>
        <p:nvPicPr>
          <p:cNvPr id="6" name="Picture 5"/>
          <p:cNvPicPr>
            <a:picLocks noChangeAspect="1"/>
          </p:cNvPicPr>
          <p:nvPr/>
        </p:nvPicPr>
        <p:blipFill>
          <a:blip r:embed="rId2"/>
          <a:stretch>
            <a:fillRect/>
          </a:stretch>
        </p:blipFill>
        <p:spPr>
          <a:xfrm>
            <a:off x="447471" y="2913630"/>
            <a:ext cx="5219700" cy="1847850"/>
          </a:xfrm>
          <a:prstGeom prst="rect">
            <a:avLst/>
          </a:prstGeom>
        </p:spPr>
      </p:pic>
      <p:pic>
        <p:nvPicPr>
          <p:cNvPr id="8" name="Picture 7"/>
          <p:cNvPicPr>
            <a:picLocks noChangeAspect="1"/>
          </p:cNvPicPr>
          <p:nvPr/>
        </p:nvPicPr>
        <p:blipFill>
          <a:blip r:embed="rId3"/>
          <a:stretch>
            <a:fillRect/>
          </a:stretch>
        </p:blipFill>
        <p:spPr>
          <a:xfrm>
            <a:off x="447471" y="1539231"/>
            <a:ext cx="6645552" cy="542494"/>
          </a:xfrm>
          <a:prstGeom prst="rect">
            <a:avLst/>
          </a:prstGeom>
        </p:spPr>
      </p:pic>
    </p:spTree>
    <p:extLst>
      <p:ext uri="{BB962C8B-B14F-4D97-AF65-F5344CB8AC3E}">
        <p14:creationId xmlns:p14="http://schemas.microsoft.com/office/powerpoint/2010/main" val="189587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t>
            </a:r>
            <a:r>
              <a:rPr lang="en-US" b="1" dirty="0" smtClean="0"/>
              <a:t>AHST</a:t>
            </a:r>
            <a:r>
              <a:rPr lang="en-US" dirty="0" smtClean="0"/>
              <a: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pic>
        <p:nvPicPr>
          <p:cNvPr id="5" name="Picture 4"/>
          <p:cNvPicPr>
            <a:picLocks noChangeAspect="1"/>
          </p:cNvPicPr>
          <p:nvPr/>
        </p:nvPicPr>
        <p:blipFill rotWithShape="1">
          <a:blip r:embed="rId2"/>
          <a:srcRect b="7793"/>
          <a:stretch/>
        </p:blipFill>
        <p:spPr>
          <a:xfrm>
            <a:off x="1585912" y="1049469"/>
            <a:ext cx="9020175" cy="4962222"/>
          </a:xfrm>
          <a:prstGeom prst="rect">
            <a:avLst/>
          </a:prstGeom>
        </p:spPr>
      </p:pic>
      <p:sp>
        <p:nvSpPr>
          <p:cNvPr id="6" name="Right Arrow 5"/>
          <p:cNvSpPr/>
          <p:nvPr/>
        </p:nvSpPr>
        <p:spPr>
          <a:xfrm rot="11814987">
            <a:off x="3835986" y="1503655"/>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558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Repository Reports</a:t>
            </a:r>
            <a:endParaRPr lang="en-US" dirty="0"/>
          </a:p>
        </p:txBody>
      </p:sp>
      <p:sp>
        <p:nvSpPr>
          <p:cNvPr id="3" name="Content Placeholder 2"/>
          <p:cNvSpPr>
            <a:spLocks noGrp="1"/>
          </p:cNvSpPr>
          <p:nvPr>
            <p:ph idx="1"/>
          </p:nvPr>
        </p:nvSpPr>
        <p:spPr>
          <a:xfrm>
            <a:off x="1097280" y="1845733"/>
            <a:ext cx="10058400" cy="4307931"/>
          </a:xfrm>
        </p:spPr>
        <p:txBody>
          <a:bodyPr>
            <a:normAutofit lnSpcReduction="10000"/>
          </a:bodyPr>
          <a:lstStyle/>
          <a:p>
            <a:r>
              <a:rPr lang="en-US" dirty="0" smtClean="0"/>
              <a:t>GL reports on the Online Repository were designed in-house by our ITS Department and pull GL data from the Colleague accounting system.</a:t>
            </a:r>
          </a:p>
          <a:p>
            <a:r>
              <a:rPr lang="en-US" dirty="0" smtClean="0"/>
              <a:t>Online Repository Reports are considered more user-friendly then running reports directly from Colleague.</a:t>
            </a:r>
          </a:p>
          <a:p>
            <a:r>
              <a:rPr lang="en-US" u="sng" dirty="0" smtClean="0"/>
              <a:t>To access the Online Repository</a:t>
            </a:r>
            <a:r>
              <a:rPr lang="en-US" dirty="0" smtClean="0"/>
              <a:t>:</a:t>
            </a:r>
          </a:p>
          <a:p>
            <a:r>
              <a:rPr lang="en-US" dirty="0" smtClean="0"/>
              <a:t>Go to Employee Intranet &gt; Online Forms Reports and Requests &gt; “Online Report Repository”.</a:t>
            </a:r>
          </a:p>
          <a:p>
            <a:r>
              <a:rPr lang="en-US" dirty="0" smtClean="0"/>
              <a:t>OR click on the following link </a:t>
            </a:r>
            <a:r>
              <a:rPr lang="en-US" dirty="0">
                <a:hlinkClick r:id="rId2"/>
              </a:rPr>
              <a:t>https://reports.rsccd.org/colorsnetweb/</a:t>
            </a:r>
            <a:endParaRPr lang="en-US" dirty="0" smtClean="0"/>
          </a:p>
          <a:p>
            <a:r>
              <a:rPr lang="en-US" b="1" dirty="0" smtClean="0">
                <a:solidFill>
                  <a:srgbClr val="FF0000"/>
                </a:solidFill>
              </a:rPr>
              <a:t>TIP</a:t>
            </a:r>
            <a:r>
              <a:rPr lang="en-US" dirty="0" smtClean="0"/>
              <a:t>: You can add this link to your bookmarks so it’s easily accessible.</a:t>
            </a:r>
          </a:p>
          <a:p>
            <a:r>
              <a:rPr lang="en-US" b="1" dirty="0">
                <a:solidFill>
                  <a:srgbClr val="FF0000"/>
                </a:solidFill>
              </a:rPr>
              <a:t>TIP</a:t>
            </a:r>
            <a:r>
              <a:rPr lang="en-US" dirty="0"/>
              <a:t>: </a:t>
            </a:r>
            <a:r>
              <a:rPr lang="en-US" dirty="0" smtClean="0"/>
              <a:t>When you login to the Online Repository make sure you are in the “Production” environment.</a:t>
            </a:r>
          </a:p>
          <a:p>
            <a:r>
              <a:rPr lang="en-US" b="1" dirty="0">
                <a:solidFill>
                  <a:srgbClr val="FF0000"/>
                </a:solidFill>
              </a:rPr>
              <a:t>TIP</a:t>
            </a:r>
            <a:r>
              <a:rPr lang="en-US" dirty="0"/>
              <a:t>: If you need access to a specific report and don’t have access, please send a request for access to </a:t>
            </a:r>
            <a:r>
              <a:rPr lang="en-US" dirty="0">
                <a:hlinkClick r:id="rId3"/>
              </a:rPr>
              <a:t>helpdesk@rsccd.edu</a:t>
            </a:r>
            <a:r>
              <a:rPr lang="en-US" dirty="0"/>
              <a:t>. </a:t>
            </a:r>
          </a:p>
          <a:p>
            <a:endParaRPr lang="en-US" dirty="0"/>
          </a:p>
          <a:p>
            <a:endParaRPr lang="en-US" dirty="0"/>
          </a:p>
        </p:txBody>
      </p:sp>
    </p:spTree>
    <p:extLst>
      <p:ext uri="{BB962C8B-B14F-4D97-AF65-F5344CB8AC3E}">
        <p14:creationId xmlns:p14="http://schemas.microsoft.com/office/powerpoint/2010/main" val="98231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GL0010 Report</a:t>
            </a:r>
            <a:endParaRPr lang="en-US" dirty="0"/>
          </a:p>
        </p:txBody>
      </p:sp>
      <p:sp>
        <p:nvSpPr>
          <p:cNvPr id="3" name="Content Placeholder 2"/>
          <p:cNvSpPr>
            <a:spLocks noGrp="1"/>
          </p:cNvSpPr>
          <p:nvPr>
            <p:ph idx="1"/>
          </p:nvPr>
        </p:nvSpPr>
        <p:spPr>
          <a:xfrm>
            <a:off x="1097280" y="1845733"/>
            <a:ext cx="10058400" cy="4307931"/>
          </a:xfrm>
        </p:spPr>
        <p:txBody>
          <a:bodyPr>
            <a:normAutofit/>
          </a:bodyPr>
          <a:lstStyle/>
          <a:p>
            <a:endParaRPr lang="en-US" dirty="0" smtClean="0"/>
          </a:p>
          <a:p>
            <a:endParaRPr lang="en-US" dirty="0"/>
          </a:p>
          <a:p>
            <a:endParaRPr lang="en-US" dirty="0"/>
          </a:p>
        </p:txBody>
      </p:sp>
      <p:sp>
        <p:nvSpPr>
          <p:cNvPr id="4" name="5-Point Star 3"/>
          <p:cNvSpPr/>
          <p:nvPr/>
        </p:nvSpPr>
        <p:spPr>
          <a:xfrm>
            <a:off x="770023" y="1937973"/>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1249680" y="1998133"/>
            <a:ext cx="10058400" cy="43079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GL0010 can help you:</a:t>
            </a:r>
          </a:p>
          <a:p>
            <a:pPr lvl="1">
              <a:buFont typeface="Wingdings" panose="05000000000000000000" pitchFamily="2" charset="2"/>
              <a:buChar char="§"/>
            </a:pPr>
            <a:r>
              <a:rPr lang="en-US" sz="2000" dirty="0" smtClean="0"/>
              <a:t>Run a summary YTD budget to actuals report for your department or project.  This report gives you a summary by account.  Unlike ACBL and AHST, you can set report parameters so that your report includes multiple GL accounts, even multiple departments or projects.</a:t>
            </a:r>
          </a:p>
          <a:p>
            <a:pPr marL="201168" lvl="1" indent="0">
              <a:buNone/>
            </a:pPr>
            <a:endParaRPr lang="en-US" sz="2000" dirty="0" smtClean="0"/>
          </a:p>
          <a:p>
            <a:pPr marL="201168" lvl="1" indent="0">
              <a:buNone/>
            </a:pPr>
            <a:r>
              <a:rPr lang="en-US" sz="2000" dirty="0" smtClean="0"/>
              <a:t>GL0010 reports are fiscal Year-To-Date and do not cross fiscal years.  </a:t>
            </a:r>
          </a:p>
          <a:p>
            <a:pPr lvl="1">
              <a:buFont typeface="Wingdings" panose="05000000000000000000" pitchFamily="2" charset="2"/>
              <a:buChar char="§"/>
            </a:pPr>
            <a:r>
              <a:rPr lang="en-US" sz="2000" dirty="0" smtClean="0"/>
              <a:t>If you run a GL0010 report as of November 2019, the report will capture budget to actuals from July 1, 2019 through November 30, 2019.  </a:t>
            </a:r>
          </a:p>
          <a:p>
            <a:pPr lvl="1">
              <a:buFont typeface="Wingdings" panose="05000000000000000000" pitchFamily="2" charset="2"/>
              <a:buChar char="§"/>
            </a:pPr>
            <a:r>
              <a:rPr lang="en-US" sz="2000" dirty="0" smtClean="0"/>
              <a:t>If you run a GL0010 report as of June 2019, the report will capture budget to actuals from July 1, 2018 through June 30, 2019.</a:t>
            </a:r>
          </a:p>
          <a:p>
            <a:endParaRPr lang="en-US" dirty="0" smtClean="0"/>
          </a:p>
          <a:p>
            <a:endParaRPr lang="en-US" dirty="0"/>
          </a:p>
        </p:txBody>
      </p:sp>
    </p:spTree>
    <p:extLst>
      <p:ext uri="{BB962C8B-B14F-4D97-AF65-F5344CB8AC3E}">
        <p14:creationId xmlns:p14="http://schemas.microsoft.com/office/powerpoint/2010/main" val="899919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1. Find “GL0010 Budget Recapitulation” and click on this report.</a:t>
            </a:r>
          </a:p>
          <a:p>
            <a:endParaRPr lang="en-US" dirty="0" smtClean="0"/>
          </a:p>
          <a:p>
            <a:endParaRPr lang="en-US" dirty="0"/>
          </a:p>
          <a:p>
            <a:endParaRPr lang="en-US" dirty="0" smtClean="0"/>
          </a:p>
          <a:p>
            <a:r>
              <a:rPr lang="en-US" dirty="0" smtClean="0"/>
              <a:t>2. Click “Change to Regular Mode”.  Regular mode is the easiest way to run a complete GL report for your department.  Edit Mode can be used to run the report with additional parameters. </a:t>
            </a:r>
          </a:p>
          <a:p>
            <a:endParaRPr lang="en-US" dirty="0" smtClean="0"/>
          </a:p>
          <a:p>
            <a:r>
              <a:rPr lang="en-US" dirty="0" smtClean="0"/>
              <a:t>3. You will need to select/enter the report parameters to run the desired report.  “Fiscal Year” defaults to current fiscal year but you can select a prior fiscal year from the dropdown.  “Month End” defaults to the current month but you can select a different month from the dropdown.</a:t>
            </a:r>
            <a:endParaRPr lang="en-US" dirty="0"/>
          </a:p>
        </p:txBody>
      </p:sp>
      <p:pic>
        <p:nvPicPr>
          <p:cNvPr id="3" name="Picture 2"/>
          <p:cNvPicPr>
            <a:picLocks noChangeAspect="1"/>
          </p:cNvPicPr>
          <p:nvPr/>
        </p:nvPicPr>
        <p:blipFill>
          <a:blip r:embed="rId2"/>
          <a:stretch>
            <a:fillRect/>
          </a:stretch>
        </p:blipFill>
        <p:spPr>
          <a:xfrm>
            <a:off x="815024" y="1502321"/>
            <a:ext cx="5667375" cy="914400"/>
          </a:xfrm>
          <a:prstGeom prst="rect">
            <a:avLst/>
          </a:prstGeom>
        </p:spPr>
      </p:pic>
      <p:pic>
        <p:nvPicPr>
          <p:cNvPr id="5" name="Picture 4"/>
          <p:cNvPicPr>
            <a:picLocks noChangeAspect="1"/>
          </p:cNvPicPr>
          <p:nvPr/>
        </p:nvPicPr>
        <p:blipFill>
          <a:blip r:embed="rId3"/>
          <a:stretch>
            <a:fillRect/>
          </a:stretch>
        </p:blipFill>
        <p:spPr>
          <a:xfrm>
            <a:off x="586424" y="5092884"/>
            <a:ext cx="5895975" cy="914400"/>
          </a:xfrm>
          <a:prstGeom prst="rect">
            <a:avLst/>
          </a:prstGeom>
        </p:spPr>
      </p:pic>
    </p:spTree>
    <p:extLst>
      <p:ext uri="{BB962C8B-B14F-4D97-AF65-F5344CB8AC3E}">
        <p14:creationId xmlns:p14="http://schemas.microsoft.com/office/powerpoint/2010/main" val="79397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Accounting </a:t>
            </a:r>
            <a:r>
              <a:rPr lang="en-US" dirty="0"/>
              <a:t>System: Ellucian Colleague</a:t>
            </a:r>
            <a:endParaRPr lang="en-US" dirty="0" smtClean="0"/>
          </a:p>
          <a:p>
            <a:r>
              <a:rPr lang="en-US" dirty="0" smtClean="0"/>
              <a:t>Chart of Accounts</a:t>
            </a:r>
          </a:p>
          <a:p>
            <a:r>
              <a:rPr lang="en-US" dirty="0" smtClean="0"/>
              <a:t>GL Inquiry in Colleague (ACBL, AHST)</a:t>
            </a:r>
          </a:p>
          <a:p>
            <a:r>
              <a:rPr lang="en-US" dirty="0"/>
              <a:t>Online Repository </a:t>
            </a:r>
            <a:r>
              <a:rPr lang="en-US" dirty="0" smtClean="0"/>
              <a:t>Reports (GL0010, GL0210)</a:t>
            </a:r>
          </a:p>
          <a:p>
            <a:r>
              <a:rPr lang="en-US" dirty="0" smtClean="0"/>
              <a:t>GL Reports in Colleague (GLSA)</a:t>
            </a:r>
          </a:p>
        </p:txBody>
      </p:sp>
    </p:spTree>
    <p:extLst>
      <p:ext uri="{BB962C8B-B14F-4D97-AF65-F5344CB8AC3E}">
        <p14:creationId xmlns:p14="http://schemas.microsoft.com/office/powerpoint/2010/main" val="3209968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 (cont.):</a:t>
            </a:r>
            <a:endParaRPr lang="en-US" dirty="0"/>
          </a:p>
        </p:txBody>
      </p:sp>
      <p:sp>
        <p:nvSpPr>
          <p:cNvPr id="4" name="Content Placeholder 2"/>
          <p:cNvSpPr txBox="1">
            <a:spLocks/>
          </p:cNvSpPr>
          <p:nvPr/>
        </p:nvSpPr>
        <p:spPr>
          <a:xfrm>
            <a:off x="6410800" y="1471485"/>
            <a:ext cx="5175611" cy="484803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4. Select the Location from the dropdown.  Select the Department(s) from the dropdown.</a:t>
            </a:r>
          </a:p>
          <a:p>
            <a:r>
              <a:rPr lang="en-US" dirty="0" smtClean="0"/>
              <a:t>5. </a:t>
            </a:r>
            <a:r>
              <a:rPr lang="en-US" dirty="0"/>
              <a:t>“Include Pre-Encumbrances (Purchase Requisitions)” is checked by default. We recommend leaving this checked so your report shows you an accurate picture of available funds.</a:t>
            </a:r>
          </a:p>
          <a:p>
            <a:r>
              <a:rPr lang="en-US" dirty="0" smtClean="0"/>
              <a:t>6. </a:t>
            </a:r>
            <a:r>
              <a:rPr lang="en-US" dirty="0"/>
              <a:t>Budget A Version and Budget B Version fields populate by default.  The Adopted Budget is the budget that was Board approved in August/September.  The Allocated Budget is the current budget including budget changes that have subsequently posted.  We recommend using the default options so your report shows current budget information.</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447471" y="1471485"/>
            <a:ext cx="5905500" cy="4010025"/>
          </a:xfrm>
          <a:prstGeom prst="rect">
            <a:avLst/>
          </a:prstGeom>
        </p:spPr>
      </p:pic>
      <p:sp>
        <p:nvSpPr>
          <p:cNvPr id="6" name="TextBox 5"/>
          <p:cNvSpPr txBox="1"/>
          <p:nvPr/>
        </p:nvSpPr>
        <p:spPr>
          <a:xfrm>
            <a:off x="457204" y="1070518"/>
            <a:ext cx="2422394" cy="369332"/>
          </a:xfrm>
          <a:prstGeom prst="rect">
            <a:avLst/>
          </a:prstGeom>
          <a:noFill/>
        </p:spPr>
        <p:txBody>
          <a:bodyPr wrap="none" rtlCol="0">
            <a:spAutoFit/>
          </a:bodyPr>
          <a:lstStyle/>
          <a:p>
            <a:r>
              <a:rPr lang="en-US" i="1" dirty="0" smtClean="0">
                <a:solidFill>
                  <a:srgbClr val="0000FF"/>
                </a:solidFill>
              </a:rPr>
              <a:t>Report in Regular Mode</a:t>
            </a:r>
            <a:endParaRPr lang="en-US" i="1" dirty="0">
              <a:solidFill>
                <a:srgbClr val="0000FF"/>
              </a:solidFill>
            </a:endParaRPr>
          </a:p>
        </p:txBody>
      </p:sp>
      <p:sp>
        <p:nvSpPr>
          <p:cNvPr id="7" name="Right Arrow 6"/>
          <p:cNvSpPr/>
          <p:nvPr/>
        </p:nvSpPr>
        <p:spPr>
          <a:xfrm>
            <a:off x="1003612" y="241981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003614" y="2736521"/>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003611" y="3636193"/>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003610" y="403095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003609" y="3383738"/>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047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 (cont.):</a:t>
            </a:r>
            <a:endParaRPr lang="en-US" dirty="0"/>
          </a:p>
        </p:txBody>
      </p:sp>
      <p:sp>
        <p:nvSpPr>
          <p:cNvPr id="4" name="Content Placeholder 2"/>
          <p:cNvSpPr txBox="1">
            <a:spLocks/>
          </p:cNvSpPr>
          <p:nvPr/>
        </p:nvSpPr>
        <p:spPr>
          <a:xfrm>
            <a:off x="6410800" y="1516089"/>
            <a:ext cx="5175611" cy="48034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7. “Do not display all-zero entries” is checked by default.  Uncheck this box if you’d like your report to include accounts that have a zero balance.</a:t>
            </a:r>
          </a:p>
          <a:p>
            <a:r>
              <a:rPr lang="en-US" dirty="0"/>
              <a:t>8. Select the Output Format for your report from the dropdown.  You can select Report, PDF, or Word.  You can also check “Excel Export” if you’d like the report in Excel.  </a:t>
            </a:r>
          </a:p>
          <a:p>
            <a:r>
              <a:rPr lang="en-US" dirty="0"/>
              <a:t>9. Click submit.</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447471" y="1516089"/>
            <a:ext cx="5905500" cy="4010025"/>
          </a:xfrm>
          <a:prstGeom prst="rect">
            <a:avLst/>
          </a:prstGeom>
        </p:spPr>
      </p:pic>
      <p:sp>
        <p:nvSpPr>
          <p:cNvPr id="5" name="TextBox 4"/>
          <p:cNvSpPr txBox="1"/>
          <p:nvPr/>
        </p:nvSpPr>
        <p:spPr>
          <a:xfrm>
            <a:off x="457204" y="1070518"/>
            <a:ext cx="2422394" cy="369332"/>
          </a:xfrm>
          <a:prstGeom prst="rect">
            <a:avLst/>
          </a:prstGeom>
          <a:noFill/>
        </p:spPr>
        <p:txBody>
          <a:bodyPr wrap="none" rtlCol="0">
            <a:spAutoFit/>
          </a:bodyPr>
          <a:lstStyle/>
          <a:p>
            <a:r>
              <a:rPr lang="en-US" i="1" dirty="0" smtClean="0">
                <a:solidFill>
                  <a:srgbClr val="0000FF"/>
                </a:solidFill>
              </a:rPr>
              <a:t>Report in Regular Mode</a:t>
            </a:r>
            <a:endParaRPr lang="en-US" i="1" dirty="0">
              <a:solidFill>
                <a:srgbClr val="0000FF"/>
              </a:solidFill>
            </a:endParaRPr>
          </a:p>
        </p:txBody>
      </p:sp>
      <p:sp>
        <p:nvSpPr>
          <p:cNvPr id="6" name="Right Arrow 5"/>
          <p:cNvSpPr/>
          <p:nvPr/>
        </p:nvSpPr>
        <p:spPr>
          <a:xfrm>
            <a:off x="880947" y="494535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880946" y="4673061"/>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880946" y="444265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880946" y="5217651"/>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12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 (cont.):</a:t>
            </a:r>
            <a:endParaRPr lang="en-US" dirty="0"/>
          </a:p>
        </p:txBody>
      </p:sp>
      <p:sp>
        <p:nvSpPr>
          <p:cNvPr id="4" name="Content Placeholder 2"/>
          <p:cNvSpPr txBox="1">
            <a:spLocks/>
          </p:cNvSpPr>
          <p:nvPr/>
        </p:nvSpPr>
        <p:spPr>
          <a:xfrm>
            <a:off x="447470" y="1538868"/>
            <a:ext cx="6276715" cy="478065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You can set additional report parameters by running the report in Edit Mode. Enter the Fund(s), Project(s), Top(s), Department(s), Object(s) you would like your report to include.</a:t>
            </a:r>
          </a:p>
          <a:p>
            <a:r>
              <a:rPr lang="en-US" b="1" dirty="0" smtClean="0">
                <a:solidFill>
                  <a:srgbClr val="FF0000"/>
                </a:solidFill>
              </a:rPr>
              <a:t>TIP</a:t>
            </a:r>
            <a:r>
              <a:rPr lang="en-US" dirty="0" smtClean="0"/>
              <a:t>: In any of these fields, you can enter a range.  For example, in the Object field entering “4000-5999” will only return expenses within this range.</a:t>
            </a:r>
          </a:p>
          <a:p>
            <a:r>
              <a:rPr lang="en-US" b="1" dirty="0" smtClean="0">
                <a:solidFill>
                  <a:srgbClr val="FF0000"/>
                </a:solidFill>
              </a:rPr>
              <a:t>TIP</a:t>
            </a:r>
            <a:r>
              <a:rPr lang="en-US" dirty="0" smtClean="0"/>
              <a:t>: In any of these fields, you can also use “X” as a special character.  For example, in the Object field entering “1XXX” will only return expenses that have an object code beginning with a “1” (academic salaries).</a:t>
            </a:r>
          </a:p>
          <a:p>
            <a:r>
              <a:rPr lang="en-US" dirty="0"/>
              <a:t>Sort 1 through Sort 7 allows you to sort the report, and set subtotals and page breaks as desired</a:t>
            </a:r>
            <a:r>
              <a:rPr lang="en-US" dirty="0" smtClean="0"/>
              <a:t>.</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6897538" y="1070043"/>
            <a:ext cx="4775652" cy="5107733"/>
          </a:xfrm>
          <a:prstGeom prst="rect">
            <a:avLst/>
          </a:prstGeom>
        </p:spPr>
      </p:pic>
      <p:sp>
        <p:nvSpPr>
          <p:cNvPr id="6" name="TextBox 5"/>
          <p:cNvSpPr txBox="1"/>
          <p:nvPr/>
        </p:nvSpPr>
        <p:spPr>
          <a:xfrm>
            <a:off x="447470" y="1070043"/>
            <a:ext cx="2040751" cy="369332"/>
          </a:xfrm>
          <a:prstGeom prst="rect">
            <a:avLst/>
          </a:prstGeom>
          <a:noFill/>
        </p:spPr>
        <p:txBody>
          <a:bodyPr wrap="none" rtlCol="0">
            <a:spAutoFit/>
          </a:bodyPr>
          <a:lstStyle/>
          <a:p>
            <a:r>
              <a:rPr lang="en-US" i="1" dirty="0" smtClean="0">
                <a:solidFill>
                  <a:srgbClr val="0000FF"/>
                </a:solidFill>
              </a:rPr>
              <a:t>Report in Edit Mode</a:t>
            </a:r>
            <a:endParaRPr lang="en-US" i="1" dirty="0">
              <a:solidFill>
                <a:srgbClr val="0000FF"/>
              </a:solidFill>
            </a:endParaRPr>
          </a:p>
        </p:txBody>
      </p:sp>
    </p:spTree>
    <p:extLst>
      <p:ext uri="{BB962C8B-B14F-4D97-AF65-F5344CB8AC3E}">
        <p14:creationId xmlns:p14="http://schemas.microsoft.com/office/powerpoint/2010/main" val="59069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GL0010 </a:t>
            </a:r>
            <a:r>
              <a:rPr lang="en-US" dirty="0" smtClean="0"/>
              <a:t>report:</a:t>
            </a:r>
            <a:endParaRPr lang="en-US" dirty="0"/>
          </a:p>
        </p:txBody>
      </p:sp>
      <p:pic>
        <p:nvPicPr>
          <p:cNvPr id="3" name="Picture 2"/>
          <p:cNvPicPr>
            <a:picLocks noChangeAspect="1"/>
          </p:cNvPicPr>
          <p:nvPr/>
        </p:nvPicPr>
        <p:blipFill rotWithShape="1">
          <a:blip r:embed="rId2"/>
          <a:srcRect b="10961"/>
          <a:stretch/>
        </p:blipFill>
        <p:spPr>
          <a:xfrm>
            <a:off x="833437" y="1216937"/>
            <a:ext cx="10525125" cy="4774783"/>
          </a:xfrm>
          <a:prstGeom prst="rect">
            <a:avLst/>
          </a:prstGeom>
        </p:spPr>
      </p:pic>
      <p:sp>
        <p:nvSpPr>
          <p:cNvPr id="6" name="Right Arrow 5"/>
          <p:cNvSpPr/>
          <p:nvPr/>
        </p:nvSpPr>
        <p:spPr>
          <a:xfrm rot="12535002">
            <a:off x="3523164" y="1563812"/>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207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GL0010 </a:t>
            </a:r>
            <a:r>
              <a:rPr lang="en-US" dirty="0" smtClean="0"/>
              <a:t>report (cont.):</a:t>
            </a:r>
            <a:endParaRPr lang="en-US" dirty="0"/>
          </a:p>
        </p:txBody>
      </p:sp>
      <p:pic>
        <p:nvPicPr>
          <p:cNvPr id="4" name="Picture 3"/>
          <p:cNvPicPr>
            <a:picLocks noChangeAspect="1"/>
          </p:cNvPicPr>
          <p:nvPr/>
        </p:nvPicPr>
        <p:blipFill>
          <a:blip r:embed="rId2"/>
          <a:stretch>
            <a:fillRect/>
          </a:stretch>
        </p:blipFill>
        <p:spPr>
          <a:xfrm>
            <a:off x="2004435" y="1070044"/>
            <a:ext cx="8111790" cy="5194823"/>
          </a:xfrm>
          <a:prstGeom prst="rect">
            <a:avLst/>
          </a:prstGeom>
        </p:spPr>
      </p:pic>
      <p:sp>
        <p:nvSpPr>
          <p:cNvPr id="7" name="Content Placeholder 2"/>
          <p:cNvSpPr txBox="1">
            <a:spLocks/>
          </p:cNvSpPr>
          <p:nvPr/>
        </p:nvSpPr>
        <p:spPr>
          <a:xfrm>
            <a:off x="5751096" y="1853484"/>
            <a:ext cx="4223084" cy="30016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66928" lvl="3" indent="0">
              <a:buNone/>
            </a:pPr>
            <a:r>
              <a:rPr lang="en-US" dirty="0" smtClean="0">
                <a:solidFill>
                  <a:srgbClr val="FF0000"/>
                </a:solidFill>
              </a:rPr>
              <a:t>             A                 B                 C           A - B - C</a:t>
            </a:r>
            <a:endParaRPr lang="en-US" dirty="0">
              <a:solidFill>
                <a:srgbClr val="FF0000"/>
              </a:solidFill>
            </a:endParaRPr>
          </a:p>
        </p:txBody>
      </p:sp>
    </p:spTree>
    <p:extLst>
      <p:ext uri="{BB962C8B-B14F-4D97-AF65-F5344CB8AC3E}">
        <p14:creationId xmlns:p14="http://schemas.microsoft.com/office/powerpoint/2010/main" val="322020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GL0010 </a:t>
            </a:r>
            <a:r>
              <a:rPr lang="en-US" dirty="0" smtClean="0"/>
              <a:t>report (cont.):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sp>
        <p:nvSpPr>
          <p:cNvPr id="8" name="Content Placeholder 2"/>
          <p:cNvSpPr txBox="1">
            <a:spLocks/>
          </p:cNvSpPr>
          <p:nvPr/>
        </p:nvSpPr>
        <p:spPr>
          <a:xfrm>
            <a:off x="599871" y="1222444"/>
            <a:ext cx="10058400" cy="4905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smtClean="0"/>
              <a:t>“Adopted Budget” is the budget that was Board approved in August/September.</a:t>
            </a:r>
          </a:p>
          <a:p>
            <a:r>
              <a:rPr lang="en-US" sz="2000" dirty="0" smtClean="0"/>
              <a:t>“Allocated Budget” </a:t>
            </a:r>
            <a:r>
              <a:rPr lang="en-US" dirty="0"/>
              <a:t>is the current budget including budget changes </a:t>
            </a:r>
            <a:r>
              <a:rPr lang="en-US" dirty="0" smtClean="0"/>
              <a:t>posted subsequent to the Adopted Budget</a:t>
            </a:r>
            <a:r>
              <a:rPr lang="en-US" sz="2000" dirty="0" smtClean="0"/>
              <a:t>.</a:t>
            </a:r>
          </a:p>
          <a:p>
            <a:r>
              <a:rPr lang="en-US" dirty="0" smtClean="0"/>
              <a:t>“YTD Actuals” represents actual expenses.  It includes any transfers of expenditure (TOEs) that have posted. </a:t>
            </a:r>
          </a:p>
          <a:p>
            <a:r>
              <a:rPr lang="en-US" sz="2000" dirty="0" smtClean="0"/>
              <a:t>“YTD Enc + PRs” represents encumbrances and purchasing requisitions</a:t>
            </a:r>
            <a:r>
              <a:rPr lang="en-US" dirty="0" smtClean="0"/>
              <a:t>.  </a:t>
            </a:r>
          </a:p>
          <a:p>
            <a:r>
              <a:rPr lang="en-US" dirty="0"/>
              <a:t>“YTD Balance” shows the amount of budget available to spend in the account.  It is the allocated budget, less actual expenditures, less </a:t>
            </a:r>
            <a:r>
              <a:rPr lang="en-US" dirty="0" smtClean="0"/>
              <a:t>encumbrances and </a:t>
            </a:r>
            <a:r>
              <a:rPr lang="en-US" dirty="0"/>
              <a:t>requisitions</a:t>
            </a:r>
            <a:r>
              <a:rPr lang="en-US" dirty="0" smtClean="0"/>
              <a:t>.</a:t>
            </a:r>
            <a:endParaRPr lang="en-US" b="1" dirty="0" smtClean="0">
              <a:solidFill>
                <a:srgbClr val="FF0000"/>
              </a:solidFill>
            </a:endParaRPr>
          </a:p>
          <a:p>
            <a:r>
              <a:rPr lang="en-US" b="1" dirty="0" smtClean="0">
                <a:solidFill>
                  <a:srgbClr val="FF0000"/>
                </a:solidFill>
              </a:rPr>
              <a:t>TIP</a:t>
            </a:r>
            <a:r>
              <a:rPr lang="en-US" dirty="0" smtClean="0"/>
              <a:t>: If a GL account has a </a:t>
            </a:r>
            <a:r>
              <a:rPr lang="en-US" u="sng" dirty="0" smtClean="0"/>
              <a:t>negative</a:t>
            </a:r>
            <a:r>
              <a:rPr lang="en-US" dirty="0" smtClean="0"/>
              <a:t> “YTD Balance”, this indicates that the account is </a:t>
            </a:r>
            <a:r>
              <a:rPr lang="en-US" u="sng" dirty="0" smtClean="0"/>
              <a:t>overspent</a:t>
            </a:r>
            <a:r>
              <a:rPr lang="en-US" dirty="0" smtClean="0"/>
              <a:t>. A budget change should be submitted to transfer budget to this account.</a:t>
            </a:r>
            <a:endParaRPr lang="en-US" dirty="0"/>
          </a:p>
          <a:p>
            <a:r>
              <a:rPr lang="en-US" b="1" dirty="0">
                <a:solidFill>
                  <a:srgbClr val="FF0000"/>
                </a:solidFill>
              </a:rPr>
              <a:t>TIP</a:t>
            </a:r>
            <a:r>
              <a:rPr lang="en-US" dirty="0"/>
              <a:t>: </a:t>
            </a:r>
            <a:r>
              <a:rPr lang="en-US" dirty="0" smtClean="0"/>
              <a:t>You can use </a:t>
            </a:r>
            <a:r>
              <a:rPr lang="en-US" b="1" dirty="0" smtClean="0"/>
              <a:t>ACBL</a:t>
            </a:r>
            <a:r>
              <a:rPr lang="en-US" dirty="0" smtClean="0"/>
              <a:t> to drill into account detail for a single account at a time.  You can use a </a:t>
            </a:r>
            <a:r>
              <a:rPr lang="en-US" b="1" dirty="0" smtClean="0"/>
              <a:t>GL0210</a:t>
            </a:r>
            <a:r>
              <a:rPr lang="en-US" dirty="0" smtClean="0"/>
              <a:t> report to drill into account detail for multiple accounts at a time.</a:t>
            </a:r>
            <a:endParaRPr lang="en-US" sz="2000" b="1" dirty="0" smtClean="0"/>
          </a:p>
          <a:p>
            <a:endParaRPr lang="en-US" sz="2000" b="1" dirty="0" smtClean="0"/>
          </a:p>
        </p:txBody>
      </p:sp>
    </p:spTree>
    <p:extLst>
      <p:ext uri="{BB962C8B-B14F-4D97-AF65-F5344CB8AC3E}">
        <p14:creationId xmlns:p14="http://schemas.microsoft.com/office/powerpoint/2010/main" val="284824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GL0210 Report</a:t>
            </a:r>
            <a:endParaRPr lang="en-US" dirty="0"/>
          </a:p>
        </p:txBody>
      </p:sp>
      <p:sp>
        <p:nvSpPr>
          <p:cNvPr id="3" name="Content Placeholder 2"/>
          <p:cNvSpPr>
            <a:spLocks noGrp="1"/>
          </p:cNvSpPr>
          <p:nvPr>
            <p:ph idx="1"/>
          </p:nvPr>
        </p:nvSpPr>
        <p:spPr>
          <a:xfrm>
            <a:off x="1097280" y="1845733"/>
            <a:ext cx="10058400" cy="4307931"/>
          </a:xfrm>
        </p:spPr>
        <p:txBody>
          <a:bodyPr>
            <a:normAutofit/>
          </a:bodyPr>
          <a:lstStyle/>
          <a:p>
            <a:endParaRPr lang="en-US" dirty="0" smtClean="0"/>
          </a:p>
          <a:p>
            <a:endParaRPr lang="en-US" dirty="0"/>
          </a:p>
          <a:p>
            <a:endParaRPr lang="en-US" dirty="0"/>
          </a:p>
        </p:txBody>
      </p:sp>
      <p:sp>
        <p:nvSpPr>
          <p:cNvPr id="4" name="5-Point Star 3"/>
          <p:cNvSpPr/>
          <p:nvPr/>
        </p:nvSpPr>
        <p:spPr>
          <a:xfrm>
            <a:off x="770023" y="1937973"/>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1249680" y="1998133"/>
            <a:ext cx="10058400" cy="43079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GL0210 can help you:</a:t>
            </a:r>
          </a:p>
          <a:p>
            <a:pPr lvl="1">
              <a:buFont typeface="Wingdings" panose="05000000000000000000" pitchFamily="2" charset="2"/>
              <a:buChar char="§"/>
            </a:pPr>
            <a:r>
              <a:rPr lang="en-US" sz="2000" dirty="0" smtClean="0"/>
              <a:t>Run a </a:t>
            </a:r>
            <a:r>
              <a:rPr lang="en-US" sz="2000" u="sng" dirty="0" smtClean="0"/>
              <a:t>detailed</a:t>
            </a:r>
            <a:r>
              <a:rPr lang="en-US" sz="2000" dirty="0" smtClean="0"/>
              <a:t> report on all actual expense activity, all budget activity, or all encumbrance activity.  You can set report parameters so that your report includes multiple GL accounts.  You can also run the report for a specific date range (but the date range cannot cross fiscal years).</a:t>
            </a:r>
            <a:endParaRPr lang="en-US" dirty="0" smtClean="0"/>
          </a:p>
          <a:p>
            <a:endParaRPr lang="en-US" dirty="0"/>
          </a:p>
        </p:txBody>
      </p:sp>
    </p:spTree>
    <p:extLst>
      <p:ext uri="{BB962C8B-B14F-4D97-AF65-F5344CB8AC3E}">
        <p14:creationId xmlns:p14="http://schemas.microsoft.com/office/powerpoint/2010/main" val="3575059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1. Find “GL0210 GL Activity” and click on this report.</a:t>
            </a:r>
          </a:p>
          <a:p>
            <a:endParaRPr lang="en-US" dirty="0" smtClean="0"/>
          </a:p>
          <a:p>
            <a:endParaRPr lang="en-US" dirty="0"/>
          </a:p>
          <a:p>
            <a:endParaRPr lang="en-US" dirty="0" smtClean="0"/>
          </a:p>
          <a:p>
            <a:r>
              <a:rPr lang="en-US" dirty="0" smtClean="0"/>
              <a:t>2. Enter the date range to run the desired report.  The date range cannot cross fiscal years.</a:t>
            </a:r>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815023" y="1502320"/>
            <a:ext cx="4417416" cy="860935"/>
          </a:xfrm>
          <a:prstGeom prst="rect">
            <a:avLst/>
          </a:prstGeom>
        </p:spPr>
      </p:pic>
      <p:pic>
        <p:nvPicPr>
          <p:cNvPr id="7" name="Picture 6"/>
          <p:cNvPicPr>
            <a:picLocks noChangeAspect="1"/>
          </p:cNvPicPr>
          <p:nvPr/>
        </p:nvPicPr>
        <p:blipFill rotWithShape="1">
          <a:blip r:embed="rId3"/>
          <a:srcRect b="63602"/>
          <a:stretch/>
        </p:blipFill>
        <p:spPr>
          <a:xfrm>
            <a:off x="815023" y="3307850"/>
            <a:ext cx="5781675" cy="877121"/>
          </a:xfrm>
          <a:prstGeom prst="rect">
            <a:avLst/>
          </a:prstGeom>
        </p:spPr>
      </p:pic>
    </p:spTree>
    <p:extLst>
      <p:ext uri="{BB962C8B-B14F-4D97-AF65-F5344CB8AC3E}">
        <p14:creationId xmlns:p14="http://schemas.microsoft.com/office/powerpoint/2010/main" val="3320920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3. Select “All Actuals”, “All Budgets”, or “All Encumbrances” depending on the report you’d like to run.  All Actuals is all actual expenses.  </a:t>
            </a:r>
          </a:p>
          <a:p>
            <a:endParaRPr lang="en-US" dirty="0" smtClean="0"/>
          </a:p>
          <a:p>
            <a:endParaRPr lang="en-US" dirty="0"/>
          </a:p>
          <a:p>
            <a:endParaRPr lang="en-US" dirty="0" smtClean="0"/>
          </a:p>
          <a:p>
            <a:endParaRPr lang="en-US" dirty="0"/>
          </a:p>
          <a:p>
            <a:r>
              <a:rPr lang="en-US" dirty="0" smtClean="0"/>
              <a:t>You can also select “I will enter specific Source Code(s)” if you only want your report to include certain types of transactions.</a:t>
            </a:r>
          </a:p>
          <a:p>
            <a:endParaRPr lang="en-US" dirty="0"/>
          </a:p>
          <a:p>
            <a:endParaRPr lang="en-US" dirty="0"/>
          </a:p>
        </p:txBody>
      </p:sp>
      <p:pic>
        <p:nvPicPr>
          <p:cNvPr id="9" name="Picture 8"/>
          <p:cNvPicPr>
            <a:picLocks noChangeAspect="1"/>
          </p:cNvPicPr>
          <p:nvPr/>
        </p:nvPicPr>
        <p:blipFill rotWithShape="1">
          <a:blip r:embed="rId2"/>
          <a:srcRect t="35685" b="1571"/>
          <a:stretch/>
        </p:blipFill>
        <p:spPr>
          <a:xfrm>
            <a:off x="815023" y="1780670"/>
            <a:ext cx="5781675" cy="1512028"/>
          </a:xfrm>
          <a:prstGeom prst="rect">
            <a:avLst/>
          </a:prstGeom>
        </p:spPr>
      </p:pic>
    </p:spTree>
    <p:extLst>
      <p:ext uri="{BB962C8B-B14F-4D97-AF65-F5344CB8AC3E}">
        <p14:creationId xmlns:p14="http://schemas.microsoft.com/office/powerpoint/2010/main" val="2699000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14541401"/>
              </p:ext>
            </p:extLst>
          </p:nvPr>
        </p:nvGraphicFramePr>
        <p:xfrm>
          <a:off x="582282" y="1457283"/>
          <a:ext cx="8472508" cy="4693920"/>
        </p:xfrm>
        <a:graphic>
          <a:graphicData uri="http://schemas.openxmlformats.org/drawingml/2006/table">
            <a:tbl>
              <a:tblPr>
                <a:tableStyleId>{5940675A-B579-460E-94D1-54222C63F5DA}</a:tableStyleId>
              </a:tblPr>
              <a:tblGrid>
                <a:gridCol w="2671120">
                  <a:extLst>
                    <a:ext uri="{9D8B030D-6E8A-4147-A177-3AD203B41FA5}">
                      <a16:colId xmlns:a16="http://schemas.microsoft.com/office/drawing/2014/main" val="1253504025"/>
                    </a:ext>
                  </a:extLst>
                </a:gridCol>
                <a:gridCol w="3456384">
                  <a:extLst>
                    <a:ext uri="{9D8B030D-6E8A-4147-A177-3AD203B41FA5}">
                      <a16:colId xmlns:a16="http://schemas.microsoft.com/office/drawing/2014/main" val="2984785145"/>
                    </a:ext>
                  </a:extLst>
                </a:gridCol>
                <a:gridCol w="2345004">
                  <a:extLst>
                    <a:ext uri="{9D8B030D-6E8A-4147-A177-3AD203B41FA5}">
                      <a16:colId xmlns:a16="http://schemas.microsoft.com/office/drawing/2014/main" val="2895818142"/>
                    </a:ext>
                  </a:extLst>
                </a:gridCol>
              </a:tblGrid>
              <a:tr h="323637">
                <a:tc>
                  <a:txBody>
                    <a:bodyPr/>
                    <a:lstStyle/>
                    <a:p>
                      <a:pPr algn="ctr"/>
                      <a:r>
                        <a:rPr lang="en-US" sz="1600" dirty="0" smtClean="0"/>
                        <a:t>Source Codes</a:t>
                      </a:r>
                      <a:endParaRPr lang="en-US" sz="1600" b="1" dirty="0"/>
                    </a:p>
                  </a:txBody>
                  <a:tcPr>
                    <a:solidFill>
                      <a:schemeClr val="bg1">
                        <a:lumMod val="85000"/>
                      </a:schemeClr>
                    </a:solidFill>
                  </a:tcPr>
                </a:tc>
                <a:tc>
                  <a:txBody>
                    <a:bodyPr/>
                    <a:lstStyle/>
                    <a:p>
                      <a:pPr algn="ctr"/>
                      <a:r>
                        <a:rPr lang="en-US" sz="1600" dirty="0" smtClean="0"/>
                        <a:t>Description</a:t>
                      </a:r>
                      <a:endParaRPr lang="en-US" sz="1600" b="1" dirty="0"/>
                    </a:p>
                  </a:txBody>
                  <a:tcPr>
                    <a:solidFill>
                      <a:schemeClr val="bg1">
                        <a:lumMod val="85000"/>
                      </a:schemeClr>
                    </a:solidFill>
                  </a:tcPr>
                </a:tc>
                <a:tc>
                  <a:txBody>
                    <a:bodyPr/>
                    <a:lstStyle/>
                    <a:p>
                      <a:pPr algn="ctr"/>
                      <a:r>
                        <a:rPr lang="en-US" sz="1600" dirty="0" smtClean="0"/>
                        <a:t>Applicable for Expenses:</a:t>
                      </a:r>
                      <a:endParaRPr lang="en-US" sz="1600" b="1" dirty="0"/>
                    </a:p>
                  </a:txBody>
                  <a:tcPr>
                    <a:solidFill>
                      <a:schemeClr val="bg1">
                        <a:lumMod val="85000"/>
                      </a:schemeClr>
                    </a:solidFill>
                  </a:tcPr>
                </a:tc>
                <a:extLst>
                  <a:ext uri="{0D108BD9-81ED-4DB2-BD59-A6C34878D82A}">
                    <a16:rowId xmlns:a16="http://schemas.microsoft.com/office/drawing/2014/main" val="1722449893"/>
                  </a:ext>
                </a:extLst>
              </a:tr>
              <a:tr h="323637">
                <a:tc>
                  <a:txBody>
                    <a:bodyPr/>
                    <a:lstStyle/>
                    <a:p>
                      <a:pPr algn="ctr"/>
                      <a:r>
                        <a:rPr lang="en-US" sz="1600" dirty="0" smtClean="0"/>
                        <a:t>AA</a:t>
                      </a:r>
                      <a:endParaRPr lang="en-US" sz="1600" dirty="0"/>
                    </a:p>
                  </a:txBody>
                  <a:tcPr/>
                </a:tc>
                <a:tc>
                  <a:txBody>
                    <a:bodyPr/>
                    <a:lstStyle/>
                    <a:p>
                      <a:r>
                        <a:rPr lang="en-US" sz="1600" dirty="0" smtClean="0"/>
                        <a:t>Opening Balance</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1646753385"/>
                  </a:ext>
                </a:extLst>
              </a:tr>
              <a:tr h="323637">
                <a:tc>
                  <a:txBody>
                    <a:bodyPr/>
                    <a:lstStyle/>
                    <a:p>
                      <a:pPr algn="ctr"/>
                      <a:r>
                        <a:rPr lang="en-US" sz="1600" dirty="0" smtClean="0"/>
                        <a:t>CA</a:t>
                      </a:r>
                      <a:endParaRPr lang="en-US" sz="1600" dirty="0"/>
                    </a:p>
                  </a:txBody>
                  <a:tcPr/>
                </a:tc>
                <a:tc>
                  <a:txBody>
                    <a:bodyPr/>
                    <a:lstStyle/>
                    <a:p>
                      <a:r>
                        <a:rPr lang="en-US" sz="1600" dirty="0" smtClean="0"/>
                        <a:t>Capital</a:t>
                      </a:r>
                      <a:r>
                        <a:rPr lang="en-US" sz="1600" baseline="0" dirty="0" smtClean="0"/>
                        <a:t> Assets (Fund 51)</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3073528736"/>
                  </a:ext>
                </a:extLst>
              </a:tr>
              <a:tr h="323637">
                <a:tc>
                  <a:txBody>
                    <a:bodyPr/>
                    <a:lstStyle/>
                    <a:p>
                      <a:pPr algn="ctr"/>
                      <a:r>
                        <a:rPr lang="en-US" sz="1600" dirty="0" smtClean="0"/>
                        <a:t>CD</a:t>
                      </a:r>
                      <a:endParaRPr lang="en-US" sz="1600" dirty="0"/>
                    </a:p>
                  </a:txBody>
                  <a:tcPr/>
                </a:tc>
                <a:tc>
                  <a:txBody>
                    <a:bodyPr/>
                    <a:lstStyle/>
                    <a:p>
                      <a:r>
                        <a:rPr lang="en-US" sz="1600" dirty="0" smtClean="0"/>
                        <a:t>Cash Disbursements</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3324094893"/>
                  </a:ext>
                </a:extLst>
              </a:tr>
              <a:tr h="323637">
                <a:tc>
                  <a:txBody>
                    <a:bodyPr/>
                    <a:lstStyle/>
                    <a:p>
                      <a:pPr algn="ctr"/>
                      <a:r>
                        <a:rPr lang="en-US" sz="1600" dirty="0" smtClean="0"/>
                        <a:t>CR</a:t>
                      </a:r>
                      <a:endParaRPr lang="en-US" sz="1600" dirty="0"/>
                    </a:p>
                  </a:txBody>
                  <a:tcPr/>
                </a:tc>
                <a:tc>
                  <a:txBody>
                    <a:bodyPr/>
                    <a:lstStyle/>
                    <a:p>
                      <a:r>
                        <a:rPr lang="en-US" sz="1600" dirty="0" smtClean="0"/>
                        <a:t>Cash Receipts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3379349965"/>
                  </a:ext>
                </a:extLst>
              </a:tr>
              <a:tr h="323637">
                <a:tc>
                  <a:txBody>
                    <a:bodyPr/>
                    <a:lstStyle/>
                    <a:p>
                      <a:pPr algn="ctr"/>
                      <a:r>
                        <a:rPr lang="en-US" sz="1600" dirty="0" smtClean="0"/>
                        <a:t>DA</a:t>
                      </a:r>
                      <a:endParaRPr lang="en-US" sz="1600" dirty="0"/>
                    </a:p>
                  </a:txBody>
                  <a:tcPr/>
                </a:tc>
                <a:tc>
                  <a:txBody>
                    <a:bodyPr/>
                    <a:lstStyle/>
                    <a:p>
                      <a:r>
                        <a:rPr lang="en-US" sz="1600" dirty="0" smtClean="0"/>
                        <a:t>Capital</a:t>
                      </a:r>
                      <a:r>
                        <a:rPr lang="en-US" sz="1600" baseline="0" dirty="0" smtClean="0"/>
                        <a:t> Assets, Disposals (Fund 51)</a:t>
                      </a:r>
                      <a:endParaRPr lang="en-US" sz="1600" dirty="0"/>
                    </a:p>
                  </a:txBody>
                  <a:tcPr/>
                </a:tc>
                <a:tc>
                  <a:txBody>
                    <a:bodyPr/>
                    <a:lstStyle/>
                    <a:p>
                      <a:pPr algn="ctr"/>
                      <a:r>
                        <a:rPr lang="en-US" sz="1600" dirty="0" smtClean="0"/>
                        <a:t>No</a:t>
                      </a:r>
                      <a:endParaRPr lang="en-US" sz="1600" b="0" dirty="0"/>
                    </a:p>
                  </a:txBody>
                  <a:tcPr/>
                </a:tc>
                <a:extLst>
                  <a:ext uri="{0D108BD9-81ED-4DB2-BD59-A6C34878D82A}">
                    <a16:rowId xmlns:a16="http://schemas.microsoft.com/office/drawing/2014/main" val="1683484510"/>
                  </a:ext>
                </a:extLst>
              </a:tr>
              <a:tr h="323637">
                <a:tc>
                  <a:txBody>
                    <a:bodyPr/>
                    <a:lstStyle/>
                    <a:p>
                      <a:pPr algn="ctr"/>
                      <a:r>
                        <a:rPr lang="en-US" sz="1600" dirty="0" smtClean="0"/>
                        <a:t>FA</a:t>
                      </a:r>
                      <a:endParaRPr lang="en-US" sz="1600" dirty="0"/>
                    </a:p>
                  </a:txBody>
                  <a:tcPr/>
                </a:tc>
                <a:tc>
                  <a:txBody>
                    <a:bodyPr/>
                    <a:lstStyle/>
                    <a:p>
                      <a:r>
                        <a:rPr lang="en-US" sz="1600" dirty="0" smtClean="0"/>
                        <a:t>Financial Aid</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3657587523"/>
                  </a:ext>
                </a:extLst>
              </a:tr>
              <a:tr h="323637">
                <a:tc>
                  <a:txBody>
                    <a:bodyPr/>
                    <a:lstStyle/>
                    <a:p>
                      <a:pPr algn="ctr"/>
                      <a:r>
                        <a:rPr lang="en-US" sz="1600" dirty="0" smtClean="0"/>
                        <a:t>IV</a:t>
                      </a:r>
                      <a:endParaRPr lang="en-US" sz="1600" dirty="0"/>
                    </a:p>
                  </a:txBody>
                  <a:tcPr/>
                </a:tc>
                <a:tc>
                  <a:txBody>
                    <a:bodyPr/>
                    <a:lstStyle/>
                    <a:p>
                      <a:r>
                        <a:rPr lang="en-US" sz="1600" dirty="0" smtClean="0"/>
                        <a:t>Invoices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464505058"/>
                  </a:ext>
                </a:extLst>
              </a:tr>
              <a:tr h="323637">
                <a:tc>
                  <a:txBody>
                    <a:bodyPr/>
                    <a:lstStyle/>
                    <a:p>
                      <a:pPr algn="ctr"/>
                      <a:r>
                        <a:rPr lang="en-US" sz="1600" dirty="0" smtClean="0"/>
                        <a:t>JE</a:t>
                      </a:r>
                      <a:endParaRPr lang="en-US" sz="1600" dirty="0"/>
                    </a:p>
                  </a:txBody>
                  <a:tcPr/>
                </a:tc>
                <a:tc>
                  <a:txBody>
                    <a:bodyPr/>
                    <a:lstStyle/>
                    <a:p>
                      <a:r>
                        <a:rPr lang="en-US" sz="1600" dirty="0" smtClean="0"/>
                        <a:t>Journal Entries (TOEs)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878202770"/>
                  </a:ext>
                </a:extLst>
              </a:tr>
              <a:tr h="323637">
                <a:tc>
                  <a:txBody>
                    <a:bodyPr/>
                    <a:lstStyle/>
                    <a:p>
                      <a:pPr algn="ctr"/>
                      <a:r>
                        <a:rPr lang="en-US" sz="1600" dirty="0" smtClean="0"/>
                        <a:t>PJ</a:t>
                      </a:r>
                      <a:endParaRPr lang="en-US" sz="1600" dirty="0"/>
                    </a:p>
                  </a:txBody>
                  <a:tcPr/>
                </a:tc>
                <a:tc>
                  <a:txBody>
                    <a:bodyPr/>
                    <a:lstStyle/>
                    <a:p>
                      <a:r>
                        <a:rPr lang="en-US" sz="1600" dirty="0" smtClean="0"/>
                        <a:t>Purchasing Journals</a:t>
                      </a:r>
                      <a:r>
                        <a:rPr lang="en-US" sz="1600" baseline="0" dirty="0" smtClean="0"/>
                        <a:t> </a:t>
                      </a:r>
                      <a:r>
                        <a:rPr lang="en-US" sz="1600" dirty="0" smtClean="0"/>
                        <a:t>(Vendor Payments)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116818748"/>
                  </a:ext>
                </a:extLst>
              </a:tr>
              <a:tr h="323637">
                <a:tc>
                  <a:txBody>
                    <a:bodyPr/>
                    <a:lstStyle/>
                    <a:p>
                      <a:pPr algn="ctr"/>
                      <a:r>
                        <a:rPr lang="en-US" sz="1600" dirty="0" smtClean="0"/>
                        <a:t>PR</a:t>
                      </a:r>
                      <a:endParaRPr lang="en-US" sz="1600" dirty="0"/>
                    </a:p>
                  </a:txBody>
                  <a:tcPr/>
                </a:tc>
                <a:tc>
                  <a:txBody>
                    <a:bodyPr/>
                    <a:lstStyle/>
                    <a:p>
                      <a:r>
                        <a:rPr lang="en-US" sz="1600" dirty="0" smtClean="0"/>
                        <a:t>Payroll</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2932504835"/>
                  </a:ext>
                </a:extLst>
              </a:tr>
              <a:tr h="323637">
                <a:tc>
                  <a:txBody>
                    <a:bodyPr/>
                    <a:lstStyle/>
                    <a:p>
                      <a:pPr algn="ctr"/>
                      <a:r>
                        <a:rPr lang="en-US" sz="1600" dirty="0" smtClean="0"/>
                        <a:t>UA</a:t>
                      </a:r>
                      <a:endParaRPr lang="en-US" sz="1600" dirty="0"/>
                    </a:p>
                  </a:txBody>
                  <a:tcPr/>
                </a:tc>
                <a:tc>
                  <a:txBody>
                    <a:bodyPr/>
                    <a:lstStyle/>
                    <a:p>
                      <a:r>
                        <a:rPr lang="en-US" sz="1600" dirty="0" smtClean="0"/>
                        <a:t>Capital</a:t>
                      </a:r>
                      <a:r>
                        <a:rPr lang="en-US" sz="1600" baseline="0" dirty="0" smtClean="0"/>
                        <a:t> Asset, Additions (Fund 51)</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2180548922"/>
                  </a:ext>
                </a:extLst>
              </a:tr>
              <a:tr h="323637">
                <a:tc>
                  <a:txBody>
                    <a:bodyPr/>
                    <a:lstStyle/>
                    <a:p>
                      <a:pPr algn="ctr"/>
                      <a:r>
                        <a:rPr lang="en-US" sz="1600" dirty="0" smtClean="0"/>
                        <a:t>BU</a:t>
                      </a:r>
                      <a:endParaRPr lang="en-US" sz="1600" dirty="0"/>
                    </a:p>
                  </a:txBody>
                  <a:tcPr/>
                </a:tc>
                <a:tc>
                  <a:txBody>
                    <a:bodyPr/>
                    <a:lstStyle/>
                    <a:p>
                      <a:r>
                        <a:rPr lang="en-US" sz="1600" dirty="0" smtClean="0"/>
                        <a:t>Budget Adjustment</a:t>
                      </a:r>
                      <a:endParaRPr lang="en-US" sz="1600" dirty="0"/>
                    </a:p>
                  </a:txBody>
                  <a:tcPr/>
                </a:tc>
                <a:tc>
                  <a:txBody>
                    <a:bodyPr/>
                    <a:lstStyle/>
                    <a:p>
                      <a:pPr algn="ctr"/>
                      <a:r>
                        <a:rPr lang="en-US" sz="1600" dirty="0" smtClean="0"/>
                        <a:t>Yes</a:t>
                      </a:r>
                      <a:endParaRPr lang="en-US" sz="1600" dirty="0"/>
                    </a:p>
                  </a:txBody>
                  <a:tcPr/>
                </a:tc>
                <a:extLst>
                  <a:ext uri="{0D108BD9-81ED-4DB2-BD59-A6C34878D82A}">
                    <a16:rowId xmlns:a16="http://schemas.microsoft.com/office/drawing/2014/main" val="725696425"/>
                  </a:ext>
                </a:extLst>
              </a:tr>
              <a:tr h="323637">
                <a:tc>
                  <a:txBody>
                    <a:bodyPr/>
                    <a:lstStyle/>
                    <a:p>
                      <a:pPr algn="ctr"/>
                      <a:r>
                        <a:rPr lang="en-US" sz="1600" dirty="0" smtClean="0"/>
                        <a:t>EP</a:t>
                      </a:r>
                      <a:endParaRPr lang="en-US" sz="1600" dirty="0"/>
                    </a:p>
                  </a:txBody>
                  <a:tcPr/>
                </a:tc>
                <a:tc>
                  <a:txBody>
                    <a:bodyPr/>
                    <a:lstStyle/>
                    <a:p>
                      <a:r>
                        <a:rPr lang="en-US" sz="1600" baseline="0" dirty="0" smtClean="0"/>
                        <a:t>Encumbrance</a:t>
                      </a:r>
                      <a:endParaRPr lang="en-US" sz="1600" dirty="0"/>
                    </a:p>
                  </a:txBody>
                  <a:tcPr/>
                </a:tc>
                <a:tc>
                  <a:txBody>
                    <a:bodyPr/>
                    <a:lstStyle/>
                    <a:p>
                      <a:pPr algn="ctr"/>
                      <a:r>
                        <a:rPr lang="en-US" sz="1600" dirty="0" smtClean="0"/>
                        <a:t>Yes</a:t>
                      </a:r>
                      <a:endParaRPr lang="en-US" sz="1600" dirty="0"/>
                    </a:p>
                  </a:txBody>
                  <a:tcPr/>
                </a:tc>
                <a:extLst>
                  <a:ext uri="{0D108BD9-81ED-4DB2-BD59-A6C34878D82A}">
                    <a16:rowId xmlns:a16="http://schemas.microsoft.com/office/drawing/2014/main" val="3240058536"/>
                  </a:ext>
                </a:extLst>
              </a:tr>
            </a:tbl>
          </a:graphicData>
        </a:graphic>
      </p:graphicFrame>
      <p:sp>
        <p:nvSpPr>
          <p:cNvPr id="3" name="TextBox 2"/>
          <p:cNvSpPr txBox="1"/>
          <p:nvPr/>
        </p:nvSpPr>
        <p:spPr>
          <a:xfrm>
            <a:off x="582283" y="1025915"/>
            <a:ext cx="8472508" cy="400110"/>
          </a:xfrm>
          <a:prstGeom prst="rect">
            <a:avLst/>
          </a:prstGeom>
          <a:noFill/>
        </p:spPr>
        <p:txBody>
          <a:bodyPr wrap="square" rtlCol="0">
            <a:spAutoFit/>
          </a:bodyPr>
          <a:lstStyle/>
          <a:p>
            <a:r>
              <a:rPr lang="en-US" sz="2000" b="1" i="1" dirty="0" smtClean="0">
                <a:solidFill>
                  <a:schemeClr val="accent1"/>
                </a:solidFill>
              </a:rPr>
              <a:t>Source Codes &amp; Descriptions</a:t>
            </a:r>
            <a:endParaRPr lang="en-US" sz="2000" b="1" i="1" dirty="0">
              <a:solidFill>
                <a:schemeClr val="accent1"/>
              </a:solidFill>
            </a:endParaRPr>
          </a:p>
        </p:txBody>
      </p:sp>
    </p:spTree>
    <p:extLst>
      <p:ext uri="{BB962C8B-B14F-4D97-AF65-F5344CB8AC3E}">
        <p14:creationId xmlns:p14="http://schemas.microsoft.com/office/powerpoint/2010/main" val="121043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Accounting System: Ellucian Colleague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Enter/approve purchase requisition</a:t>
            </a:r>
          </a:p>
          <a:p>
            <a:pPr>
              <a:buFont typeface="Wingdings" panose="05000000000000000000" pitchFamily="2" charset="2"/>
              <a:buChar char="§"/>
            </a:pPr>
            <a:r>
              <a:rPr lang="en-US" dirty="0" smtClean="0"/>
              <a:t> Check the available budget for an account</a:t>
            </a:r>
          </a:p>
          <a:p>
            <a:pPr>
              <a:buFont typeface="Wingdings" panose="05000000000000000000" pitchFamily="2" charset="2"/>
              <a:buChar char="§"/>
            </a:pPr>
            <a:r>
              <a:rPr lang="en-US" dirty="0" smtClean="0"/>
              <a:t> Run budget to actual expenditure reports</a:t>
            </a:r>
          </a:p>
          <a:p>
            <a:pPr>
              <a:buFont typeface="Wingdings" panose="05000000000000000000" pitchFamily="2" charset="2"/>
              <a:buChar char="§"/>
            </a:pPr>
            <a:r>
              <a:rPr lang="en-US" dirty="0" smtClean="0"/>
              <a:t> Functions are accessed by entering the acronym for the desired screen in the search box</a:t>
            </a:r>
          </a:p>
          <a:p>
            <a:endParaRPr lang="en-US" dirty="0"/>
          </a:p>
        </p:txBody>
      </p:sp>
      <p:pic>
        <p:nvPicPr>
          <p:cNvPr id="5" name="Picture 4"/>
          <p:cNvPicPr>
            <a:picLocks noChangeAspect="1"/>
          </p:cNvPicPr>
          <p:nvPr/>
        </p:nvPicPr>
        <p:blipFill rotWithShape="1">
          <a:blip r:embed="rId2"/>
          <a:srcRect b="52461"/>
          <a:stretch/>
        </p:blipFill>
        <p:spPr>
          <a:xfrm>
            <a:off x="3488227" y="3739701"/>
            <a:ext cx="7958397" cy="2417828"/>
          </a:xfrm>
          <a:prstGeom prst="rect">
            <a:avLst/>
          </a:prstGeom>
        </p:spPr>
      </p:pic>
      <p:pic>
        <p:nvPicPr>
          <p:cNvPr id="6" name="Picture 5"/>
          <p:cNvPicPr>
            <a:picLocks noChangeAspect="1"/>
          </p:cNvPicPr>
          <p:nvPr/>
        </p:nvPicPr>
        <p:blipFill>
          <a:blip r:embed="rId3"/>
          <a:stretch>
            <a:fillRect/>
          </a:stretch>
        </p:blipFill>
        <p:spPr>
          <a:xfrm>
            <a:off x="1386042" y="3739701"/>
            <a:ext cx="1453876" cy="1591770"/>
          </a:xfrm>
          <a:prstGeom prst="rect">
            <a:avLst/>
          </a:prstGeom>
        </p:spPr>
      </p:pic>
    </p:spTree>
    <p:extLst>
      <p:ext uri="{BB962C8B-B14F-4D97-AF65-F5344CB8AC3E}">
        <p14:creationId xmlns:p14="http://schemas.microsoft.com/office/powerpoint/2010/main" val="4236423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pic>
        <p:nvPicPr>
          <p:cNvPr id="3" name="Picture 2"/>
          <p:cNvPicPr>
            <a:picLocks noChangeAspect="1"/>
          </p:cNvPicPr>
          <p:nvPr/>
        </p:nvPicPr>
        <p:blipFill>
          <a:blip r:embed="rId2"/>
          <a:stretch>
            <a:fillRect/>
          </a:stretch>
        </p:blipFill>
        <p:spPr>
          <a:xfrm>
            <a:off x="552586" y="1154267"/>
            <a:ext cx="5753100" cy="3295650"/>
          </a:xfrm>
          <a:prstGeom prst="rect">
            <a:avLst/>
          </a:prstGeom>
        </p:spPr>
      </p:pic>
      <p:sp>
        <p:nvSpPr>
          <p:cNvPr id="6" name="Content Placeholder 2"/>
          <p:cNvSpPr txBox="1">
            <a:spLocks/>
          </p:cNvSpPr>
          <p:nvPr/>
        </p:nvSpPr>
        <p:spPr>
          <a:xfrm>
            <a:off x="6410800" y="1070043"/>
            <a:ext cx="5175611" cy="5249477"/>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smtClean="0"/>
              <a:t>4. Enter the desired report parameters.</a:t>
            </a:r>
          </a:p>
          <a:p>
            <a:r>
              <a:rPr lang="en-US" sz="2200" b="1" dirty="0" smtClean="0">
                <a:solidFill>
                  <a:srgbClr val="FF0000"/>
                </a:solidFill>
              </a:rPr>
              <a:t>TIP</a:t>
            </a:r>
            <a:r>
              <a:rPr lang="en-US" sz="2200" dirty="0" smtClean="0"/>
              <a:t>: If you want to run a complete report for your entire Department, you can simply enter it in the “Department(s)” field.  Leave all other fields blank.</a:t>
            </a:r>
            <a:endParaRPr lang="en-US" sz="2200" b="1" dirty="0" smtClean="0">
              <a:solidFill>
                <a:srgbClr val="FF0000"/>
              </a:solidFill>
            </a:endParaRPr>
          </a:p>
          <a:p>
            <a:r>
              <a:rPr lang="en-US" sz="2200" b="1" dirty="0" smtClean="0">
                <a:solidFill>
                  <a:srgbClr val="FF0000"/>
                </a:solidFill>
              </a:rPr>
              <a:t>TIP</a:t>
            </a:r>
            <a:r>
              <a:rPr lang="en-US" sz="2200" dirty="0" smtClean="0"/>
              <a:t>: If you’re looking for a specific transaction and know the reference number, enter it in the “Reference(s)” field.  </a:t>
            </a:r>
            <a:r>
              <a:rPr lang="en-US" sz="2200" dirty="0"/>
              <a:t>For example, V0712168 or </a:t>
            </a:r>
            <a:r>
              <a:rPr lang="en-US" sz="2200" dirty="0" smtClean="0"/>
              <a:t>CTPY2003B or CTPY2003BF </a:t>
            </a:r>
            <a:r>
              <a:rPr lang="en-US" sz="2200" dirty="0"/>
              <a:t>or </a:t>
            </a:r>
            <a:r>
              <a:rPr lang="en-US" sz="2200" dirty="0" smtClean="0"/>
              <a:t>HWPY2003B.</a:t>
            </a:r>
          </a:p>
          <a:p>
            <a:r>
              <a:rPr lang="en-US" sz="2200" b="1" dirty="0">
                <a:solidFill>
                  <a:srgbClr val="FF0000"/>
                </a:solidFill>
              </a:rPr>
              <a:t>TIP</a:t>
            </a:r>
            <a:r>
              <a:rPr lang="en-US" sz="2200" dirty="0"/>
              <a:t>: In any of these fields, you can enter a range.  For example, in the Object field entering “4000-5999” will only return expenses within this range.</a:t>
            </a:r>
          </a:p>
          <a:p>
            <a:r>
              <a:rPr lang="en-US" sz="2200" b="1" dirty="0">
                <a:solidFill>
                  <a:srgbClr val="FF0000"/>
                </a:solidFill>
              </a:rPr>
              <a:t>TIP</a:t>
            </a:r>
            <a:r>
              <a:rPr lang="en-US" sz="2200" dirty="0"/>
              <a:t>: In any of these fields, you can also use “X” as a special character.  For example, in the Object field entering “1XXX” will only return expenses that have an object code beginning with a “1” (academic salaries).</a:t>
            </a:r>
          </a:p>
          <a:p>
            <a:endParaRPr lang="en-US" dirty="0" smtClean="0"/>
          </a:p>
          <a:p>
            <a:endParaRPr lang="en-US" dirty="0"/>
          </a:p>
        </p:txBody>
      </p:sp>
      <p:sp>
        <p:nvSpPr>
          <p:cNvPr id="7" name="Content Placeholder 2"/>
          <p:cNvSpPr txBox="1">
            <a:spLocks/>
          </p:cNvSpPr>
          <p:nvPr/>
        </p:nvSpPr>
        <p:spPr>
          <a:xfrm>
            <a:off x="552586" y="4957011"/>
            <a:ext cx="5175611" cy="127534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smtClean="0">
                <a:solidFill>
                  <a:srgbClr val="FF0000"/>
                </a:solidFill>
              </a:rPr>
              <a:t>TIP</a:t>
            </a:r>
            <a:r>
              <a:rPr lang="en-US" dirty="0" smtClean="0"/>
              <a:t>: If you want to run the payroll expense for a specific employee to prepare a transfer of expenditure (TOE), enter the employee ID in the “GL Posting Description”.</a:t>
            </a:r>
            <a:endParaRPr lang="en-US" b="1" dirty="0" smtClean="0">
              <a:solidFill>
                <a:srgbClr val="FF0000"/>
              </a:solidFill>
            </a:endParaRPr>
          </a:p>
        </p:txBody>
      </p:sp>
    </p:spTree>
    <p:extLst>
      <p:ext uri="{BB962C8B-B14F-4D97-AF65-F5344CB8AC3E}">
        <p14:creationId xmlns:p14="http://schemas.microsoft.com/office/powerpoint/2010/main" val="219989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pic>
        <p:nvPicPr>
          <p:cNvPr id="5" name="Picture 4"/>
          <p:cNvPicPr>
            <a:picLocks noChangeAspect="1"/>
          </p:cNvPicPr>
          <p:nvPr/>
        </p:nvPicPr>
        <p:blipFill>
          <a:blip r:embed="rId2"/>
          <a:stretch>
            <a:fillRect/>
          </a:stretch>
        </p:blipFill>
        <p:spPr>
          <a:xfrm>
            <a:off x="538298" y="1070043"/>
            <a:ext cx="5781675" cy="2009775"/>
          </a:xfrm>
          <a:prstGeom prst="rect">
            <a:avLst/>
          </a:prstGeom>
        </p:spPr>
      </p:pic>
      <p:sp>
        <p:nvSpPr>
          <p:cNvPr id="6" name="Content Placeholder 2"/>
          <p:cNvSpPr txBox="1">
            <a:spLocks/>
          </p:cNvSpPr>
          <p:nvPr/>
        </p:nvSpPr>
        <p:spPr>
          <a:xfrm>
            <a:off x="6410800" y="1070043"/>
            <a:ext cx="5175611"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5</a:t>
            </a:r>
            <a:r>
              <a:rPr lang="en-US" dirty="0"/>
              <a:t>. Sort 1 through Sort </a:t>
            </a:r>
            <a:r>
              <a:rPr lang="en-US" dirty="0" smtClean="0"/>
              <a:t>4 </a:t>
            </a:r>
            <a:r>
              <a:rPr lang="en-US" dirty="0"/>
              <a:t>allows you to sort the report, and set subtotals </a:t>
            </a:r>
            <a:r>
              <a:rPr lang="en-US" dirty="0" smtClean="0"/>
              <a:t>as desired. </a:t>
            </a:r>
          </a:p>
          <a:p>
            <a:r>
              <a:rPr lang="en-US" dirty="0" smtClean="0"/>
              <a:t>6. Select the Output Format for your report from the dropdown.  You can select Report, PDF, Excel, or Word. </a:t>
            </a:r>
          </a:p>
          <a:p>
            <a:r>
              <a:rPr lang="en-US" dirty="0"/>
              <a:t>7</a:t>
            </a:r>
            <a:r>
              <a:rPr lang="en-US" dirty="0" smtClean="0"/>
              <a:t>. Click submit.</a:t>
            </a:r>
            <a:endParaRPr lang="en-US" dirty="0"/>
          </a:p>
        </p:txBody>
      </p:sp>
    </p:spTree>
    <p:extLst>
      <p:ext uri="{BB962C8B-B14F-4D97-AF65-F5344CB8AC3E}">
        <p14:creationId xmlns:p14="http://schemas.microsoft.com/office/powerpoint/2010/main" val="1330890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GL0210 </a:t>
            </a:r>
            <a:r>
              <a:rPr lang="en-US" dirty="0" smtClean="0"/>
              <a:t>report:</a:t>
            </a:r>
            <a:endParaRPr lang="en-US" dirty="0"/>
          </a:p>
        </p:txBody>
      </p:sp>
      <p:pic>
        <p:nvPicPr>
          <p:cNvPr id="7" name="Picture 6"/>
          <p:cNvPicPr>
            <a:picLocks noChangeAspect="1"/>
          </p:cNvPicPr>
          <p:nvPr/>
        </p:nvPicPr>
        <p:blipFill>
          <a:blip r:embed="rId2"/>
          <a:stretch>
            <a:fillRect/>
          </a:stretch>
        </p:blipFill>
        <p:spPr>
          <a:xfrm>
            <a:off x="698550" y="1531019"/>
            <a:ext cx="10723560" cy="2500312"/>
          </a:xfrm>
          <a:prstGeom prst="rect">
            <a:avLst/>
          </a:prstGeom>
        </p:spPr>
      </p:pic>
      <p:sp>
        <p:nvSpPr>
          <p:cNvPr id="8" name="Content Placeholder 2"/>
          <p:cNvSpPr txBox="1">
            <a:spLocks/>
          </p:cNvSpPr>
          <p:nvPr/>
        </p:nvSpPr>
        <p:spPr>
          <a:xfrm>
            <a:off x="447470" y="4138864"/>
            <a:ext cx="10813509" cy="196114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smtClean="0"/>
              <a:t>When running a report on All Actual Expenses, debits represent actual expenses that have posted to the account.  Credits represent a reduction to expense; this could be due to a reversal or transfer of expense.</a:t>
            </a:r>
            <a:endParaRPr lang="en-US" dirty="0"/>
          </a:p>
          <a:p>
            <a:pPr marL="0" indent="0">
              <a:buNone/>
            </a:pPr>
            <a:r>
              <a:rPr lang="en-US" dirty="0" smtClean="0"/>
              <a:t>When running a report on All Budgets, debits represent budget allocated to the account.  Credits represent a reduction to the budget; this could be due to a reversal or budget change.</a:t>
            </a:r>
            <a:endParaRPr lang="en-US" dirty="0"/>
          </a:p>
        </p:txBody>
      </p:sp>
    </p:spTree>
    <p:extLst>
      <p:ext uri="{BB962C8B-B14F-4D97-AF65-F5344CB8AC3E}">
        <p14:creationId xmlns:p14="http://schemas.microsoft.com/office/powerpoint/2010/main" val="680179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GL0210 </a:t>
            </a:r>
            <a:r>
              <a:rPr lang="en-US" dirty="0" smtClean="0"/>
              <a:t>report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3771036"/>
              </p:ext>
            </p:extLst>
          </p:nvPr>
        </p:nvGraphicFramePr>
        <p:xfrm>
          <a:off x="582281" y="1040872"/>
          <a:ext cx="10871781" cy="5044440"/>
        </p:xfrm>
        <a:graphic>
          <a:graphicData uri="http://schemas.openxmlformats.org/drawingml/2006/table">
            <a:tbl>
              <a:tblPr>
                <a:tableStyleId>{16D9F66E-5EB9-4882-86FB-DCBF35E3C3E4}</a:tableStyleId>
              </a:tblPr>
              <a:tblGrid>
                <a:gridCol w="3427537">
                  <a:extLst>
                    <a:ext uri="{9D8B030D-6E8A-4147-A177-3AD203B41FA5}">
                      <a16:colId xmlns:a16="http://schemas.microsoft.com/office/drawing/2014/main" val="1253504025"/>
                    </a:ext>
                  </a:extLst>
                </a:gridCol>
                <a:gridCol w="3653598">
                  <a:extLst>
                    <a:ext uri="{9D8B030D-6E8A-4147-A177-3AD203B41FA5}">
                      <a16:colId xmlns:a16="http://schemas.microsoft.com/office/drawing/2014/main" val="2984785145"/>
                    </a:ext>
                  </a:extLst>
                </a:gridCol>
                <a:gridCol w="3790646">
                  <a:extLst>
                    <a:ext uri="{9D8B030D-6E8A-4147-A177-3AD203B41FA5}">
                      <a16:colId xmlns:a16="http://schemas.microsoft.com/office/drawing/2014/main" val="2895818142"/>
                    </a:ext>
                  </a:extLst>
                </a:gridCol>
              </a:tblGrid>
              <a:tr h="370840">
                <a:tc>
                  <a:txBody>
                    <a:bodyPr/>
                    <a:lstStyle/>
                    <a:p>
                      <a:pPr algn="ctr"/>
                      <a:r>
                        <a:rPr lang="en-US" sz="1600" b="1" dirty="0" smtClean="0"/>
                        <a:t>References</a:t>
                      </a:r>
                      <a:endParaRPr lang="en-US" sz="1600" b="1" dirty="0"/>
                    </a:p>
                  </a:txBody>
                  <a:tcPr/>
                </a:tc>
                <a:tc>
                  <a:txBody>
                    <a:bodyPr/>
                    <a:lstStyle/>
                    <a:p>
                      <a:pPr algn="ctr"/>
                      <a:r>
                        <a:rPr lang="en-US" sz="1600" b="1" dirty="0" smtClean="0"/>
                        <a:t>Description</a:t>
                      </a:r>
                      <a:endParaRPr lang="en-US" sz="1600" b="1" dirty="0"/>
                    </a:p>
                  </a:txBody>
                  <a:tcPr/>
                </a:tc>
                <a:tc>
                  <a:txBody>
                    <a:bodyPr/>
                    <a:lstStyle/>
                    <a:p>
                      <a:pPr algn="ctr"/>
                      <a:r>
                        <a:rPr lang="en-US" sz="1600" b="1" dirty="0" smtClean="0"/>
                        <a:t>Example</a:t>
                      </a:r>
                      <a:endParaRPr lang="en-US" sz="1600" b="1" dirty="0"/>
                    </a:p>
                  </a:txBody>
                  <a:tcPr/>
                </a:tc>
                <a:extLst>
                  <a:ext uri="{0D108BD9-81ED-4DB2-BD59-A6C34878D82A}">
                    <a16:rowId xmlns:a16="http://schemas.microsoft.com/office/drawing/2014/main" val="1722449893"/>
                  </a:ext>
                </a:extLst>
              </a:tr>
              <a:tr h="370840">
                <a:tc>
                  <a:txBody>
                    <a:bodyPr/>
                    <a:lstStyle/>
                    <a:p>
                      <a:pPr algn="ctr"/>
                      <a:r>
                        <a:rPr lang="en-US" sz="1600" dirty="0" smtClean="0"/>
                        <a:t>Vxxxxxxx</a:t>
                      </a:r>
                      <a:endParaRPr lang="en-US" sz="1600" dirty="0"/>
                    </a:p>
                  </a:txBody>
                  <a:tcPr/>
                </a:tc>
                <a:tc>
                  <a:txBody>
                    <a:bodyPr/>
                    <a:lstStyle/>
                    <a:p>
                      <a:pPr algn="ctr"/>
                      <a:r>
                        <a:rPr lang="en-US" sz="1600" dirty="0" smtClean="0"/>
                        <a:t>AP Voucher (Vendor Payment)</a:t>
                      </a:r>
                      <a:endParaRPr lang="en-US" sz="1600" dirty="0"/>
                    </a:p>
                  </a:txBody>
                  <a:tcPr/>
                </a:tc>
                <a:tc>
                  <a:txBody>
                    <a:bodyPr/>
                    <a:lstStyle/>
                    <a:p>
                      <a:pPr algn="ctr"/>
                      <a:r>
                        <a:rPr lang="en-US" sz="1600" dirty="0" smtClean="0"/>
                        <a:t>V0712168</a:t>
                      </a:r>
                      <a:endParaRPr lang="en-US" sz="1600" dirty="0"/>
                    </a:p>
                  </a:txBody>
                  <a:tcPr/>
                </a:tc>
                <a:extLst>
                  <a:ext uri="{0D108BD9-81ED-4DB2-BD59-A6C34878D82A}">
                    <a16:rowId xmlns:a16="http://schemas.microsoft.com/office/drawing/2014/main" val="1646753385"/>
                  </a:ext>
                </a:extLst>
              </a:tr>
              <a:tr h="370840">
                <a:tc>
                  <a:txBody>
                    <a:bodyPr/>
                    <a:lstStyle/>
                    <a:p>
                      <a:pPr algn="ctr"/>
                      <a:r>
                        <a:rPr lang="en-US" sz="1600" dirty="0" smtClean="0"/>
                        <a:t>CTPYxxxxx</a:t>
                      </a:r>
                    </a:p>
                  </a:txBody>
                  <a:tcPr/>
                </a:tc>
                <a:tc>
                  <a:txBody>
                    <a:bodyPr/>
                    <a:lstStyle/>
                    <a:p>
                      <a:pPr algn="ctr"/>
                      <a:r>
                        <a:rPr lang="en-US" sz="1600" dirty="0" smtClean="0"/>
                        <a:t>Payroll Salaries and Wages</a:t>
                      </a:r>
                    </a:p>
                  </a:txBody>
                  <a:tcPr/>
                </a:tc>
                <a:tc>
                  <a:txBody>
                    <a:bodyPr/>
                    <a:lstStyle/>
                    <a:p>
                      <a:pPr algn="ctr"/>
                      <a:r>
                        <a:rPr lang="en-US" sz="1600" dirty="0" smtClean="0"/>
                        <a:t>CTPY</a:t>
                      </a:r>
                      <a:r>
                        <a:rPr lang="en-US" sz="1600" dirty="0" smtClean="0">
                          <a:solidFill>
                            <a:srgbClr val="0000FF"/>
                          </a:solidFill>
                        </a:rPr>
                        <a:t>20</a:t>
                      </a:r>
                      <a:r>
                        <a:rPr lang="en-US" sz="1600" dirty="0" smtClean="0">
                          <a:solidFill>
                            <a:srgbClr val="00B050"/>
                          </a:solidFill>
                        </a:rPr>
                        <a:t>03</a:t>
                      </a:r>
                      <a:r>
                        <a:rPr lang="en-US" sz="1600" dirty="0" smtClean="0">
                          <a:solidFill>
                            <a:srgbClr val="FF0000"/>
                          </a:solidFill>
                        </a:rPr>
                        <a:t>B</a:t>
                      </a:r>
                    </a:p>
                    <a:p>
                      <a:pPr algn="ctr"/>
                      <a:r>
                        <a:rPr lang="en-US" sz="1600" dirty="0" smtClean="0">
                          <a:solidFill>
                            <a:srgbClr val="0000FF"/>
                          </a:solidFill>
                        </a:rPr>
                        <a:t>20</a:t>
                      </a:r>
                      <a:r>
                        <a:rPr lang="en-US" sz="1600" baseline="0" dirty="0" smtClean="0"/>
                        <a:t> represents fiscal year</a:t>
                      </a:r>
                    </a:p>
                    <a:p>
                      <a:pPr algn="ctr"/>
                      <a:r>
                        <a:rPr lang="en-US" sz="1600" baseline="0" dirty="0" smtClean="0">
                          <a:solidFill>
                            <a:srgbClr val="00B050"/>
                          </a:solidFill>
                        </a:rPr>
                        <a:t>03</a:t>
                      </a:r>
                      <a:r>
                        <a:rPr lang="en-US" sz="1600" baseline="0" dirty="0" smtClean="0"/>
                        <a:t> represents pay cycle</a:t>
                      </a:r>
                    </a:p>
                    <a:p>
                      <a:pPr algn="ctr"/>
                      <a:r>
                        <a:rPr lang="en-US" sz="1600" baseline="0" dirty="0" smtClean="0">
                          <a:solidFill>
                            <a:srgbClr val="FF0000"/>
                          </a:solidFill>
                        </a:rPr>
                        <a:t>A</a:t>
                      </a:r>
                      <a:r>
                        <a:rPr lang="en-US" sz="1600" baseline="0" dirty="0" smtClean="0"/>
                        <a:t> represents the Certificated payroll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B</a:t>
                      </a:r>
                      <a:r>
                        <a:rPr lang="en-US" sz="1600" baseline="0" dirty="0" smtClean="0"/>
                        <a:t> represents the Classified payroll</a:t>
                      </a:r>
                      <a:endParaRPr lang="en-US" sz="1600" dirty="0" smtClean="0"/>
                    </a:p>
                  </a:txBody>
                  <a:tcPr/>
                </a:tc>
                <a:extLst>
                  <a:ext uri="{0D108BD9-81ED-4DB2-BD59-A6C34878D82A}">
                    <a16:rowId xmlns:a16="http://schemas.microsoft.com/office/drawing/2014/main" val="3073528736"/>
                  </a:ext>
                </a:extLst>
              </a:tr>
              <a:tr h="370840">
                <a:tc>
                  <a:txBody>
                    <a:bodyPr/>
                    <a:lstStyle/>
                    <a:p>
                      <a:pPr algn="ctr"/>
                      <a:r>
                        <a:rPr lang="en-US" sz="1600" dirty="0" smtClean="0"/>
                        <a:t>CTPYxxxxxF</a:t>
                      </a:r>
                      <a:endParaRPr lang="en-US" sz="1600" dirty="0"/>
                    </a:p>
                  </a:txBody>
                  <a:tcPr/>
                </a:tc>
                <a:tc>
                  <a:txBody>
                    <a:bodyPr/>
                    <a:lstStyle/>
                    <a:p>
                      <a:pPr algn="ctr"/>
                      <a:r>
                        <a:rPr lang="en-US" sz="1600" dirty="0" smtClean="0"/>
                        <a:t>Payroll Fringe Benefits</a:t>
                      </a:r>
                      <a:endParaRPr lang="en-US" sz="1600" dirty="0"/>
                    </a:p>
                  </a:txBody>
                  <a:tcPr/>
                </a:tc>
                <a:tc>
                  <a:txBody>
                    <a:bodyPr/>
                    <a:lstStyle/>
                    <a:p>
                      <a:pPr algn="ctr"/>
                      <a:r>
                        <a:rPr lang="en-US" sz="1600" dirty="0" smtClean="0"/>
                        <a:t>CTPY</a:t>
                      </a:r>
                      <a:r>
                        <a:rPr lang="en-US" sz="1600" dirty="0" smtClean="0">
                          <a:solidFill>
                            <a:srgbClr val="0000FF"/>
                          </a:solidFill>
                        </a:rPr>
                        <a:t>20</a:t>
                      </a:r>
                      <a:r>
                        <a:rPr lang="en-US" sz="1600" dirty="0" smtClean="0">
                          <a:solidFill>
                            <a:srgbClr val="00B050"/>
                          </a:solidFill>
                        </a:rPr>
                        <a:t>03</a:t>
                      </a:r>
                      <a:r>
                        <a:rPr lang="en-US" sz="1600" dirty="0" smtClean="0">
                          <a:solidFill>
                            <a:srgbClr val="FF0000"/>
                          </a:solidFill>
                        </a:rPr>
                        <a:t>B</a:t>
                      </a:r>
                      <a:r>
                        <a:rPr lang="en-US" sz="1600" dirty="0" smtClean="0"/>
                        <a:t>F</a:t>
                      </a:r>
                      <a:endParaRPr lang="en-US" sz="1600" dirty="0" smtClean="0">
                        <a:solidFill>
                          <a:srgbClr val="FF0000"/>
                        </a:solidFill>
                      </a:endParaRPr>
                    </a:p>
                    <a:p>
                      <a:pPr algn="ctr"/>
                      <a:r>
                        <a:rPr lang="en-US" sz="1600" dirty="0" smtClean="0">
                          <a:solidFill>
                            <a:srgbClr val="0000FF"/>
                          </a:solidFill>
                        </a:rPr>
                        <a:t>20</a:t>
                      </a:r>
                      <a:r>
                        <a:rPr lang="en-US" sz="1600" baseline="0" dirty="0" smtClean="0"/>
                        <a:t> represents fiscal year</a:t>
                      </a:r>
                    </a:p>
                    <a:p>
                      <a:pPr algn="ctr"/>
                      <a:r>
                        <a:rPr lang="en-US" sz="1600" baseline="0" dirty="0" smtClean="0">
                          <a:solidFill>
                            <a:srgbClr val="00B050"/>
                          </a:solidFill>
                        </a:rPr>
                        <a:t>03</a:t>
                      </a:r>
                      <a:r>
                        <a:rPr lang="en-US" sz="1600" baseline="0" dirty="0" smtClean="0"/>
                        <a:t> represents pay cycle</a:t>
                      </a:r>
                    </a:p>
                    <a:p>
                      <a:pPr algn="ctr"/>
                      <a:r>
                        <a:rPr lang="en-US" sz="1600" baseline="0" dirty="0" smtClean="0">
                          <a:solidFill>
                            <a:srgbClr val="FF0000"/>
                          </a:solidFill>
                        </a:rPr>
                        <a:t>A</a:t>
                      </a:r>
                      <a:r>
                        <a:rPr lang="en-US" sz="1600" baseline="0" dirty="0" smtClean="0"/>
                        <a:t> represents the Certificated payroll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B</a:t>
                      </a:r>
                      <a:r>
                        <a:rPr lang="en-US" sz="1600" baseline="0" dirty="0" smtClean="0"/>
                        <a:t> represents the Classified payroll</a:t>
                      </a:r>
                      <a:endParaRPr lang="en-US" sz="1600" dirty="0" smtClean="0"/>
                    </a:p>
                  </a:txBody>
                  <a:tcPr/>
                </a:tc>
                <a:extLst>
                  <a:ext uri="{0D108BD9-81ED-4DB2-BD59-A6C34878D82A}">
                    <a16:rowId xmlns:a16="http://schemas.microsoft.com/office/drawing/2014/main" val="3324094893"/>
                  </a:ext>
                </a:extLst>
              </a:tr>
              <a:tr h="370840">
                <a:tc>
                  <a:txBody>
                    <a:bodyPr/>
                    <a:lstStyle/>
                    <a:p>
                      <a:pPr algn="ctr"/>
                      <a:r>
                        <a:rPr lang="en-US" sz="1600" dirty="0" smtClean="0"/>
                        <a:t>HWPYxxxxx</a:t>
                      </a:r>
                      <a:endParaRPr lang="en-US" sz="1600" dirty="0"/>
                    </a:p>
                  </a:txBody>
                  <a:tcPr/>
                </a:tc>
                <a:tc>
                  <a:txBody>
                    <a:bodyPr/>
                    <a:lstStyle/>
                    <a:p>
                      <a:pPr algn="ctr"/>
                      <a:r>
                        <a:rPr lang="en-US" sz="1600" dirty="0" smtClean="0"/>
                        <a:t>Payroll Health &amp; Welfare</a:t>
                      </a:r>
                      <a:endParaRPr lang="en-US" sz="1600" dirty="0"/>
                    </a:p>
                  </a:txBody>
                  <a:tcPr/>
                </a:tc>
                <a:tc>
                  <a:txBody>
                    <a:bodyPr/>
                    <a:lstStyle/>
                    <a:p>
                      <a:pPr algn="ctr"/>
                      <a:r>
                        <a:rPr lang="en-US" sz="1600" dirty="0" smtClean="0"/>
                        <a:t>HWPY</a:t>
                      </a:r>
                      <a:r>
                        <a:rPr lang="en-US" sz="1600" dirty="0" smtClean="0">
                          <a:solidFill>
                            <a:srgbClr val="0000FF"/>
                          </a:solidFill>
                        </a:rPr>
                        <a:t>20</a:t>
                      </a:r>
                      <a:r>
                        <a:rPr lang="en-US" sz="1600" dirty="0" smtClean="0">
                          <a:solidFill>
                            <a:srgbClr val="00B050"/>
                          </a:solidFill>
                        </a:rPr>
                        <a:t>03</a:t>
                      </a:r>
                      <a:r>
                        <a:rPr lang="en-US" sz="1600" dirty="0" smtClean="0">
                          <a:solidFill>
                            <a:srgbClr val="FF0000"/>
                          </a:solidFill>
                        </a:rPr>
                        <a:t>B</a:t>
                      </a:r>
                    </a:p>
                    <a:p>
                      <a:pPr algn="ctr"/>
                      <a:r>
                        <a:rPr lang="en-US" sz="1600" dirty="0" smtClean="0">
                          <a:solidFill>
                            <a:srgbClr val="0000FF"/>
                          </a:solidFill>
                        </a:rPr>
                        <a:t>20</a:t>
                      </a:r>
                      <a:r>
                        <a:rPr lang="en-US" sz="1600" baseline="0" dirty="0" smtClean="0"/>
                        <a:t> represents fiscal year</a:t>
                      </a:r>
                    </a:p>
                    <a:p>
                      <a:pPr algn="ctr"/>
                      <a:r>
                        <a:rPr lang="en-US" sz="1600" baseline="0" dirty="0" smtClean="0">
                          <a:solidFill>
                            <a:srgbClr val="00B050"/>
                          </a:solidFill>
                        </a:rPr>
                        <a:t>03</a:t>
                      </a:r>
                      <a:r>
                        <a:rPr lang="en-US" sz="1600" baseline="0" dirty="0" smtClean="0"/>
                        <a:t> represents pay cycle</a:t>
                      </a:r>
                    </a:p>
                    <a:p>
                      <a:pPr algn="ctr"/>
                      <a:r>
                        <a:rPr lang="en-US" sz="1600" baseline="0" dirty="0" smtClean="0">
                          <a:solidFill>
                            <a:srgbClr val="FF0000"/>
                          </a:solidFill>
                        </a:rPr>
                        <a:t>A</a:t>
                      </a:r>
                      <a:r>
                        <a:rPr lang="en-US" sz="1600" baseline="0" dirty="0" smtClean="0"/>
                        <a:t> represents the Certificated payroll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B</a:t>
                      </a:r>
                      <a:r>
                        <a:rPr lang="en-US" sz="1600" baseline="0" dirty="0" smtClean="0"/>
                        <a:t> represents the Classified payroll</a:t>
                      </a:r>
                      <a:endParaRPr lang="en-US" sz="1600" dirty="0" smtClean="0"/>
                    </a:p>
                  </a:txBody>
                  <a:tcPr/>
                </a:tc>
                <a:extLst>
                  <a:ext uri="{0D108BD9-81ED-4DB2-BD59-A6C34878D82A}">
                    <a16:rowId xmlns:a16="http://schemas.microsoft.com/office/drawing/2014/main" val="3379349965"/>
                  </a:ext>
                </a:extLst>
              </a:tr>
              <a:tr h="370840">
                <a:tc>
                  <a:txBody>
                    <a:bodyPr/>
                    <a:lstStyle/>
                    <a:p>
                      <a:pPr algn="ctr"/>
                      <a:r>
                        <a:rPr lang="en-US" sz="1600" dirty="0" smtClean="0"/>
                        <a:t>Jxxxxxx</a:t>
                      </a:r>
                      <a:endParaRPr lang="en-US" sz="1600" dirty="0"/>
                    </a:p>
                  </a:txBody>
                  <a:tcPr/>
                </a:tc>
                <a:tc>
                  <a:txBody>
                    <a:bodyPr/>
                    <a:lstStyle/>
                    <a:p>
                      <a:pPr algn="ctr"/>
                      <a:r>
                        <a:rPr lang="en-US" sz="1600" dirty="0" smtClean="0"/>
                        <a:t>Journal</a:t>
                      </a:r>
                      <a:r>
                        <a:rPr lang="en-US" sz="1600" baseline="0" dirty="0" smtClean="0"/>
                        <a:t> Entries (TOEs)</a:t>
                      </a:r>
                      <a:endParaRPr lang="en-US" sz="1600" dirty="0"/>
                    </a:p>
                  </a:txBody>
                  <a:tcPr/>
                </a:tc>
                <a:tc>
                  <a:txBody>
                    <a:bodyPr/>
                    <a:lstStyle/>
                    <a:p>
                      <a:pPr algn="ctr"/>
                      <a:r>
                        <a:rPr lang="en-US" sz="1600" b="0" i="0" kern="1200" dirty="0" smtClean="0">
                          <a:solidFill>
                            <a:schemeClr val="dk1"/>
                          </a:solidFill>
                          <a:effectLst/>
                          <a:latin typeface="+mn-lt"/>
                          <a:ea typeface="+mn-ea"/>
                          <a:cs typeface="+mn-cs"/>
                        </a:rPr>
                        <a:t>J055394</a:t>
                      </a:r>
                      <a:endParaRPr lang="en-US" sz="1600" b="0" dirty="0"/>
                    </a:p>
                  </a:txBody>
                  <a:tcPr/>
                </a:tc>
                <a:extLst>
                  <a:ext uri="{0D108BD9-81ED-4DB2-BD59-A6C34878D82A}">
                    <a16:rowId xmlns:a16="http://schemas.microsoft.com/office/drawing/2014/main" val="1683484510"/>
                  </a:ext>
                </a:extLst>
              </a:tr>
            </a:tbl>
          </a:graphicData>
        </a:graphic>
      </p:graphicFrame>
    </p:spTree>
    <p:extLst>
      <p:ext uri="{BB962C8B-B14F-4D97-AF65-F5344CB8AC3E}">
        <p14:creationId xmlns:p14="http://schemas.microsoft.com/office/powerpoint/2010/main" val="323174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Reports in Colleague: </a:t>
            </a:r>
            <a:r>
              <a:rPr lang="en-US" b="1" dirty="0" smtClean="0"/>
              <a:t>GLSA</a:t>
            </a:r>
            <a:endParaRPr lang="en-US" b="1" dirty="0"/>
          </a:p>
        </p:txBody>
      </p:sp>
      <p:sp>
        <p:nvSpPr>
          <p:cNvPr id="3" name="Content Placeholder 2"/>
          <p:cNvSpPr>
            <a:spLocks noGrp="1"/>
          </p:cNvSpPr>
          <p:nvPr>
            <p:ph idx="1"/>
          </p:nvPr>
        </p:nvSpPr>
        <p:spPr/>
        <p:txBody>
          <a:bodyPr>
            <a:normAutofit/>
          </a:bodyPr>
          <a:lstStyle/>
          <a:p>
            <a:r>
              <a:rPr lang="en-US" dirty="0" smtClean="0"/>
              <a:t>GLSA </a:t>
            </a:r>
            <a:r>
              <a:rPr lang="en-US" dirty="0"/>
              <a:t>can help you:</a:t>
            </a:r>
          </a:p>
          <a:p>
            <a:pPr lvl="1">
              <a:buFont typeface="Wingdings" panose="05000000000000000000" pitchFamily="2" charset="2"/>
              <a:buChar char="§"/>
            </a:pPr>
            <a:r>
              <a:rPr lang="en-US" sz="2000" dirty="0"/>
              <a:t>Run a summary YTD budget to actuals report for your department or </a:t>
            </a:r>
            <a:r>
              <a:rPr lang="en-US" sz="2000" dirty="0" smtClean="0"/>
              <a:t>project in Colleague.  </a:t>
            </a:r>
            <a:r>
              <a:rPr lang="en-US" sz="2000" dirty="0"/>
              <a:t>This report gives you a summary by account</a:t>
            </a:r>
            <a:r>
              <a:rPr lang="en-US" sz="2000" dirty="0" smtClean="0"/>
              <a:t>.</a:t>
            </a:r>
            <a:r>
              <a:rPr lang="en-US" sz="2000" dirty="0"/>
              <a:t> </a:t>
            </a:r>
            <a:r>
              <a:rPr lang="en-US" sz="2000" dirty="0" smtClean="0"/>
              <a:t>You </a:t>
            </a:r>
            <a:r>
              <a:rPr lang="en-US" sz="2000" dirty="0"/>
              <a:t>can set report parameters so that your report includes multiple GL accounts, even multiple departments or projects.</a:t>
            </a:r>
          </a:p>
          <a:p>
            <a:endParaRPr lang="en-US" dirty="0" smtClean="0"/>
          </a:p>
          <a:p>
            <a:r>
              <a:rPr lang="en-US" dirty="0" smtClean="0"/>
              <a:t>GLSA </a:t>
            </a:r>
            <a:r>
              <a:rPr lang="en-US" dirty="0"/>
              <a:t>reports are fiscal Year-To-Date and do not cross fiscal </a:t>
            </a:r>
            <a:r>
              <a:rPr lang="en-US" dirty="0" smtClean="0"/>
              <a:t>years.</a:t>
            </a:r>
            <a:endParaRPr lang="en-US" dirty="0"/>
          </a:p>
        </p:txBody>
      </p:sp>
      <p:sp>
        <p:nvSpPr>
          <p:cNvPr id="4" name="5-Point Star 3"/>
          <p:cNvSpPr/>
          <p:nvPr/>
        </p:nvSpPr>
        <p:spPr>
          <a:xfrm>
            <a:off x="637671" y="1780678"/>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4993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smtClean="0"/>
              <a:t>Enter GLSA in the Search Box.</a:t>
            </a:r>
          </a:p>
          <a:p>
            <a:endParaRPr lang="en-US" dirty="0"/>
          </a:p>
          <a:p>
            <a:pPr marL="0" indent="0">
              <a:buNone/>
            </a:pPr>
            <a:endParaRPr lang="en-US" dirty="0" smtClean="0"/>
          </a:p>
          <a:p>
            <a:pPr marL="0" indent="0">
              <a:buNone/>
            </a:pPr>
            <a:endParaRPr lang="en-US" dirty="0"/>
          </a:p>
          <a:p>
            <a:endParaRPr lang="en-US" dirty="0"/>
          </a:p>
        </p:txBody>
      </p:sp>
      <p:pic>
        <p:nvPicPr>
          <p:cNvPr id="3" name="Picture 2"/>
          <p:cNvPicPr>
            <a:picLocks noChangeAspect="1"/>
          </p:cNvPicPr>
          <p:nvPr/>
        </p:nvPicPr>
        <p:blipFill>
          <a:blip r:embed="rId2"/>
          <a:stretch>
            <a:fillRect/>
          </a:stretch>
        </p:blipFill>
        <p:spPr>
          <a:xfrm>
            <a:off x="447469" y="1459652"/>
            <a:ext cx="6638592" cy="526361"/>
          </a:xfrm>
          <a:prstGeom prst="rect">
            <a:avLst/>
          </a:prstGeom>
        </p:spPr>
      </p:pic>
    </p:spTree>
    <p:extLst>
      <p:ext uri="{BB962C8B-B14F-4D97-AF65-F5344CB8AC3E}">
        <p14:creationId xmlns:p14="http://schemas.microsoft.com/office/powerpoint/2010/main" val="3533637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endParaRPr lang="en-US" dirty="0"/>
          </a:p>
        </p:txBody>
      </p:sp>
      <p:pic>
        <p:nvPicPr>
          <p:cNvPr id="5" name="Picture 4"/>
          <p:cNvPicPr>
            <a:picLocks noChangeAspect="1"/>
          </p:cNvPicPr>
          <p:nvPr/>
        </p:nvPicPr>
        <p:blipFill rotWithShape="1">
          <a:blip r:embed="rId2"/>
          <a:srcRect l="16591" t="14537" r="17973"/>
          <a:stretch/>
        </p:blipFill>
        <p:spPr>
          <a:xfrm>
            <a:off x="2669663" y="1180213"/>
            <a:ext cx="7432158" cy="4669783"/>
          </a:xfrm>
          <a:prstGeom prst="rect">
            <a:avLst/>
          </a:prstGeom>
        </p:spPr>
      </p:pic>
      <p:sp>
        <p:nvSpPr>
          <p:cNvPr id="8" name="Content Placeholder 2"/>
          <p:cNvSpPr txBox="1">
            <a:spLocks/>
          </p:cNvSpPr>
          <p:nvPr/>
        </p:nvSpPr>
        <p:spPr>
          <a:xfrm>
            <a:off x="1830598" y="1328857"/>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1 -&gt;</a:t>
            </a:r>
            <a:endParaRPr lang="en-US" sz="1600" b="1" dirty="0">
              <a:solidFill>
                <a:srgbClr val="0000FF"/>
              </a:solidFill>
            </a:endParaRPr>
          </a:p>
        </p:txBody>
      </p:sp>
      <p:sp>
        <p:nvSpPr>
          <p:cNvPr id="11" name="Content Placeholder 2"/>
          <p:cNvSpPr txBox="1">
            <a:spLocks/>
          </p:cNvSpPr>
          <p:nvPr/>
        </p:nvSpPr>
        <p:spPr>
          <a:xfrm>
            <a:off x="1830598" y="3601455"/>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6 -&gt;</a:t>
            </a:r>
            <a:endParaRPr lang="en-US" sz="1600" b="1" dirty="0">
              <a:solidFill>
                <a:srgbClr val="0000FF"/>
              </a:solidFill>
            </a:endParaRPr>
          </a:p>
        </p:txBody>
      </p:sp>
      <p:sp>
        <p:nvSpPr>
          <p:cNvPr id="12" name="Content Placeholder 2"/>
          <p:cNvSpPr txBox="1">
            <a:spLocks/>
          </p:cNvSpPr>
          <p:nvPr/>
        </p:nvSpPr>
        <p:spPr>
          <a:xfrm>
            <a:off x="1830598" y="2126252"/>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2 -&gt;</a:t>
            </a:r>
            <a:endParaRPr lang="en-US" sz="1600" b="1" dirty="0">
              <a:solidFill>
                <a:srgbClr val="0000FF"/>
              </a:solidFill>
            </a:endParaRPr>
          </a:p>
        </p:txBody>
      </p:sp>
      <p:sp>
        <p:nvSpPr>
          <p:cNvPr id="13" name="Content Placeholder 2"/>
          <p:cNvSpPr txBox="1">
            <a:spLocks/>
          </p:cNvSpPr>
          <p:nvPr/>
        </p:nvSpPr>
        <p:spPr>
          <a:xfrm>
            <a:off x="1830598" y="2877874"/>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3 -&gt;</a:t>
            </a:r>
            <a:endParaRPr lang="en-US" sz="1600" b="1" dirty="0">
              <a:solidFill>
                <a:srgbClr val="0000FF"/>
              </a:solidFill>
            </a:endParaRPr>
          </a:p>
        </p:txBody>
      </p:sp>
      <p:sp>
        <p:nvSpPr>
          <p:cNvPr id="14" name="Content Placeholder 2"/>
          <p:cNvSpPr txBox="1">
            <a:spLocks/>
          </p:cNvSpPr>
          <p:nvPr/>
        </p:nvSpPr>
        <p:spPr>
          <a:xfrm>
            <a:off x="1830598" y="4783755"/>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4 -&gt;</a:t>
            </a:r>
            <a:endParaRPr lang="en-US" sz="1600" b="1" dirty="0">
              <a:solidFill>
                <a:srgbClr val="0000FF"/>
              </a:solidFill>
            </a:endParaRPr>
          </a:p>
        </p:txBody>
      </p:sp>
      <p:sp>
        <p:nvSpPr>
          <p:cNvPr id="15" name="Content Placeholder 2"/>
          <p:cNvSpPr txBox="1">
            <a:spLocks/>
          </p:cNvSpPr>
          <p:nvPr/>
        </p:nvSpPr>
        <p:spPr>
          <a:xfrm>
            <a:off x="1830598" y="5542428"/>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5 -&gt;</a:t>
            </a:r>
            <a:endParaRPr lang="en-US" sz="1600" b="1" dirty="0">
              <a:solidFill>
                <a:srgbClr val="0000FF"/>
              </a:solidFill>
            </a:endParaRPr>
          </a:p>
        </p:txBody>
      </p:sp>
    </p:spTree>
    <p:extLst>
      <p:ext uri="{BB962C8B-B14F-4D97-AF65-F5344CB8AC3E}">
        <p14:creationId xmlns:p14="http://schemas.microsoft.com/office/powerpoint/2010/main" val="3496765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 (cont</a:t>
            </a:r>
            <a:r>
              <a:rPr lang="en-US" dirty="0"/>
              <a:t>.):</a:t>
            </a:r>
          </a:p>
        </p:txBody>
      </p:sp>
      <p:sp>
        <p:nvSpPr>
          <p:cNvPr id="4" name="Content Placeholder 2"/>
          <p:cNvSpPr txBox="1">
            <a:spLocks/>
          </p:cNvSpPr>
          <p:nvPr/>
        </p:nvSpPr>
        <p:spPr>
          <a:xfrm>
            <a:off x="447472" y="1052620"/>
            <a:ext cx="1122571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1</a:t>
            </a:r>
            <a:r>
              <a:rPr lang="en-US" dirty="0" smtClean="0"/>
              <a:t>: Enter the Fiscal Year.  The default is the current fiscal year but you can select a prior fiscal year.</a:t>
            </a:r>
          </a:p>
          <a:p>
            <a:r>
              <a:rPr lang="en-US" sz="2000" dirty="0" smtClean="0">
                <a:solidFill>
                  <a:srgbClr val="0000FF"/>
                </a:solidFill>
              </a:rPr>
              <a:t>Step 2</a:t>
            </a:r>
            <a:r>
              <a:rPr lang="en-US" sz="2000" dirty="0" smtClean="0"/>
              <a:t>: GLSA reports are fiscal YTD.  Enter the number of the ending month.</a:t>
            </a:r>
          </a:p>
        </p:txBody>
      </p:sp>
      <p:graphicFrame>
        <p:nvGraphicFramePr>
          <p:cNvPr id="16" name="Table 15"/>
          <p:cNvGraphicFramePr>
            <a:graphicFrameLocks noGrp="1"/>
          </p:cNvGraphicFramePr>
          <p:nvPr>
            <p:extLst>
              <p:ext uri="{D42A27DB-BD31-4B8C-83A1-F6EECF244321}">
                <p14:modId xmlns:p14="http://schemas.microsoft.com/office/powerpoint/2010/main" val="2623451399"/>
              </p:ext>
            </p:extLst>
          </p:nvPr>
        </p:nvGraphicFramePr>
        <p:xfrm>
          <a:off x="1390352" y="1934007"/>
          <a:ext cx="6892411" cy="4156884"/>
        </p:xfrm>
        <a:graphic>
          <a:graphicData uri="http://schemas.openxmlformats.org/drawingml/2006/table">
            <a:tbl>
              <a:tblPr>
                <a:tableStyleId>{16D9F66E-5EB9-4882-86FB-DCBF35E3C3E4}</a:tableStyleId>
              </a:tblPr>
              <a:tblGrid>
                <a:gridCol w="2095462">
                  <a:extLst>
                    <a:ext uri="{9D8B030D-6E8A-4147-A177-3AD203B41FA5}">
                      <a16:colId xmlns:a16="http://schemas.microsoft.com/office/drawing/2014/main" val="1253504025"/>
                    </a:ext>
                  </a:extLst>
                </a:gridCol>
                <a:gridCol w="2233669">
                  <a:extLst>
                    <a:ext uri="{9D8B030D-6E8A-4147-A177-3AD203B41FA5}">
                      <a16:colId xmlns:a16="http://schemas.microsoft.com/office/drawing/2014/main" val="2984785145"/>
                    </a:ext>
                  </a:extLst>
                </a:gridCol>
                <a:gridCol w="2563280">
                  <a:extLst>
                    <a:ext uri="{9D8B030D-6E8A-4147-A177-3AD203B41FA5}">
                      <a16:colId xmlns:a16="http://schemas.microsoft.com/office/drawing/2014/main" val="1891963532"/>
                    </a:ext>
                  </a:extLst>
                </a:gridCol>
              </a:tblGrid>
              <a:tr h="263841">
                <a:tc>
                  <a:txBody>
                    <a:bodyPr/>
                    <a:lstStyle/>
                    <a:p>
                      <a:pPr algn="ctr"/>
                      <a:r>
                        <a:rPr lang="en-US" sz="1400" b="1" dirty="0" smtClean="0"/>
                        <a:t>Number</a:t>
                      </a:r>
                      <a:endParaRPr lang="en-US" sz="1400" b="1" dirty="0"/>
                    </a:p>
                  </a:txBody>
                  <a:tcPr/>
                </a:tc>
                <a:tc>
                  <a:txBody>
                    <a:bodyPr/>
                    <a:lstStyle/>
                    <a:p>
                      <a:pPr algn="ctr"/>
                      <a:r>
                        <a:rPr lang="en-US" sz="1400" b="1" dirty="0" smtClean="0"/>
                        <a:t>Month</a:t>
                      </a:r>
                      <a:endParaRPr lang="en-US" sz="1400" b="1" dirty="0"/>
                    </a:p>
                  </a:txBody>
                  <a:tcPr/>
                </a:tc>
                <a:tc>
                  <a:txBody>
                    <a:bodyPr/>
                    <a:lstStyle/>
                    <a:p>
                      <a:pPr algn="ctr"/>
                      <a:r>
                        <a:rPr lang="en-US" sz="1400" b="1" dirty="0" smtClean="0"/>
                        <a:t>Reporting</a:t>
                      </a:r>
                      <a:r>
                        <a:rPr lang="en-US" sz="1400" b="1" baseline="0" dirty="0" smtClean="0"/>
                        <a:t> Period</a:t>
                      </a:r>
                      <a:endParaRPr lang="en-US" sz="1400" b="1" dirty="0"/>
                    </a:p>
                  </a:txBody>
                  <a:tcPr/>
                </a:tc>
                <a:extLst>
                  <a:ext uri="{0D108BD9-81ED-4DB2-BD59-A6C34878D82A}">
                    <a16:rowId xmlns:a16="http://schemas.microsoft.com/office/drawing/2014/main" val="1722449893"/>
                  </a:ext>
                </a:extLst>
              </a:tr>
              <a:tr h="321007">
                <a:tc>
                  <a:txBody>
                    <a:bodyPr/>
                    <a:lstStyle/>
                    <a:p>
                      <a:pPr algn="ctr"/>
                      <a:r>
                        <a:rPr lang="en-US" sz="1400" dirty="0" smtClean="0"/>
                        <a:t>7</a:t>
                      </a:r>
                      <a:endParaRPr lang="en-US" sz="1400" dirty="0"/>
                    </a:p>
                  </a:txBody>
                  <a:tcPr marT="0" marB="0"/>
                </a:tc>
                <a:tc>
                  <a:txBody>
                    <a:bodyPr/>
                    <a:lstStyle/>
                    <a:p>
                      <a:pPr algn="ctr"/>
                      <a:r>
                        <a:rPr lang="en-US" sz="1400" dirty="0" smtClean="0"/>
                        <a:t>JULY</a:t>
                      </a:r>
                      <a:endParaRPr lang="en-US" sz="1400" dirty="0"/>
                    </a:p>
                  </a:txBody>
                  <a:tcPr marT="0" marB="0"/>
                </a:tc>
                <a:tc>
                  <a:txBody>
                    <a:bodyPr/>
                    <a:lstStyle/>
                    <a:p>
                      <a:pPr algn="ctr"/>
                      <a:r>
                        <a:rPr lang="en-US" sz="1400" dirty="0" smtClean="0"/>
                        <a:t>07/01/2019 – 07/31/2019</a:t>
                      </a:r>
                      <a:endParaRPr lang="en-US" sz="1400" dirty="0"/>
                    </a:p>
                  </a:txBody>
                  <a:tcPr marT="0" marB="0"/>
                </a:tc>
                <a:extLst>
                  <a:ext uri="{0D108BD9-81ED-4DB2-BD59-A6C34878D82A}">
                    <a16:rowId xmlns:a16="http://schemas.microsoft.com/office/drawing/2014/main" val="66595968"/>
                  </a:ext>
                </a:extLst>
              </a:tr>
              <a:tr h="321007">
                <a:tc>
                  <a:txBody>
                    <a:bodyPr/>
                    <a:lstStyle/>
                    <a:p>
                      <a:pPr algn="ctr"/>
                      <a:r>
                        <a:rPr lang="en-US" sz="1400" dirty="0" smtClean="0"/>
                        <a:t>8</a:t>
                      </a:r>
                    </a:p>
                  </a:txBody>
                  <a:tcPr marT="0" marB="0"/>
                </a:tc>
                <a:tc>
                  <a:txBody>
                    <a:bodyPr/>
                    <a:lstStyle/>
                    <a:p>
                      <a:pPr algn="ctr"/>
                      <a:r>
                        <a:rPr lang="en-US" sz="1400" dirty="0" smtClean="0"/>
                        <a:t>AUGUST</a:t>
                      </a:r>
                    </a:p>
                  </a:txBody>
                  <a:tcPr marT="0" marB="0"/>
                </a:tc>
                <a:tc>
                  <a:txBody>
                    <a:bodyPr/>
                    <a:lstStyle/>
                    <a:p>
                      <a:pPr algn="ctr"/>
                      <a:r>
                        <a:rPr lang="en-US" sz="1400" dirty="0" smtClean="0"/>
                        <a:t>07/01/2019 – 08/31/2019</a:t>
                      </a:r>
                    </a:p>
                  </a:txBody>
                  <a:tcPr marT="0" marB="0"/>
                </a:tc>
                <a:extLst>
                  <a:ext uri="{0D108BD9-81ED-4DB2-BD59-A6C34878D82A}">
                    <a16:rowId xmlns:a16="http://schemas.microsoft.com/office/drawing/2014/main" val="3466161053"/>
                  </a:ext>
                </a:extLst>
              </a:tr>
              <a:tr h="321007">
                <a:tc>
                  <a:txBody>
                    <a:bodyPr/>
                    <a:lstStyle/>
                    <a:p>
                      <a:pPr algn="ctr"/>
                      <a:r>
                        <a:rPr lang="en-US" sz="1400" dirty="0" smtClean="0"/>
                        <a:t>9</a:t>
                      </a:r>
                      <a:endParaRPr lang="en-US" sz="1400" dirty="0"/>
                    </a:p>
                  </a:txBody>
                  <a:tcPr marT="0" marB="0"/>
                </a:tc>
                <a:tc>
                  <a:txBody>
                    <a:bodyPr/>
                    <a:lstStyle/>
                    <a:p>
                      <a:pPr algn="ctr"/>
                      <a:r>
                        <a:rPr lang="en-US" sz="1400" dirty="0" smtClean="0"/>
                        <a:t>SEPTEMBER</a:t>
                      </a:r>
                      <a:endParaRPr lang="en-US" sz="1400" dirty="0"/>
                    </a:p>
                  </a:txBody>
                  <a:tcPr marT="0" marB="0"/>
                </a:tc>
                <a:tc>
                  <a:txBody>
                    <a:bodyPr/>
                    <a:lstStyle/>
                    <a:p>
                      <a:pPr algn="ctr"/>
                      <a:r>
                        <a:rPr lang="en-US" sz="1400" dirty="0" smtClean="0"/>
                        <a:t>07/01/2019 – 09/30/2019</a:t>
                      </a:r>
                      <a:endParaRPr lang="en-US" sz="1400" dirty="0"/>
                    </a:p>
                  </a:txBody>
                  <a:tcPr marT="0" marB="0"/>
                </a:tc>
                <a:extLst>
                  <a:ext uri="{0D108BD9-81ED-4DB2-BD59-A6C34878D82A}">
                    <a16:rowId xmlns:a16="http://schemas.microsoft.com/office/drawing/2014/main" val="1857052226"/>
                  </a:ext>
                </a:extLst>
              </a:tr>
              <a:tr h="321007">
                <a:tc>
                  <a:txBody>
                    <a:bodyPr/>
                    <a:lstStyle/>
                    <a:p>
                      <a:pPr algn="ctr"/>
                      <a:r>
                        <a:rPr lang="en-US" sz="1400" dirty="0" smtClean="0"/>
                        <a:t>10</a:t>
                      </a:r>
                      <a:endParaRPr lang="en-US" sz="1400" dirty="0"/>
                    </a:p>
                  </a:txBody>
                  <a:tcPr marT="0" marB="0"/>
                </a:tc>
                <a:tc>
                  <a:txBody>
                    <a:bodyPr/>
                    <a:lstStyle/>
                    <a:p>
                      <a:pPr algn="ctr"/>
                      <a:r>
                        <a:rPr lang="en-US" sz="1400" dirty="0" smtClean="0"/>
                        <a:t>OCTOBER</a:t>
                      </a:r>
                      <a:endParaRPr lang="en-US" sz="1400" dirty="0"/>
                    </a:p>
                  </a:txBody>
                  <a:tcPr marT="0" marB="0"/>
                </a:tc>
                <a:tc>
                  <a:txBody>
                    <a:bodyPr/>
                    <a:lstStyle/>
                    <a:p>
                      <a:pPr algn="ctr"/>
                      <a:r>
                        <a:rPr lang="en-US" sz="1400" dirty="0" smtClean="0"/>
                        <a:t>07/01/2019 – 10/31/2019</a:t>
                      </a:r>
                      <a:endParaRPr lang="en-US" sz="1400" dirty="0"/>
                    </a:p>
                  </a:txBody>
                  <a:tcPr marT="0" marB="0"/>
                </a:tc>
                <a:extLst>
                  <a:ext uri="{0D108BD9-81ED-4DB2-BD59-A6C34878D82A}">
                    <a16:rowId xmlns:a16="http://schemas.microsoft.com/office/drawing/2014/main" val="3200376590"/>
                  </a:ext>
                </a:extLst>
              </a:tr>
              <a:tr h="321007">
                <a:tc>
                  <a:txBody>
                    <a:bodyPr/>
                    <a:lstStyle/>
                    <a:p>
                      <a:pPr algn="ctr"/>
                      <a:r>
                        <a:rPr lang="en-US" sz="1400" dirty="0" smtClean="0"/>
                        <a:t>11</a:t>
                      </a:r>
                      <a:endParaRPr lang="en-US" sz="1400" dirty="0"/>
                    </a:p>
                  </a:txBody>
                  <a:tcPr marT="0" marB="0"/>
                </a:tc>
                <a:tc>
                  <a:txBody>
                    <a:bodyPr/>
                    <a:lstStyle/>
                    <a:p>
                      <a:pPr algn="ctr"/>
                      <a:r>
                        <a:rPr lang="en-US" sz="1400" dirty="0" smtClean="0"/>
                        <a:t>NOVEMBER</a:t>
                      </a:r>
                      <a:endParaRPr lang="en-US" sz="1400" dirty="0"/>
                    </a:p>
                  </a:txBody>
                  <a:tcPr marT="0" marB="0"/>
                </a:tc>
                <a:tc>
                  <a:txBody>
                    <a:bodyPr/>
                    <a:lstStyle/>
                    <a:p>
                      <a:pPr algn="ctr"/>
                      <a:r>
                        <a:rPr lang="en-US" sz="1400" dirty="0" smtClean="0"/>
                        <a:t>07/01/2019 – 11/30/2019</a:t>
                      </a:r>
                      <a:endParaRPr lang="en-US" sz="1400" dirty="0"/>
                    </a:p>
                  </a:txBody>
                  <a:tcPr marT="0" marB="0"/>
                </a:tc>
                <a:extLst>
                  <a:ext uri="{0D108BD9-81ED-4DB2-BD59-A6C34878D82A}">
                    <a16:rowId xmlns:a16="http://schemas.microsoft.com/office/drawing/2014/main" val="3917241216"/>
                  </a:ext>
                </a:extLst>
              </a:tr>
              <a:tr h="321007">
                <a:tc>
                  <a:txBody>
                    <a:bodyPr/>
                    <a:lstStyle/>
                    <a:p>
                      <a:pPr algn="ctr"/>
                      <a:r>
                        <a:rPr lang="en-US" sz="1400" dirty="0" smtClean="0"/>
                        <a:t>12</a:t>
                      </a:r>
                      <a:endParaRPr lang="en-US" sz="1400" dirty="0"/>
                    </a:p>
                  </a:txBody>
                  <a:tcPr marT="0" marB="0"/>
                </a:tc>
                <a:tc>
                  <a:txBody>
                    <a:bodyPr/>
                    <a:lstStyle/>
                    <a:p>
                      <a:pPr algn="ctr"/>
                      <a:r>
                        <a:rPr lang="en-US" sz="1400" dirty="0" smtClean="0"/>
                        <a:t>DECEMBER</a:t>
                      </a:r>
                      <a:endParaRPr lang="en-US" sz="1400" dirty="0"/>
                    </a:p>
                  </a:txBody>
                  <a:tcPr marT="0" marB="0"/>
                </a:tc>
                <a:tc>
                  <a:txBody>
                    <a:bodyPr/>
                    <a:lstStyle/>
                    <a:p>
                      <a:pPr algn="ctr"/>
                      <a:r>
                        <a:rPr lang="en-US" sz="1400" dirty="0" smtClean="0"/>
                        <a:t>07/01/2019</a:t>
                      </a:r>
                      <a:r>
                        <a:rPr lang="en-US" sz="1400" baseline="0" dirty="0" smtClean="0"/>
                        <a:t> – 12/31/2019</a:t>
                      </a:r>
                      <a:endParaRPr lang="en-US" sz="1400" dirty="0"/>
                    </a:p>
                  </a:txBody>
                  <a:tcPr marT="0" marB="0"/>
                </a:tc>
                <a:extLst>
                  <a:ext uri="{0D108BD9-81ED-4DB2-BD59-A6C34878D82A}">
                    <a16:rowId xmlns:a16="http://schemas.microsoft.com/office/drawing/2014/main" val="1846765772"/>
                  </a:ext>
                </a:extLst>
              </a:tr>
              <a:tr h="321007">
                <a:tc>
                  <a:txBody>
                    <a:bodyPr/>
                    <a:lstStyle/>
                    <a:p>
                      <a:pPr algn="ctr"/>
                      <a:r>
                        <a:rPr lang="en-US" sz="1400" dirty="0" smtClean="0"/>
                        <a:t>1</a:t>
                      </a:r>
                      <a:endParaRPr lang="en-US" sz="1400" dirty="0"/>
                    </a:p>
                  </a:txBody>
                  <a:tcPr marT="0" marB="0"/>
                </a:tc>
                <a:tc>
                  <a:txBody>
                    <a:bodyPr/>
                    <a:lstStyle/>
                    <a:p>
                      <a:pPr algn="ctr"/>
                      <a:r>
                        <a:rPr lang="en-US" sz="1400" dirty="0" smtClean="0"/>
                        <a:t>JANUARY</a:t>
                      </a:r>
                      <a:endParaRPr lang="en-US" sz="1400" dirty="0"/>
                    </a:p>
                  </a:txBody>
                  <a:tcPr marT="0" marB="0"/>
                </a:tc>
                <a:tc>
                  <a:txBody>
                    <a:bodyPr/>
                    <a:lstStyle/>
                    <a:p>
                      <a:pPr algn="ctr"/>
                      <a:r>
                        <a:rPr lang="en-US" sz="1400" dirty="0" smtClean="0"/>
                        <a:t>07/01/2019 – 01/31/2020</a:t>
                      </a:r>
                      <a:endParaRPr lang="en-US" sz="1400" dirty="0"/>
                    </a:p>
                  </a:txBody>
                  <a:tcPr marT="0" marB="0"/>
                </a:tc>
                <a:extLst>
                  <a:ext uri="{0D108BD9-81ED-4DB2-BD59-A6C34878D82A}">
                    <a16:rowId xmlns:a16="http://schemas.microsoft.com/office/drawing/2014/main" val="2179273962"/>
                  </a:ext>
                </a:extLst>
              </a:tr>
              <a:tr h="321007">
                <a:tc>
                  <a:txBody>
                    <a:bodyPr/>
                    <a:lstStyle/>
                    <a:p>
                      <a:pPr algn="ctr"/>
                      <a:r>
                        <a:rPr lang="en-US" sz="1400" dirty="0" smtClean="0"/>
                        <a:t>2</a:t>
                      </a:r>
                      <a:endParaRPr lang="en-US" sz="1400" dirty="0"/>
                    </a:p>
                  </a:txBody>
                  <a:tcPr marT="0" marB="0"/>
                </a:tc>
                <a:tc>
                  <a:txBody>
                    <a:bodyPr/>
                    <a:lstStyle/>
                    <a:p>
                      <a:pPr algn="ctr"/>
                      <a:r>
                        <a:rPr lang="en-US" sz="1400" dirty="0" smtClean="0"/>
                        <a:t>FEBRUARY</a:t>
                      </a:r>
                      <a:endParaRPr lang="en-US" sz="1400" dirty="0"/>
                    </a:p>
                  </a:txBody>
                  <a:tcPr marT="0" marB="0"/>
                </a:tc>
                <a:tc>
                  <a:txBody>
                    <a:bodyPr/>
                    <a:lstStyle/>
                    <a:p>
                      <a:pPr algn="ctr"/>
                      <a:r>
                        <a:rPr lang="en-US" sz="1400" dirty="0" smtClean="0"/>
                        <a:t>07/01/2019 – 02/29/2020</a:t>
                      </a:r>
                      <a:endParaRPr lang="en-US" sz="1400" dirty="0"/>
                    </a:p>
                  </a:txBody>
                  <a:tcPr marT="0" marB="0"/>
                </a:tc>
                <a:extLst>
                  <a:ext uri="{0D108BD9-81ED-4DB2-BD59-A6C34878D82A}">
                    <a16:rowId xmlns:a16="http://schemas.microsoft.com/office/drawing/2014/main" val="2252398581"/>
                  </a:ext>
                </a:extLst>
              </a:tr>
              <a:tr h="321007">
                <a:tc>
                  <a:txBody>
                    <a:bodyPr/>
                    <a:lstStyle/>
                    <a:p>
                      <a:pPr algn="ctr"/>
                      <a:r>
                        <a:rPr lang="en-US" sz="1400" dirty="0" smtClean="0"/>
                        <a:t>3</a:t>
                      </a:r>
                      <a:endParaRPr lang="en-US" sz="1400" dirty="0"/>
                    </a:p>
                  </a:txBody>
                  <a:tcPr marT="0" marB="0"/>
                </a:tc>
                <a:tc>
                  <a:txBody>
                    <a:bodyPr/>
                    <a:lstStyle/>
                    <a:p>
                      <a:pPr algn="ctr"/>
                      <a:r>
                        <a:rPr lang="en-US" sz="1400" dirty="0" smtClean="0"/>
                        <a:t>MARCH</a:t>
                      </a:r>
                      <a:endParaRPr lang="en-US" sz="1400" dirty="0"/>
                    </a:p>
                  </a:txBody>
                  <a:tcPr marT="0" marB="0"/>
                </a:tc>
                <a:tc>
                  <a:txBody>
                    <a:bodyPr/>
                    <a:lstStyle/>
                    <a:p>
                      <a:pPr algn="ctr"/>
                      <a:r>
                        <a:rPr lang="en-US" sz="1400" dirty="0" smtClean="0"/>
                        <a:t>07/01/2019</a:t>
                      </a:r>
                      <a:r>
                        <a:rPr lang="en-US" sz="1400" baseline="0" dirty="0" smtClean="0"/>
                        <a:t> – 03/31/2020</a:t>
                      </a:r>
                      <a:endParaRPr lang="en-US" sz="1400" dirty="0"/>
                    </a:p>
                  </a:txBody>
                  <a:tcPr marT="0" marB="0"/>
                </a:tc>
                <a:extLst>
                  <a:ext uri="{0D108BD9-81ED-4DB2-BD59-A6C34878D82A}">
                    <a16:rowId xmlns:a16="http://schemas.microsoft.com/office/drawing/2014/main" val="322157261"/>
                  </a:ext>
                </a:extLst>
              </a:tr>
              <a:tr h="321007">
                <a:tc>
                  <a:txBody>
                    <a:bodyPr/>
                    <a:lstStyle/>
                    <a:p>
                      <a:pPr algn="ctr"/>
                      <a:r>
                        <a:rPr lang="en-US" sz="1400" dirty="0" smtClean="0"/>
                        <a:t>4</a:t>
                      </a:r>
                      <a:endParaRPr lang="en-US" sz="1400" dirty="0"/>
                    </a:p>
                  </a:txBody>
                  <a:tcPr marT="0" marB="0"/>
                </a:tc>
                <a:tc>
                  <a:txBody>
                    <a:bodyPr/>
                    <a:lstStyle/>
                    <a:p>
                      <a:pPr algn="ctr"/>
                      <a:r>
                        <a:rPr lang="en-US" sz="1400" dirty="0" smtClean="0"/>
                        <a:t>APRIL</a:t>
                      </a:r>
                      <a:endParaRPr lang="en-US" sz="1400" dirty="0"/>
                    </a:p>
                  </a:txBody>
                  <a:tcPr marT="0" marB="0"/>
                </a:tc>
                <a:tc>
                  <a:txBody>
                    <a:bodyPr/>
                    <a:lstStyle/>
                    <a:p>
                      <a:pPr algn="ctr"/>
                      <a:r>
                        <a:rPr lang="en-US" sz="1400" dirty="0" smtClean="0"/>
                        <a:t>07/01/2019 – 04/30/2020</a:t>
                      </a:r>
                      <a:endParaRPr lang="en-US" sz="1400" dirty="0"/>
                    </a:p>
                  </a:txBody>
                  <a:tcPr marT="0" marB="0"/>
                </a:tc>
                <a:extLst>
                  <a:ext uri="{0D108BD9-81ED-4DB2-BD59-A6C34878D82A}">
                    <a16:rowId xmlns:a16="http://schemas.microsoft.com/office/drawing/2014/main" val="2694130504"/>
                  </a:ext>
                </a:extLst>
              </a:tr>
              <a:tr h="321007">
                <a:tc>
                  <a:txBody>
                    <a:bodyPr/>
                    <a:lstStyle/>
                    <a:p>
                      <a:pPr algn="ctr"/>
                      <a:r>
                        <a:rPr lang="en-US" sz="1400" dirty="0" smtClean="0"/>
                        <a:t>5</a:t>
                      </a:r>
                      <a:endParaRPr lang="en-US" sz="1400" dirty="0"/>
                    </a:p>
                  </a:txBody>
                  <a:tcPr marT="0" marB="0"/>
                </a:tc>
                <a:tc>
                  <a:txBody>
                    <a:bodyPr/>
                    <a:lstStyle/>
                    <a:p>
                      <a:pPr algn="ctr"/>
                      <a:r>
                        <a:rPr lang="en-US" sz="1400" dirty="0" smtClean="0"/>
                        <a:t>MAY</a:t>
                      </a:r>
                      <a:endParaRPr lang="en-US" sz="1400" dirty="0"/>
                    </a:p>
                  </a:txBody>
                  <a:tcPr marT="0" marB="0"/>
                </a:tc>
                <a:tc>
                  <a:txBody>
                    <a:bodyPr/>
                    <a:lstStyle/>
                    <a:p>
                      <a:pPr algn="ctr"/>
                      <a:r>
                        <a:rPr lang="en-US" sz="1400" dirty="0" smtClean="0"/>
                        <a:t>07/01/2019 – 05/31/2020</a:t>
                      </a:r>
                      <a:endParaRPr lang="en-US" sz="1400" dirty="0"/>
                    </a:p>
                  </a:txBody>
                  <a:tcPr marT="0" marB="0"/>
                </a:tc>
                <a:extLst>
                  <a:ext uri="{0D108BD9-81ED-4DB2-BD59-A6C34878D82A}">
                    <a16:rowId xmlns:a16="http://schemas.microsoft.com/office/drawing/2014/main" val="3953518196"/>
                  </a:ext>
                </a:extLst>
              </a:tr>
              <a:tr h="321007">
                <a:tc>
                  <a:txBody>
                    <a:bodyPr/>
                    <a:lstStyle/>
                    <a:p>
                      <a:pPr algn="ctr"/>
                      <a:r>
                        <a:rPr lang="en-US" sz="1400" dirty="0" smtClean="0"/>
                        <a:t>6</a:t>
                      </a:r>
                      <a:endParaRPr lang="en-US" sz="1400" dirty="0"/>
                    </a:p>
                  </a:txBody>
                  <a:tcPr marT="0" marB="0"/>
                </a:tc>
                <a:tc>
                  <a:txBody>
                    <a:bodyPr/>
                    <a:lstStyle/>
                    <a:p>
                      <a:pPr algn="ctr"/>
                      <a:r>
                        <a:rPr lang="en-US" sz="1400" dirty="0" smtClean="0"/>
                        <a:t>JUNE</a:t>
                      </a:r>
                      <a:endParaRPr lang="en-US" sz="1400" dirty="0"/>
                    </a:p>
                  </a:txBody>
                  <a:tcPr marT="0" marB="0"/>
                </a:tc>
                <a:tc>
                  <a:txBody>
                    <a:bodyPr/>
                    <a:lstStyle/>
                    <a:p>
                      <a:pPr algn="ctr"/>
                      <a:r>
                        <a:rPr lang="en-US" sz="1400" dirty="0" smtClean="0"/>
                        <a:t>07/01/2019 – 06/30/2020</a:t>
                      </a:r>
                      <a:endParaRPr lang="en-US" sz="1400" dirty="0"/>
                    </a:p>
                  </a:txBody>
                  <a:tcPr marT="0" marB="0"/>
                </a:tc>
                <a:extLst>
                  <a:ext uri="{0D108BD9-81ED-4DB2-BD59-A6C34878D82A}">
                    <a16:rowId xmlns:a16="http://schemas.microsoft.com/office/drawing/2014/main" val="369153525"/>
                  </a:ext>
                </a:extLst>
              </a:tr>
            </a:tbl>
          </a:graphicData>
        </a:graphic>
      </p:graphicFrame>
    </p:spTree>
    <p:extLst>
      <p:ext uri="{BB962C8B-B14F-4D97-AF65-F5344CB8AC3E}">
        <p14:creationId xmlns:p14="http://schemas.microsoft.com/office/powerpoint/2010/main" val="2694382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 (cont</a:t>
            </a:r>
            <a:r>
              <a:rPr lang="en-US" dirty="0"/>
              <a:t>.):</a:t>
            </a:r>
          </a:p>
        </p:txBody>
      </p:sp>
      <p:sp>
        <p:nvSpPr>
          <p:cNvPr id="4" name="Content Placeholder 2"/>
          <p:cNvSpPr txBox="1">
            <a:spLocks/>
          </p:cNvSpPr>
          <p:nvPr/>
        </p:nvSpPr>
        <p:spPr>
          <a:xfrm>
            <a:off x="447472" y="1052620"/>
            <a:ext cx="499639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3</a:t>
            </a:r>
            <a:r>
              <a:rPr lang="en-US" dirty="0" smtClean="0"/>
              <a:t>: Enter “A” for All Statuses.</a:t>
            </a:r>
          </a:p>
          <a:p>
            <a:r>
              <a:rPr lang="en-US" dirty="0">
                <a:solidFill>
                  <a:srgbClr val="0000FF"/>
                </a:solidFill>
              </a:rPr>
              <a:t>Step </a:t>
            </a:r>
            <a:r>
              <a:rPr lang="en-US" dirty="0" smtClean="0">
                <a:solidFill>
                  <a:srgbClr val="0000FF"/>
                </a:solidFill>
              </a:rPr>
              <a:t>4</a:t>
            </a:r>
            <a:r>
              <a:rPr lang="en-US" dirty="0" smtClean="0"/>
              <a:t>: </a:t>
            </a:r>
            <a:r>
              <a:rPr lang="en-US" dirty="0"/>
              <a:t>Enter </a:t>
            </a:r>
            <a:r>
              <a:rPr lang="en-US" dirty="0" smtClean="0"/>
              <a:t>“S” </a:t>
            </a:r>
            <a:r>
              <a:rPr lang="en-US" dirty="0"/>
              <a:t>for </a:t>
            </a:r>
            <a:r>
              <a:rPr lang="en-US" dirty="0" smtClean="0"/>
              <a:t>Summary.</a:t>
            </a:r>
          </a:p>
          <a:p>
            <a:r>
              <a:rPr lang="en-US" dirty="0">
                <a:solidFill>
                  <a:srgbClr val="0000FF"/>
                </a:solidFill>
              </a:rPr>
              <a:t>Step </a:t>
            </a:r>
            <a:r>
              <a:rPr lang="en-US" dirty="0" smtClean="0">
                <a:solidFill>
                  <a:srgbClr val="0000FF"/>
                </a:solidFill>
              </a:rPr>
              <a:t>5</a:t>
            </a:r>
            <a:r>
              <a:rPr lang="en-US" dirty="0" smtClean="0"/>
              <a:t>: </a:t>
            </a:r>
            <a:r>
              <a:rPr lang="en-US" dirty="0"/>
              <a:t>Enter </a:t>
            </a:r>
            <a:r>
              <a:rPr lang="en-US" dirty="0" smtClean="0"/>
              <a:t>“</a:t>
            </a:r>
            <a:r>
              <a:rPr lang="en-US" dirty="0"/>
              <a:t>Y</a:t>
            </a:r>
            <a:r>
              <a:rPr lang="en-US" dirty="0" smtClean="0"/>
              <a:t>” </a:t>
            </a:r>
            <a:r>
              <a:rPr lang="en-US" dirty="0"/>
              <a:t>for </a:t>
            </a:r>
            <a:r>
              <a:rPr lang="en-US" dirty="0" smtClean="0"/>
              <a:t>Yes.</a:t>
            </a:r>
          </a:p>
          <a:p>
            <a:r>
              <a:rPr lang="en-US" sz="2000" dirty="0" smtClean="0">
                <a:solidFill>
                  <a:srgbClr val="0000FF"/>
                </a:solidFill>
              </a:rPr>
              <a:t>Step 6</a:t>
            </a:r>
            <a:r>
              <a:rPr lang="en-US" sz="2000" dirty="0" smtClean="0"/>
              <a:t>: Click on the Document Icon.</a:t>
            </a:r>
          </a:p>
          <a:p>
            <a:r>
              <a:rPr lang="en-US" sz="1800" dirty="0" smtClean="0"/>
              <a:t>This will open up another screen called GLSF00 “GL Standard List/Select” where you will need to enter the report parameters and sort specifications.</a:t>
            </a:r>
          </a:p>
          <a:p>
            <a:endParaRPr lang="en-US" sz="2000" dirty="0" smtClean="0"/>
          </a:p>
          <a:p>
            <a:endParaRPr lang="en-US" dirty="0"/>
          </a:p>
          <a:p>
            <a:endParaRPr lang="en-US" sz="2000" dirty="0" smtClean="0"/>
          </a:p>
          <a:p>
            <a:endParaRPr lang="en-US" sz="2000" dirty="0" smtClean="0"/>
          </a:p>
        </p:txBody>
      </p:sp>
      <p:pic>
        <p:nvPicPr>
          <p:cNvPr id="9" name="Picture 8"/>
          <p:cNvPicPr>
            <a:picLocks noChangeAspect="1"/>
          </p:cNvPicPr>
          <p:nvPr/>
        </p:nvPicPr>
        <p:blipFill>
          <a:blip r:embed="rId2"/>
          <a:stretch>
            <a:fillRect/>
          </a:stretch>
        </p:blipFill>
        <p:spPr>
          <a:xfrm>
            <a:off x="5710540" y="1052620"/>
            <a:ext cx="5962650" cy="4648200"/>
          </a:xfrm>
          <a:prstGeom prst="rect">
            <a:avLst/>
          </a:prstGeom>
        </p:spPr>
      </p:pic>
      <p:sp>
        <p:nvSpPr>
          <p:cNvPr id="8" name="Right Arrow 7"/>
          <p:cNvSpPr/>
          <p:nvPr/>
        </p:nvSpPr>
        <p:spPr>
          <a:xfrm rot="12535002">
            <a:off x="9496235" y="3794927"/>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t="4582"/>
          <a:stretch/>
        </p:blipFill>
        <p:spPr>
          <a:xfrm>
            <a:off x="4447860" y="2185725"/>
            <a:ext cx="515329" cy="507244"/>
          </a:xfrm>
          <a:prstGeom prst="rect">
            <a:avLst/>
          </a:prstGeom>
        </p:spPr>
      </p:pic>
    </p:spTree>
    <p:extLst>
      <p:ext uri="{BB962C8B-B14F-4D97-AF65-F5344CB8AC3E}">
        <p14:creationId xmlns:p14="http://schemas.microsoft.com/office/powerpoint/2010/main" val="4107124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447472" y="1052620"/>
            <a:ext cx="1122571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6a</a:t>
            </a:r>
            <a:r>
              <a:rPr lang="en-US" dirty="0" smtClean="0"/>
              <a:t>: Click on the “Select/List” Document Icon.</a:t>
            </a:r>
          </a:p>
        </p:txBody>
      </p:sp>
      <p:pic>
        <p:nvPicPr>
          <p:cNvPr id="8" name="Picture 7"/>
          <p:cNvPicPr>
            <a:picLocks noChangeAspect="1"/>
          </p:cNvPicPr>
          <p:nvPr/>
        </p:nvPicPr>
        <p:blipFill>
          <a:blip r:embed="rId2"/>
          <a:stretch>
            <a:fillRect/>
          </a:stretch>
        </p:blipFill>
        <p:spPr>
          <a:xfrm>
            <a:off x="933450" y="1814512"/>
            <a:ext cx="10325100" cy="3228975"/>
          </a:xfrm>
          <a:prstGeom prst="rect">
            <a:avLst/>
          </a:prstGeom>
        </p:spPr>
      </p:pic>
      <p:sp>
        <p:nvSpPr>
          <p:cNvPr id="9" name="Right Arrow 8"/>
          <p:cNvSpPr/>
          <p:nvPr/>
        </p:nvSpPr>
        <p:spPr>
          <a:xfrm rot="12535002">
            <a:off x="5572823" y="3486584"/>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007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Colleague Acronyms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REQM – To enter a purchasing requisition</a:t>
            </a:r>
          </a:p>
          <a:p>
            <a:pPr>
              <a:buFont typeface="Wingdings" panose="05000000000000000000" pitchFamily="2" charset="2"/>
              <a:buChar char="§"/>
            </a:pPr>
            <a:r>
              <a:rPr lang="en-US" dirty="0" smtClean="0"/>
              <a:t> APRN – To approve purchasing requisitions</a:t>
            </a:r>
          </a:p>
          <a:p>
            <a:pPr>
              <a:buFont typeface="Wingdings" panose="05000000000000000000" pitchFamily="2" charset="2"/>
              <a:buChar char="§"/>
            </a:pPr>
            <a:r>
              <a:rPr lang="en-US" dirty="0" smtClean="0"/>
              <a:t> ACBL – To check budget/actual activity for a single account in the current fiscal year</a:t>
            </a:r>
          </a:p>
          <a:p>
            <a:pPr>
              <a:buFont typeface="Wingdings" panose="05000000000000000000" pitchFamily="2" charset="2"/>
              <a:buChar char="§"/>
            </a:pPr>
            <a:r>
              <a:rPr lang="en-US" dirty="0"/>
              <a:t> </a:t>
            </a:r>
            <a:r>
              <a:rPr lang="en-US" dirty="0" smtClean="0"/>
              <a:t>AHST – To check budget/actual activity for a single account in the current or a prior fiscal year</a:t>
            </a:r>
          </a:p>
          <a:p>
            <a:pPr>
              <a:buFont typeface="Wingdings" panose="05000000000000000000" pitchFamily="2" charset="2"/>
              <a:buChar char="§"/>
            </a:pPr>
            <a:r>
              <a:rPr lang="en-US" dirty="0"/>
              <a:t> </a:t>
            </a:r>
            <a:r>
              <a:rPr lang="en-US" dirty="0" smtClean="0"/>
              <a:t>GLSA – To run budget to actual reports</a:t>
            </a:r>
          </a:p>
          <a:p>
            <a:pPr>
              <a:buFont typeface="Wingdings" panose="05000000000000000000" pitchFamily="2" charset="2"/>
              <a:buChar char="§"/>
            </a:pPr>
            <a:r>
              <a:rPr lang="en-US" dirty="0" smtClean="0"/>
              <a:t> PINQ – To lookup an existing purchase order (items accepted, PO balance remaining)</a:t>
            </a:r>
          </a:p>
          <a:p>
            <a:pPr>
              <a:buFont typeface="Wingdings" panose="05000000000000000000" pitchFamily="2" charset="2"/>
              <a:buChar char="§"/>
            </a:pPr>
            <a:r>
              <a:rPr lang="en-US" dirty="0" smtClean="0"/>
              <a:t> VENI – To lookup existing requisitions, purchase orders, and payments for a specific vendor</a:t>
            </a:r>
          </a:p>
          <a:p>
            <a:endParaRPr lang="en-US" dirty="0"/>
          </a:p>
        </p:txBody>
      </p:sp>
    </p:spTree>
    <p:extLst>
      <p:ext uri="{BB962C8B-B14F-4D97-AF65-F5344CB8AC3E}">
        <p14:creationId xmlns:p14="http://schemas.microsoft.com/office/powerpoint/2010/main" val="630978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6a</a:t>
            </a:r>
            <a:r>
              <a:rPr lang="en-US" sz="1800" dirty="0" smtClean="0"/>
              <a:t>: For each report parameter, you will need to enter “I” for include or “E” for exclude. Then, enter the report parameter.</a:t>
            </a:r>
          </a:p>
          <a:p>
            <a:r>
              <a:rPr lang="en-US" sz="1800" dirty="0" smtClean="0"/>
              <a:t>In this example, we’ve selected to include Fund 11, include Department 54212, and exclude all objects that start with “8” or “9”.</a:t>
            </a:r>
          </a:p>
          <a:p>
            <a:r>
              <a:rPr lang="en-US" sz="1800" b="1" dirty="0" smtClean="0">
                <a:solidFill>
                  <a:srgbClr val="FF0000"/>
                </a:solidFill>
              </a:rPr>
              <a:t>TIP</a:t>
            </a:r>
            <a:r>
              <a:rPr lang="en-US" sz="1800" dirty="0" smtClean="0"/>
              <a:t>: You can enter specific object codes (e.g. 4610) or the first digit of the object series (e.g. 4) for all objects that start with “4”.</a:t>
            </a:r>
          </a:p>
          <a:p>
            <a:r>
              <a:rPr lang="en-US" sz="1800" dirty="0" smtClean="0"/>
              <a:t>Under “Prompt for additional selection criteria?” enter “N” for No.</a:t>
            </a:r>
          </a:p>
          <a:p>
            <a:r>
              <a:rPr lang="en-US" sz="1800" dirty="0" smtClean="0"/>
              <a:t>Click Save.</a:t>
            </a:r>
          </a:p>
        </p:txBody>
      </p:sp>
      <p:pic>
        <p:nvPicPr>
          <p:cNvPr id="7" name="Picture 6"/>
          <p:cNvPicPr>
            <a:picLocks noChangeAspect="1"/>
          </p:cNvPicPr>
          <p:nvPr/>
        </p:nvPicPr>
        <p:blipFill>
          <a:blip r:embed="rId2"/>
          <a:stretch>
            <a:fillRect/>
          </a:stretch>
        </p:blipFill>
        <p:spPr>
          <a:xfrm>
            <a:off x="447470" y="967562"/>
            <a:ext cx="7569479" cy="5348864"/>
          </a:xfrm>
          <a:prstGeom prst="rect">
            <a:avLst/>
          </a:prstGeom>
        </p:spPr>
      </p:pic>
      <p:sp>
        <p:nvSpPr>
          <p:cNvPr id="9" name="Right Arrow 8"/>
          <p:cNvSpPr/>
          <p:nvPr/>
        </p:nvSpPr>
        <p:spPr>
          <a:xfrm rot="8832833">
            <a:off x="1340632" y="1608304"/>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832833">
            <a:off x="6734882" y="5846459"/>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0113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447472" y="1052620"/>
            <a:ext cx="1122571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6b</a:t>
            </a:r>
            <a:r>
              <a:rPr lang="en-US" dirty="0" smtClean="0"/>
              <a:t>: Click on the “Sort” Document Icon.</a:t>
            </a:r>
          </a:p>
        </p:txBody>
      </p:sp>
      <p:pic>
        <p:nvPicPr>
          <p:cNvPr id="8" name="Picture 7"/>
          <p:cNvPicPr>
            <a:picLocks noChangeAspect="1"/>
          </p:cNvPicPr>
          <p:nvPr/>
        </p:nvPicPr>
        <p:blipFill>
          <a:blip r:embed="rId2"/>
          <a:stretch>
            <a:fillRect/>
          </a:stretch>
        </p:blipFill>
        <p:spPr>
          <a:xfrm>
            <a:off x="933450" y="1814512"/>
            <a:ext cx="10325100" cy="3228975"/>
          </a:xfrm>
          <a:prstGeom prst="rect">
            <a:avLst/>
          </a:prstGeom>
        </p:spPr>
      </p:pic>
      <p:sp>
        <p:nvSpPr>
          <p:cNvPr id="9" name="Right Arrow 8"/>
          <p:cNvSpPr/>
          <p:nvPr/>
        </p:nvSpPr>
        <p:spPr>
          <a:xfrm rot="8849879">
            <a:off x="5934331" y="4007578"/>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4994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6b</a:t>
            </a:r>
            <a:r>
              <a:rPr lang="en-US" sz="1800" dirty="0" smtClean="0"/>
              <a:t>: Sort specifications auto-populate but you change the sort order and even delete sort elements.</a:t>
            </a:r>
          </a:p>
          <a:p>
            <a:r>
              <a:rPr lang="en-US" sz="1800" dirty="0"/>
              <a:t>Under Break, enter “Y” to set page breaks and subtotals.</a:t>
            </a:r>
          </a:p>
          <a:p>
            <a:r>
              <a:rPr lang="en-US" sz="1800" dirty="0"/>
              <a:t>Click Save.</a:t>
            </a:r>
          </a:p>
          <a:p>
            <a:endParaRPr lang="en-US" sz="1800" dirty="0" smtClean="0"/>
          </a:p>
          <a:p>
            <a:r>
              <a:rPr lang="en-US" sz="1800" b="1" dirty="0" smtClean="0">
                <a:solidFill>
                  <a:srgbClr val="FF0000"/>
                </a:solidFill>
              </a:rPr>
              <a:t>TIP</a:t>
            </a:r>
            <a:r>
              <a:rPr lang="en-US" sz="1800" dirty="0" smtClean="0"/>
              <a:t>: In any of the Criteria fields, you can enter an ellipsis (…) to see selection options.</a:t>
            </a:r>
          </a:p>
        </p:txBody>
      </p:sp>
      <p:pic>
        <p:nvPicPr>
          <p:cNvPr id="3" name="Picture 2"/>
          <p:cNvPicPr>
            <a:picLocks noChangeAspect="1"/>
          </p:cNvPicPr>
          <p:nvPr/>
        </p:nvPicPr>
        <p:blipFill>
          <a:blip r:embed="rId2"/>
          <a:stretch>
            <a:fillRect/>
          </a:stretch>
        </p:blipFill>
        <p:spPr>
          <a:xfrm>
            <a:off x="447470" y="1038146"/>
            <a:ext cx="7803394" cy="3242382"/>
          </a:xfrm>
          <a:prstGeom prst="rect">
            <a:avLst/>
          </a:prstGeom>
        </p:spPr>
      </p:pic>
      <p:sp>
        <p:nvSpPr>
          <p:cNvPr id="10" name="Right Arrow 9"/>
          <p:cNvSpPr/>
          <p:nvPr/>
        </p:nvSpPr>
        <p:spPr>
          <a:xfrm rot="5400000">
            <a:off x="6899102" y="2258046"/>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5400000">
            <a:off x="1819097" y="2516640"/>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089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7</a:t>
            </a:r>
            <a:r>
              <a:rPr lang="en-US" sz="1800" dirty="0" smtClean="0"/>
              <a:t>: </a:t>
            </a:r>
            <a:r>
              <a:rPr lang="en-US" sz="1800" dirty="0"/>
              <a:t>Keep clicking save and </a:t>
            </a:r>
            <a:r>
              <a:rPr lang="en-US" sz="1800" dirty="0" smtClean="0"/>
              <a:t>update until you get to this screen.  Under Output Device, select “H Hold/Browse File Output” then click save.</a:t>
            </a:r>
            <a:endParaRPr lang="en-US" sz="1800" dirty="0"/>
          </a:p>
        </p:txBody>
      </p:sp>
      <p:pic>
        <p:nvPicPr>
          <p:cNvPr id="5" name="Picture 4"/>
          <p:cNvPicPr>
            <a:picLocks noChangeAspect="1"/>
          </p:cNvPicPr>
          <p:nvPr/>
        </p:nvPicPr>
        <p:blipFill>
          <a:blip r:embed="rId2"/>
          <a:stretch>
            <a:fillRect/>
          </a:stretch>
        </p:blipFill>
        <p:spPr>
          <a:xfrm>
            <a:off x="447469" y="1070044"/>
            <a:ext cx="7803395" cy="4500228"/>
          </a:xfrm>
          <a:prstGeom prst="rect">
            <a:avLst/>
          </a:prstGeom>
        </p:spPr>
      </p:pic>
    </p:spTree>
    <p:extLst>
      <p:ext uri="{BB962C8B-B14F-4D97-AF65-F5344CB8AC3E}">
        <p14:creationId xmlns:p14="http://schemas.microsoft.com/office/powerpoint/2010/main" val="4239000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8</a:t>
            </a:r>
            <a:r>
              <a:rPr lang="en-US" sz="1800" dirty="0" smtClean="0"/>
              <a:t>: Keep clicking save and update until you get to this screen.  Under Execute in Background mode, select “No” then click save.</a:t>
            </a:r>
            <a:endParaRPr lang="en-US" sz="1800" dirty="0"/>
          </a:p>
        </p:txBody>
      </p:sp>
      <p:pic>
        <p:nvPicPr>
          <p:cNvPr id="3" name="Picture 2"/>
          <p:cNvPicPr>
            <a:picLocks noChangeAspect="1"/>
          </p:cNvPicPr>
          <p:nvPr/>
        </p:nvPicPr>
        <p:blipFill>
          <a:blip r:embed="rId2"/>
          <a:stretch>
            <a:fillRect/>
          </a:stretch>
        </p:blipFill>
        <p:spPr>
          <a:xfrm>
            <a:off x="447468" y="1080678"/>
            <a:ext cx="7803396" cy="4737776"/>
          </a:xfrm>
          <a:prstGeom prst="rect">
            <a:avLst/>
          </a:prstGeom>
        </p:spPr>
      </p:pic>
    </p:spTree>
    <p:extLst>
      <p:ext uri="{BB962C8B-B14F-4D97-AF65-F5344CB8AC3E}">
        <p14:creationId xmlns:p14="http://schemas.microsoft.com/office/powerpoint/2010/main" val="2269229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9</a:t>
            </a:r>
            <a:r>
              <a:rPr lang="en-US" sz="1800" dirty="0" smtClean="0"/>
              <a:t>: Click on “Export PDF”. </a:t>
            </a:r>
          </a:p>
          <a:p>
            <a:r>
              <a:rPr lang="en-US" sz="1800" dirty="0" smtClean="0"/>
              <a:t>Recommended formatting options: Courier Font, 8 Font Size.</a:t>
            </a:r>
          </a:p>
          <a:p>
            <a:r>
              <a:rPr lang="en-US" sz="1800" dirty="0"/>
              <a:t>Then, </a:t>
            </a:r>
            <a:r>
              <a:rPr lang="en-US" sz="1800" dirty="0" smtClean="0"/>
              <a:t>click on “Create </a:t>
            </a:r>
            <a:r>
              <a:rPr lang="en-US" sz="1800" dirty="0"/>
              <a:t>PDF”.</a:t>
            </a:r>
          </a:p>
          <a:p>
            <a:r>
              <a:rPr lang="en-US" sz="1800" dirty="0" smtClean="0"/>
              <a:t>Then, click on “Download”.</a:t>
            </a:r>
            <a:endParaRPr lang="en-US" sz="1800" dirty="0"/>
          </a:p>
        </p:txBody>
      </p:sp>
      <p:pic>
        <p:nvPicPr>
          <p:cNvPr id="5" name="Picture 4"/>
          <p:cNvPicPr>
            <a:picLocks noChangeAspect="1"/>
          </p:cNvPicPr>
          <p:nvPr/>
        </p:nvPicPr>
        <p:blipFill>
          <a:blip r:embed="rId2"/>
          <a:stretch>
            <a:fillRect/>
          </a:stretch>
        </p:blipFill>
        <p:spPr>
          <a:xfrm>
            <a:off x="535062" y="999531"/>
            <a:ext cx="7556316" cy="5316206"/>
          </a:xfrm>
          <a:prstGeom prst="rect">
            <a:avLst/>
          </a:prstGeom>
        </p:spPr>
      </p:pic>
    </p:spTree>
    <p:extLst>
      <p:ext uri="{BB962C8B-B14F-4D97-AF65-F5344CB8AC3E}">
        <p14:creationId xmlns:p14="http://schemas.microsoft.com/office/powerpoint/2010/main" val="434552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70978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a:t>
            </a:r>
            <a:endParaRPr lang="en-US" dirty="0"/>
          </a:p>
        </p:txBody>
      </p:sp>
      <p:sp>
        <p:nvSpPr>
          <p:cNvPr id="3" name="Content Placeholder 2"/>
          <p:cNvSpPr>
            <a:spLocks noGrp="1"/>
          </p:cNvSpPr>
          <p:nvPr>
            <p:ph idx="1"/>
          </p:nvPr>
        </p:nvSpPr>
        <p:spPr>
          <a:xfrm>
            <a:off x="1097278" y="1845734"/>
            <a:ext cx="10456547" cy="4023360"/>
          </a:xfrm>
        </p:spPr>
        <p:txBody>
          <a:bodyPr>
            <a:normAutofit lnSpcReduction="10000"/>
          </a:bodyPr>
          <a:lstStyle/>
          <a:p>
            <a:r>
              <a:rPr lang="en-US" dirty="0" smtClean="0"/>
              <a:t>The Chart of Accounts is an index of all the financial accounts in the District’s general ledger.  It is used to classify and segregate expenses and revenues into the appropriate categories for financial reporting.  </a:t>
            </a:r>
          </a:p>
          <a:p>
            <a:r>
              <a:rPr lang="en-US" dirty="0" smtClean="0"/>
              <a:t>Each GL account has 5 components (Fund, Project, TOP, Department, Object) for a total of 21 digits.</a:t>
            </a:r>
          </a:p>
          <a:p>
            <a:endParaRPr lang="en-US" dirty="0"/>
          </a:p>
          <a:p>
            <a:endParaRPr lang="en-US" dirty="0" smtClean="0"/>
          </a:p>
          <a:p>
            <a:endParaRPr lang="en-US" dirty="0"/>
          </a:p>
          <a:p>
            <a:endParaRPr lang="en-US" dirty="0" smtClean="0"/>
          </a:p>
          <a:p>
            <a:r>
              <a:rPr lang="en-US" dirty="0" smtClean="0"/>
              <a:t>This is an example of a GL account:</a:t>
            </a:r>
          </a:p>
          <a:p>
            <a:r>
              <a:rPr lang="en-US" dirty="0" smtClean="0"/>
              <a:t>11-0000-672000-54212-4610</a:t>
            </a:r>
          </a:p>
        </p:txBody>
      </p:sp>
      <p:graphicFrame>
        <p:nvGraphicFramePr>
          <p:cNvPr id="4" name="Table 3"/>
          <p:cNvGraphicFramePr>
            <a:graphicFrameLocks noGrp="1"/>
          </p:cNvGraphicFramePr>
          <p:nvPr>
            <p:extLst>
              <p:ext uri="{D42A27DB-BD31-4B8C-83A1-F6EECF244321}">
                <p14:modId xmlns:p14="http://schemas.microsoft.com/office/powerpoint/2010/main" val="1312422117"/>
              </p:ext>
            </p:extLst>
          </p:nvPr>
        </p:nvGraphicFramePr>
        <p:xfrm>
          <a:off x="2062480" y="3325919"/>
          <a:ext cx="81280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17512906"/>
                    </a:ext>
                  </a:extLst>
                </a:gridCol>
                <a:gridCol w="1625600">
                  <a:extLst>
                    <a:ext uri="{9D8B030D-6E8A-4147-A177-3AD203B41FA5}">
                      <a16:colId xmlns:a16="http://schemas.microsoft.com/office/drawing/2014/main" val="1455608787"/>
                    </a:ext>
                  </a:extLst>
                </a:gridCol>
                <a:gridCol w="1625600">
                  <a:extLst>
                    <a:ext uri="{9D8B030D-6E8A-4147-A177-3AD203B41FA5}">
                      <a16:colId xmlns:a16="http://schemas.microsoft.com/office/drawing/2014/main" val="3957728759"/>
                    </a:ext>
                  </a:extLst>
                </a:gridCol>
                <a:gridCol w="1625600">
                  <a:extLst>
                    <a:ext uri="{9D8B030D-6E8A-4147-A177-3AD203B41FA5}">
                      <a16:colId xmlns:a16="http://schemas.microsoft.com/office/drawing/2014/main" val="3557305508"/>
                    </a:ext>
                  </a:extLst>
                </a:gridCol>
                <a:gridCol w="1625600">
                  <a:extLst>
                    <a:ext uri="{9D8B030D-6E8A-4147-A177-3AD203B41FA5}">
                      <a16:colId xmlns:a16="http://schemas.microsoft.com/office/drawing/2014/main" val="1832121212"/>
                    </a:ext>
                  </a:extLst>
                </a:gridCol>
              </a:tblGrid>
              <a:tr h="370840">
                <a:tc>
                  <a:txBody>
                    <a:bodyPr/>
                    <a:lstStyle/>
                    <a:p>
                      <a:pPr algn="ctr"/>
                      <a:r>
                        <a:rPr lang="en-US" dirty="0" smtClean="0"/>
                        <a:t>Fund</a:t>
                      </a:r>
                      <a:endParaRPr lang="en-US" dirty="0"/>
                    </a:p>
                  </a:txBody>
                  <a:tcPr/>
                </a:tc>
                <a:tc>
                  <a:txBody>
                    <a:bodyPr/>
                    <a:lstStyle/>
                    <a:p>
                      <a:pPr algn="ctr"/>
                      <a:r>
                        <a:rPr lang="en-US" dirty="0" smtClean="0"/>
                        <a:t>Project</a:t>
                      </a:r>
                      <a:endParaRPr lang="en-US" dirty="0"/>
                    </a:p>
                  </a:txBody>
                  <a:tcPr/>
                </a:tc>
                <a:tc>
                  <a:txBody>
                    <a:bodyPr/>
                    <a:lstStyle/>
                    <a:p>
                      <a:pPr algn="ctr"/>
                      <a:r>
                        <a:rPr lang="en-US" dirty="0" smtClean="0"/>
                        <a:t>TOP</a:t>
                      </a:r>
                      <a:endParaRPr lang="en-US" dirty="0"/>
                    </a:p>
                  </a:txBody>
                  <a:tcPr/>
                </a:tc>
                <a:tc>
                  <a:txBody>
                    <a:bodyPr/>
                    <a:lstStyle/>
                    <a:p>
                      <a:pPr algn="ctr"/>
                      <a:r>
                        <a:rPr lang="en-US" dirty="0" smtClean="0"/>
                        <a:t>Department</a:t>
                      </a:r>
                      <a:endParaRPr lang="en-US" dirty="0"/>
                    </a:p>
                  </a:txBody>
                  <a:tcPr/>
                </a:tc>
                <a:tc>
                  <a:txBody>
                    <a:bodyPr/>
                    <a:lstStyle/>
                    <a:p>
                      <a:pPr algn="ctr"/>
                      <a:r>
                        <a:rPr lang="en-US" dirty="0" smtClean="0"/>
                        <a:t>Object</a:t>
                      </a:r>
                      <a:endParaRPr lang="en-US" dirty="0"/>
                    </a:p>
                  </a:txBody>
                  <a:tcPr/>
                </a:tc>
                <a:extLst>
                  <a:ext uri="{0D108BD9-81ED-4DB2-BD59-A6C34878D82A}">
                    <a16:rowId xmlns:a16="http://schemas.microsoft.com/office/drawing/2014/main" val="1954693160"/>
                  </a:ext>
                </a:extLst>
              </a:tr>
              <a:tr h="370840">
                <a:tc>
                  <a:txBody>
                    <a:bodyPr/>
                    <a:lstStyle/>
                    <a:p>
                      <a:pPr algn="ctr"/>
                      <a:r>
                        <a:rPr lang="en-US" dirty="0" smtClean="0"/>
                        <a:t>XX</a:t>
                      </a:r>
                      <a:endParaRPr lang="en-US" dirty="0"/>
                    </a:p>
                  </a:txBody>
                  <a:tcPr/>
                </a:tc>
                <a:tc>
                  <a:txBody>
                    <a:bodyPr/>
                    <a:lstStyle/>
                    <a:p>
                      <a:pPr algn="ctr"/>
                      <a:r>
                        <a:rPr lang="en-US" dirty="0" smtClean="0"/>
                        <a:t>XXXX</a:t>
                      </a:r>
                      <a:endParaRPr lang="en-US" dirty="0"/>
                    </a:p>
                  </a:txBody>
                  <a:tcPr/>
                </a:tc>
                <a:tc>
                  <a:txBody>
                    <a:bodyPr/>
                    <a:lstStyle/>
                    <a:p>
                      <a:pPr algn="ctr"/>
                      <a:r>
                        <a:rPr lang="en-US" dirty="0" smtClean="0"/>
                        <a:t>XXXXXX</a:t>
                      </a:r>
                      <a:endParaRPr lang="en-US" dirty="0"/>
                    </a:p>
                  </a:txBody>
                  <a:tcPr/>
                </a:tc>
                <a:tc>
                  <a:txBody>
                    <a:bodyPr/>
                    <a:lstStyle/>
                    <a:p>
                      <a:pPr algn="ctr"/>
                      <a:r>
                        <a:rPr lang="en-US" dirty="0" smtClean="0"/>
                        <a:t>XXXXX</a:t>
                      </a:r>
                      <a:endParaRPr lang="en-US" dirty="0"/>
                    </a:p>
                  </a:txBody>
                  <a:tcPr/>
                </a:tc>
                <a:tc>
                  <a:txBody>
                    <a:bodyPr/>
                    <a:lstStyle/>
                    <a:p>
                      <a:pPr algn="ctr"/>
                      <a:r>
                        <a:rPr lang="en-US" dirty="0" smtClean="0"/>
                        <a:t>XXXX</a:t>
                      </a:r>
                      <a:endParaRPr lang="en-US" dirty="0"/>
                    </a:p>
                  </a:txBody>
                  <a:tcPr/>
                </a:tc>
                <a:extLst>
                  <a:ext uri="{0D108BD9-81ED-4DB2-BD59-A6C34878D82A}">
                    <a16:rowId xmlns:a16="http://schemas.microsoft.com/office/drawing/2014/main" val="1928302144"/>
                  </a:ext>
                </a:extLst>
              </a:tr>
              <a:tr h="370840">
                <a:tc>
                  <a:txBody>
                    <a:bodyPr/>
                    <a:lstStyle/>
                    <a:p>
                      <a:pPr algn="ctr"/>
                      <a:r>
                        <a:rPr lang="en-US" dirty="0" smtClean="0"/>
                        <a:t>2-digits</a:t>
                      </a:r>
                      <a:endParaRPr lang="en-US" dirty="0"/>
                    </a:p>
                  </a:txBody>
                  <a:tcPr/>
                </a:tc>
                <a:tc>
                  <a:txBody>
                    <a:bodyPr/>
                    <a:lstStyle/>
                    <a:p>
                      <a:pPr algn="ctr"/>
                      <a:r>
                        <a:rPr lang="en-US" dirty="0" smtClean="0"/>
                        <a:t>4-digits</a:t>
                      </a:r>
                      <a:endParaRPr lang="en-US" dirty="0"/>
                    </a:p>
                  </a:txBody>
                  <a:tcPr/>
                </a:tc>
                <a:tc>
                  <a:txBody>
                    <a:bodyPr/>
                    <a:lstStyle/>
                    <a:p>
                      <a:pPr algn="ctr"/>
                      <a:r>
                        <a:rPr lang="en-US" dirty="0" smtClean="0"/>
                        <a:t>6-digits</a:t>
                      </a:r>
                      <a:endParaRPr lang="en-US" dirty="0"/>
                    </a:p>
                  </a:txBody>
                  <a:tcPr/>
                </a:tc>
                <a:tc>
                  <a:txBody>
                    <a:bodyPr/>
                    <a:lstStyle/>
                    <a:p>
                      <a:pPr algn="ctr"/>
                      <a:r>
                        <a:rPr lang="en-US" dirty="0" smtClean="0"/>
                        <a:t>5-digits</a:t>
                      </a:r>
                      <a:endParaRPr lang="en-US" dirty="0"/>
                    </a:p>
                  </a:txBody>
                  <a:tcPr/>
                </a:tc>
                <a:tc>
                  <a:txBody>
                    <a:bodyPr/>
                    <a:lstStyle/>
                    <a:p>
                      <a:pPr algn="ctr"/>
                      <a:r>
                        <a:rPr lang="en-US" dirty="0" smtClean="0"/>
                        <a:t>4-digits</a:t>
                      </a:r>
                      <a:endParaRPr lang="en-US" dirty="0"/>
                    </a:p>
                  </a:txBody>
                  <a:tcPr/>
                </a:tc>
                <a:extLst>
                  <a:ext uri="{0D108BD9-81ED-4DB2-BD59-A6C34878D82A}">
                    <a16:rowId xmlns:a16="http://schemas.microsoft.com/office/drawing/2014/main" val="3577333533"/>
                  </a:ext>
                </a:extLst>
              </a:tr>
            </a:tbl>
          </a:graphicData>
        </a:graphic>
      </p:graphicFrame>
    </p:spTree>
    <p:extLst>
      <p:ext uri="{BB962C8B-B14F-4D97-AF65-F5344CB8AC3E}">
        <p14:creationId xmlns:p14="http://schemas.microsoft.com/office/powerpoint/2010/main" val="189531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a:xfrm>
            <a:off x="1097279" y="1845734"/>
            <a:ext cx="10390909" cy="4372186"/>
          </a:xfrm>
        </p:spPr>
        <p:txBody>
          <a:bodyPr>
            <a:normAutofit fontScale="92500" lnSpcReduction="10000"/>
          </a:bodyPr>
          <a:lstStyle/>
          <a:p>
            <a:r>
              <a:rPr lang="en-US" sz="2200" b="1" dirty="0" smtClean="0"/>
              <a:t>FUND</a:t>
            </a:r>
          </a:p>
          <a:p>
            <a:pPr lvl="1">
              <a:buFont typeface="Wingdings" panose="05000000000000000000" pitchFamily="2" charset="2"/>
              <a:buChar char="§"/>
            </a:pPr>
            <a:r>
              <a:rPr lang="en-US" sz="2200" dirty="0" smtClean="0"/>
              <a:t>Identifies the major source and use of funds.  Unrestricted funds are discretionary in nature.  Restricted funds are for a specific purpose.</a:t>
            </a:r>
          </a:p>
          <a:p>
            <a:pPr lvl="1">
              <a:buFont typeface="Wingdings" panose="05000000000000000000" pitchFamily="2" charset="2"/>
              <a:buChar char="§"/>
            </a:pPr>
            <a:r>
              <a:rPr lang="en-US" sz="2200" dirty="0" smtClean="0"/>
              <a:t>Most commonly used funds</a:t>
            </a:r>
          </a:p>
          <a:p>
            <a:pPr lvl="2">
              <a:buFont typeface="Wingdings" panose="05000000000000000000" pitchFamily="2" charset="2"/>
              <a:buChar char="§"/>
            </a:pPr>
            <a:r>
              <a:rPr lang="en-US" sz="2200" dirty="0" smtClean="0"/>
              <a:t>11 – General Fund Unrestricted</a:t>
            </a:r>
          </a:p>
          <a:p>
            <a:pPr lvl="2">
              <a:buFont typeface="Wingdings" panose="05000000000000000000" pitchFamily="2" charset="2"/>
              <a:buChar char="§"/>
            </a:pPr>
            <a:r>
              <a:rPr lang="en-US" sz="2200" dirty="0" smtClean="0"/>
              <a:t>12 – General Fund Restricted</a:t>
            </a:r>
          </a:p>
          <a:p>
            <a:pPr lvl="2">
              <a:buFont typeface="Wingdings" panose="05000000000000000000" pitchFamily="2" charset="2"/>
              <a:buChar char="§"/>
            </a:pPr>
            <a:r>
              <a:rPr lang="en-US" sz="2200" dirty="0" smtClean="0"/>
              <a:t>13 – General Fund Unrestricted One-Time Funds</a:t>
            </a:r>
          </a:p>
          <a:p>
            <a:r>
              <a:rPr lang="en-US" sz="2200" b="1" dirty="0" smtClean="0"/>
              <a:t>PROJECT</a:t>
            </a:r>
          </a:p>
          <a:p>
            <a:pPr lvl="1">
              <a:buFont typeface="Wingdings" panose="05000000000000000000" pitchFamily="2" charset="2"/>
              <a:buChar char="§"/>
            </a:pPr>
            <a:r>
              <a:rPr lang="en-US" sz="2200" dirty="0" smtClean="0"/>
              <a:t> Identifies the specific purpose of the funds.  Only used when we need to track specific funds, including the associated revenues and expenses, separately as is the case with grants, parking, health services.</a:t>
            </a:r>
          </a:p>
          <a:p>
            <a:pPr lvl="1">
              <a:buFont typeface="Wingdings" panose="05000000000000000000" pitchFamily="2" charset="2"/>
              <a:buChar char="§"/>
            </a:pPr>
            <a:r>
              <a:rPr lang="en-US" sz="2200" dirty="0" smtClean="0"/>
              <a:t>1xxx – Federal Projects</a:t>
            </a:r>
          </a:p>
          <a:p>
            <a:pPr lvl="1">
              <a:buFont typeface="Wingdings" panose="05000000000000000000" pitchFamily="2" charset="2"/>
              <a:buChar char="§"/>
            </a:pPr>
            <a:r>
              <a:rPr lang="en-US" sz="2200" dirty="0" smtClean="0"/>
              <a:t>2xxx – State Projects</a:t>
            </a:r>
          </a:p>
          <a:p>
            <a:pPr lvl="1">
              <a:buFont typeface="Wingdings" panose="05000000000000000000" pitchFamily="2" charset="2"/>
              <a:buChar char="§"/>
            </a:pPr>
            <a:r>
              <a:rPr lang="en-US" sz="2200" dirty="0" smtClean="0"/>
              <a:t>3xxx – Local Projects and or District designations</a:t>
            </a:r>
          </a:p>
        </p:txBody>
      </p:sp>
    </p:spTree>
    <p:extLst>
      <p:ext uri="{BB962C8B-B14F-4D97-AF65-F5344CB8AC3E}">
        <p14:creationId xmlns:p14="http://schemas.microsoft.com/office/powerpoint/2010/main" val="1425923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p:txBody>
          <a:bodyPr>
            <a:normAutofit/>
          </a:bodyPr>
          <a:lstStyle/>
          <a:p>
            <a:r>
              <a:rPr lang="en-US" b="1" dirty="0" smtClean="0"/>
              <a:t>TOP</a:t>
            </a:r>
          </a:p>
          <a:p>
            <a:pPr lvl="1">
              <a:buFont typeface="Wingdings" panose="05000000000000000000" pitchFamily="2" charset="2"/>
              <a:buChar char="§"/>
            </a:pPr>
            <a:r>
              <a:rPr lang="en-US" sz="2000" dirty="0" smtClean="0"/>
              <a:t>Classification of expenditures by activity reflects the purpose of the expenditure. </a:t>
            </a:r>
          </a:p>
          <a:p>
            <a:pPr lvl="1">
              <a:buFont typeface="Wingdings" panose="05000000000000000000" pitchFamily="2" charset="2"/>
              <a:buChar char="§"/>
            </a:pPr>
            <a:r>
              <a:rPr lang="en-US" sz="2000" dirty="0" smtClean="0"/>
              <a:t>It shows the aspect of college-district operations benefited by the expenditure.</a:t>
            </a:r>
          </a:p>
          <a:p>
            <a:pPr lvl="1">
              <a:buFont typeface="Wingdings" panose="05000000000000000000" pitchFamily="2" charset="2"/>
              <a:buChar char="§"/>
            </a:pPr>
            <a:r>
              <a:rPr lang="en-US" sz="2000" dirty="0" smtClean="0"/>
              <a:t>TOP codes below 600000 are used for instructional expenditures.</a:t>
            </a:r>
          </a:p>
          <a:p>
            <a:pPr lvl="1">
              <a:buFont typeface="Wingdings" panose="05000000000000000000" pitchFamily="2" charset="2"/>
              <a:buChar char="§"/>
            </a:pPr>
            <a:r>
              <a:rPr lang="en-US" sz="2000" dirty="0" smtClean="0"/>
              <a:t>TOP </a:t>
            </a:r>
            <a:r>
              <a:rPr lang="en-US" sz="2000" dirty="0"/>
              <a:t>codes </a:t>
            </a:r>
            <a:r>
              <a:rPr lang="en-US" sz="2000" dirty="0" smtClean="0"/>
              <a:t>600000 or greater are </a:t>
            </a:r>
            <a:r>
              <a:rPr lang="en-US" sz="2000" dirty="0"/>
              <a:t>used for </a:t>
            </a:r>
            <a:r>
              <a:rPr lang="en-US" sz="2000" dirty="0" smtClean="0"/>
              <a:t>non-instructional </a:t>
            </a:r>
            <a:r>
              <a:rPr lang="en-US" sz="2000" dirty="0"/>
              <a:t>expenditures.</a:t>
            </a:r>
            <a:endParaRPr lang="en-US" sz="2000" dirty="0" smtClean="0"/>
          </a:p>
          <a:p>
            <a:r>
              <a:rPr lang="en-US" b="1" dirty="0" smtClean="0"/>
              <a:t>DEPARTMENT</a:t>
            </a:r>
          </a:p>
          <a:p>
            <a:pPr lvl="1">
              <a:buFont typeface="Wingdings" panose="05000000000000000000" pitchFamily="2" charset="2"/>
              <a:buChar char="§"/>
            </a:pPr>
            <a:r>
              <a:rPr lang="en-US" sz="2000" dirty="0" smtClean="0"/>
              <a:t>1xxxx – SAC department</a:t>
            </a:r>
          </a:p>
          <a:p>
            <a:pPr lvl="1">
              <a:buFont typeface="Wingdings" panose="05000000000000000000" pitchFamily="2" charset="2"/>
              <a:buChar char="§"/>
            </a:pPr>
            <a:r>
              <a:rPr lang="en-US" sz="2000" dirty="0" smtClean="0"/>
              <a:t>2xxxx – SCC department</a:t>
            </a:r>
          </a:p>
          <a:p>
            <a:pPr lvl="1">
              <a:buFont typeface="Wingdings" panose="05000000000000000000" pitchFamily="2" charset="2"/>
              <a:buChar char="§"/>
            </a:pPr>
            <a:r>
              <a:rPr lang="en-US" sz="2000" dirty="0" smtClean="0"/>
              <a:t>5xxxx – District Office department</a:t>
            </a:r>
            <a:endParaRPr lang="en-US" sz="2000" dirty="0"/>
          </a:p>
        </p:txBody>
      </p:sp>
    </p:spTree>
    <p:extLst>
      <p:ext uri="{BB962C8B-B14F-4D97-AF65-F5344CB8AC3E}">
        <p14:creationId xmlns:p14="http://schemas.microsoft.com/office/powerpoint/2010/main" val="107138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p:txBody>
          <a:bodyPr>
            <a:normAutofit/>
          </a:bodyPr>
          <a:lstStyle/>
          <a:p>
            <a:r>
              <a:rPr lang="en-US" b="1" dirty="0" smtClean="0"/>
              <a:t>OBJECT</a:t>
            </a:r>
          </a:p>
          <a:p>
            <a:pPr lvl="1">
              <a:buFont typeface="Wingdings" panose="05000000000000000000" pitchFamily="2" charset="2"/>
              <a:buChar char="§"/>
            </a:pPr>
            <a:r>
              <a:rPr lang="en-US" sz="2000" dirty="0" smtClean="0"/>
              <a:t>Classification of expenditures by object reflects the type of expenditure.  There are 7 major expenditure types (also called categories).</a:t>
            </a:r>
          </a:p>
          <a:p>
            <a:pPr lvl="1">
              <a:buFont typeface="Wingdings" panose="05000000000000000000" pitchFamily="2" charset="2"/>
              <a:buChar char="§"/>
            </a:pPr>
            <a:r>
              <a:rPr lang="en-US" sz="2000" dirty="0" smtClean="0"/>
              <a:t>1xxx – Academic Salaries</a:t>
            </a:r>
          </a:p>
          <a:p>
            <a:pPr lvl="1">
              <a:buFont typeface="Wingdings" panose="05000000000000000000" pitchFamily="2" charset="2"/>
              <a:buChar char="§"/>
            </a:pPr>
            <a:r>
              <a:rPr lang="en-US" sz="2000" dirty="0" smtClean="0"/>
              <a:t>2xxx – Classified Salaries and Other Nonacademic Salaries</a:t>
            </a:r>
          </a:p>
          <a:p>
            <a:pPr lvl="1">
              <a:buFont typeface="Wingdings" panose="05000000000000000000" pitchFamily="2" charset="2"/>
              <a:buChar char="§"/>
            </a:pPr>
            <a:r>
              <a:rPr lang="en-US" sz="2000" dirty="0" smtClean="0"/>
              <a:t>3xxx – Employee Benefits</a:t>
            </a:r>
          </a:p>
          <a:p>
            <a:pPr lvl="1">
              <a:buFont typeface="Wingdings" panose="05000000000000000000" pitchFamily="2" charset="2"/>
              <a:buChar char="§"/>
            </a:pPr>
            <a:r>
              <a:rPr lang="en-US" sz="2000" dirty="0" smtClean="0"/>
              <a:t>4xxx – Supplies &amp; Materials</a:t>
            </a:r>
          </a:p>
          <a:p>
            <a:pPr lvl="1">
              <a:buFont typeface="Wingdings" panose="05000000000000000000" pitchFamily="2" charset="2"/>
              <a:buChar char="§"/>
            </a:pPr>
            <a:r>
              <a:rPr lang="en-US" sz="2000" dirty="0" smtClean="0"/>
              <a:t>5xxx – Other Operating Expenses &amp; Services</a:t>
            </a:r>
          </a:p>
          <a:p>
            <a:pPr lvl="1">
              <a:buFont typeface="Wingdings" panose="05000000000000000000" pitchFamily="2" charset="2"/>
              <a:buChar char="§"/>
            </a:pPr>
            <a:r>
              <a:rPr lang="en-US" sz="2000" dirty="0" smtClean="0"/>
              <a:t>6xxx – Capital Outlay</a:t>
            </a:r>
          </a:p>
          <a:p>
            <a:pPr lvl="1">
              <a:buFont typeface="Wingdings" panose="05000000000000000000" pitchFamily="2" charset="2"/>
              <a:buChar char="§"/>
            </a:pPr>
            <a:r>
              <a:rPr lang="en-US" sz="2000" dirty="0" smtClean="0"/>
              <a:t>7xxx – Other Outgo</a:t>
            </a:r>
          </a:p>
        </p:txBody>
      </p:sp>
    </p:spTree>
    <p:extLst>
      <p:ext uri="{BB962C8B-B14F-4D97-AF65-F5344CB8AC3E}">
        <p14:creationId xmlns:p14="http://schemas.microsoft.com/office/powerpoint/2010/main" val="493628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p:txBody>
          <a:bodyPr>
            <a:normAutofit/>
          </a:bodyPr>
          <a:lstStyle/>
          <a:p>
            <a:pPr marL="201168" lvl="1" indent="0">
              <a:buNone/>
            </a:pPr>
            <a:r>
              <a:rPr lang="en-US" sz="2000" dirty="0" smtClean="0"/>
              <a:t>A current Chart of Accounts is posted online on the Fiscal Services webpage.</a:t>
            </a:r>
          </a:p>
          <a:p>
            <a:pPr marL="201168" lvl="1" indent="0">
              <a:buNone/>
            </a:pPr>
            <a:r>
              <a:rPr lang="en-US" sz="2000" dirty="0">
                <a:hlinkClick r:id="rId2"/>
              </a:rPr>
              <a:t>https://</a:t>
            </a:r>
            <a:r>
              <a:rPr lang="en-US" sz="2000" dirty="0" smtClean="0">
                <a:hlinkClick r:id="rId2"/>
              </a:rPr>
              <a:t>rsccd.edu/Departments/Fiscal-Services/Documents/Chart_of_Accounts.pdf</a:t>
            </a:r>
            <a:endParaRPr lang="en-US" sz="2000" dirty="0" smtClean="0"/>
          </a:p>
          <a:p>
            <a:pPr marL="201168" lvl="1" indent="0">
              <a:buNone/>
            </a:pPr>
            <a:endParaRPr lang="en-US" sz="2000" dirty="0" smtClean="0"/>
          </a:p>
        </p:txBody>
      </p:sp>
    </p:spTree>
    <p:extLst>
      <p:ext uri="{BB962C8B-B14F-4D97-AF65-F5344CB8AC3E}">
        <p14:creationId xmlns:p14="http://schemas.microsoft.com/office/powerpoint/2010/main" val="188712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3110DDE25A74AAA7E7F75EA891A55" ma:contentTypeVersion="2" ma:contentTypeDescription="Create a new document." ma:contentTypeScope="" ma:versionID="698e9ec78d5c034aaeeb7a82b5b1ea25">
  <xsd:schema xmlns:xsd="http://www.w3.org/2001/XMLSchema" xmlns:xs="http://www.w3.org/2001/XMLSchema" xmlns:p="http://schemas.microsoft.com/office/2006/metadata/properties" xmlns:ns1="http://schemas.microsoft.com/sharepoint/v3" xmlns:ns2="20894882-773f-4ca4-8f88-a7623eb85067" targetNamespace="http://schemas.microsoft.com/office/2006/metadata/properties" ma:root="true" ma:fieldsID="9cac506260a152b80958b4f6b1044214" ns1:_="" ns2:_="">
    <xsd:import namespace="http://schemas.microsoft.com/sharepoint/v3"/>
    <xsd:import namespace="20894882-773f-4ca4-8f88-a7623eb85067"/>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894882-773f-4ca4-8f88-a7623eb8506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20894882-773f-4ca4-8f88-a7623eb85067">65525KZWNX2R-115-161</_dlc_DocId>
    <_dlc_DocIdUrl xmlns="20894882-773f-4ca4-8f88-a7623eb85067">
      <Url>https://rsccd.edu/Departments/Fiscal-Services/_layouts/15/DocIdRedir.aspx?ID=65525KZWNX2R-115-161</Url>
      <Description>65525KZWNX2R-115-161</Description>
    </_dlc_DocIdUrl>
  </documentManagement>
</p:properties>
</file>

<file path=customXml/itemProps1.xml><?xml version="1.0" encoding="utf-8"?>
<ds:datastoreItem xmlns:ds="http://schemas.openxmlformats.org/officeDocument/2006/customXml" ds:itemID="{C53266F0-17A8-4A96-9DD3-B2186E847D94}"/>
</file>

<file path=customXml/itemProps2.xml><?xml version="1.0" encoding="utf-8"?>
<ds:datastoreItem xmlns:ds="http://schemas.openxmlformats.org/officeDocument/2006/customXml" ds:itemID="{B4AA2F0B-B625-4F18-8956-65777A8060E4}"/>
</file>

<file path=customXml/itemProps3.xml><?xml version="1.0" encoding="utf-8"?>
<ds:datastoreItem xmlns:ds="http://schemas.openxmlformats.org/officeDocument/2006/customXml" ds:itemID="{8599E69B-5CE8-40D8-82A0-B0B6012B1F7B}"/>
</file>

<file path=customXml/itemProps4.xml><?xml version="1.0" encoding="utf-8"?>
<ds:datastoreItem xmlns:ds="http://schemas.openxmlformats.org/officeDocument/2006/customXml" ds:itemID="{9479A455-63E2-4CB4-8D58-4A6264D21726}"/>
</file>

<file path=docProps/app.xml><?xml version="1.0" encoding="utf-8"?>
<Properties xmlns="http://schemas.openxmlformats.org/officeDocument/2006/extended-properties" xmlns:vt="http://schemas.openxmlformats.org/officeDocument/2006/docPropsVTypes">
  <Template>Retrospect</Template>
  <TotalTime>4526</TotalTime>
  <Words>3303</Words>
  <Application>Microsoft Office PowerPoint</Application>
  <PresentationFormat>Widescreen</PresentationFormat>
  <Paragraphs>382</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Retrospect</vt:lpstr>
      <vt:lpstr> General Ledger Training</vt:lpstr>
      <vt:lpstr>Table of Contents</vt:lpstr>
      <vt:lpstr>Accounting System: Ellucian Colleague</vt:lpstr>
      <vt:lpstr>Common Colleague Acronyms</vt:lpstr>
      <vt:lpstr>Chart of Accounts</vt:lpstr>
      <vt:lpstr>Chart of Accounts (cont.)</vt:lpstr>
      <vt:lpstr>Chart of Accounts (cont.)</vt:lpstr>
      <vt:lpstr>Chart of Accounts (cont.)</vt:lpstr>
      <vt:lpstr>Chart of Accounts (cont.)</vt:lpstr>
      <vt:lpstr>GL Inquiry in Colleague: ACBL</vt:lpstr>
      <vt:lpstr>PowerPoint Presentation</vt:lpstr>
      <vt:lpstr>PowerPoint Presentation</vt:lpstr>
      <vt:lpstr>PowerPoint Presentation</vt:lpstr>
      <vt:lpstr>GL Inquiry in Colleague: AHST</vt:lpstr>
      <vt:lpstr>PowerPoint Presentation</vt:lpstr>
      <vt:lpstr>PowerPoint Presentation</vt:lpstr>
      <vt:lpstr>Online Repository Reports</vt:lpstr>
      <vt:lpstr>GL0010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GL0210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 Reports in Colleague: GLSA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Ledger Training</dc:title>
  <dc:creator>Almaraz, Erika</dc:creator>
  <cp:lastModifiedBy>Almaraz, Erika</cp:lastModifiedBy>
  <cp:revision>113</cp:revision>
  <cp:lastPrinted>2019-12-10T19:23:22Z</cp:lastPrinted>
  <dcterms:created xsi:type="dcterms:W3CDTF">2019-09-27T21:00:55Z</dcterms:created>
  <dcterms:modified xsi:type="dcterms:W3CDTF">2019-12-10T19:28:06Z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0x010100DCA3110DDE25A74AAA7E7F75EA891A55</vt:lpwstr>
  </property>
  <property fmtid="{D5CDD505-2E9C-101B-9397-08002B2CF9AE}" pid="3" name="_dlc_DocIdItemGuid">
    <vt:lpwstr>610db27e-b6c9-47c8-90c2-2c88f6190d3c</vt:lpwstr>
  </property>
</Properties>
</file>