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1" ContentType="image/jpeg"/>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4"/>
  </p:sldMasterIdLst>
  <p:sldIdLst>
    <p:sldId id="257" r:id="rId5"/>
    <p:sldId id="259" r:id="rId6"/>
    <p:sldId id="260" r:id="rId7"/>
    <p:sldId id="261" r:id="rId8"/>
    <p:sldId id="262" r:id="rId9"/>
    <p:sldId id="263" r:id="rId10"/>
    <p:sldId id="265" r:id="rId11"/>
    <p:sldId id="264" r:id="rId12"/>
    <p:sldId id="266" r:id="rId13"/>
    <p:sldId id="269" r:id="rId14"/>
    <p:sldId id="271" r:id="rId15"/>
    <p:sldId id="270" r:id="rId16"/>
    <p:sldId id="267" r:id="rId17"/>
    <p:sldId id="26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20" autoAdjust="0"/>
  </p:normalViewPr>
  <p:slideViewPr>
    <p:cSldViewPr snapToGrid="0">
      <p:cViewPr varScale="1">
        <p:scale>
          <a:sx n="107" d="100"/>
          <a:sy n="107" d="100"/>
        </p:scale>
        <p:origin x="69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11/17/2021</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11/17/2021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11/17/2021</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11/17/2021</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11/17/2021</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11/17/2021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11/17/2021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11/17/2021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11/17/2021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11/17/2021</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11/17/2021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11/17/2021</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globalaccessibilitynews.com/2017/12/18/international-conference-on-information-and-communication-technology-and-accessibility/" TargetMode="External"/><Relationship Id="rId5" Type="http://schemas.openxmlformats.org/officeDocument/2006/relationships/image" Target="../media/image4.jp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alternativeto.net/"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8" Type="http://schemas.openxmlformats.org/officeDocument/2006/relationships/hyperlink" Target="https://www.rawpixel.com/image/107004/thank-you-note-cup-coffee" TargetMode="External"/><Relationship Id="rId3" Type="http://schemas.openxmlformats.org/officeDocument/2006/relationships/image" Target="../media/image2.png"/><Relationship Id="rId7" Type="http://schemas.openxmlformats.org/officeDocument/2006/relationships/image" Target="../media/image9.1"/><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covermesongs.com/2013/04/cover-me-qa-whats-your-favorite-cover-song.html" TargetMode="External"/><Relationship Id="rId5" Type="http://schemas.openxmlformats.org/officeDocument/2006/relationships/image" Target="../media/image8.jp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hyperlink" Target="https://intersection4learning.blogspot.com/2011/09/take-5-integration-update-september-9_16.html"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s://www.w3.org/TR/2008/REC-WCAG20-20081211/#text-equiv-all" TargetMode="Externa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intersection4learning.blogspot.com/2011/09/take-5-integration-update-september-9_16.html" TargetMode="External"/><Relationship Id="rId5" Type="http://schemas.openxmlformats.org/officeDocument/2006/relationships/image" Target="../media/image5.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openxmlformats.org/officeDocument/2006/relationships/hyperlink" Target="https://openclipart.org/detail/22412/emoticons" TargetMode="External"/><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intersection4learning.blogspot.com/2011/09/take-5-integration-update-september-9_16.html" TargetMode="External"/><Relationship Id="rId5" Type="http://schemas.openxmlformats.org/officeDocument/2006/relationships/image" Target="../media/image5.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hyperlink" Target="https://freepngimg.com/png/36875-sad-emoji-hd" TargetMode="External"/><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intersection4learning.blogspot.com/2011/09/take-5-integration-update-september-9_16.html" TargetMode="External"/><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6D7A0BC-0046-4CAA-8E7F-DCAFE511EA0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581191" y="1020431"/>
            <a:ext cx="10993549" cy="1475013"/>
          </a:xfrm>
        </p:spPr>
        <p:txBody>
          <a:bodyPr>
            <a:normAutofit/>
          </a:bodyPr>
          <a:lstStyle/>
          <a:p>
            <a:r>
              <a:rPr lang="en-US" dirty="0"/>
              <a:t>Procuring Accessible technology </a:t>
            </a:r>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581194" y="2495445"/>
            <a:ext cx="10993546" cy="468233"/>
          </a:xfrm>
        </p:spPr>
        <p:txBody>
          <a:bodyPr>
            <a:normAutofit/>
          </a:bodyPr>
          <a:lstStyle/>
          <a:p>
            <a:r>
              <a:rPr lang="en-US" dirty="0"/>
              <a:t>Promoting digital equity</a:t>
            </a:r>
          </a:p>
        </p:txBody>
      </p:sp>
      <p:sp>
        <p:nvSpPr>
          <p:cNvPr id="20" name="Rectangle 19">
            <a:extLst>
              <a:ext uri="{FF2B5EF4-FFF2-40B4-BE49-F238E27FC236}">
                <a16:creationId xmlns:a16="http://schemas.microsoft.com/office/drawing/2014/main" id="{E7C6334F-6411-41EC-AD7D-179EDD8B58C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6B02CEE-3AF8-4349-9B3E-8970E6DF62B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id="{AAA01CF0-3FB5-44EB-B7DE-F2E86374C2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12" name="Picture 11">
            <a:extLst>
              <a:ext uri="{FF2B5EF4-FFF2-40B4-BE49-F238E27FC236}">
                <a16:creationId xmlns:a16="http://schemas.microsoft.com/office/drawing/2014/main" id="{CD421BD0-6F85-4931-88C2-70FC018255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13" name="Picture 12">
            <a:extLst>
              <a:ext uri="{FF2B5EF4-FFF2-40B4-BE49-F238E27FC236}">
                <a16:creationId xmlns:a16="http://schemas.microsoft.com/office/drawing/2014/main" id="{BFF8EE08-F9AE-4BC8-A206-768C34B43C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14" name="Picture 13">
            <a:extLst>
              <a:ext uri="{FF2B5EF4-FFF2-40B4-BE49-F238E27FC236}">
                <a16:creationId xmlns:a16="http://schemas.microsoft.com/office/drawing/2014/main" id="{B1A91CEB-FF8D-4515-9B66-BC3236BA93C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pic>
        <p:nvPicPr>
          <p:cNvPr id="9" name="Picture 8">
            <a:extLst>
              <a:ext uri="{FF2B5EF4-FFF2-40B4-BE49-F238E27FC236}">
                <a16:creationId xmlns:a16="http://schemas.microsoft.com/office/drawing/2014/main" id="{4DF9CC54-1927-43F7-BEEC-0C5327A91D32}"/>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2481441" y="2883985"/>
            <a:ext cx="6125664" cy="2887055"/>
          </a:xfrm>
          <a:prstGeom prst="rect">
            <a:avLst/>
          </a:prstGeom>
        </p:spPr>
      </p:pic>
    </p:spTree>
    <p:extLst>
      <p:ext uri="{BB962C8B-B14F-4D97-AF65-F5344CB8AC3E}">
        <p14:creationId xmlns:p14="http://schemas.microsoft.com/office/powerpoint/2010/main" val="2475805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The </a:t>
            </a:r>
            <a:r>
              <a:rPr lang="en-US" dirty="0" err="1"/>
              <a:t>vpat</a:t>
            </a:r>
            <a:r>
              <a:rPr lang="en-US" dirty="0"/>
              <a:t> review process</a:t>
            </a:r>
          </a:p>
        </p:txBody>
      </p:sp>
      <p:sp>
        <p:nvSpPr>
          <p:cNvPr id="3" name="Content Placeholder 2">
            <a:extLst>
              <a:ext uri="{FF2B5EF4-FFF2-40B4-BE49-F238E27FC236}">
                <a16:creationId xmlns:a16="http://schemas.microsoft.com/office/drawing/2014/main" id="{8E9621DB-B6C8-4A96-B059-C4F477A03A2C}"/>
              </a:ext>
            </a:extLst>
          </p:cNvPr>
          <p:cNvSpPr>
            <a:spLocks noGrp="1"/>
          </p:cNvSpPr>
          <p:nvPr>
            <p:ph idx="1"/>
          </p:nvPr>
        </p:nvSpPr>
        <p:spPr>
          <a:xfrm>
            <a:off x="581193" y="1882652"/>
            <a:ext cx="11029615" cy="3634486"/>
          </a:xfrm>
        </p:spPr>
        <p:txBody>
          <a:bodyPr>
            <a:normAutofit fontScale="85000" lnSpcReduction="10000"/>
          </a:bodyPr>
          <a:lstStyle/>
          <a:p>
            <a:pPr marL="0" indent="0">
              <a:buNone/>
            </a:pPr>
            <a:r>
              <a:rPr lang="en-US" sz="2400" dirty="0"/>
              <a:t>Myths:</a:t>
            </a:r>
          </a:p>
          <a:p>
            <a:pPr marL="342900" indent="-342900">
              <a:buClrTx/>
              <a:buFont typeface="+mj-lt"/>
              <a:buAutoNum type="arabicPeriod"/>
            </a:pPr>
            <a:r>
              <a:rPr lang="en-US" sz="2400" dirty="0"/>
              <a:t>Most products are fully compliant with accessibility standards</a:t>
            </a:r>
          </a:p>
          <a:p>
            <a:pPr marL="342900" indent="-342900">
              <a:buClrTx/>
              <a:buFont typeface="+mj-lt"/>
              <a:buAutoNum type="arabicPeriod"/>
            </a:pPr>
            <a:r>
              <a:rPr lang="en-US" sz="2400" dirty="0"/>
              <a:t>If students don’t interact with the software, it doesn’t need to be accessible.</a:t>
            </a:r>
          </a:p>
          <a:p>
            <a:pPr marL="342900" indent="-342900">
              <a:buClrTx/>
              <a:buFont typeface="+mj-lt"/>
              <a:buAutoNum type="arabicPeriod"/>
            </a:pPr>
            <a:r>
              <a:rPr lang="en-US" sz="2400" dirty="0"/>
              <a:t>We can decide to procure inaccessible software by providing a reasonable accommodation:</a:t>
            </a:r>
          </a:p>
          <a:p>
            <a:pPr marL="666900" lvl="1" indent="-342900">
              <a:buClrTx/>
              <a:buFont typeface="+mj-lt"/>
              <a:buAutoNum type="arabicPeriod"/>
            </a:pPr>
            <a:r>
              <a:rPr lang="en-US" sz="2100" dirty="0"/>
              <a:t>Reasonable Accommodation – Section 501 is about individual needs.</a:t>
            </a:r>
          </a:p>
          <a:p>
            <a:pPr marL="936900" lvl="2" indent="-342900">
              <a:buClrTx/>
              <a:buFont typeface="+mj-lt"/>
              <a:buAutoNum type="arabicPeriod"/>
            </a:pPr>
            <a:r>
              <a:rPr lang="en-US" sz="2000" dirty="0"/>
              <a:t>Example: A sign language interpreter</a:t>
            </a:r>
          </a:p>
          <a:p>
            <a:pPr marL="666900" lvl="1" indent="-342900">
              <a:buClrTx/>
              <a:buFont typeface="+mj-lt"/>
              <a:buAutoNum type="arabicPeriod"/>
            </a:pPr>
            <a:r>
              <a:rPr lang="en-US" sz="2100" dirty="0"/>
              <a:t>Section 508 is about equipment and the tools</a:t>
            </a:r>
          </a:p>
          <a:p>
            <a:pPr marL="342900" indent="-342900">
              <a:buClrTx/>
              <a:buFont typeface="+mj-lt"/>
              <a:buAutoNum type="arabicPeriod"/>
            </a:pPr>
            <a:r>
              <a:rPr lang="en-US" sz="2400" dirty="0"/>
              <a:t>There are no disabled students in a class, therefore it doesn’t matter whether the software we use is accessible</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spTree>
    <p:extLst>
      <p:ext uri="{BB962C8B-B14F-4D97-AF65-F5344CB8AC3E}">
        <p14:creationId xmlns:p14="http://schemas.microsoft.com/office/powerpoint/2010/main" val="3186383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The </a:t>
            </a:r>
            <a:r>
              <a:rPr lang="en-US" dirty="0" err="1"/>
              <a:t>vpat</a:t>
            </a:r>
            <a:r>
              <a:rPr lang="en-US" dirty="0"/>
              <a:t> review process</a:t>
            </a:r>
          </a:p>
        </p:txBody>
      </p:sp>
      <p:sp>
        <p:nvSpPr>
          <p:cNvPr id="3" name="Content Placeholder 2">
            <a:extLst>
              <a:ext uri="{FF2B5EF4-FFF2-40B4-BE49-F238E27FC236}">
                <a16:creationId xmlns:a16="http://schemas.microsoft.com/office/drawing/2014/main" id="{8E9621DB-B6C8-4A96-B059-C4F477A03A2C}"/>
              </a:ext>
            </a:extLst>
          </p:cNvPr>
          <p:cNvSpPr>
            <a:spLocks noGrp="1"/>
          </p:cNvSpPr>
          <p:nvPr>
            <p:ph idx="1"/>
          </p:nvPr>
        </p:nvSpPr>
        <p:spPr>
          <a:xfrm>
            <a:off x="581193" y="1882652"/>
            <a:ext cx="11029615" cy="3634486"/>
          </a:xfrm>
        </p:spPr>
        <p:txBody>
          <a:bodyPr>
            <a:normAutofit fontScale="92500" lnSpcReduction="20000"/>
          </a:bodyPr>
          <a:lstStyle/>
          <a:p>
            <a:pPr marL="0" indent="0">
              <a:buNone/>
            </a:pPr>
            <a:r>
              <a:rPr lang="en-US" sz="2400" dirty="0"/>
              <a:t>Myths:</a:t>
            </a:r>
          </a:p>
          <a:p>
            <a:pPr marL="342900" indent="-342900">
              <a:buClrTx/>
              <a:buFont typeface="+mj-lt"/>
              <a:buAutoNum type="arabicPeriod"/>
            </a:pPr>
            <a:r>
              <a:rPr lang="en-US" sz="2400" dirty="0"/>
              <a:t>We only need to request VPATs for computers</a:t>
            </a:r>
          </a:p>
          <a:p>
            <a:pPr marL="342900" indent="-342900">
              <a:buClrTx/>
              <a:buFont typeface="+mj-lt"/>
              <a:buAutoNum type="arabicPeriod"/>
            </a:pPr>
            <a:r>
              <a:rPr lang="en-US" sz="2400" dirty="0"/>
              <a:t>If the most accessible technology is more expensive, a cheaper alternative can be used due to budgeting issues</a:t>
            </a:r>
          </a:p>
          <a:p>
            <a:pPr marL="342900" indent="-342900">
              <a:buClrTx/>
              <a:buFont typeface="+mj-lt"/>
              <a:buAutoNum type="arabicPeriod"/>
            </a:pPr>
            <a:r>
              <a:rPr lang="en-US" sz="2400" dirty="0"/>
              <a:t>If a product offers a VPAT, that means it is accessible</a:t>
            </a:r>
          </a:p>
          <a:p>
            <a:pPr marL="342900" indent="-342900">
              <a:buClrTx/>
              <a:buFont typeface="+mj-lt"/>
              <a:buAutoNum type="arabicPeriod"/>
            </a:pPr>
            <a:r>
              <a:rPr lang="en-US" sz="2400" dirty="0"/>
              <a:t>Other districts bought the product without requesting VPATs, hence we shouldn’t need to request one</a:t>
            </a:r>
          </a:p>
          <a:p>
            <a:pPr marL="342900" indent="-342900">
              <a:buClrTx/>
              <a:buFont typeface="+mj-lt"/>
              <a:buAutoNum type="arabicPeriod"/>
            </a:pPr>
            <a:r>
              <a:rPr lang="en-US" sz="2400" dirty="0"/>
              <a:t>If no program is installed on a computer, there is no need to comply with accessibility standards</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spTree>
    <p:extLst>
      <p:ext uri="{BB962C8B-B14F-4D97-AF65-F5344CB8AC3E}">
        <p14:creationId xmlns:p14="http://schemas.microsoft.com/office/powerpoint/2010/main" val="1007231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The </a:t>
            </a:r>
            <a:r>
              <a:rPr lang="en-US" dirty="0" err="1"/>
              <a:t>vpat</a:t>
            </a:r>
            <a:r>
              <a:rPr lang="en-US" dirty="0"/>
              <a:t> review process</a:t>
            </a:r>
          </a:p>
        </p:txBody>
      </p:sp>
      <p:sp>
        <p:nvSpPr>
          <p:cNvPr id="3" name="Content Placeholder 2">
            <a:extLst>
              <a:ext uri="{FF2B5EF4-FFF2-40B4-BE49-F238E27FC236}">
                <a16:creationId xmlns:a16="http://schemas.microsoft.com/office/drawing/2014/main" id="{8E9621DB-B6C8-4A96-B059-C4F477A03A2C}"/>
              </a:ext>
            </a:extLst>
          </p:cNvPr>
          <p:cNvSpPr>
            <a:spLocks noGrp="1"/>
          </p:cNvSpPr>
          <p:nvPr>
            <p:ph idx="1"/>
          </p:nvPr>
        </p:nvSpPr>
        <p:spPr>
          <a:xfrm>
            <a:off x="581193" y="1882652"/>
            <a:ext cx="11029615" cy="3634486"/>
          </a:xfrm>
        </p:spPr>
        <p:txBody>
          <a:bodyPr>
            <a:normAutofit/>
          </a:bodyPr>
          <a:lstStyle/>
          <a:p>
            <a:pPr marL="0" indent="0">
              <a:buNone/>
            </a:pPr>
            <a:r>
              <a:rPr lang="en-US" sz="2400" dirty="0"/>
              <a:t>Tips:</a:t>
            </a:r>
          </a:p>
          <a:p>
            <a:pPr marL="342900" indent="-342900">
              <a:buClrTx/>
              <a:buFont typeface="+mj-lt"/>
              <a:buAutoNum type="arabicPeriod"/>
            </a:pPr>
            <a:r>
              <a:rPr lang="en-US" sz="2400" dirty="0"/>
              <a:t>Assess more than one solution</a:t>
            </a:r>
          </a:p>
          <a:p>
            <a:pPr marL="666900" lvl="1" indent="-342900">
              <a:buClrTx/>
              <a:buFont typeface="+mj-lt"/>
              <a:buAutoNum type="arabicPeriod"/>
            </a:pPr>
            <a:r>
              <a:rPr lang="en-US" sz="2100" dirty="0"/>
              <a:t>Is there a suitable alternative in the market?</a:t>
            </a:r>
          </a:p>
          <a:p>
            <a:pPr marL="936900" lvl="2" indent="-342900">
              <a:buClrTx/>
              <a:buFont typeface="+mj-lt"/>
              <a:buAutoNum type="arabicPeriod"/>
            </a:pPr>
            <a:r>
              <a:rPr lang="en-US" sz="2000" dirty="0">
                <a:hlinkClick r:id="rId2"/>
              </a:rPr>
              <a:t>https://alternativeto.net/</a:t>
            </a:r>
            <a:endParaRPr lang="en-US" sz="2000" dirty="0"/>
          </a:p>
          <a:p>
            <a:pPr marL="936900" lvl="2" indent="-342900">
              <a:buClrTx/>
              <a:buFont typeface="+mj-lt"/>
              <a:buAutoNum type="arabicPeriod"/>
            </a:pPr>
            <a:r>
              <a:rPr lang="en-US" sz="2000" dirty="0"/>
              <a:t>Google search for “Alternative to…”</a:t>
            </a:r>
          </a:p>
          <a:p>
            <a:pPr marL="342900" indent="-342900">
              <a:buClrTx/>
              <a:buFont typeface="+mj-lt"/>
              <a:buAutoNum type="arabicPeriod"/>
            </a:pPr>
            <a:r>
              <a:rPr lang="en-US" sz="2400" dirty="0"/>
              <a:t>Request copies of VPATs early on for each product assessed</a:t>
            </a:r>
          </a:p>
          <a:p>
            <a:pPr marL="342900" indent="-342900">
              <a:buClrTx/>
              <a:buFont typeface="+mj-lt"/>
              <a:buAutoNum type="arabicPeriod"/>
            </a:pPr>
            <a:r>
              <a:rPr lang="en-US" sz="2400" dirty="0"/>
              <a:t>Due diligence and documentation help speed up the process</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spTree>
    <p:extLst>
      <p:ext uri="{BB962C8B-B14F-4D97-AF65-F5344CB8AC3E}">
        <p14:creationId xmlns:p14="http://schemas.microsoft.com/office/powerpoint/2010/main" val="2836180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a:xfrm>
            <a:off x="469680" y="-178558"/>
            <a:ext cx="11029616" cy="1188720"/>
          </a:xfrm>
        </p:spPr>
        <p:txBody>
          <a:bodyPr/>
          <a:lstStyle/>
          <a:p>
            <a:r>
              <a:rPr lang="en-US" dirty="0"/>
              <a:t>The future – streamlining the process</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sp>
        <p:nvSpPr>
          <p:cNvPr id="79" name="Rectangle 78">
            <a:extLst>
              <a:ext uri="{FF2B5EF4-FFF2-40B4-BE49-F238E27FC236}">
                <a16:creationId xmlns:a16="http://schemas.microsoft.com/office/drawing/2014/main" id="{95DA9668-E631-438D-A42D-C727356550F3}"/>
              </a:ext>
            </a:extLst>
          </p:cNvPr>
          <p:cNvSpPr/>
          <p:nvPr/>
        </p:nvSpPr>
        <p:spPr>
          <a:xfrm>
            <a:off x="3612038" y="1010162"/>
            <a:ext cx="872980" cy="4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US" sz="700" dirty="0"/>
              <a:t>Software Technology Need Identified</a:t>
            </a:r>
          </a:p>
        </p:txBody>
      </p:sp>
      <p:cxnSp>
        <p:nvCxnSpPr>
          <p:cNvPr id="80" name="Straight Arrow Connector 79">
            <a:extLst>
              <a:ext uri="{FF2B5EF4-FFF2-40B4-BE49-F238E27FC236}">
                <a16:creationId xmlns:a16="http://schemas.microsoft.com/office/drawing/2014/main" id="{169CF6B3-BBD1-4FD2-A534-9D42A7A5CD4B}"/>
              </a:ext>
            </a:extLst>
          </p:cNvPr>
          <p:cNvCxnSpPr>
            <a:cxnSpLocks/>
            <a:stCxn id="79" idx="2"/>
            <a:endCxn id="83" idx="0"/>
          </p:cNvCxnSpPr>
          <p:nvPr/>
        </p:nvCxnSpPr>
        <p:spPr>
          <a:xfrm>
            <a:off x="4048528" y="1486763"/>
            <a:ext cx="0" cy="1406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1" name="Rectangle 80">
            <a:extLst>
              <a:ext uri="{FF2B5EF4-FFF2-40B4-BE49-F238E27FC236}">
                <a16:creationId xmlns:a16="http://schemas.microsoft.com/office/drawing/2014/main" id="{71B106E3-E0FF-48E7-A526-6FD834D1EDEE}"/>
              </a:ext>
            </a:extLst>
          </p:cNvPr>
          <p:cNvSpPr/>
          <p:nvPr/>
        </p:nvSpPr>
        <p:spPr>
          <a:xfrm>
            <a:off x="4948807" y="4781101"/>
            <a:ext cx="872980" cy="4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US" sz="700" dirty="0"/>
              <a:t>Budget Allocation Process</a:t>
            </a:r>
          </a:p>
        </p:txBody>
      </p:sp>
      <p:sp>
        <p:nvSpPr>
          <p:cNvPr id="82" name="Diamond 81">
            <a:extLst>
              <a:ext uri="{FF2B5EF4-FFF2-40B4-BE49-F238E27FC236}">
                <a16:creationId xmlns:a16="http://schemas.microsoft.com/office/drawing/2014/main" id="{45C852A2-0CF5-46BE-93AF-9C3148A1E5D8}"/>
              </a:ext>
            </a:extLst>
          </p:cNvPr>
          <p:cNvSpPr/>
          <p:nvPr/>
        </p:nvSpPr>
        <p:spPr>
          <a:xfrm>
            <a:off x="3386741" y="2229084"/>
            <a:ext cx="1323577" cy="867190"/>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r>
              <a:rPr lang="en-US" sz="700" dirty="0"/>
              <a:t>Does it align with current Strategic Technology Plan initiatives?</a:t>
            </a:r>
          </a:p>
        </p:txBody>
      </p:sp>
      <p:sp>
        <p:nvSpPr>
          <p:cNvPr id="83" name="Rectangle 82">
            <a:extLst>
              <a:ext uri="{FF2B5EF4-FFF2-40B4-BE49-F238E27FC236}">
                <a16:creationId xmlns:a16="http://schemas.microsoft.com/office/drawing/2014/main" id="{356F2390-5266-4D6E-B9F9-307E978B220A}"/>
              </a:ext>
            </a:extLst>
          </p:cNvPr>
          <p:cNvSpPr/>
          <p:nvPr/>
        </p:nvSpPr>
        <p:spPr>
          <a:xfrm>
            <a:off x="3612038" y="1627386"/>
            <a:ext cx="872980" cy="4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US" sz="700" dirty="0"/>
              <a:t>5W1H Analysis</a:t>
            </a:r>
          </a:p>
        </p:txBody>
      </p:sp>
      <p:cxnSp>
        <p:nvCxnSpPr>
          <p:cNvPr id="84" name="Straight Arrow Connector 83">
            <a:extLst>
              <a:ext uri="{FF2B5EF4-FFF2-40B4-BE49-F238E27FC236}">
                <a16:creationId xmlns:a16="http://schemas.microsoft.com/office/drawing/2014/main" id="{E208E7D1-9384-4B87-9969-F05066C911A7}"/>
              </a:ext>
            </a:extLst>
          </p:cNvPr>
          <p:cNvCxnSpPr>
            <a:cxnSpLocks/>
            <a:stCxn id="82" idx="3"/>
            <a:endCxn id="86" idx="1"/>
          </p:cNvCxnSpPr>
          <p:nvPr/>
        </p:nvCxnSpPr>
        <p:spPr>
          <a:xfrm flipV="1">
            <a:off x="4710317" y="2662679"/>
            <a:ext cx="27712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AD379337-27D3-4A26-A41F-02DF43A45139}"/>
              </a:ext>
            </a:extLst>
          </p:cNvPr>
          <p:cNvCxnSpPr>
            <a:cxnSpLocks/>
            <a:stCxn id="83" idx="2"/>
            <a:endCxn id="82" idx="0"/>
          </p:cNvCxnSpPr>
          <p:nvPr/>
        </p:nvCxnSpPr>
        <p:spPr>
          <a:xfrm>
            <a:off x="4048529" y="2103987"/>
            <a:ext cx="1" cy="1250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6" name="Rectangle 85">
            <a:extLst>
              <a:ext uri="{FF2B5EF4-FFF2-40B4-BE49-F238E27FC236}">
                <a16:creationId xmlns:a16="http://schemas.microsoft.com/office/drawing/2014/main" id="{77710A45-67C0-4D7C-BF76-E97EE6BE2BC0}"/>
              </a:ext>
            </a:extLst>
          </p:cNvPr>
          <p:cNvSpPr/>
          <p:nvPr/>
        </p:nvSpPr>
        <p:spPr>
          <a:xfrm>
            <a:off x="4987440" y="2424378"/>
            <a:ext cx="872980" cy="4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US" sz="700" dirty="0"/>
              <a:t>Refer to Participatory Technology Committees</a:t>
            </a:r>
          </a:p>
        </p:txBody>
      </p:sp>
      <p:sp>
        <p:nvSpPr>
          <p:cNvPr id="87" name="TextBox 86">
            <a:extLst>
              <a:ext uri="{FF2B5EF4-FFF2-40B4-BE49-F238E27FC236}">
                <a16:creationId xmlns:a16="http://schemas.microsoft.com/office/drawing/2014/main" id="{5A6FFEC3-96AC-42A4-9695-41A97915C9E6}"/>
              </a:ext>
            </a:extLst>
          </p:cNvPr>
          <p:cNvSpPr txBox="1"/>
          <p:nvPr/>
        </p:nvSpPr>
        <p:spPr>
          <a:xfrm>
            <a:off x="4447566" y="1455766"/>
            <a:ext cx="461986" cy="738664"/>
          </a:xfrm>
          <a:prstGeom prst="rect">
            <a:avLst/>
          </a:prstGeom>
          <a:noFill/>
        </p:spPr>
        <p:txBody>
          <a:bodyPr wrap="square" rtlCol="0">
            <a:spAutoFit/>
          </a:bodyPr>
          <a:lstStyle/>
          <a:p>
            <a:r>
              <a:rPr lang="en-US" sz="700" dirty="0"/>
              <a:t>What</a:t>
            </a:r>
          </a:p>
          <a:p>
            <a:r>
              <a:rPr lang="en-US" sz="700" dirty="0"/>
              <a:t>Why</a:t>
            </a:r>
          </a:p>
          <a:p>
            <a:r>
              <a:rPr lang="en-US" sz="700" dirty="0"/>
              <a:t>Who</a:t>
            </a:r>
          </a:p>
          <a:p>
            <a:r>
              <a:rPr lang="en-US" sz="700" dirty="0"/>
              <a:t>When</a:t>
            </a:r>
          </a:p>
          <a:p>
            <a:r>
              <a:rPr lang="en-US" sz="700" dirty="0"/>
              <a:t>Where</a:t>
            </a:r>
          </a:p>
          <a:p>
            <a:r>
              <a:rPr lang="en-US" sz="700" dirty="0"/>
              <a:t>How</a:t>
            </a:r>
          </a:p>
        </p:txBody>
      </p:sp>
      <p:sp>
        <p:nvSpPr>
          <p:cNvPr id="88" name="Diamond 87">
            <a:extLst>
              <a:ext uri="{FF2B5EF4-FFF2-40B4-BE49-F238E27FC236}">
                <a16:creationId xmlns:a16="http://schemas.microsoft.com/office/drawing/2014/main" id="{727B7D15-B5C1-4CE7-9B0D-2CF7E11C87FC}"/>
              </a:ext>
            </a:extLst>
          </p:cNvPr>
          <p:cNvSpPr/>
          <p:nvPr/>
        </p:nvSpPr>
        <p:spPr>
          <a:xfrm>
            <a:off x="3345899" y="4575352"/>
            <a:ext cx="1411223" cy="888099"/>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r>
              <a:rPr lang="en-US" sz="700" dirty="0"/>
              <a:t>Is funding available? </a:t>
            </a:r>
          </a:p>
        </p:txBody>
      </p:sp>
      <p:sp>
        <p:nvSpPr>
          <p:cNvPr id="89" name="TextBox 88">
            <a:extLst>
              <a:ext uri="{FF2B5EF4-FFF2-40B4-BE49-F238E27FC236}">
                <a16:creationId xmlns:a16="http://schemas.microsoft.com/office/drawing/2014/main" id="{BFB38830-A385-47AB-A938-DCD3F8364524}"/>
              </a:ext>
            </a:extLst>
          </p:cNvPr>
          <p:cNvSpPr txBox="1"/>
          <p:nvPr/>
        </p:nvSpPr>
        <p:spPr>
          <a:xfrm>
            <a:off x="4678559" y="2461312"/>
            <a:ext cx="303288" cy="200055"/>
          </a:xfrm>
          <a:prstGeom prst="rect">
            <a:avLst/>
          </a:prstGeom>
          <a:noFill/>
        </p:spPr>
        <p:txBody>
          <a:bodyPr wrap="square" rtlCol="0">
            <a:spAutoFit/>
          </a:bodyPr>
          <a:lstStyle/>
          <a:p>
            <a:r>
              <a:rPr lang="en-US" sz="700" dirty="0"/>
              <a:t>No</a:t>
            </a:r>
          </a:p>
        </p:txBody>
      </p:sp>
      <p:cxnSp>
        <p:nvCxnSpPr>
          <p:cNvPr id="90" name="Straight Arrow Connector 89">
            <a:extLst>
              <a:ext uri="{FF2B5EF4-FFF2-40B4-BE49-F238E27FC236}">
                <a16:creationId xmlns:a16="http://schemas.microsoft.com/office/drawing/2014/main" id="{C4218104-B3FA-4410-B40E-7DAB65EE86B6}"/>
              </a:ext>
            </a:extLst>
          </p:cNvPr>
          <p:cNvCxnSpPr>
            <a:cxnSpLocks/>
            <a:stCxn id="82" idx="2"/>
            <a:endCxn id="93" idx="0"/>
          </p:cNvCxnSpPr>
          <p:nvPr/>
        </p:nvCxnSpPr>
        <p:spPr>
          <a:xfrm>
            <a:off x="4048529" y="3096272"/>
            <a:ext cx="0" cy="1208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1" name="TextBox 90">
            <a:extLst>
              <a:ext uri="{FF2B5EF4-FFF2-40B4-BE49-F238E27FC236}">
                <a16:creationId xmlns:a16="http://schemas.microsoft.com/office/drawing/2014/main" id="{FB6D89FF-2E5E-4F55-8BD7-763E8CFD370B}"/>
              </a:ext>
            </a:extLst>
          </p:cNvPr>
          <p:cNvSpPr txBox="1"/>
          <p:nvPr/>
        </p:nvSpPr>
        <p:spPr>
          <a:xfrm>
            <a:off x="4048528" y="3030755"/>
            <a:ext cx="324128" cy="200055"/>
          </a:xfrm>
          <a:prstGeom prst="rect">
            <a:avLst/>
          </a:prstGeom>
          <a:noFill/>
        </p:spPr>
        <p:txBody>
          <a:bodyPr wrap="square" rtlCol="0">
            <a:spAutoFit/>
          </a:bodyPr>
          <a:lstStyle/>
          <a:p>
            <a:r>
              <a:rPr lang="en-US" sz="700" dirty="0"/>
              <a:t>Yes</a:t>
            </a:r>
          </a:p>
        </p:txBody>
      </p:sp>
      <p:cxnSp>
        <p:nvCxnSpPr>
          <p:cNvPr id="92" name="Straight Arrow Connector 91">
            <a:extLst>
              <a:ext uri="{FF2B5EF4-FFF2-40B4-BE49-F238E27FC236}">
                <a16:creationId xmlns:a16="http://schemas.microsoft.com/office/drawing/2014/main" id="{1A0C0F9A-7CEC-48E6-8025-F45AC3F9B950}"/>
              </a:ext>
            </a:extLst>
          </p:cNvPr>
          <p:cNvCxnSpPr>
            <a:cxnSpLocks/>
            <a:stCxn id="93" idx="2"/>
            <a:endCxn id="98" idx="0"/>
          </p:cNvCxnSpPr>
          <p:nvPr/>
        </p:nvCxnSpPr>
        <p:spPr>
          <a:xfrm>
            <a:off x="4048529" y="3693721"/>
            <a:ext cx="2982" cy="2098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5B40A69D-536D-49A3-B3CB-D9D0F39102F8}"/>
              </a:ext>
            </a:extLst>
          </p:cNvPr>
          <p:cNvSpPr/>
          <p:nvPr/>
        </p:nvSpPr>
        <p:spPr>
          <a:xfrm>
            <a:off x="3612039" y="3217121"/>
            <a:ext cx="872980" cy="4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US" sz="700" dirty="0"/>
              <a:t>Total Cost of Ownership (TCO) Assessment</a:t>
            </a:r>
          </a:p>
        </p:txBody>
      </p:sp>
      <p:sp>
        <p:nvSpPr>
          <p:cNvPr id="94" name="TextBox 93">
            <a:extLst>
              <a:ext uri="{FF2B5EF4-FFF2-40B4-BE49-F238E27FC236}">
                <a16:creationId xmlns:a16="http://schemas.microsoft.com/office/drawing/2014/main" id="{78084EC9-30B1-463C-9BAF-42C704AFDE1F}"/>
              </a:ext>
            </a:extLst>
          </p:cNvPr>
          <p:cNvSpPr txBox="1"/>
          <p:nvPr/>
        </p:nvSpPr>
        <p:spPr>
          <a:xfrm>
            <a:off x="4673080" y="4804008"/>
            <a:ext cx="303288" cy="200055"/>
          </a:xfrm>
          <a:prstGeom prst="rect">
            <a:avLst/>
          </a:prstGeom>
          <a:noFill/>
        </p:spPr>
        <p:txBody>
          <a:bodyPr wrap="square" rtlCol="0">
            <a:spAutoFit/>
          </a:bodyPr>
          <a:lstStyle/>
          <a:p>
            <a:r>
              <a:rPr lang="en-US" sz="700" dirty="0"/>
              <a:t>No</a:t>
            </a:r>
          </a:p>
        </p:txBody>
      </p:sp>
      <p:cxnSp>
        <p:nvCxnSpPr>
          <p:cNvPr id="95" name="Straight Arrow Connector 94">
            <a:extLst>
              <a:ext uri="{FF2B5EF4-FFF2-40B4-BE49-F238E27FC236}">
                <a16:creationId xmlns:a16="http://schemas.microsoft.com/office/drawing/2014/main" id="{79EC8A2C-32E0-4C16-B0CC-90D350EE3AFB}"/>
              </a:ext>
            </a:extLst>
          </p:cNvPr>
          <p:cNvCxnSpPr>
            <a:cxnSpLocks/>
            <a:stCxn id="88" idx="3"/>
            <a:endCxn id="81" idx="1"/>
          </p:cNvCxnSpPr>
          <p:nvPr/>
        </p:nvCxnSpPr>
        <p:spPr>
          <a:xfrm flipV="1">
            <a:off x="4757122" y="5019401"/>
            <a:ext cx="191686"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1CD194C7-CBEF-4B5D-A0A6-2C70203C9A72}"/>
              </a:ext>
            </a:extLst>
          </p:cNvPr>
          <p:cNvCxnSpPr>
            <a:cxnSpLocks/>
            <a:stCxn id="98" idx="2"/>
            <a:endCxn id="88" idx="0"/>
          </p:cNvCxnSpPr>
          <p:nvPr/>
        </p:nvCxnSpPr>
        <p:spPr>
          <a:xfrm>
            <a:off x="4051511" y="4380135"/>
            <a:ext cx="0" cy="1952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7" name="Connector: Elbow 96">
            <a:extLst>
              <a:ext uri="{FF2B5EF4-FFF2-40B4-BE49-F238E27FC236}">
                <a16:creationId xmlns:a16="http://schemas.microsoft.com/office/drawing/2014/main" id="{0924C062-46B3-4957-8111-0D2E5C113407}"/>
              </a:ext>
            </a:extLst>
          </p:cNvPr>
          <p:cNvCxnSpPr>
            <a:cxnSpLocks/>
            <a:stCxn id="86" idx="0"/>
            <a:endCxn id="82" idx="0"/>
          </p:cNvCxnSpPr>
          <p:nvPr/>
        </p:nvCxnSpPr>
        <p:spPr>
          <a:xfrm rot="16200000" flipV="1">
            <a:off x="4638583" y="1639031"/>
            <a:ext cx="195294" cy="1375400"/>
          </a:xfrm>
          <a:prstGeom prst="bentConnector3">
            <a:avLst>
              <a:gd name="adj1" fmla="val 99999"/>
            </a:avLst>
          </a:prstGeom>
          <a:ln>
            <a:tailEnd type="triangle"/>
          </a:ln>
        </p:spPr>
        <p:style>
          <a:lnRef idx="1">
            <a:schemeClr val="accent1"/>
          </a:lnRef>
          <a:fillRef idx="0">
            <a:schemeClr val="accent1"/>
          </a:fillRef>
          <a:effectRef idx="0">
            <a:schemeClr val="accent1"/>
          </a:effectRef>
          <a:fontRef idx="minor">
            <a:schemeClr val="tx1"/>
          </a:fontRef>
        </p:style>
      </p:cxnSp>
      <p:sp>
        <p:nvSpPr>
          <p:cNvPr id="98" name="Rectangle 97">
            <a:extLst>
              <a:ext uri="{FF2B5EF4-FFF2-40B4-BE49-F238E27FC236}">
                <a16:creationId xmlns:a16="http://schemas.microsoft.com/office/drawing/2014/main" id="{FE46638A-55E6-4ADF-9FDD-727519FC791D}"/>
              </a:ext>
            </a:extLst>
          </p:cNvPr>
          <p:cNvSpPr/>
          <p:nvPr/>
        </p:nvSpPr>
        <p:spPr>
          <a:xfrm>
            <a:off x="3615021" y="3903535"/>
            <a:ext cx="872980" cy="4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US" sz="700" dirty="0"/>
              <a:t>Final Demo/Proof of Concept, VPAT and contract review and Recommendation</a:t>
            </a:r>
          </a:p>
        </p:txBody>
      </p:sp>
      <p:sp>
        <p:nvSpPr>
          <p:cNvPr id="99" name="Rectangle 98">
            <a:extLst>
              <a:ext uri="{FF2B5EF4-FFF2-40B4-BE49-F238E27FC236}">
                <a16:creationId xmlns:a16="http://schemas.microsoft.com/office/drawing/2014/main" id="{8B147DEC-4379-40D5-BAEA-1CE713A14A12}"/>
              </a:ext>
            </a:extLst>
          </p:cNvPr>
          <p:cNvSpPr/>
          <p:nvPr/>
        </p:nvSpPr>
        <p:spPr>
          <a:xfrm>
            <a:off x="3612038" y="5661432"/>
            <a:ext cx="872980" cy="4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en-US" sz="700" dirty="0"/>
              <a:t>Follow purchasing guidelines </a:t>
            </a:r>
            <a:r>
              <a:rPr lang="en-US" sz="700"/>
              <a:t>and start Project </a:t>
            </a:r>
            <a:r>
              <a:rPr lang="en-US" sz="700" dirty="0"/>
              <a:t>Intake Process</a:t>
            </a:r>
          </a:p>
        </p:txBody>
      </p:sp>
      <p:cxnSp>
        <p:nvCxnSpPr>
          <p:cNvPr id="100" name="Straight Arrow Connector 99">
            <a:extLst>
              <a:ext uri="{FF2B5EF4-FFF2-40B4-BE49-F238E27FC236}">
                <a16:creationId xmlns:a16="http://schemas.microsoft.com/office/drawing/2014/main" id="{8CC6938B-75F9-46BB-B67F-F0E91268BEE4}"/>
              </a:ext>
            </a:extLst>
          </p:cNvPr>
          <p:cNvCxnSpPr>
            <a:cxnSpLocks/>
            <a:stCxn id="88" idx="2"/>
            <a:endCxn id="99" idx="0"/>
          </p:cNvCxnSpPr>
          <p:nvPr/>
        </p:nvCxnSpPr>
        <p:spPr>
          <a:xfrm flipH="1">
            <a:off x="4048528" y="5463451"/>
            <a:ext cx="2983" cy="1979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1" name="Connector: Elbow 100">
            <a:extLst>
              <a:ext uri="{FF2B5EF4-FFF2-40B4-BE49-F238E27FC236}">
                <a16:creationId xmlns:a16="http://schemas.microsoft.com/office/drawing/2014/main" id="{FA4B8E90-8CCA-4061-A137-6B1A3A00FCBD}"/>
              </a:ext>
            </a:extLst>
          </p:cNvPr>
          <p:cNvCxnSpPr>
            <a:cxnSpLocks/>
            <a:stCxn id="81" idx="0"/>
            <a:endCxn id="88" idx="0"/>
          </p:cNvCxnSpPr>
          <p:nvPr/>
        </p:nvCxnSpPr>
        <p:spPr>
          <a:xfrm rot="16200000" flipV="1">
            <a:off x="4615530" y="4011334"/>
            <a:ext cx="205749" cy="1333786"/>
          </a:xfrm>
          <a:prstGeom prst="bentConnector3">
            <a:avLst>
              <a:gd name="adj1" fmla="val 10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299ECA91-C24D-443B-BF10-BD85F8FBD6FD}"/>
              </a:ext>
            </a:extLst>
          </p:cNvPr>
          <p:cNvSpPr txBox="1"/>
          <p:nvPr/>
        </p:nvSpPr>
        <p:spPr>
          <a:xfrm>
            <a:off x="4048528" y="5445083"/>
            <a:ext cx="324128" cy="200055"/>
          </a:xfrm>
          <a:prstGeom prst="rect">
            <a:avLst/>
          </a:prstGeom>
          <a:noFill/>
        </p:spPr>
        <p:txBody>
          <a:bodyPr wrap="square" rtlCol="0">
            <a:spAutoFit/>
          </a:bodyPr>
          <a:lstStyle/>
          <a:p>
            <a:r>
              <a:rPr lang="en-US" sz="700" dirty="0"/>
              <a:t>Yes</a:t>
            </a:r>
          </a:p>
        </p:txBody>
      </p:sp>
    </p:spTree>
    <p:extLst>
      <p:ext uri="{BB962C8B-B14F-4D97-AF65-F5344CB8AC3E}">
        <p14:creationId xmlns:p14="http://schemas.microsoft.com/office/powerpoint/2010/main" val="28803999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Questions and answers</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pic>
        <p:nvPicPr>
          <p:cNvPr id="8" name="Picture 7">
            <a:extLst>
              <a:ext uri="{FF2B5EF4-FFF2-40B4-BE49-F238E27FC236}">
                <a16:creationId xmlns:a16="http://schemas.microsoft.com/office/drawing/2014/main" id="{1D9259EA-9670-4993-B065-02B1C932A271}"/>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6446200" y="3602142"/>
            <a:ext cx="5334000" cy="2238375"/>
          </a:xfrm>
          <a:prstGeom prst="rect">
            <a:avLst/>
          </a:prstGeom>
        </p:spPr>
      </p:pic>
      <p:pic>
        <p:nvPicPr>
          <p:cNvPr id="13" name="Picture 12">
            <a:extLst>
              <a:ext uri="{FF2B5EF4-FFF2-40B4-BE49-F238E27FC236}">
                <a16:creationId xmlns:a16="http://schemas.microsoft.com/office/drawing/2014/main" id="{AE1617B6-72D0-4DF2-969D-8E81C8342EB2}"/>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xmlns="" r:id="rId8"/>
              </a:ext>
            </a:extLst>
          </a:blip>
          <a:stretch>
            <a:fillRect/>
          </a:stretch>
        </p:blipFill>
        <p:spPr>
          <a:xfrm>
            <a:off x="999895" y="1956180"/>
            <a:ext cx="4713024" cy="1472820"/>
          </a:xfrm>
          <a:prstGeom prst="rect">
            <a:avLst/>
          </a:prstGeom>
        </p:spPr>
      </p:pic>
    </p:spTree>
    <p:extLst>
      <p:ext uri="{BB962C8B-B14F-4D97-AF65-F5344CB8AC3E}">
        <p14:creationId xmlns:p14="http://schemas.microsoft.com/office/powerpoint/2010/main" val="4049789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8E9621DB-B6C8-4A96-B059-C4F477A03A2C}"/>
              </a:ext>
            </a:extLst>
          </p:cNvPr>
          <p:cNvSpPr>
            <a:spLocks noGrp="1"/>
          </p:cNvSpPr>
          <p:nvPr>
            <p:ph idx="1"/>
          </p:nvPr>
        </p:nvSpPr>
        <p:spPr>
          <a:xfrm>
            <a:off x="581193" y="1882652"/>
            <a:ext cx="11029615" cy="3634486"/>
          </a:xfrm>
        </p:spPr>
        <p:txBody>
          <a:bodyPr>
            <a:normAutofit/>
          </a:bodyPr>
          <a:lstStyle/>
          <a:p>
            <a:pPr marL="342900" indent="-342900">
              <a:buClrTx/>
              <a:buFont typeface="+mj-lt"/>
              <a:buAutoNum type="arabicPeriod"/>
            </a:pPr>
            <a:r>
              <a:rPr lang="en-US" sz="2400" dirty="0"/>
              <a:t>Accessible technology - Why is it required?</a:t>
            </a:r>
          </a:p>
          <a:p>
            <a:pPr marL="342900" indent="-342900">
              <a:buClrTx/>
              <a:buFont typeface="+mj-lt"/>
              <a:buAutoNum type="arabicPeriod"/>
            </a:pPr>
            <a:r>
              <a:rPr lang="en-US" sz="2400" dirty="0"/>
              <a:t>What is accessible technology?</a:t>
            </a:r>
          </a:p>
          <a:p>
            <a:pPr marL="342900" indent="-342900">
              <a:buClrTx/>
              <a:buFont typeface="+mj-lt"/>
              <a:buAutoNum type="arabicPeriod"/>
            </a:pPr>
            <a:r>
              <a:rPr lang="en-US" sz="2400" dirty="0"/>
              <a:t>What is a VPAT?</a:t>
            </a:r>
          </a:p>
          <a:p>
            <a:pPr marL="342900" indent="-342900">
              <a:buClrTx/>
              <a:buFont typeface="+mj-lt"/>
              <a:buAutoNum type="arabicPeriod"/>
            </a:pPr>
            <a:r>
              <a:rPr lang="en-US" sz="2400" dirty="0"/>
              <a:t>The VPAT review process</a:t>
            </a:r>
          </a:p>
          <a:p>
            <a:pPr marL="342900" indent="-342900">
              <a:buClrTx/>
              <a:buFont typeface="+mj-lt"/>
              <a:buAutoNum type="arabicPeriod"/>
            </a:pPr>
            <a:r>
              <a:rPr lang="en-US" sz="2400" dirty="0"/>
              <a:t>The future - Streamlining the process</a:t>
            </a:r>
          </a:p>
          <a:p>
            <a:pPr marL="342900" indent="-342900">
              <a:buClrTx/>
              <a:buFont typeface="+mj-lt"/>
              <a:buAutoNum type="arabicPeriod"/>
            </a:pPr>
            <a:r>
              <a:rPr lang="en-US" sz="2400" dirty="0"/>
              <a:t>Questions and Answers</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spTree>
    <p:extLst>
      <p:ext uri="{BB962C8B-B14F-4D97-AF65-F5344CB8AC3E}">
        <p14:creationId xmlns:p14="http://schemas.microsoft.com/office/powerpoint/2010/main" val="510295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Accessible technology - Why is it required?</a:t>
            </a:r>
          </a:p>
        </p:txBody>
      </p:sp>
      <p:sp>
        <p:nvSpPr>
          <p:cNvPr id="3" name="Content Placeholder 2">
            <a:extLst>
              <a:ext uri="{FF2B5EF4-FFF2-40B4-BE49-F238E27FC236}">
                <a16:creationId xmlns:a16="http://schemas.microsoft.com/office/drawing/2014/main" id="{8E9621DB-B6C8-4A96-B059-C4F477A03A2C}"/>
              </a:ext>
            </a:extLst>
          </p:cNvPr>
          <p:cNvSpPr>
            <a:spLocks noGrp="1"/>
          </p:cNvSpPr>
          <p:nvPr>
            <p:ph idx="1"/>
          </p:nvPr>
        </p:nvSpPr>
        <p:spPr>
          <a:xfrm>
            <a:off x="581193" y="1882652"/>
            <a:ext cx="11029615" cy="3634486"/>
          </a:xfrm>
        </p:spPr>
        <p:txBody>
          <a:bodyPr>
            <a:normAutofit fontScale="70000" lnSpcReduction="20000"/>
          </a:bodyPr>
          <a:lstStyle/>
          <a:p>
            <a:pPr marL="342900" indent="-342900">
              <a:buClrTx/>
              <a:buFont typeface="+mj-lt"/>
              <a:buAutoNum type="arabicPeriod"/>
            </a:pPr>
            <a:r>
              <a:rPr lang="en-US" sz="2400" dirty="0"/>
              <a:t>20% of students enrolled at community colleges have a disability (American Association of Community Colleges, 2018)</a:t>
            </a:r>
          </a:p>
          <a:p>
            <a:pPr marL="342900" indent="-342900">
              <a:buClrTx/>
              <a:buFont typeface="+mj-lt"/>
              <a:buAutoNum type="arabicPeriod"/>
            </a:pPr>
            <a:r>
              <a:rPr lang="en-US" sz="2400" dirty="0"/>
              <a:t>17.9% of civilian labor force is disabled (U.S. Bureau of Labor Statistics, 2021)</a:t>
            </a:r>
          </a:p>
          <a:p>
            <a:pPr marL="342900" indent="-342900">
              <a:buClrTx/>
              <a:buFont typeface="+mj-lt"/>
              <a:buAutoNum type="arabicPeriod"/>
            </a:pPr>
            <a:r>
              <a:rPr lang="en-US" sz="2400" dirty="0"/>
              <a:t>Legal obligations</a:t>
            </a:r>
          </a:p>
          <a:p>
            <a:pPr marL="666900" lvl="1" indent="-342900">
              <a:buClrTx/>
              <a:buFont typeface="+mj-lt"/>
              <a:buAutoNum type="arabicPeriod"/>
            </a:pPr>
            <a:r>
              <a:rPr lang="en-US" sz="2100" dirty="0"/>
              <a:t>Section 504 and Section 508 of the Rehabilitation Act of 1973</a:t>
            </a:r>
          </a:p>
          <a:p>
            <a:pPr marL="666900" lvl="1" indent="-342900">
              <a:buClrTx/>
              <a:buFont typeface="+mj-lt"/>
              <a:buAutoNum type="arabicPeriod"/>
            </a:pPr>
            <a:r>
              <a:rPr lang="en-US" sz="2100" dirty="0"/>
              <a:t>Americans with Disabilities Act (ADA)</a:t>
            </a:r>
          </a:p>
          <a:p>
            <a:pPr marL="936900" lvl="2" indent="-342900">
              <a:buClrTx/>
              <a:buFont typeface="+mj-lt"/>
              <a:buAutoNum type="arabicPeriod"/>
            </a:pPr>
            <a:r>
              <a:rPr lang="en-US" sz="2000" dirty="0"/>
              <a:t>Title II and Title III</a:t>
            </a:r>
          </a:p>
          <a:p>
            <a:pPr marL="342900" indent="-342900">
              <a:buClrTx/>
              <a:buFont typeface="+mj-lt"/>
              <a:buAutoNum type="arabicPeriod"/>
            </a:pPr>
            <a:r>
              <a:rPr lang="en-US" sz="2400" dirty="0"/>
              <a:t>Liability</a:t>
            </a:r>
          </a:p>
          <a:p>
            <a:pPr marL="666900" lvl="1" indent="-342900">
              <a:buClrTx/>
              <a:buFont typeface="+mj-lt"/>
              <a:buAutoNum type="arabicPeriod"/>
            </a:pPr>
            <a:r>
              <a:rPr lang="en-US" sz="2000" dirty="0"/>
              <a:t>Move to online learning and growing reliance on technology creates accessibility challenges</a:t>
            </a:r>
          </a:p>
          <a:p>
            <a:pPr marL="666900" lvl="1" indent="-342900">
              <a:buClrTx/>
              <a:buFont typeface="+mj-lt"/>
              <a:buAutoNum type="arabicPeriod"/>
            </a:pPr>
            <a:r>
              <a:rPr lang="en-US" sz="2000" dirty="0"/>
              <a:t>Digital accessibility suits increased 17% during the pandemic (American Association of State Colleges and Universities, 2020)</a:t>
            </a:r>
          </a:p>
          <a:p>
            <a:pPr marL="666900" lvl="1" indent="-342900">
              <a:buClrTx/>
              <a:buFont typeface="+mj-lt"/>
              <a:buAutoNum type="arabicPeriod"/>
            </a:pPr>
            <a:r>
              <a:rPr lang="en-US" sz="2000" dirty="0"/>
              <a:t>265,000 accessibility demand letters were sent to US institutions in 2020. At a conservative cost of $25k per settlement, the expense to US institutions would have been $6.625 billion.</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spTree>
    <p:extLst>
      <p:ext uri="{BB962C8B-B14F-4D97-AF65-F5344CB8AC3E}">
        <p14:creationId xmlns:p14="http://schemas.microsoft.com/office/powerpoint/2010/main" val="2483411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What is accessible technology?</a:t>
            </a:r>
          </a:p>
        </p:txBody>
      </p:sp>
      <p:sp>
        <p:nvSpPr>
          <p:cNvPr id="3" name="Content Placeholder 2">
            <a:extLst>
              <a:ext uri="{FF2B5EF4-FFF2-40B4-BE49-F238E27FC236}">
                <a16:creationId xmlns:a16="http://schemas.microsoft.com/office/drawing/2014/main" id="{8E9621DB-B6C8-4A96-B059-C4F477A03A2C}"/>
              </a:ext>
            </a:extLst>
          </p:cNvPr>
          <p:cNvSpPr>
            <a:spLocks noGrp="1"/>
          </p:cNvSpPr>
          <p:nvPr>
            <p:ph idx="1"/>
          </p:nvPr>
        </p:nvSpPr>
        <p:spPr>
          <a:xfrm>
            <a:off x="581193" y="1882652"/>
            <a:ext cx="11029615" cy="3634486"/>
          </a:xfrm>
        </p:spPr>
        <p:txBody>
          <a:bodyPr>
            <a:normAutofit/>
          </a:bodyPr>
          <a:lstStyle/>
          <a:p>
            <a:pPr marL="342900" indent="-342900">
              <a:buClrTx/>
              <a:buFont typeface="+mj-lt"/>
              <a:buAutoNum type="arabicPeriod"/>
            </a:pPr>
            <a:r>
              <a:rPr lang="en-US" sz="2400" dirty="0"/>
              <a:t>Software, hardware, electronic content that has been designed in a way that can be accessed by everyone:</a:t>
            </a:r>
          </a:p>
          <a:p>
            <a:pPr marL="666900" lvl="1" indent="-342900">
              <a:buClrTx/>
              <a:buFont typeface="+mj-lt"/>
              <a:buAutoNum type="arabicPeriod"/>
            </a:pPr>
            <a:r>
              <a:rPr lang="en-US" sz="2100" dirty="0"/>
              <a:t>Unable to see</a:t>
            </a:r>
          </a:p>
          <a:p>
            <a:pPr marL="666900" lvl="1" indent="-342900">
              <a:buClrTx/>
              <a:buFont typeface="+mj-lt"/>
              <a:buAutoNum type="arabicPeriod"/>
            </a:pPr>
            <a:r>
              <a:rPr lang="en-US" sz="2100" dirty="0"/>
              <a:t>Low vision</a:t>
            </a:r>
          </a:p>
          <a:p>
            <a:pPr marL="666900" lvl="1" indent="-342900">
              <a:buClrTx/>
              <a:buFont typeface="+mj-lt"/>
              <a:buAutoNum type="arabicPeriod"/>
            </a:pPr>
            <a:r>
              <a:rPr lang="en-US" sz="2100" dirty="0"/>
              <a:t>Colorblind</a:t>
            </a:r>
          </a:p>
          <a:p>
            <a:pPr marL="666900" lvl="1" indent="-342900">
              <a:buClrTx/>
              <a:buFont typeface="+mj-lt"/>
              <a:buAutoNum type="arabicPeriod"/>
            </a:pPr>
            <a:r>
              <a:rPr lang="en-US" sz="2100" dirty="0"/>
              <a:t>With cognitive or learning disabilities</a:t>
            </a:r>
          </a:p>
          <a:p>
            <a:pPr marL="666900" lvl="1" indent="-342900">
              <a:buClrTx/>
              <a:buFont typeface="+mj-lt"/>
              <a:buAutoNum type="arabicPeriod"/>
            </a:pPr>
            <a:r>
              <a:rPr lang="en-US" sz="2100" dirty="0"/>
              <a:t>Unable to hear</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spTree>
    <p:extLst>
      <p:ext uri="{BB962C8B-B14F-4D97-AF65-F5344CB8AC3E}">
        <p14:creationId xmlns:p14="http://schemas.microsoft.com/office/powerpoint/2010/main" val="2793954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What is a </a:t>
            </a:r>
            <a:r>
              <a:rPr lang="en-US" dirty="0" err="1"/>
              <a:t>vpat</a:t>
            </a:r>
            <a:r>
              <a:rPr lang="en-US" dirty="0"/>
              <a:t>?</a:t>
            </a:r>
          </a:p>
        </p:txBody>
      </p:sp>
      <p:sp>
        <p:nvSpPr>
          <p:cNvPr id="3" name="Content Placeholder 2">
            <a:extLst>
              <a:ext uri="{FF2B5EF4-FFF2-40B4-BE49-F238E27FC236}">
                <a16:creationId xmlns:a16="http://schemas.microsoft.com/office/drawing/2014/main" id="{8E9621DB-B6C8-4A96-B059-C4F477A03A2C}"/>
              </a:ext>
            </a:extLst>
          </p:cNvPr>
          <p:cNvSpPr>
            <a:spLocks noGrp="1"/>
          </p:cNvSpPr>
          <p:nvPr>
            <p:ph idx="1"/>
          </p:nvPr>
        </p:nvSpPr>
        <p:spPr>
          <a:xfrm>
            <a:off x="581193" y="1882652"/>
            <a:ext cx="11029615" cy="3634486"/>
          </a:xfrm>
        </p:spPr>
        <p:txBody>
          <a:bodyPr>
            <a:normAutofit/>
          </a:bodyPr>
          <a:lstStyle/>
          <a:p>
            <a:pPr marL="342900" indent="-342900">
              <a:buClrTx/>
              <a:buFont typeface="+mj-lt"/>
              <a:buAutoNum type="arabicPeriod"/>
            </a:pPr>
            <a:r>
              <a:rPr lang="en-US" sz="2400" dirty="0"/>
              <a:t>Voluntary Product Accessibility Template</a:t>
            </a:r>
          </a:p>
          <a:p>
            <a:pPr marL="342900" indent="-342900">
              <a:buClrTx/>
              <a:buFont typeface="+mj-lt"/>
              <a:buAutoNum type="arabicPeriod"/>
            </a:pPr>
            <a:r>
              <a:rPr lang="en-US" sz="2400" dirty="0"/>
              <a:t>Explains how technology products meet Section 508 standards for IT accessibility</a:t>
            </a:r>
          </a:p>
          <a:p>
            <a:pPr marL="342900" indent="-342900">
              <a:buClrTx/>
              <a:buFont typeface="+mj-lt"/>
              <a:buAutoNum type="arabicPeriod"/>
            </a:pPr>
            <a:r>
              <a:rPr lang="en-US" sz="2400" dirty="0"/>
              <a:t>Industry standard template, developed by the Information Technology Industry Council (ITI)</a:t>
            </a:r>
          </a:p>
          <a:p>
            <a:pPr marL="342900" indent="-342900">
              <a:buClrTx/>
              <a:buFont typeface="+mj-lt"/>
              <a:buAutoNum type="arabicPeriod"/>
            </a:pPr>
            <a:r>
              <a:rPr lang="en-US" sz="2400" dirty="0"/>
              <a:t>The District’s only method to determine how accessible a technology product is before it is purchased</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spTree>
    <p:extLst>
      <p:ext uri="{BB962C8B-B14F-4D97-AF65-F5344CB8AC3E}">
        <p14:creationId xmlns:p14="http://schemas.microsoft.com/office/powerpoint/2010/main" val="2155131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The </a:t>
            </a:r>
            <a:r>
              <a:rPr lang="en-US" dirty="0" err="1"/>
              <a:t>vpat</a:t>
            </a:r>
            <a:r>
              <a:rPr lang="en-US" dirty="0"/>
              <a:t> review process</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graphicFrame>
        <p:nvGraphicFramePr>
          <p:cNvPr id="10" name="Table 9">
            <a:extLst>
              <a:ext uri="{FF2B5EF4-FFF2-40B4-BE49-F238E27FC236}">
                <a16:creationId xmlns:a16="http://schemas.microsoft.com/office/drawing/2014/main" id="{92CCA435-1DF4-4066-92DF-554229B78F08}"/>
              </a:ext>
            </a:extLst>
          </p:cNvPr>
          <p:cNvGraphicFramePr>
            <a:graphicFrameLocks noGrp="1"/>
          </p:cNvGraphicFramePr>
          <p:nvPr>
            <p:extLst>
              <p:ext uri="{D42A27DB-BD31-4B8C-83A1-F6EECF244321}">
                <p14:modId xmlns:p14="http://schemas.microsoft.com/office/powerpoint/2010/main" val="260891363"/>
              </p:ext>
            </p:extLst>
          </p:nvPr>
        </p:nvGraphicFramePr>
        <p:xfrm>
          <a:off x="685256" y="2102558"/>
          <a:ext cx="10465965" cy="2080449"/>
        </p:xfrm>
        <a:graphic>
          <a:graphicData uri="http://schemas.openxmlformats.org/drawingml/2006/table">
            <a:tbl>
              <a:tblPr firstRow="1" firstCol="1" bandRow="1"/>
              <a:tblGrid>
                <a:gridCol w="7588949">
                  <a:extLst>
                    <a:ext uri="{9D8B030D-6E8A-4147-A177-3AD203B41FA5}">
                      <a16:colId xmlns:a16="http://schemas.microsoft.com/office/drawing/2014/main" val="3624860990"/>
                    </a:ext>
                  </a:extLst>
                </a:gridCol>
                <a:gridCol w="1471961">
                  <a:extLst>
                    <a:ext uri="{9D8B030D-6E8A-4147-A177-3AD203B41FA5}">
                      <a16:colId xmlns:a16="http://schemas.microsoft.com/office/drawing/2014/main" val="2228184234"/>
                    </a:ext>
                  </a:extLst>
                </a:gridCol>
                <a:gridCol w="1304377">
                  <a:extLst>
                    <a:ext uri="{9D8B030D-6E8A-4147-A177-3AD203B41FA5}">
                      <a16:colId xmlns:a16="http://schemas.microsoft.com/office/drawing/2014/main" val="3091040041"/>
                    </a:ext>
                  </a:extLst>
                </a:gridCol>
                <a:gridCol w="100678">
                  <a:extLst>
                    <a:ext uri="{9D8B030D-6E8A-4147-A177-3AD203B41FA5}">
                      <a16:colId xmlns:a16="http://schemas.microsoft.com/office/drawing/2014/main" val="343916008"/>
                    </a:ext>
                  </a:extLst>
                </a:gridCol>
              </a:tblGrid>
              <a:tr h="1348929">
                <a:tc>
                  <a:txBody>
                    <a:bodyPr/>
                    <a:lstStyle/>
                    <a:p>
                      <a:pPr marL="0" marR="0">
                        <a:spcBef>
                          <a:spcPts val="0"/>
                        </a:spcBef>
                        <a:spcAft>
                          <a:spcPts val="0"/>
                        </a:spcAft>
                      </a:pPr>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Criteria</a:t>
                      </a:r>
                      <a:endParaRPr lang="en-US" sz="1600" dirty="0">
                        <a:effectLst/>
                        <a:latin typeface="Segoe UI" panose="020B0502040204020203"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Supporting Feature</a:t>
                      </a:r>
                      <a:endParaRPr lang="en-US" sz="2800" dirty="0"/>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gridSpan="2">
                  <a:txBody>
                    <a:bodyPr/>
                    <a:lstStyle/>
                    <a:p>
                      <a:pPr marL="0" marR="0">
                        <a:spcBef>
                          <a:spcPts val="0"/>
                        </a:spcBef>
                        <a:spcAft>
                          <a:spcPts val="0"/>
                        </a:spcAft>
                      </a:pPr>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Remarks and Explanations</a:t>
                      </a:r>
                      <a:endParaRPr lang="en-US" sz="1600" dirty="0">
                        <a:effectLst/>
                        <a:latin typeface="Segoe UI" panose="020B0502040204020203"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lang="en-US"/>
                    </a:p>
                  </a:txBody>
                  <a:tcPr/>
                </a:tc>
                <a:extLst>
                  <a:ext uri="{0D108BD9-81ED-4DB2-BD59-A6C34878D82A}">
                    <a16:rowId xmlns:a16="http://schemas.microsoft.com/office/drawing/2014/main" val="1734875383"/>
                  </a:ext>
                </a:extLst>
              </a:tr>
              <a:tr h="674464">
                <a:tc>
                  <a:txBody>
                    <a:bodyPr/>
                    <a:lstStyle/>
                    <a:p>
                      <a:pPr marL="0" marR="0">
                        <a:spcBef>
                          <a:spcPts val="300"/>
                        </a:spcBef>
                        <a:spcAft>
                          <a:spcPts val="300"/>
                        </a:spcAft>
                      </a:pPr>
                      <a:r>
                        <a:rPr lang="en-US" sz="1600" b="1" dirty="0">
                          <a:effectLst/>
                          <a:latin typeface="Segoe UI" panose="020B0502040204020203" pitchFamily="34" charset="0"/>
                          <a:ea typeface="Times New Roman" panose="02020603050405020304" pitchFamily="18" charset="0"/>
                          <a:cs typeface="Times New Roman" panose="02020603050405020304" pitchFamily="18" charset="0"/>
                        </a:rPr>
                        <a:t>1.1.1 Non-text Content:</a:t>
                      </a:r>
                      <a:r>
                        <a:rPr lang="en-US" sz="1600" dirty="0">
                          <a:effectLst/>
                          <a:latin typeface="Segoe UI" panose="020B0502040204020203" pitchFamily="34" charset="0"/>
                          <a:ea typeface="Times New Roman" panose="02020603050405020304" pitchFamily="18" charset="0"/>
                          <a:cs typeface="Times New Roman" panose="02020603050405020304" pitchFamily="18" charset="0"/>
                        </a:rPr>
                        <a:t> All non-text content that is presented to the user has a text alternative that serves the equivalent purpose, except in situations listed in </a:t>
                      </a:r>
                      <a:r>
                        <a:rPr lang="en-US" sz="1600" u="sng" dirty="0">
                          <a:solidFill>
                            <a:srgbClr val="0563C1"/>
                          </a:solidFill>
                          <a:effectLst/>
                          <a:latin typeface="Segoe UI" panose="020B0502040204020203" pitchFamily="34" charset="0"/>
                          <a:ea typeface="Times New Roman" panose="02020603050405020304" pitchFamily="18" charset="0"/>
                          <a:cs typeface="Times New Roman" panose="02020603050405020304" pitchFamily="18" charset="0"/>
                          <a:hlinkClick r:id="rId5"/>
                        </a:rPr>
                        <a:t>WCAG 2.0 1.1.1</a:t>
                      </a:r>
                      <a:r>
                        <a:rPr lang="en-US" sz="1600" dirty="0">
                          <a:effectLst/>
                          <a:latin typeface="Segoe UI" panose="020B0502040204020203" pitchFamily="34"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0"/>
                        </a:spcAft>
                      </a:pPr>
                      <a:r>
                        <a:rPr lang="en-US" sz="1600" dirty="0">
                          <a:effectLst/>
                          <a:highlight>
                            <a:srgbClr val="FFFF00"/>
                          </a:highlight>
                          <a:latin typeface="Segoe UI" panose="020B0502040204020203" pitchFamily="34" charset="0"/>
                          <a:ea typeface="Times New Roman" panose="02020603050405020304" pitchFamily="18" charset="0"/>
                          <a:cs typeface="Times New Roman" panose="02020603050405020304" pitchFamily="18" charset="0"/>
                        </a:rPr>
                        <a:t>Supported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dirty="0">
                          <a:effectLst/>
                          <a:latin typeface="Segoe UI" panose="020B0502040204020203" pitchFamily="34" charset="0"/>
                          <a:ea typeface="Times New Roman" panose="02020603050405020304" pitchFamily="18" charset="0"/>
                          <a:cs typeface="Times New Roman" panose="02020603050405020304" pitchFamily="18" charset="0"/>
                        </a:rPr>
                        <a:t> </a:t>
                      </a: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Segoe UI" panose="020B0502040204020203"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24099605"/>
                  </a:ext>
                </a:extLst>
              </a:tr>
            </a:tbl>
          </a:graphicData>
        </a:graphic>
      </p:graphicFrame>
      <p:pic>
        <p:nvPicPr>
          <p:cNvPr id="12" name="Picture 11">
            <a:extLst>
              <a:ext uri="{FF2B5EF4-FFF2-40B4-BE49-F238E27FC236}">
                <a16:creationId xmlns:a16="http://schemas.microsoft.com/office/drawing/2014/main" id="{22F7CC5B-9743-42DB-A211-53198938CF85}"/>
              </a:ext>
            </a:extLst>
          </p:cNvPr>
          <p:cNvPicPr>
            <a:picLocks noChangeAspect="1"/>
          </p:cNvPicPr>
          <p:nvPr/>
        </p:nvPicPr>
        <p:blipFill>
          <a:blip r:embed="rId6">
            <a:extLst>
              <a:ext uri="{28A0092B-C50C-407E-A947-70E740481C1C}">
                <a14:useLocalDpi xmlns:a14="http://schemas.microsoft.com/office/drawing/2010/main" val="0"/>
              </a:ext>
              <a:ext uri="{837473B0-CC2E-450A-ABE3-18F120FF3D39}">
                <a1611:picAttrSrcUrl xmlns:a1611="http://schemas.microsoft.com/office/drawing/2016/11/main" xmlns="" r:id="rId7"/>
              </a:ext>
            </a:extLst>
          </a:blip>
          <a:stretch>
            <a:fillRect/>
          </a:stretch>
        </p:blipFill>
        <p:spPr>
          <a:xfrm>
            <a:off x="4476702" y="4195829"/>
            <a:ext cx="1619298" cy="1644688"/>
          </a:xfrm>
          <a:prstGeom prst="rect">
            <a:avLst/>
          </a:prstGeom>
        </p:spPr>
      </p:pic>
    </p:spTree>
    <p:extLst>
      <p:ext uri="{BB962C8B-B14F-4D97-AF65-F5344CB8AC3E}">
        <p14:creationId xmlns:p14="http://schemas.microsoft.com/office/powerpoint/2010/main" val="226263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The </a:t>
            </a:r>
            <a:r>
              <a:rPr lang="en-US" dirty="0" err="1"/>
              <a:t>vpat</a:t>
            </a:r>
            <a:r>
              <a:rPr lang="en-US" dirty="0"/>
              <a:t> review process</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graphicFrame>
        <p:nvGraphicFramePr>
          <p:cNvPr id="10" name="Table 9">
            <a:extLst>
              <a:ext uri="{FF2B5EF4-FFF2-40B4-BE49-F238E27FC236}">
                <a16:creationId xmlns:a16="http://schemas.microsoft.com/office/drawing/2014/main" id="{92CCA435-1DF4-4066-92DF-554229B78F08}"/>
              </a:ext>
            </a:extLst>
          </p:cNvPr>
          <p:cNvGraphicFramePr>
            <a:graphicFrameLocks noGrp="1"/>
          </p:cNvGraphicFramePr>
          <p:nvPr>
            <p:extLst>
              <p:ext uri="{D42A27DB-BD31-4B8C-83A1-F6EECF244321}">
                <p14:modId xmlns:p14="http://schemas.microsoft.com/office/powerpoint/2010/main" val="3455277628"/>
              </p:ext>
            </p:extLst>
          </p:nvPr>
        </p:nvGraphicFramePr>
        <p:xfrm>
          <a:off x="685256" y="2102558"/>
          <a:ext cx="10465965" cy="2023393"/>
        </p:xfrm>
        <a:graphic>
          <a:graphicData uri="http://schemas.openxmlformats.org/drawingml/2006/table">
            <a:tbl>
              <a:tblPr firstRow="1" firstCol="1" bandRow="1"/>
              <a:tblGrid>
                <a:gridCol w="7588949">
                  <a:extLst>
                    <a:ext uri="{9D8B030D-6E8A-4147-A177-3AD203B41FA5}">
                      <a16:colId xmlns:a16="http://schemas.microsoft.com/office/drawing/2014/main" val="3624860990"/>
                    </a:ext>
                  </a:extLst>
                </a:gridCol>
                <a:gridCol w="1471961">
                  <a:extLst>
                    <a:ext uri="{9D8B030D-6E8A-4147-A177-3AD203B41FA5}">
                      <a16:colId xmlns:a16="http://schemas.microsoft.com/office/drawing/2014/main" val="2228184234"/>
                    </a:ext>
                  </a:extLst>
                </a:gridCol>
                <a:gridCol w="1304377">
                  <a:extLst>
                    <a:ext uri="{9D8B030D-6E8A-4147-A177-3AD203B41FA5}">
                      <a16:colId xmlns:a16="http://schemas.microsoft.com/office/drawing/2014/main" val="3091040041"/>
                    </a:ext>
                  </a:extLst>
                </a:gridCol>
                <a:gridCol w="100678">
                  <a:extLst>
                    <a:ext uri="{9D8B030D-6E8A-4147-A177-3AD203B41FA5}">
                      <a16:colId xmlns:a16="http://schemas.microsoft.com/office/drawing/2014/main" val="343916008"/>
                    </a:ext>
                  </a:extLst>
                </a:gridCol>
              </a:tblGrid>
              <a:tr h="1348929">
                <a:tc>
                  <a:txBody>
                    <a:bodyPr/>
                    <a:lstStyle/>
                    <a:p>
                      <a:pPr marL="0" marR="0">
                        <a:spcBef>
                          <a:spcPts val="0"/>
                        </a:spcBef>
                        <a:spcAft>
                          <a:spcPts val="0"/>
                        </a:spcAft>
                      </a:pPr>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Criteria</a:t>
                      </a:r>
                      <a:endParaRPr lang="en-US" sz="1600" dirty="0">
                        <a:effectLst/>
                        <a:latin typeface="Segoe UI" panose="020B0502040204020203"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Supporting Feature</a:t>
                      </a:r>
                      <a:endParaRPr lang="en-US" sz="2800" dirty="0"/>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gridSpan="2">
                  <a:txBody>
                    <a:bodyPr/>
                    <a:lstStyle/>
                    <a:p>
                      <a:pPr marL="0" marR="0">
                        <a:spcBef>
                          <a:spcPts val="0"/>
                        </a:spcBef>
                        <a:spcAft>
                          <a:spcPts val="0"/>
                        </a:spcAft>
                      </a:pPr>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Remarks and Explanations</a:t>
                      </a:r>
                      <a:endParaRPr lang="en-US" sz="1600" dirty="0">
                        <a:effectLst/>
                        <a:latin typeface="Segoe UI" panose="020B0502040204020203"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lang="en-US"/>
                    </a:p>
                  </a:txBody>
                  <a:tcPr/>
                </a:tc>
                <a:extLst>
                  <a:ext uri="{0D108BD9-81ED-4DB2-BD59-A6C34878D82A}">
                    <a16:rowId xmlns:a16="http://schemas.microsoft.com/office/drawing/2014/main" val="1734875383"/>
                  </a:ext>
                </a:extLst>
              </a:tr>
              <a:tr h="674464">
                <a:tc>
                  <a:txBody>
                    <a:bodyPr/>
                    <a:lstStyle/>
                    <a:p>
                      <a:pPr marL="0" marR="0">
                        <a:spcBef>
                          <a:spcPts val="300"/>
                        </a:spcBef>
                        <a:spcAft>
                          <a:spcPts val="300"/>
                        </a:spcAft>
                      </a:pPr>
                      <a:r>
                        <a:rPr lang="en-US" sz="1800" b="1" dirty="0">
                          <a:effectLst/>
                          <a:latin typeface="Segoe UI" panose="020B0502040204020203" pitchFamily="34" charset="0"/>
                          <a:ea typeface="Times New Roman" panose="02020603050405020304" pitchFamily="18" charset="0"/>
                          <a:cs typeface="Times New Roman" panose="02020603050405020304" pitchFamily="18" charset="0"/>
                        </a:rPr>
                        <a:t>1.2.4 Captions (Live):</a:t>
                      </a:r>
                      <a:r>
                        <a:rPr lang="en-US" sz="1800" dirty="0">
                          <a:effectLst/>
                          <a:latin typeface="Segoe UI" panose="020B0502040204020203" pitchFamily="34" charset="0"/>
                          <a:ea typeface="Times New Roman" panose="02020603050405020304" pitchFamily="18" charset="0"/>
                          <a:cs typeface="Times New Roman" panose="02020603050405020304" pitchFamily="18" charset="0"/>
                        </a:rPr>
                        <a:t> Captions are provided for all live audio content in synchronized media.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0"/>
                        </a:spcAft>
                      </a:pPr>
                      <a:r>
                        <a:rPr lang="en-US" sz="1600" dirty="0">
                          <a:effectLst/>
                          <a:highlight>
                            <a:srgbClr val="FFFF00"/>
                          </a:highlight>
                          <a:latin typeface="Segoe UI" panose="020B0502040204020203" pitchFamily="34" charset="0"/>
                          <a:ea typeface="Times New Roman" panose="02020603050405020304" pitchFamily="18" charset="0"/>
                          <a:cs typeface="Times New Roman" panose="02020603050405020304" pitchFamily="18" charset="0"/>
                        </a:rPr>
                        <a:t>Not Applicable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dirty="0">
                          <a:effectLst/>
                          <a:latin typeface="Segoe UI" panose="020B0502040204020203" pitchFamily="34" charset="0"/>
                          <a:ea typeface="Times New Roman" panose="02020603050405020304" pitchFamily="18" charset="0"/>
                          <a:cs typeface="Times New Roman" panose="02020603050405020304" pitchFamily="18" charset="0"/>
                        </a:rPr>
                        <a:t> </a:t>
                      </a: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Segoe UI" panose="020B0502040204020203"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24099605"/>
                  </a:ext>
                </a:extLst>
              </a:tr>
            </a:tbl>
          </a:graphicData>
        </a:graphic>
      </p:graphicFrame>
      <p:pic>
        <p:nvPicPr>
          <p:cNvPr id="12" name="Picture 11">
            <a:extLst>
              <a:ext uri="{FF2B5EF4-FFF2-40B4-BE49-F238E27FC236}">
                <a16:creationId xmlns:a16="http://schemas.microsoft.com/office/drawing/2014/main" id="{22F7CC5B-9743-42DB-A211-53198938CF85}"/>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4476702" y="4195829"/>
            <a:ext cx="1619298" cy="1644688"/>
          </a:xfrm>
          <a:prstGeom prst="rect">
            <a:avLst/>
          </a:prstGeom>
        </p:spPr>
      </p:pic>
    </p:spTree>
    <p:extLst>
      <p:ext uri="{BB962C8B-B14F-4D97-AF65-F5344CB8AC3E}">
        <p14:creationId xmlns:p14="http://schemas.microsoft.com/office/powerpoint/2010/main" val="10184438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The </a:t>
            </a:r>
            <a:r>
              <a:rPr lang="en-US" dirty="0" err="1"/>
              <a:t>vpat</a:t>
            </a:r>
            <a:r>
              <a:rPr lang="en-US" dirty="0"/>
              <a:t> review process</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graphicFrame>
        <p:nvGraphicFramePr>
          <p:cNvPr id="10" name="Table 9">
            <a:extLst>
              <a:ext uri="{FF2B5EF4-FFF2-40B4-BE49-F238E27FC236}">
                <a16:creationId xmlns:a16="http://schemas.microsoft.com/office/drawing/2014/main" id="{92CCA435-1DF4-4066-92DF-554229B78F08}"/>
              </a:ext>
            </a:extLst>
          </p:cNvPr>
          <p:cNvGraphicFramePr>
            <a:graphicFrameLocks noGrp="1"/>
          </p:cNvGraphicFramePr>
          <p:nvPr>
            <p:extLst>
              <p:ext uri="{D42A27DB-BD31-4B8C-83A1-F6EECF244321}">
                <p14:modId xmlns:p14="http://schemas.microsoft.com/office/powerpoint/2010/main" val="1230147315"/>
              </p:ext>
            </p:extLst>
          </p:nvPr>
        </p:nvGraphicFramePr>
        <p:xfrm>
          <a:off x="685256" y="2102559"/>
          <a:ext cx="10465965" cy="3276903"/>
        </p:xfrm>
        <a:graphic>
          <a:graphicData uri="http://schemas.openxmlformats.org/drawingml/2006/table">
            <a:tbl>
              <a:tblPr firstRow="1" firstCol="1" bandRow="1"/>
              <a:tblGrid>
                <a:gridCol w="6986783">
                  <a:extLst>
                    <a:ext uri="{9D8B030D-6E8A-4147-A177-3AD203B41FA5}">
                      <a16:colId xmlns:a16="http://schemas.microsoft.com/office/drawing/2014/main" val="3624860990"/>
                    </a:ext>
                  </a:extLst>
                </a:gridCol>
                <a:gridCol w="2074127">
                  <a:extLst>
                    <a:ext uri="{9D8B030D-6E8A-4147-A177-3AD203B41FA5}">
                      <a16:colId xmlns:a16="http://schemas.microsoft.com/office/drawing/2014/main" val="2228184234"/>
                    </a:ext>
                  </a:extLst>
                </a:gridCol>
                <a:gridCol w="1304377">
                  <a:extLst>
                    <a:ext uri="{9D8B030D-6E8A-4147-A177-3AD203B41FA5}">
                      <a16:colId xmlns:a16="http://schemas.microsoft.com/office/drawing/2014/main" val="3091040041"/>
                    </a:ext>
                  </a:extLst>
                </a:gridCol>
                <a:gridCol w="100678">
                  <a:extLst>
                    <a:ext uri="{9D8B030D-6E8A-4147-A177-3AD203B41FA5}">
                      <a16:colId xmlns:a16="http://schemas.microsoft.com/office/drawing/2014/main" val="343916008"/>
                    </a:ext>
                  </a:extLst>
                </a:gridCol>
              </a:tblGrid>
              <a:tr h="990903">
                <a:tc>
                  <a:txBody>
                    <a:bodyPr/>
                    <a:lstStyle/>
                    <a:p>
                      <a:pPr marL="0" marR="0">
                        <a:spcBef>
                          <a:spcPts val="0"/>
                        </a:spcBef>
                        <a:spcAft>
                          <a:spcPts val="0"/>
                        </a:spcAft>
                      </a:pPr>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Criteria</a:t>
                      </a:r>
                      <a:endParaRPr lang="en-US" sz="1600" dirty="0">
                        <a:effectLst/>
                        <a:latin typeface="Segoe UI" panose="020B0502040204020203"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Supporting Feature</a:t>
                      </a:r>
                      <a:endParaRPr lang="en-US" sz="2800" dirty="0"/>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gridSpan="2">
                  <a:txBody>
                    <a:bodyPr/>
                    <a:lstStyle/>
                    <a:p>
                      <a:pPr marL="0" marR="0">
                        <a:spcBef>
                          <a:spcPts val="0"/>
                        </a:spcBef>
                        <a:spcAft>
                          <a:spcPts val="0"/>
                        </a:spcAft>
                      </a:pPr>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Remarks and Explanations</a:t>
                      </a:r>
                      <a:endParaRPr lang="en-US" sz="1600" dirty="0">
                        <a:effectLst/>
                        <a:latin typeface="Segoe UI" panose="020B0502040204020203"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lang="en-US"/>
                    </a:p>
                  </a:txBody>
                  <a:tcPr/>
                </a:tc>
                <a:extLst>
                  <a:ext uri="{0D108BD9-81ED-4DB2-BD59-A6C34878D82A}">
                    <a16:rowId xmlns:a16="http://schemas.microsoft.com/office/drawing/2014/main" val="1734875383"/>
                  </a:ext>
                </a:extLst>
              </a:tr>
              <a:tr h="1679261">
                <a:tc>
                  <a:txBody>
                    <a:bodyPr/>
                    <a:lstStyle/>
                    <a:p>
                      <a:pPr marL="0" marR="0">
                        <a:spcBef>
                          <a:spcPts val="300"/>
                        </a:spcBef>
                        <a:spcAft>
                          <a:spcPts val="300"/>
                        </a:spcAft>
                      </a:pPr>
                      <a:r>
                        <a:rPr lang="en-US" sz="1800" b="1" kern="1200" dirty="0">
                          <a:solidFill>
                            <a:schemeClr val="tx1"/>
                          </a:solidFill>
                          <a:effectLst/>
                          <a:latin typeface="+mn-lt"/>
                          <a:ea typeface="+mn-ea"/>
                          <a:cs typeface="+mn-cs"/>
                        </a:rPr>
                        <a:t>2.1.1 Keyboard:</a:t>
                      </a:r>
                      <a:r>
                        <a:rPr lang="en-US" sz="1800" kern="1200" dirty="0">
                          <a:solidFill>
                            <a:schemeClr val="tx1"/>
                          </a:solidFill>
                          <a:effectLst/>
                          <a:latin typeface="+mn-lt"/>
                          <a:ea typeface="+mn-ea"/>
                          <a:cs typeface="+mn-cs"/>
                        </a:rPr>
                        <a:t> All functionality of the content is operable through a keyboard interface without requiring specific timings for individual keystrokes, except where the underlying function requires input that depends on the path of the user's movement and not just the endpoints.</a:t>
                      </a:r>
                      <a:endParaRPr lang="en-US" sz="1600" dirty="0">
                        <a:effectLst/>
                        <a:latin typeface="Segoe UI" panose="020B0502040204020203"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0"/>
                        </a:spcAft>
                      </a:pPr>
                      <a:r>
                        <a:rPr lang="en-US" sz="1600" dirty="0">
                          <a:effectLst/>
                          <a:highlight>
                            <a:srgbClr val="FFFF00"/>
                          </a:highlight>
                          <a:latin typeface="Segoe UI" panose="020B0502040204020203" pitchFamily="34" charset="0"/>
                          <a:ea typeface="Times New Roman" panose="02020603050405020304" pitchFamily="18" charset="0"/>
                          <a:cs typeface="Times New Roman" panose="02020603050405020304" pitchFamily="18" charset="0"/>
                        </a:rPr>
                        <a:t>Supported with exceptions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100" dirty="0">
                          <a:effectLst/>
                          <a:latin typeface="Segoe UI" panose="020B0502040204020203" pitchFamily="34" charset="0"/>
                          <a:ea typeface="Times New Roman" panose="02020603050405020304" pitchFamily="18" charset="0"/>
                          <a:cs typeface="Times New Roman" panose="02020603050405020304" pitchFamily="18" charset="0"/>
                        </a:rPr>
                        <a:t> </a:t>
                      </a:r>
                      <a:r>
                        <a:rPr lang="en-US" sz="1100" kern="1200" dirty="0">
                          <a:solidFill>
                            <a:schemeClr val="tx1"/>
                          </a:solidFill>
                          <a:effectLst/>
                          <a:latin typeface="+mn-lt"/>
                          <a:ea typeface="+mn-ea"/>
                          <a:cs typeface="+mn-cs"/>
                        </a:rPr>
                        <a:t>When a document is marked as not editable (for example, read only, protected), users cannot access text inside text boxes. Users may be able to work around this issue by making the document editable.</a:t>
                      </a:r>
                      <a:r>
                        <a:rPr lang="en-US" sz="1800" kern="1200" dirty="0">
                          <a:solidFill>
                            <a:schemeClr val="tx1"/>
                          </a:solidFill>
                          <a:effectLst/>
                          <a:latin typeface="+mn-lt"/>
                          <a:ea typeface="+mn-ea"/>
                          <a:cs typeface="+mn-cs"/>
                        </a:rPr>
                        <a:t/>
                      </a:r>
                      <a:br>
                        <a:rPr lang="en-US" sz="1800" kern="1200" dirty="0">
                          <a:solidFill>
                            <a:schemeClr val="tx1"/>
                          </a:solidFill>
                          <a:effectLst/>
                          <a:latin typeface="+mn-lt"/>
                          <a:ea typeface="+mn-ea"/>
                          <a:cs typeface="+mn-cs"/>
                        </a:rPr>
                      </a:b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Segoe UI" panose="020B0502040204020203"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24099605"/>
                  </a:ext>
                </a:extLst>
              </a:tr>
            </a:tbl>
          </a:graphicData>
        </a:graphic>
      </p:graphicFrame>
      <p:pic>
        <p:nvPicPr>
          <p:cNvPr id="12" name="Picture 11">
            <a:extLst>
              <a:ext uri="{FF2B5EF4-FFF2-40B4-BE49-F238E27FC236}">
                <a16:creationId xmlns:a16="http://schemas.microsoft.com/office/drawing/2014/main" id="{22F7CC5B-9743-42DB-A211-53198938CF85}"/>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4476702" y="4195829"/>
            <a:ext cx="1619298" cy="1644688"/>
          </a:xfrm>
          <a:prstGeom prst="rect">
            <a:avLst/>
          </a:prstGeom>
        </p:spPr>
      </p:pic>
      <p:pic>
        <p:nvPicPr>
          <p:cNvPr id="7" name="Picture 6">
            <a:extLst>
              <a:ext uri="{FF2B5EF4-FFF2-40B4-BE49-F238E27FC236}">
                <a16:creationId xmlns:a16="http://schemas.microsoft.com/office/drawing/2014/main" id="{D977FB2E-020D-4461-BD6C-2F5231F528CD}"/>
              </a:ext>
            </a:extLst>
          </p:cNvPr>
          <p:cNvPicPr>
            <a:picLocks noChangeAspect="1"/>
          </p:cNvPicPr>
          <p:nvPr/>
        </p:nvPicPr>
        <p:blipFill>
          <a:blip r:embed="rId7" cstate="hqprint">
            <a:extLst>
              <a:ext uri="{28A0092B-C50C-407E-A947-70E740481C1C}">
                <a14:useLocalDpi xmlns:a14="http://schemas.microsoft.com/office/drawing/2010/main" val="0"/>
              </a:ext>
              <a:ext uri="{837473B0-CC2E-450A-ABE3-18F120FF3D39}">
                <a1611:picAttrSrcUrl xmlns:a1611="http://schemas.microsoft.com/office/drawing/2016/11/main" xmlns="" r:id="rId8"/>
              </a:ext>
            </a:extLst>
          </a:blip>
          <a:stretch>
            <a:fillRect/>
          </a:stretch>
        </p:blipFill>
        <p:spPr>
          <a:xfrm>
            <a:off x="4533253" y="4253587"/>
            <a:ext cx="1699204" cy="1644688"/>
          </a:xfrm>
          <a:prstGeom prst="rect">
            <a:avLst/>
          </a:prstGeom>
        </p:spPr>
      </p:pic>
    </p:spTree>
    <p:extLst>
      <p:ext uri="{BB962C8B-B14F-4D97-AF65-F5344CB8AC3E}">
        <p14:creationId xmlns:p14="http://schemas.microsoft.com/office/powerpoint/2010/main" val="410725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5773F-7A9D-4640-B5FE-C5B8A651CAF5}"/>
              </a:ext>
            </a:extLst>
          </p:cNvPr>
          <p:cNvSpPr>
            <a:spLocks noGrp="1"/>
          </p:cNvSpPr>
          <p:nvPr>
            <p:ph type="title"/>
          </p:nvPr>
        </p:nvSpPr>
        <p:spPr/>
        <p:txBody>
          <a:bodyPr/>
          <a:lstStyle/>
          <a:p>
            <a:r>
              <a:rPr lang="en-US" dirty="0"/>
              <a:t>The </a:t>
            </a:r>
            <a:r>
              <a:rPr lang="en-US" dirty="0" err="1"/>
              <a:t>vpat</a:t>
            </a:r>
            <a:r>
              <a:rPr lang="en-US" dirty="0"/>
              <a:t> review process</a:t>
            </a:r>
          </a:p>
        </p:txBody>
      </p:sp>
      <p:pic>
        <p:nvPicPr>
          <p:cNvPr id="4" name="Picture 3">
            <a:extLst>
              <a:ext uri="{FF2B5EF4-FFF2-40B4-BE49-F238E27FC236}">
                <a16:creationId xmlns:a16="http://schemas.microsoft.com/office/drawing/2014/main" id="{9F3CD0AD-C691-4690-AD23-A465400578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76734" y="5840517"/>
            <a:ext cx="1469466" cy="882941"/>
          </a:xfrm>
          <a:prstGeom prst="rect">
            <a:avLst/>
          </a:prstGeom>
        </p:spPr>
      </p:pic>
      <p:pic>
        <p:nvPicPr>
          <p:cNvPr id="5" name="Picture 4">
            <a:extLst>
              <a:ext uri="{FF2B5EF4-FFF2-40B4-BE49-F238E27FC236}">
                <a16:creationId xmlns:a16="http://schemas.microsoft.com/office/drawing/2014/main" id="{4A738CC4-3D38-462F-AEBD-9746C4FE2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895" y="6107589"/>
            <a:ext cx="3752850" cy="571500"/>
          </a:xfrm>
          <a:prstGeom prst="rect">
            <a:avLst/>
          </a:prstGeom>
        </p:spPr>
      </p:pic>
      <p:pic>
        <p:nvPicPr>
          <p:cNvPr id="6" name="Picture 5">
            <a:extLst>
              <a:ext uri="{FF2B5EF4-FFF2-40B4-BE49-F238E27FC236}">
                <a16:creationId xmlns:a16="http://schemas.microsoft.com/office/drawing/2014/main" id="{FBE65C24-65D0-4601-94F8-6E3479AFCF2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61072" y="6107589"/>
            <a:ext cx="3752850" cy="494481"/>
          </a:xfrm>
          <a:prstGeom prst="rect">
            <a:avLst/>
          </a:prstGeom>
        </p:spPr>
      </p:pic>
      <p:graphicFrame>
        <p:nvGraphicFramePr>
          <p:cNvPr id="10" name="Table 9">
            <a:extLst>
              <a:ext uri="{FF2B5EF4-FFF2-40B4-BE49-F238E27FC236}">
                <a16:creationId xmlns:a16="http://schemas.microsoft.com/office/drawing/2014/main" id="{92CCA435-1DF4-4066-92DF-554229B78F08}"/>
              </a:ext>
            </a:extLst>
          </p:cNvPr>
          <p:cNvGraphicFramePr>
            <a:graphicFrameLocks noGrp="1"/>
          </p:cNvGraphicFramePr>
          <p:nvPr>
            <p:extLst>
              <p:ext uri="{D42A27DB-BD31-4B8C-83A1-F6EECF244321}">
                <p14:modId xmlns:p14="http://schemas.microsoft.com/office/powerpoint/2010/main" val="1909382168"/>
              </p:ext>
            </p:extLst>
          </p:nvPr>
        </p:nvGraphicFramePr>
        <p:xfrm>
          <a:off x="685256" y="2102559"/>
          <a:ext cx="10465965" cy="3276903"/>
        </p:xfrm>
        <a:graphic>
          <a:graphicData uri="http://schemas.openxmlformats.org/drawingml/2006/table">
            <a:tbl>
              <a:tblPr firstRow="1" firstCol="1" bandRow="1"/>
              <a:tblGrid>
                <a:gridCol w="6986783">
                  <a:extLst>
                    <a:ext uri="{9D8B030D-6E8A-4147-A177-3AD203B41FA5}">
                      <a16:colId xmlns:a16="http://schemas.microsoft.com/office/drawing/2014/main" val="3624860990"/>
                    </a:ext>
                  </a:extLst>
                </a:gridCol>
                <a:gridCol w="2074127">
                  <a:extLst>
                    <a:ext uri="{9D8B030D-6E8A-4147-A177-3AD203B41FA5}">
                      <a16:colId xmlns:a16="http://schemas.microsoft.com/office/drawing/2014/main" val="2228184234"/>
                    </a:ext>
                  </a:extLst>
                </a:gridCol>
                <a:gridCol w="1304377">
                  <a:extLst>
                    <a:ext uri="{9D8B030D-6E8A-4147-A177-3AD203B41FA5}">
                      <a16:colId xmlns:a16="http://schemas.microsoft.com/office/drawing/2014/main" val="3091040041"/>
                    </a:ext>
                  </a:extLst>
                </a:gridCol>
                <a:gridCol w="100678">
                  <a:extLst>
                    <a:ext uri="{9D8B030D-6E8A-4147-A177-3AD203B41FA5}">
                      <a16:colId xmlns:a16="http://schemas.microsoft.com/office/drawing/2014/main" val="343916008"/>
                    </a:ext>
                  </a:extLst>
                </a:gridCol>
              </a:tblGrid>
              <a:tr h="990903">
                <a:tc>
                  <a:txBody>
                    <a:bodyPr/>
                    <a:lstStyle/>
                    <a:p>
                      <a:pPr marL="0" marR="0">
                        <a:spcBef>
                          <a:spcPts val="0"/>
                        </a:spcBef>
                        <a:spcAft>
                          <a:spcPts val="0"/>
                        </a:spcAft>
                      </a:pPr>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Criteria</a:t>
                      </a:r>
                      <a:endParaRPr lang="en-US" sz="1600" dirty="0">
                        <a:effectLst/>
                        <a:latin typeface="Segoe UI" panose="020B0502040204020203"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a:txBody>
                    <a:bodyPr/>
                    <a:lstStyle/>
                    <a:p>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Supporting Feature</a:t>
                      </a:r>
                      <a:endParaRPr lang="en-US" sz="2800" dirty="0"/>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gridSpan="2">
                  <a:txBody>
                    <a:bodyPr/>
                    <a:lstStyle/>
                    <a:p>
                      <a:pPr marL="0" marR="0">
                        <a:spcBef>
                          <a:spcPts val="0"/>
                        </a:spcBef>
                        <a:spcAft>
                          <a:spcPts val="0"/>
                        </a:spcAft>
                      </a:pPr>
                      <a:r>
                        <a:rPr lang="en-US" sz="1600" b="1" dirty="0">
                          <a:solidFill>
                            <a:srgbClr val="FFFFFF"/>
                          </a:solidFill>
                          <a:effectLst/>
                          <a:latin typeface="Segoe UI" panose="020B0502040204020203" pitchFamily="34" charset="0"/>
                          <a:ea typeface="Times New Roman" panose="02020603050405020304" pitchFamily="18" charset="0"/>
                          <a:cs typeface="Times New Roman" panose="02020603050405020304" pitchFamily="18" charset="0"/>
                        </a:rPr>
                        <a:t>Remarks and Explanations</a:t>
                      </a:r>
                      <a:endParaRPr lang="en-US" sz="1600" dirty="0">
                        <a:effectLst/>
                        <a:latin typeface="Segoe UI" panose="020B0502040204020203" pitchFamily="34" charset="0"/>
                        <a:ea typeface="Times New Roman" panose="02020603050405020304" pitchFamily="18" charset="0"/>
                        <a:cs typeface="Times New Roman" panose="02020603050405020304" pitchFamily="18" charset="0"/>
                      </a:endParaRPr>
                    </a:p>
                  </a:txBody>
                  <a:tcPr marL="73025" marR="7302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3864"/>
                    </a:solidFill>
                  </a:tcPr>
                </a:tc>
                <a:tc hMerge="1">
                  <a:txBody>
                    <a:bodyPr/>
                    <a:lstStyle/>
                    <a:p>
                      <a:endParaRPr lang="en-US"/>
                    </a:p>
                  </a:txBody>
                  <a:tcPr/>
                </a:tc>
                <a:extLst>
                  <a:ext uri="{0D108BD9-81ED-4DB2-BD59-A6C34878D82A}">
                    <a16:rowId xmlns:a16="http://schemas.microsoft.com/office/drawing/2014/main" val="1734875383"/>
                  </a:ext>
                </a:extLst>
              </a:tr>
              <a:tr h="1679261">
                <a:tc>
                  <a:txBody>
                    <a:bodyPr/>
                    <a:lstStyle/>
                    <a:p>
                      <a:pPr marL="0" marR="0" algn="l" defTabSz="457200" rtl="0" eaLnBrk="1" latinLnBrk="0" hangingPunct="1">
                        <a:spcBef>
                          <a:spcPts val="300"/>
                        </a:spcBef>
                        <a:spcAft>
                          <a:spcPts val="300"/>
                        </a:spcAft>
                      </a:pPr>
                      <a:r>
                        <a:rPr lang="en-US" sz="1800" b="1" kern="1200" dirty="0">
                          <a:solidFill>
                            <a:schemeClr val="tx1"/>
                          </a:solidFill>
                          <a:effectLst/>
                          <a:latin typeface="Segoe UI" panose="020B0502040204020203" pitchFamily="34" charset="0"/>
                          <a:ea typeface="+mn-ea"/>
                          <a:cs typeface="Times New Roman" panose="02020603050405020304" pitchFamily="18" charset="0"/>
                        </a:rPr>
                        <a:t>1.1.1 Non-text Content: </a:t>
                      </a:r>
                      <a:r>
                        <a:rPr lang="en-US" sz="1800" b="0" kern="1200" dirty="0">
                          <a:solidFill>
                            <a:schemeClr val="tx1"/>
                          </a:solidFill>
                          <a:effectLst/>
                          <a:latin typeface="Segoe UI" panose="020B0502040204020203" pitchFamily="34" charset="0"/>
                          <a:ea typeface="+mn-ea"/>
                          <a:cs typeface="Times New Roman" panose="02020603050405020304" pitchFamily="18" charset="0"/>
                        </a:rPr>
                        <a:t>All non-text content that is presented to the user has a text alternative that serves the equivalent purpose, except in situations listed in WCAG 2.0 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300"/>
                        </a:spcBef>
                        <a:spcAft>
                          <a:spcPts val="0"/>
                        </a:spcAft>
                      </a:pPr>
                      <a:r>
                        <a:rPr lang="en-US" sz="1600" dirty="0">
                          <a:effectLst/>
                          <a:highlight>
                            <a:srgbClr val="FFFF00"/>
                          </a:highlight>
                          <a:latin typeface="Segoe UI" panose="020B0502040204020203" pitchFamily="34" charset="0"/>
                          <a:ea typeface="Times New Roman" panose="02020603050405020304" pitchFamily="18" charset="0"/>
                          <a:cs typeface="Times New Roman" panose="02020603050405020304" pitchFamily="18" charset="0"/>
                        </a:rPr>
                        <a:t>Does Not Support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200" dirty="0">
                          <a:effectLst/>
                          <a:latin typeface="Segoe UI" panose="020B0502040204020203" pitchFamily="34" charset="0"/>
                          <a:ea typeface="Times New Roman" panose="02020603050405020304" pitchFamily="18" charset="0"/>
                          <a:cs typeface="Times New Roman" panose="02020603050405020304" pitchFamily="18" charset="0"/>
                        </a:rPr>
                        <a:t> The product does not provide sufficient text alternatives for most non-text content, including images that are within the product screens and image buttons.</a:t>
                      </a:r>
                      <a:r>
                        <a:rPr lang="en-US" sz="1800" kern="1200" dirty="0">
                          <a:solidFill>
                            <a:schemeClr val="tx1"/>
                          </a:solidFill>
                          <a:effectLst/>
                          <a:latin typeface="+mn-lt"/>
                          <a:ea typeface="+mn-ea"/>
                          <a:cs typeface="+mn-cs"/>
                        </a:rPr>
                        <a:t/>
                      </a:r>
                      <a:br>
                        <a:rPr lang="en-US" sz="1800" kern="1200" dirty="0">
                          <a:solidFill>
                            <a:schemeClr val="tx1"/>
                          </a:solidFill>
                          <a:effectLst/>
                          <a:latin typeface="+mn-lt"/>
                          <a:ea typeface="+mn-ea"/>
                          <a:cs typeface="+mn-cs"/>
                        </a:rPr>
                      </a:br>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100" dirty="0">
                          <a:effectLst/>
                          <a:latin typeface="Segoe UI" panose="020B0502040204020203" pitchFamily="34" charset="0"/>
                          <a:ea typeface="Times New Roman" panose="02020603050405020304" pitchFamily="18"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24099605"/>
                  </a:ext>
                </a:extLst>
              </a:tr>
            </a:tbl>
          </a:graphicData>
        </a:graphic>
      </p:graphicFrame>
      <p:pic>
        <p:nvPicPr>
          <p:cNvPr id="12" name="Picture 11">
            <a:extLst>
              <a:ext uri="{FF2B5EF4-FFF2-40B4-BE49-F238E27FC236}">
                <a16:creationId xmlns:a16="http://schemas.microsoft.com/office/drawing/2014/main" id="{22F7CC5B-9743-42DB-A211-53198938CF85}"/>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xmlns="" r:id="rId6"/>
              </a:ext>
            </a:extLst>
          </a:blip>
          <a:stretch>
            <a:fillRect/>
          </a:stretch>
        </p:blipFill>
        <p:spPr>
          <a:xfrm>
            <a:off x="4476702" y="4195829"/>
            <a:ext cx="1619298" cy="1644688"/>
          </a:xfrm>
          <a:prstGeom prst="rect">
            <a:avLst/>
          </a:prstGeom>
        </p:spPr>
      </p:pic>
      <p:pic>
        <p:nvPicPr>
          <p:cNvPr id="8" name="Picture 7">
            <a:extLst>
              <a:ext uri="{FF2B5EF4-FFF2-40B4-BE49-F238E27FC236}">
                <a16:creationId xmlns:a16="http://schemas.microsoft.com/office/drawing/2014/main" id="{3DAA1ADA-FE2A-4806-B90B-FF72A2CD15D3}"/>
              </a:ext>
            </a:extLst>
          </p:cNvPr>
          <p:cNvPicPr>
            <a:picLocks noChangeAspect="1"/>
          </p:cNvPicPr>
          <p:nvPr/>
        </p:nvPicPr>
        <p:blipFill>
          <a:blip r:embed="rId7" cstate="hqprint">
            <a:extLst>
              <a:ext uri="{28A0092B-C50C-407E-A947-70E740481C1C}">
                <a14:useLocalDpi xmlns:a14="http://schemas.microsoft.com/office/drawing/2010/main" val="0"/>
              </a:ext>
              <a:ext uri="{837473B0-CC2E-450A-ABE3-18F120FF3D39}">
                <a1611:picAttrSrcUrl xmlns:a1611="http://schemas.microsoft.com/office/drawing/2016/11/main" xmlns="" r:id="rId8"/>
              </a:ext>
            </a:extLst>
          </a:blip>
          <a:stretch>
            <a:fillRect/>
          </a:stretch>
        </p:blipFill>
        <p:spPr>
          <a:xfrm>
            <a:off x="4194896" y="3991827"/>
            <a:ext cx="2115762" cy="2115762"/>
          </a:xfrm>
          <a:prstGeom prst="rect">
            <a:avLst/>
          </a:prstGeom>
        </p:spPr>
      </p:pic>
    </p:spTree>
    <p:extLst>
      <p:ext uri="{BB962C8B-B14F-4D97-AF65-F5344CB8AC3E}">
        <p14:creationId xmlns:p14="http://schemas.microsoft.com/office/powerpoint/2010/main" val="2885029166"/>
      </p:ext>
    </p:extLst>
  </p:cSld>
  <p:clrMapOvr>
    <a:masterClrMapping/>
  </p:clrMapOvr>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OUR.pptx" id="{C8B94E25-33BD-45D5-BF09-DFDE6F66F827}" vid="{3906A810-667D-48F7-952C-A904CEA9ED63}"/>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AD1AFAC22AA534BBEAE0F4929C56D5F" ma:contentTypeVersion="2" ma:contentTypeDescription="Create a new document." ma:contentTypeScope="" ma:versionID="dc366d0aa277a70948486c68531e94ed">
  <xsd:schema xmlns:xsd="http://www.w3.org/2001/XMLSchema" xmlns:xs="http://www.w3.org/2001/XMLSchema" xmlns:p="http://schemas.microsoft.com/office/2006/metadata/properties" xmlns:ns1="http://schemas.microsoft.com/sharepoint/v3" xmlns:ns2="d6e866e8-7e90-4abe-a382-bf774f596087" targetNamespace="http://schemas.microsoft.com/office/2006/metadata/properties" ma:root="true" ma:fieldsID="a5d518da3fc92331687d7f6ebe292455" ns1:_="" ns2:_="">
    <xsd:import namespace="http://schemas.microsoft.com/sharepoint/v3"/>
    <xsd:import namespace="d6e866e8-7e90-4abe-a382-bf774f596087"/>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6e866e8-7e90-4abe-a382-bf774f59608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C4D1548-212F-4F0F-8A2A-2F7535E3C74B}"/>
</file>

<file path=customXml/itemProps2.xml><?xml version="1.0" encoding="utf-8"?>
<ds:datastoreItem xmlns:ds="http://schemas.openxmlformats.org/officeDocument/2006/customXml" ds:itemID="{28873760-79E2-49D0-A91C-3C699A17BD8B}">
  <ds:schemaRefs>
    <ds:schemaRef ds:uri="http://schemas.microsoft.com/sharepoint/v3/contenttype/forms"/>
  </ds:schemaRefs>
</ds:datastoreItem>
</file>

<file path=customXml/itemProps3.xml><?xml version="1.0" encoding="utf-8"?>
<ds:datastoreItem xmlns:ds="http://schemas.openxmlformats.org/officeDocument/2006/customXml" ds:itemID="{31355F95-F6F5-4CC5-9C8F-D5CB58BEE946}">
  <ds:schemaRefs>
    <ds:schemaRef ds:uri="37e94627-93aa-4453-8683-77bf3dac0609"/>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purl.org/dc/elements/1.1/"/>
    <ds:schemaRef ds:uri="http://schemas.microsoft.com/office/2006/metadata/properties"/>
    <ds:schemaRef ds:uri="0a60dfa4-f168-4596-adc8-8c69e4d1c68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Future forward</Template>
  <TotalTime>0</TotalTime>
  <Words>803</Words>
  <Application>Microsoft Office PowerPoint</Application>
  <PresentationFormat>Widescreen</PresentationFormat>
  <Paragraphs>109</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Franklin Gothic Book</vt:lpstr>
      <vt:lpstr>Franklin Gothic Demi</vt:lpstr>
      <vt:lpstr>Segoe UI</vt:lpstr>
      <vt:lpstr>Times New Roman</vt:lpstr>
      <vt:lpstr>Wingdings 2</vt:lpstr>
      <vt:lpstr>DividendVTI</vt:lpstr>
      <vt:lpstr>Procuring Accessible technology </vt:lpstr>
      <vt:lpstr>Agenda</vt:lpstr>
      <vt:lpstr>Accessible technology - Why is it required?</vt:lpstr>
      <vt:lpstr>What is accessible technology?</vt:lpstr>
      <vt:lpstr>What is a vpat?</vt:lpstr>
      <vt:lpstr>The vpat review process</vt:lpstr>
      <vt:lpstr>The vpat review process</vt:lpstr>
      <vt:lpstr>The vpat review process</vt:lpstr>
      <vt:lpstr>The vpat review process</vt:lpstr>
      <vt:lpstr>The vpat review process</vt:lpstr>
      <vt:lpstr>The vpat review process</vt:lpstr>
      <vt:lpstr>The vpat review process</vt:lpstr>
      <vt:lpstr>The future – streamlining the process</vt:lpstr>
      <vt:lpstr>Questions and 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2021-11-08T19:13:59Z</dcterms:created>
  <dcterms:modified xsi:type="dcterms:W3CDTF">2021-11-17T19:40:15Z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0x010100DAD1AFAC22AA534BBEAE0F4929C56D5F</vt:lpwstr>
  </property>
</Properties>
</file>