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3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diagrams/quickStyle1.xml" ContentType="application/vnd.openxmlformats-officedocument.drawingml.diagramStyle+xml"/>
  <Override PartName="/ppt/theme/theme2.xml" ContentType="application/vnd.openxmlformats-officedocument.theme+xml"/>
  <Override PartName="/ppt/diagrams/layout1.xml" ContentType="application/vnd.openxmlformats-officedocument.drawingml.diagramLayout+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sldIdLst>
    <p:sldId id="256" r:id="rId2"/>
    <p:sldId id="257" r:id="rId3"/>
    <p:sldId id="258" r:id="rId4"/>
    <p:sldId id="276" r:id="rId5"/>
    <p:sldId id="278" r:id="rId6"/>
    <p:sldId id="277" r:id="rId7"/>
    <p:sldId id="275" r:id="rId8"/>
    <p:sldId id="262" r:id="rId9"/>
    <p:sldId id="279" r:id="rId10"/>
    <p:sldId id="280" r:id="rId11"/>
    <p:sldId id="281" r:id="rId12"/>
    <p:sldId id="282" r:id="rId13"/>
    <p:sldId id="283" r:id="rId14"/>
    <p:sldId id="284" r:id="rId15"/>
    <p:sldId id="259" r:id="rId16"/>
    <p:sldId id="285" r:id="rId17"/>
    <p:sldId id="292" r:id="rId18"/>
    <p:sldId id="293" r:id="rId19"/>
    <p:sldId id="294" r:id="rId20"/>
    <p:sldId id="287" r:id="rId21"/>
    <p:sldId id="288" r:id="rId22"/>
    <p:sldId id="289" r:id="rId23"/>
    <p:sldId id="260" r:id="rId24"/>
    <p:sldId id="290" r:id="rId25"/>
    <p:sldId id="298" r:id="rId26"/>
    <p:sldId id="296" r:id="rId27"/>
    <p:sldId id="300" r:id="rId28"/>
    <p:sldId id="301" r:id="rId29"/>
    <p:sldId id="302" r:id="rId30"/>
    <p:sldId id="304" r:id="rId31"/>
    <p:sldId id="305" r:id="rId32"/>
    <p:sldId id="306" r:id="rId33"/>
    <p:sldId id="307" r:id="rId34"/>
    <p:sldId id="308" r:id="rId35"/>
    <p:sldId id="309" r:id="rId36"/>
    <p:sldId id="310" r:id="rId37"/>
    <p:sldId id="299" r:id="rId38"/>
    <p:sldId id="295" r:id="rId39"/>
    <p:sldId id="31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3" autoAdjust="0"/>
    <p:restoredTop sz="76150" autoAdjust="0"/>
  </p:normalViewPr>
  <p:slideViewPr>
    <p:cSldViewPr snapToGrid="0">
      <p:cViewPr varScale="1">
        <p:scale>
          <a:sx n="87" d="100"/>
          <a:sy n="87" d="100"/>
        </p:scale>
        <p:origin x="15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B4C7E-E3D0-4464-88C1-CB234EA3A698}" type="doc">
      <dgm:prSet loTypeId="urn:microsoft.com/office/officeart/2005/8/layout/pyramid2" loCatId="pyramid" qsTypeId="urn:microsoft.com/office/officeart/2005/8/quickstyle/simple1" qsCatId="simple" csTypeId="urn:microsoft.com/office/officeart/2005/8/colors/accent1_2" csCatId="accent1" phldr="1"/>
      <dgm:spPr/>
    </dgm:pt>
    <dgm:pt modelId="{9DC78825-BEFF-4185-96A5-E9EFDDC553BA}">
      <dgm:prSet phldrT="[Text]"/>
      <dgm:spPr/>
      <dgm:t>
        <a:bodyPr/>
        <a:lstStyle/>
        <a:p>
          <a:r>
            <a:rPr lang="en-US" dirty="0"/>
            <a:t>Admin. Regulation</a:t>
          </a:r>
        </a:p>
      </dgm:t>
    </dgm:pt>
    <dgm:pt modelId="{D0D34A64-BAB9-4CA9-B987-ED8E088845B7}" type="parTrans" cxnId="{0031CBF4-0120-46EE-9A62-520A3A50D0BD}">
      <dgm:prSet/>
      <dgm:spPr/>
      <dgm:t>
        <a:bodyPr/>
        <a:lstStyle/>
        <a:p>
          <a:endParaRPr lang="en-US"/>
        </a:p>
      </dgm:t>
    </dgm:pt>
    <dgm:pt modelId="{5B9AC320-3F13-4593-A8FF-77722EF7F5E7}" type="sibTrans" cxnId="{0031CBF4-0120-46EE-9A62-520A3A50D0BD}">
      <dgm:prSet/>
      <dgm:spPr/>
      <dgm:t>
        <a:bodyPr/>
        <a:lstStyle/>
        <a:p>
          <a:endParaRPr lang="en-US"/>
        </a:p>
      </dgm:t>
    </dgm:pt>
    <dgm:pt modelId="{11E8FB22-4B98-4F41-A362-1F3E488A87E7}">
      <dgm:prSet phldrT="[Text]"/>
      <dgm:spPr/>
      <dgm:t>
        <a:bodyPr/>
        <a:lstStyle/>
        <a:p>
          <a:r>
            <a:rPr lang="en-US" dirty="0"/>
            <a:t>Board Policies</a:t>
          </a:r>
        </a:p>
      </dgm:t>
    </dgm:pt>
    <dgm:pt modelId="{F7575648-FC02-4CE7-A678-9FAEA9A91D47}" type="parTrans" cxnId="{BE973067-A91A-43C9-8789-78B776C2CE8A}">
      <dgm:prSet/>
      <dgm:spPr/>
      <dgm:t>
        <a:bodyPr/>
        <a:lstStyle/>
        <a:p>
          <a:endParaRPr lang="en-US"/>
        </a:p>
      </dgm:t>
    </dgm:pt>
    <dgm:pt modelId="{71A8442B-C108-4DD7-A87F-67C336847FA7}" type="sibTrans" cxnId="{BE973067-A91A-43C9-8789-78B776C2CE8A}">
      <dgm:prSet/>
      <dgm:spPr/>
      <dgm:t>
        <a:bodyPr/>
        <a:lstStyle/>
        <a:p>
          <a:endParaRPr lang="en-US"/>
        </a:p>
      </dgm:t>
    </dgm:pt>
    <dgm:pt modelId="{24033820-CA64-4A80-B014-F128B8A09951}">
      <dgm:prSet phldrT="[Text]"/>
      <dgm:spPr/>
      <dgm:t>
        <a:bodyPr/>
        <a:lstStyle/>
        <a:p>
          <a:r>
            <a:rPr lang="en-US" dirty="0"/>
            <a:t>Laws / Codes</a:t>
          </a:r>
        </a:p>
      </dgm:t>
    </dgm:pt>
    <dgm:pt modelId="{CCC0D846-8CCF-4D8B-8F87-53FB878765FC}" type="parTrans" cxnId="{870E3C60-14FD-4CFF-BEFD-7942527B9934}">
      <dgm:prSet/>
      <dgm:spPr/>
      <dgm:t>
        <a:bodyPr/>
        <a:lstStyle/>
        <a:p>
          <a:endParaRPr lang="en-US"/>
        </a:p>
      </dgm:t>
    </dgm:pt>
    <dgm:pt modelId="{4D862467-F33E-4649-83A9-863C4E620A54}" type="sibTrans" cxnId="{870E3C60-14FD-4CFF-BEFD-7942527B9934}">
      <dgm:prSet/>
      <dgm:spPr/>
      <dgm:t>
        <a:bodyPr/>
        <a:lstStyle/>
        <a:p>
          <a:endParaRPr lang="en-US"/>
        </a:p>
      </dgm:t>
    </dgm:pt>
    <dgm:pt modelId="{DAB968B3-DC8D-47C1-91F2-E3CC9C6B8F33}" type="pres">
      <dgm:prSet presAssocID="{78AB4C7E-E3D0-4464-88C1-CB234EA3A698}" presName="compositeShape" presStyleCnt="0">
        <dgm:presLayoutVars>
          <dgm:dir/>
          <dgm:resizeHandles/>
        </dgm:presLayoutVars>
      </dgm:prSet>
      <dgm:spPr/>
    </dgm:pt>
    <dgm:pt modelId="{17FFBCF5-0EEB-4F78-BEB0-5B43B68B03B5}" type="pres">
      <dgm:prSet presAssocID="{78AB4C7E-E3D0-4464-88C1-CB234EA3A698}" presName="pyramid" presStyleLbl="node1" presStyleIdx="0" presStyleCnt="1"/>
      <dgm:spPr/>
    </dgm:pt>
    <dgm:pt modelId="{2DD7E075-782A-4A36-AF1D-78FA9412B02E}" type="pres">
      <dgm:prSet presAssocID="{78AB4C7E-E3D0-4464-88C1-CB234EA3A698}" presName="theList" presStyleCnt="0"/>
      <dgm:spPr/>
    </dgm:pt>
    <dgm:pt modelId="{E9C9F292-0AF0-463D-A86A-4382745DC180}" type="pres">
      <dgm:prSet presAssocID="{9DC78825-BEFF-4185-96A5-E9EFDDC553BA}" presName="aNode" presStyleLbl="fgAcc1" presStyleIdx="0" presStyleCnt="3">
        <dgm:presLayoutVars>
          <dgm:bulletEnabled val="1"/>
        </dgm:presLayoutVars>
      </dgm:prSet>
      <dgm:spPr/>
    </dgm:pt>
    <dgm:pt modelId="{057A4157-C400-4C70-B6C6-7C9BD7064B71}" type="pres">
      <dgm:prSet presAssocID="{9DC78825-BEFF-4185-96A5-E9EFDDC553BA}" presName="aSpace" presStyleCnt="0"/>
      <dgm:spPr/>
    </dgm:pt>
    <dgm:pt modelId="{E9DFC371-2BE3-4E8B-8316-BB624E692ED4}" type="pres">
      <dgm:prSet presAssocID="{11E8FB22-4B98-4F41-A362-1F3E488A87E7}" presName="aNode" presStyleLbl="fgAcc1" presStyleIdx="1" presStyleCnt="3">
        <dgm:presLayoutVars>
          <dgm:bulletEnabled val="1"/>
        </dgm:presLayoutVars>
      </dgm:prSet>
      <dgm:spPr/>
    </dgm:pt>
    <dgm:pt modelId="{0FE45D22-6921-4722-9011-57C06D15D166}" type="pres">
      <dgm:prSet presAssocID="{11E8FB22-4B98-4F41-A362-1F3E488A87E7}" presName="aSpace" presStyleCnt="0"/>
      <dgm:spPr/>
    </dgm:pt>
    <dgm:pt modelId="{CB95C1F5-04B1-4F91-89BE-0709250DA27D}" type="pres">
      <dgm:prSet presAssocID="{24033820-CA64-4A80-B014-F128B8A09951}" presName="aNode" presStyleLbl="fgAcc1" presStyleIdx="2" presStyleCnt="3">
        <dgm:presLayoutVars>
          <dgm:bulletEnabled val="1"/>
        </dgm:presLayoutVars>
      </dgm:prSet>
      <dgm:spPr/>
    </dgm:pt>
    <dgm:pt modelId="{7204DD89-9261-4383-B77D-F91F80751F99}" type="pres">
      <dgm:prSet presAssocID="{24033820-CA64-4A80-B014-F128B8A09951}" presName="aSpace" presStyleCnt="0"/>
      <dgm:spPr/>
    </dgm:pt>
  </dgm:ptLst>
  <dgm:cxnLst>
    <dgm:cxn modelId="{41E28910-2335-4BE0-80E4-2ED9C513BDFB}" type="presOf" srcId="{11E8FB22-4B98-4F41-A362-1F3E488A87E7}" destId="{E9DFC371-2BE3-4E8B-8316-BB624E692ED4}" srcOrd="0" destOrd="0" presId="urn:microsoft.com/office/officeart/2005/8/layout/pyramid2"/>
    <dgm:cxn modelId="{6DDD2531-1EA8-4E82-B811-95FF983697F0}" type="presOf" srcId="{78AB4C7E-E3D0-4464-88C1-CB234EA3A698}" destId="{DAB968B3-DC8D-47C1-91F2-E3CC9C6B8F33}" srcOrd="0" destOrd="0" presId="urn:microsoft.com/office/officeart/2005/8/layout/pyramid2"/>
    <dgm:cxn modelId="{870E3C60-14FD-4CFF-BEFD-7942527B9934}" srcId="{78AB4C7E-E3D0-4464-88C1-CB234EA3A698}" destId="{24033820-CA64-4A80-B014-F128B8A09951}" srcOrd="2" destOrd="0" parTransId="{CCC0D846-8CCF-4D8B-8F87-53FB878765FC}" sibTransId="{4D862467-F33E-4649-83A9-863C4E620A54}"/>
    <dgm:cxn modelId="{BE973067-A91A-43C9-8789-78B776C2CE8A}" srcId="{78AB4C7E-E3D0-4464-88C1-CB234EA3A698}" destId="{11E8FB22-4B98-4F41-A362-1F3E488A87E7}" srcOrd="1" destOrd="0" parTransId="{F7575648-FC02-4CE7-A678-9FAEA9A91D47}" sibTransId="{71A8442B-C108-4DD7-A87F-67C336847FA7}"/>
    <dgm:cxn modelId="{BDC09874-BC3E-4004-8A10-4E6C8F65FAB4}" type="presOf" srcId="{24033820-CA64-4A80-B014-F128B8A09951}" destId="{CB95C1F5-04B1-4F91-89BE-0709250DA27D}" srcOrd="0" destOrd="0" presId="urn:microsoft.com/office/officeart/2005/8/layout/pyramid2"/>
    <dgm:cxn modelId="{74039FB1-CC89-4AF2-8B50-68AD49E2C6A4}" type="presOf" srcId="{9DC78825-BEFF-4185-96A5-E9EFDDC553BA}" destId="{E9C9F292-0AF0-463D-A86A-4382745DC180}" srcOrd="0" destOrd="0" presId="urn:microsoft.com/office/officeart/2005/8/layout/pyramid2"/>
    <dgm:cxn modelId="{0031CBF4-0120-46EE-9A62-520A3A50D0BD}" srcId="{78AB4C7E-E3D0-4464-88C1-CB234EA3A698}" destId="{9DC78825-BEFF-4185-96A5-E9EFDDC553BA}" srcOrd="0" destOrd="0" parTransId="{D0D34A64-BAB9-4CA9-B987-ED8E088845B7}" sibTransId="{5B9AC320-3F13-4593-A8FF-77722EF7F5E7}"/>
    <dgm:cxn modelId="{434C60A7-B1CF-4BD8-BB6E-78FB4511F410}" type="presParOf" srcId="{DAB968B3-DC8D-47C1-91F2-E3CC9C6B8F33}" destId="{17FFBCF5-0EEB-4F78-BEB0-5B43B68B03B5}" srcOrd="0" destOrd="0" presId="urn:microsoft.com/office/officeart/2005/8/layout/pyramid2"/>
    <dgm:cxn modelId="{57BB31D5-09F4-497C-8C14-590E60D347CE}" type="presParOf" srcId="{DAB968B3-DC8D-47C1-91F2-E3CC9C6B8F33}" destId="{2DD7E075-782A-4A36-AF1D-78FA9412B02E}" srcOrd="1" destOrd="0" presId="urn:microsoft.com/office/officeart/2005/8/layout/pyramid2"/>
    <dgm:cxn modelId="{B9F96545-9B8D-463C-AFEF-9D359741F4FF}" type="presParOf" srcId="{2DD7E075-782A-4A36-AF1D-78FA9412B02E}" destId="{E9C9F292-0AF0-463D-A86A-4382745DC180}" srcOrd="0" destOrd="0" presId="urn:microsoft.com/office/officeart/2005/8/layout/pyramid2"/>
    <dgm:cxn modelId="{11DDA61D-A64D-4B82-A16C-D2EC6CB97F77}" type="presParOf" srcId="{2DD7E075-782A-4A36-AF1D-78FA9412B02E}" destId="{057A4157-C400-4C70-B6C6-7C9BD7064B71}" srcOrd="1" destOrd="0" presId="urn:microsoft.com/office/officeart/2005/8/layout/pyramid2"/>
    <dgm:cxn modelId="{CE81D2F2-AB10-417B-A276-873B078D598A}" type="presParOf" srcId="{2DD7E075-782A-4A36-AF1D-78FA9412B02E}" destId="{E9DFC371-2BE3-4E8B-8316-BB624E692ED4}" srcOrd="2" destOrd="0" presId="urn:microsoft.com/office/officeart/2005/8/layout/pyramid2"/>
    <dgm:cxn modelId="{83A7D44F-5DCD-4A05-AEC4-E4C6BD2F7A09}" type="presParOf" srcId="{2DD7E075-782A-4A36-AF1D-78FA9412B02E}" destId="{0FE45D22-6921-4722-9011-57C06D15D166}" srcOrd="3" destOrd="0" presId="urn:microsoft.com/office/officeart/2005/8/layout/pyramid2"/>
    <dgm:cxn modelId="{D42CCBCA-D91C-4F4C-B58C-57EEE234BD41}" type="presParOf" srcId="{2DD7E075-782A-4A36-AF1D-78FA9412B02E}" destId="{CB95C1F5-04B1-4F91-89BE-0709250DA27D}" srcOrd="4" destOrd="0" presId="urn:microsoft.com/office/officeart/2005/8/layout/pyramid2"/>
    <dgm:cxn modelId="{88A57B34-3685-428A-A37C-100540462E08}" type="presParOf" srcId="{2DD7E075-782A-4A36-AF1D-78FA9412B02E}" destId="{7204DD89-9261-4383-B77D-F91F80751F99}"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FBCF5-0EEB-4F78-BEB0-5B43B68B03B5}">
      <dsp:nvSpPr>
        <dsp:cNvPr id="0" name=""/>
        <dsp:cNvSpPr/>
      </dsp:nvSpPr>
      <dsp:spPr>
        <a:xfrm>
          <a:off x="2054786" y="0"/>
          <a:ext cx="3494285" cy="3494285"/>
        </a:xfrm>
        <a:prstGeom prst="triangl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C9F292-0AF0-463D-A86A-4382745DC180}">
      <dsp:nvSpPr>
        <dsp:cNvPr id="0" name=""/>
        <dsp:cNvSpPr/>
      </dsp:nvSpPr>
      <dsp:spPr>
        <a:xfrm>
          <a:off x="3801928" y="351305"/>
          <a:ext cx="2271285" cy="827162"/>
        </a:xfrm>
        <a:prstGeom prst="round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Admin. Regulation</a:t>
          </a:r>
        </a:p>
      </dsp:txBody>
      <dsp:txXfrm>
        <a:off x="3842307" y="391684"/>
        <a:ext cx="2190527" cy="746404"/>
      </dsp:txXfrm>
    </dsp:sp>
    <dsp:sp modelId="{E9DFC371-2BE3-4E8B-8316-BB624E692ED4}">
      <dsp:nvSpPr>
        <dsp:cNvPr id="0" name=""/>
        <dsp:cNvSpPr/>
      </dsp:nvSpPr>
      <dsp:spPr>
        <a:xfrm>
          <a:off x="3801928" y="1281863"/>
          <a:ext cx="2271285" cy="827162"/>
        </a:xfrm>
        <a:prstGeom prst="round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Board Policies</a:t>
          </a:r>
        </a:p>
      </dsp:txBody>
      <dsp:txXfrm>
        <a:off x="3842307" y="1322242"/>
        <a:ext cx="2190527" cy="746404"/>
      </dsp:txXfrm>
    </dsp:sp>
    <dsp:sp modelId="{CB95C1F5-04B1-4F91-89BE-0709250DA27D}">
      <dsp:nvSpPr>
        <dsp:cNvPr id="0" name=""/>
        <dsp:cNvSpPr/>
      </dsp:nvSpPr>
      <dsp:spPr>
        <a:xfrm>
          <a:off x="3801928" y="2212421"/>
          <a:ext cx="2271285" cy="827162"/>
        </a:xfrm>
        <a:prstGeom prst="round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Laws / Codes</a:t>
          </a:r>
        </a:p>
      </dsp:txBody>
      <dsp:txXfrm>
        <a:off x="3842307" y="2252800"/>
        <a:ext cx="2190527" cy="74640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6CA6CE-1019-4C16-A69E-28E819E2810D}"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B4920-544E-4570-B61A-6613B73BB828}" type="slidenum">
              <a:rPr lang="en-US" smtClean="0"/>
              <a:t>‹#›</a:t>
            </a:fld>
            <a:endParaRPr lang="en-US"/>
          </a:p>
        </p:txBody>
      </p:sp>
    </p:spTree>
    <p:extLst>
      <p:ext uri="{BB962C8B-B14F-4D97-AF65-F5344CB8AC3E}">
        <p14:creationId xmlns:p14="http://schemas.microsoft.com/office/powerpoint/2010/main" val="90057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helpdesk@rsccd.ed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TIP</a:t>
            </a:r>
            <a:r>
              <a:rPr lang="en-US" dirty="0"/>
              <a:t>: You can add this link to your bookmarks so it’s easily accessible.</a:t>
            </a:r>
          </a:p>
          <a:p>
            <a:r>
              <a:rPr lang="en-US" b="1" dirty="0">
                <a:solidFill>
                  <a:srgbClr val="FF0000"/>
                </a:solidFill>
              </a:rPr>
              <a:t>TIP</a:t>
            </a:r>
            <a:r>
              <a:rPr lang="en-US" dirty="0"/>
              <a:t>: If you need access to a specific report and don’t have access, please send a request for access to </a:t>
            </a:r>
            <a:r>
              <a:rPr lang="en-US" dirty="0">
                <a:hlinkClick r:id="rId3"/>
              </a:rPr>
              <a:t>helpdesk@rsccd.edu</a:t>
            </a:r>
            <a:r>
              <a:rPr lang="en-US" dirty="0"/>
              <a:t>. </a:t>
            </a:r>
          </a:p>
          <a:p>
            <a:endParaRPr lang="en-US" dirty="0"/>
          </a:p>
        </p:txBody>
      </p:sp>
      <p:sp>
        <p:nvSpPr>
          <p:cNvPr id="4" name="Slide Number Placeholder 3"/>
          <p:cNvSpPr>
            <a:spLocks noGrp="1"/>
          </p:cNvSpPr>
          <p:nvPr>
            <p:ph type="sldNum" sz="quarter" idx="5"/>
          </p:nvPr>
        </p:nvSpPr>
        <p:spPr/>
        <p:txBody>
          <a:bodyPr/>
          <a:lstStyle/>
          <a:p>
            <a:fld id="{D7AB4920-544E-4570-B61A-6613B73BB828}" type="slidenum">
              <a:rPr lang="en-US" smtClean="0"/>
              <a:t>5</a:t>
            </a:fld>
            <a:endParaRPr lang="en-US"/>
          </a:p>
        </p:txBody>
      </p:sp>
    </p:spTree>
    <p:extLst>
      <p:ext uri="{BB962C8B-B14F-4D97-AF65-F5344CB8AC3E}">
        <p14:creationId xmlns:p14="http://schemas.microsoft.com/office/powerpoint/2010/main" val="729512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B4920-544E-4570-B61A-6613B73BB828}" type="slidenum">
              <a:rPr lang="en-US" smtClean="0"/>
              <a:t>17</a:t>
            </a:fld>
            <a:endParaRPr lang="en-US"/>
          </a:p>
        </p:txBody>
      </p:sp>
    </p:spTree>
    <p:extLst>
      <p:ext uri="{BB962C8B-B14F-4D97-AF65-F5344CB8AC3E}">
        <p14:creationId xmlns:p14="http://schemas.microsoft.com/office/powerpoint/2010/main" val="1902221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B4920-544E-4570-B61A-6613B73BB828}" type="slidenum">
              <a:rPr lang="en-US" smtClean="0"/>
              <a:t>18</a:t>
            </a:fld>
            <a:endParaRPr lang="en-US"/>
          </a:p>
        </p:txBody>
      </p:sp>
    </p:spTree>
    <p:extLst>
      <p:ext uri="{BB962C8B-B14F-4D97-AF65-F5344CB8AC3E}">
        <p14:creationId xmlns:p14="http://schemas.microsoft.com/office/powerpoint/2010/main" val="57636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B4920-544E-4570-B61A-6613B73BB828}" type="slidenum">
              <a:rPr lang="en-US" smtClean="0"/>
              <a:t>19</a:t>
            </a:fld>
            <a:endParaRPr lang="en-US"/>
          </a:p>
        </p:txBody>
      </p:sp>
    </p:spTree>
    <p:extLst>
      <p:ext uri="{BB962C8B-B14F-4D97-AF65-F5344CB8AC3E}">
        <p14:creationId xmlns:p14="http://schemas.microsoft.com/office/powerpoint/2010/main" val="3589484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B4920-544E-4570-B61A-6613B73BB828}" type="slidenum">
              <a:rPr lang="en-US" smtClean="0"/>
              <a:t>24</a:t>
            </a:fld>
            <a:endParaRPr lang="en-US"/>
          </a:p>
        </p:txBody>
      </p:sp>
    </p:spTree>
    <p:extLst>
      <p:ext uri="{BB962C8B-B14F-4D97-AF65-F5344CB8AC3E}">
        <p14:creationId xmlns:p14="http://schemas.microsoft.com/office/powerpoint/2010/main" val="1762353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B4920-544E-4570-B61A-6613B73BB828}" type="slidenum">
              <a:rPr lang="en-US" smtClean="0"/>
              <a:t>25</a:t>
            </a:fld>
            <a:endParaRPr lang="en-US"/>
          </a:p>
        </p:txBody>
      </p:sp>
    </p:spTree>
    <p:extLst>
      <p:ext uri="{BB962C8B-B14F-4D97-AF65-F5344CB8AC3E}">
        <p14:creationId xmlns:p14="http://schemas.microsoft.com/office/powerpoint/2010/main" val="2950925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B4920-544E-4570-B61A-6613B73BB828}" type="slidenum">
              <a:rPr lang="en-US" smtClean="0"/>
              <a:t>29</a:t>
            </a:fld>
            <a:endParaRPr lang="en-US"/>
          </a:p>
        </p:txBody>
      </p:sp>
    </p:spTree>
    <p:extLst>
      <p:ext uri="{BB962C8B-B14F-4D97-AF65-F5344CB8AC3E}">
        <p14:creationId xmlns:p14="http://schemas.microsoft.com/office/powerpoint/2010/main" val="3140709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 menu is available in 2 modes (Edit and Regular Mode).</a:t>
            </a:r>
          </a:p>
          <a:p>
            <a:endParaRPr lang="en-US" dirty="0"/>
          </a:p>
          <a:p>
            <a:r>
              <a:rPr lang="en-US" dirty="0"/>
              <a:t>Click “Change to Regular Mode”.  Regular mode is the easiest way to run a complete GL report for your department.  Edit Mode can be used to run the report with additional parameters. </a:t>
            </a:r>
          </a:p>
        </p:txBody>
      </p:sp>
      <p:sp>
        <p:nvSpPr>
          <p:cNvPr id="4" name="Slide Number Placeholder 3"/>
          <p:cNvSpPr>
            <a:spLocks noGrp="1"/>
          </p:cNvSpPr>
          <p:nvPr>
            <p:ph type="sldNum" sz="quarter" idx="5"/>
          </p:nvPr>
        </p:nvSpPr>
        <p:spPr/>
        <p:txBody>
          <a:bodyPr/>
          <a:lstStyle/>
          <a:p>
            <a:fld id="{D7AB4920-544E-4570-B61A-6613B73BB828}" type="slidenum">
              <a:rPr lang="en-US" smtClean="0"/>
              <a:t>6</a:t>
            </a:fld>
            <a:endParaRPr lang="en-US"/>
          </a:p>
        </p:txBody>
      </p:sp>
    </p:spTree>
    <p:extLst>
      <p:ext uri="{BB962C8B-B14F-4D97-AF65-F5344CB8AC3E}">
        <p14:creationId xmlns:p14="http://schemas.microsoft.com/office/powerpoint/2010/main" val="50971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to select/enter the report parameters to run the desired report.  </a:t>
            </a:r>
          </a:p>
          <a:p>
            <a:endParaRPr lang="en-US" dirty="0"/>
          </a:p>
          <a:p>
            <a:r>
              <a:rPr lang="en-US" dirty="0"/>
              <a:t>The report can only be run by fiscal year and cannot cross fiscal years.  A fiscal year is July 1 through June 30 of the next year.  Fiscal Year 2021/2022 would refer to the fiscal year beginning July 1, 2021.</a:t>
            </a:r>
          </a:p>
          <a:p>
            <a:endParaRPr lang="en-US" dirty="0"/>
          </a:p>
          <a:p>
            <a:r>
              <a:rPr lang="en-US" dirty="0"/>
              <a:t>In the report menu, the “Fiscal Year” field defaults to current fiscal year but you can select a prior fiscal year from the dropdown.  “Month End” defaults to the current month but you can select a different month from the dropdown.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“Include Pre-Encumbrances (Purchase Requisitions)” is checked by default. We recommend leaving this checked so your report shows you an accurate picture of available funds.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Budget A Version and Budget B Version fields populate by default.  The Adopted Budget is the budget that was Board approved in August/September.  The Allocated Budget is the current budget including budget changes that have subsequently posted.  We recommend using the default options so your report shows current budget information.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not display all-zero entries” is checked by default.  Uncheck this box if you’d like your report to include accounts that have a zero balance.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the Output Format for your report from the dropdown.  You can select Report, PDF, or Word.  You can also check “Excel Export” if you’d like the report in Excel.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Regular Mode offers more ways to enter report parameters and more way to sort and subtotal data.</a:t>
            </a:r>
          </a:p>
          <a:p>
            <a:endParaRPr lang="en-US" dirty="0"/>
          </a:p>
          <a:p>
            <a:endParaRPr lang="en-US" dirty="0"/>
          </a:p>
        </p:txBody>
      </p:sp>
      <p:sp>
        <p:nvSpPr>
          <p:cNvPr id="4" name="Slide Number Placeholder 3"/>
          <p:cNvSpPr>
            <a:spLocks noGrp="1"/>
          </p:cNvSpPr>
          <p:nvPr>
            <p:ph type="sldNum" sz="quarter" idx="5"/>
          </p:nvPr>
        </p:nvSpPr>
        <p:spPr/>
        <p:txBody>
          <a:bodyPr/>
          <a:lstStyle/>
          <a:p>
            <a:fld id="{D7AB4920-544E-4570-B61A-6613B73BB828}" type="slidenum">
              <a:rPr lang="en-US" smtClean="0"/>
              <a:t>7</a:t>
            </a:fld>
            <a:endParaRPr lang="en-US"/>
          </a:p>
        </p:txBody>
      </p:sp>
    </p:spTree>
    <p:extLst>
      <p:ext uri="{BB962C8B-B14F-4D97-AF65-F5344CB8AC3E}">
        <p14:creationId xmlns:p14="http://schemas.microsoft.com/office/powerpoint/2010/main" val="2237860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demo, we selected “report” as the output format.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page of the report will show the report parameters that were selected and the period covered.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top menu bar, click on the “next page” icon to navigate to the next page.</a:t>
            </a:r>
          </a:p>
        </p:txBody>
      </p:sp>
      <p:sp>
        <p:nvSpPr>
          <p:cNvPr id="4" name="Slide Number Placeholder 3"/>
          <p:cNvSpPr>
            <a:spLocks noGrp="1"/>
          </p:cNvSpPr>
          <p:nvPr>
            <p:ph type="sldNum" sz="quarter" idx="5"/>
          </p:nvPr>
        </p:nvSpPr>
        <p:spPr/>
        <p:txBody>
          <a:bodyPr/>
          <a:lstStyle/>
          <a:p>
            <a:fld id="{D7AB4920-544E-4570-B61A-6613B73BB828}" type="slidenum">
              <a:rPr lang="en-US" smtClean="0"/>
              <a:t>8</a:t>
            </a:fld>
            <a:endParaRPr lang="en-US"/>
          </a:p>
        </p:txBody>
      </p:sp>
    </p:spTree>
    <p:extLst>
      <p:ext uri="{BB962C8B-B14F-4D97-AF65-F5344CB8AC3E}">
        <p14:creationId xmlns:p14="http://schemas.microsoft.com/office/powerpoint/2010/main" val="3983621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report will show your department’s GL accounts on the very left and subtotals are in </a:t>
            </a:r>
            <a:r>
              <a:rPr lang="en-US" b="1" dirty="0"/>
              <a:t>bold</a:t>
            </a:r>
            <a:r>
              <a:rPr lang="en-US" dirty="0"/>
              <a:t>.  You’ll see the report shows a short description of the object code.  Object codes are how we classify financial transactions and are based on the State’s Budget and Accounting Manual.</a:t>
            </a:r>
          </a:p>
          <a:p>
            <a:endParaRPr lang="en-US" dirty="0"/>
          </a:p>
          <a:p>
            <a:r>
              <a:rPr lang="en-US" dirty="0"/>
              <a:t>“Adopted Budget” is the budget that was Board approved in August/September.</a:t>
            </a:r>
          </a:p>
          <a:p>
            <a:endParaRPr lang="en-US" dirty="0"/>
          </a:p>
          <a:p>
            <a:r>
              <a:rPr lang="en-US" dirty="0"/>
              <a:t>“Allocated Budget” is the current budget including budget changes posted subsequent to the Adopted Budget.</a:t>
            </a:r>
          </a:p>
          <a:p>
            <a:endParaRPr lang="en-US" dirty="0"/>
          </a:p>
          <a:p>
            <a:r>
              <a:rPr lang="en-US" dirty="0"/>
              <a:t>“YTD Actuals” represents actual expenses.  It includes any transfers of expenditure (TOEs) that have posted. </a:t>
            </a:r>
          </a:p>
          <a:p>
            <a:endParaRPr lang="en-US" dirty="0"/>
          </a:p>
          <a:p>
            <a:r>
              <a:rPr lang="en-US" dirty="0"/>
              <a:t>“YTD Enc + PRs” represents encumbrances and purchasing requisitions.  </a:t>
            </a:r>
          </a:p>
          <a:p>
            <a:endParaRPr lang="en-US" dirty="0"/>
          </a:p>
          <a:p>
            <a:r>
              <a:rPr lang="en-US" dirty="0"/>
              <a:t>“YTD Balance” shows the amount of budget available to spend in the account.  It is the allocated budget, less actual expenditures, less encumbrances and requisitions.</a:t>
            </a:r>
          </a:p>
          <a:p>
            <a:endParaRPr lang="en-US" b="1" dirty="0">
              <a:solidFill>
                <a:srgbClr val="FF0000"/>
              </a:solidFill>
            </a:endParaRPr>
          </a:p>
          <a:p>
            <a:r>
              <a:rPr lang="en-US" b="1" dirty="0">
                <a:solidFill>
                  <a:srgbClr val="FF0000"/>
                </a:solidFill>
              </a:rPr>
              <a:t>TIP</a:t>
            </a:r>
            <a:r>
              <a:rPr lang="en-US" dirty="0"/>
              <a:t>:  If a GL account has a negative “YTD Balance”, this indicates that the account is overspent.  A budget change should be submitted to transfer budget to this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this report shows summary-level detail of the budget, actuals, encumbrances, and available balance by GL account.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TIP</a:t>
            </a:r>
            <a:r>
              <a:rPr lang="en-US" dirty="0"/>
              <a:t>:   You can use ACBL to drill into account detail for a single account at a time.  You can use a GL0210 report to drill into account detail for multiple accounts at a time.</a:t>
            </a:r>
          </a:p>
        </p:txBody>
      </p:sp>
      <p:sp>
        <p:nvSpPr>
          <p:cNvPr id="4" name="Slide Number Placeholder 3"/>
          <p:cNvSpPr>
            <a:spLocks noGrp="1"/>
          </p:cNvSpPr>
          <p:nvPr>
            <p:ph type="sldNum" sz="quarter" idx="5"/>
          </p:nvPr>
        </p:nvSpPr>
        <p:spPr/>
        <p:txBody>
          <a:bodyPr/>
          <a:lstStyle/>
          <a:p>
            <a:fld id="{D7AB4920-544E-4570-B61A-6613B73BB828}" type="slidenum">
              <a:rPr lang="en-US" smtClean="0"/>
              <a:t>9</a:t>
            </a:fld>
            <a:endParaRPr lang="en-US"/>
          </a:p>
        </p:txBody>
      </p:sp>
    </p:spTree>
    <p:extLst>
      <p:ext uri="{BB962C8B-B14F-4D97-AF65-F5344CB8AC3E}">
        <p14:creationId xmlns:p14="http://schemas.microsoft.com/office/powerpoint/2010/main" val="3891534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item on the agenda is Frequently Used Object Codes.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request of some of our end users, we created a new resource to assist end users in selecting the proper object code and to help us districtwide to account for financial activity consistently.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previously made reference to the State’s Budget and Accounting Manual.  That manual is the guidance that all CA community colleges are required to follow when accounting for financial transactions (including purchases, salaries, other expenditures, revenues, assets and liabilities).  The proper and consistent classification of financial transactions is </a:t>
            </a:r>
            <a:r>
              <a:rPr lang="en-US" u="sng" dirty="0"/>
              <a:t>really</a:t>
            </a:r>
            <a:r>
              <a:rPr lang="en-US" dirty="0"/>
              <a:t> important for audit and financial reporting purposes.  We may or may not realize it but many of us play a </a:t>
            </a:r>
            <a:r>
              <a:rPr lang="en-US" u="sng" dirty="0"/>
              <a:t>really</a:t>
            </a:r>
            <a:r>
              <a:rPr lang="en-US" dirty="0"/>
              <a:t> important role in helping to ensure financial transactions are properly accounted for (whether we’re entering purchase requisitions or reviewing them, or entering status change forms or reviewing these items).  When you’re selecting the proper GL account, it reduces the risk of having a deficiency noted in the districtwide audit report.</a:t>
            </a:r>
          </a:p>
          <a:p>
            <a:r>
              <a:rPr lang="en-US" dirty="0"/>
              <a:t>  </a:t>
            </a:r>
          </a:p>
        </p:txBody>
      </p:sp>
      <p:sp>
        <p:nvSpPr>
          <p:cNvPr id="4" name="Slide Number Placeholder 3"/>
          <p:cNvSpPr>
            <a:spLocks noGrp="1"/>
          </p:cNvSpPr>
          <p:nvPr>
            <p:ph type="sldNum" sz="quarter" idx="5"/>
          </p:nvPr>
        </p:nvSpPr>
        <p:spPr/>
        <p:txBody>
          <a:bodyPr/>
          <a:lstStyle/>
          <a:p>
            <a:fld id="{D7AB4920-544E-4570-B61A-6613B73BB828}" type="slidenum">
              <a:rPr lang="en-US" smtClean="0"/>
              <a:t>10</a:t>
            </a:fld>
            <a:endParaRPr lang="en-US"/>
          </a:p>
        </p:txBody>
      </p:sp>
    </p:spTree>
    <p:extLst>
      <p:ext uri="{BB962C8B-B14F-4D97-AF65-F5344CB8AC3E}">
        <p14:creationId xmlns:p14="http://schemas.microsoft.com/office/powerpoint/2010/main" val="4268348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quickly e-BCF posts depends on how quickly approvers in the queue review and sign-off.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more often each approver check their queues, the faster the BCFs will be processed.</a:t>
            </a:r>
          </a:p>
          <a:p>
            <a:endParaRPr lang="en-US" dirty="0"/>
          </a:p>
        </p:txBody>
      </p:sp>
      <p:sp>
        <p:nvSpPr>
          <p:cNvPr id="4" name="Slide Number Placeholder 3"/>
          <p:cNvSpPr>
            <a:spLocks noGrp="1"/>
          </p:cNvSpPr>
          <p:nvPr>
            <p:ph type="sldNum" sz="quarter" idx="5"/>
          </p:nvPr>
        </p:nvSpPr>
        <p:spPr/>
        <p:txBody>
          <a:bodyPr/>
          <a:lstStyle/>
          <a:p>
            <a:fld id="{D7AB4920-544E-4570-B61A-6613B73BB828}" type="slidenum">
              <a:rPr lang="en-US" smtClean="0"/>
              <a:t>12</a:t>
            </a:fld>
            <a:endParaRPr lang="en-US"/>
          </a:p>
        </p:txBody>
      </p:sp>
    </p:spTree>
    <p:extLst>
      <p:ext uri="{BB962C8B-B14F-4D97-AF65-F5344CB8AC3E}">
        <p14:creationId xmlns:p14="http://schemas.microsoft.com/office/powerpoint/2010/main" val="266163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has to be completed by the fiscal year-end deadlines (i.e. calendar) regardless of planned vacation.  Please plan accordingly.</a:t>
            </a:r>
          </a:p>
        </p:txBody>
      </p:sp>
      <p:sp>
        <p:nvSpPr>
          <p:cNvPr id="4" name="Slide Number Placeholder 3"/>
          <p:cNvSpPr>
            <a:spLocks noGrp="1"/>
          </p:cNvSpPr>
          <p:nvPr>
            <p:ph type="sldNum" sz="quarter" idx="5"/>
          </p:nvPr>
        </p:nvSpPr>
        <p:spPr/>
        <p:txBody>
          <a:bodyPr/>
          <a:lstStyle/>
          <a:p>
            <a:fld id="{D7AB4920-544E-4570-B61A-6613B73BB828}" type="slidenum">
              <a:rPr lang="en-US" smtClean="0"/>
              <a:t>13</a:t>
            </a:fld>
            <a:endParaRPr lang="en-US"/>
          </a:p>
        </p:txBody>
      </p:sp>
    </p:spTree>
    <p:extLst>
      <p:ext uri="{BB962C8B-B14F-4D97-AF65-F5344CB8AC3E}">
        <p14:creationId xmlns:p14="http://schemas.microsoft.com/office/powerpoint/2010/main" val="2452387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B4920-544E-4570-B61A-6613B73BB828}" type="slidenum">
              <a:rPr lang="en-US" smtClean="0"/>
              <a:t>16</a:t>
            </a:fld>
            <a:endParaRPr lang="en-US"/>
          </a:p>
        </p:txBody>
      </p:sp>
    </p:spTree>
    <p:extLst>
      <p:ext uri="{BB962C8B-B14F-4D97-AF65-F5344CB8AC3E}">
        <p14:creationId xmlns:p14="http://schemas.microsoft.com/office/powerpoint/2010/main" val="3018061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12/6/2021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12/6/2021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12/6/2021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12/6/2021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12/6/2021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sccd.edu/Departments/Fiscal-Services/Documents/FISCAL_FAQs/Frequently%20Used%20Object%20Codes%20-%20Expanded%20Descriptions%20-%20FINAL.v2%20VERDANA%2011-09-21.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rsccd.edu/Departments/Fiscal-Services/Documents/BC_Instructions.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rsccd.edu/Departments/Fiscal-Services/Documents/AR%207400%20Overview.pdf" TargetMode="External"/><Relationship Id="rId2" Type="http://schemas.openxmlformats.org/officeDocument/2006/relationships/hyperlink" Target="https://rsccd.edu/Departments/Fiscal-Services/Documents/FISCAL_FORMS/Travel_Instructions.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0E55-DFED-4B2C-A3DC-7E7EB22F3361}"/>
              </a:ext>
            </a:extLst>
          </p:cNvPr>
          <p:cNvSpPr>
            <a:spLocks noGrp="1"/>
          </p:cNvSpPr>
          <p:nvPr>
            <p:ph type="ctrTitle"/>
          </p:nvPr>
        </p:nvSpPr>
        <p:spPr/>
        <p:txBody>
          <a:bodyPr/>
          <a:lstStyle/>
          <a:p>
            <a:r>
              <a:rPr lang="en-US" dirty="0"/>
              <a:t>Purchasing &amp; Fiscal services Training</a:t>
            </a:r>
          </a:p>
        </p:txBody>
      </p:sp>
      <p:sp>
        <p:nvSpPr>
          <p:cNvPr id="3" name="Subtitle 2">
            <a:extLst>
              <a:ext uri="{FF2B5EF4-FFF2-40B4-BE49-F238E27FC236}">
                <a16:creationId xmlns:a16="http://schemas.microsoft.com/office/drawing/2014/main" id="{B34F0F90-C0D7-41C6-9AEF-6A9B5DDBF958}"/>
              </a:ext>
            </a:extLst>
          </p:cNvPr>
          <p:cNvSpPr>
            <a:spLocks noGrp="1"/>
          </p:cNvSpPr>
          <p:nvPr>
            <p:ph type="subTitle" idx="1"/>
          </p:nvPr>
        </p:nvSpPr>
        <p:spPr/>
        <p:txBody>
          <a:bodyPr/>
          <a:lstStyle/>
          <a:p>
            <a:r>
              <a:rPr lang="en-US" dirty="0"/>
              <a:t>December 07, 2021</a:t>
            </a:r>
          </a:p>
        </p:txBody>
      </p:sp>
    </p:spTree>
    <p:extLst>
      <p:ext uri="{BB962C8B-B14F-4D97-AF65-F5344CB8AC3E}">
        <p14:creationId xmlns:p14="http://schemas.microsoft.com/office/powerpoint/2010/main" val="3577463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0A20-3A22-442E-8998-B1B9BF235175}"/>
              </a:ext>
            </a:extLst>
          </p:cNvPr>
          <p:cNvSpPr>
            <a:spLocks noGrp="1"/>
          </p:cNvSpPr>
          <p:nvPr>
            <p:ph type="title"/>
          </p:nvPr>
        </p:nvSpPr>
        <p:spPr/>
        <p:txBody>
          <a:bodyPr/>
          <a:lstStyle/>
          <a:p>
            <a:r>
              <a:rPr lang="en-US" dirty="0"/>
              <a:t>Frequently used object codes</a:t>
            </a:r>
          </a:p>
        </p:txBody>
      </p:sp>
      <p:sp>
        <p:nvSpPr>
          <p:cNvPr id="3" name="Content Placeholder 2">
            <a:extLst>
              <a:ext uri="{FF2B5EF4-FFF2-40B4-BE49-F238E27FC236}">
                <a16:creationId xmlns:a16="http://schemas.microsoft.com/office/drawing/2014/main" id="{C6A955B9-7F20-4C4E-A4D1-AFFEC932BB05}"/>
              </a:ext>
            </a:extLst>
          </p:cNvPr>
          <p:cNvSpPr>
            <a:spLocks noGrp="1"/>
          </p:cNvSpPr>
          <p:nvPr>
            <p:ph idx="1"/>
          </p:nvPr>
        </p:nvSpPr>
        <p:spPr/>
        <p:txBody>
          <a:bodyPr anchor="t"/>
          <a:lstStyle/>
          <a:p>
            <a:r>
              <a:rPr lang="en-US" b="1" dirty="0">
                <a:solidFill>
                  <a:srgbClr val="0000FF"/>
                </a:solidFill>
              </a:rPr>
              <a:t>New Resource!</a:t>
            </a:r>
            <a:r>
              <a:rPr lang="en-US" dirty="0"/>
              <a:t> Expanded Descriptions of Frequently Used Object Codes</a:t>
            </a:r>
          </a:p>
          <a:p>
            <a:r>
              <a:rPr lang="en-US" dirty="0"/>
              <a:t>Proper and consistent classification of financial transactions</a:t>
            </a:r>
          </a:p>
          <a:p>
            <a:r>
              <a:rPr lang="en-US" dirty="0"/>
              <a:t>Where do I find this resource?</a:t>
            </a:r>
          </a:p>
          <a:p>
            <a:pPr lvl="1"/>
            <a:r>
              <a:rPr lang="en-US" dirty="0"/>
              <a:t>Business Services Department homepage &gt; Fiscal Services (left pane) &gt; Fiscal Services Resources (left pane) &gt; Fiscal Services Forms, Manuals &amp; Other Processes &gt; Under General Ledger &gt; “Frequently Used Object Codes – Expanded Descriptions”.</a:t>
            </a:r>
          </a:p>
          <a:p>
            <a:pPr lvl="1"/>
            <a:r>
              <a:rPr lang="en-US" dirty="0">
                <a:hlinkClick r:id="rId3"/>
              </a:rPr>
              <a:t>https://rsccd.edu/Departments/Fiscal-Services/Documents/FISCAL_FAQs/Frequently%20Used%20Object%20Codes%20-%20Expanded%20Descriptions%20-%20FINAL.v2%20VERDANA%2011-09-21.pdf</a:t>
            </a:r>
            <a:endParaRPr lang="en-US" dirty="0"/>
          </a:p>
          <a:p>
            <a:endParaRPr lang="en-US" dirty="0"/>
          </a:p>
          <a:p>
            <a:endParaRPr lang="en-US" dirty="0"/>
          </a:p>
        </p:txBody>
      </p:sp>
    </p:spTree>
    <p:extLst>
      <p:ext uri="{BB962C8B-B14F-4D97-AF65-F5344CB8AC3E}">
        <p14:creationId xmlns:p14="http://schemas.microsoft.com/office/powerpoint/2010/main" val="3140171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C397DA-6002-46E8-83DA-E174B7567612}"/>
              </a:ext>
            </a:extLst>
          </p:cNvPr>
          <p:cNvPicPr>
            <a:picLocks noChangeAspect="1"/>
          </p:cNvPicPr>
          <p:nvPr/>
        </p:nvPicPr>
        <p:blipFill>
          <a:blip r:embed="rId2"/>
          <a:stretch>
            <a:fillRect/>
          </a:stretch>
        </p:blipFill>
        <p:spPr>
          <a:xfrm>
            <a:off x="1138237" y="728662"/>
            <a:ext cx="9915525" cy="5400675"/>
          </a:xfrm>
          <a:prstGeom prst="rect">
            <a:avLst/>
          </a:prstGeom>
        </p:spPr>
      </p:pic>
    </p:spTree>
    <p:extLst>
      <p:ext uri="{BB962C8B-B14F-4D97-AF65-F5344CB8AC3E}">
        <p14:creationId xmlns:p14="http://schemas.microsoft.com/office/powerpoint/2010/main" val="3126449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E12D-75EE-489E-BDA8-CBB2F23BCC6E}"/>
              </a:ext>
            </a:extLst>
          </p:cNvPr>
          <p:cNvSpPr>
            <a:spLocks noGrp="1"/>
          </p:cNvSpPr>
          <p:nvPr>
            <p:ph type="title"/>
          </p:nvPr>
        </p:nvSpPr>
        <p:spPr/>
        <p:txBody>
          <a:bodyPr/>
          <a:lstStyle/>
          <a:p>
            <a:r>
              <a:rPr lang="en-US" dirty="0"/>
              <a:t>Budget transfers process</a:t>
            </a:r>
          </a:p>
        </p:txBody>
      </p:sp>
      <p:sp>
        <p:nvSpPr>
          <p:cNvPr id="3" name="Content Placeholder 2">
            <a:extLst>
              <a:ext uri="{FF2B5EF4-FFF2-40B4-BE49-F238E27FC236}">
                <a16:creationId xmlns:a16="http://schemas.microsoft.com/office/drawing/2014/main" id="{3BE568B7-CCD0-47B3-88EB-0DEB308E5A3B}"/>
              </a:ext>
            </a:extLst>
          </p:cNvPr>
          <p:cNvSpPr>
            <a:spLocks noGrp="1"/>
          </p:cNvSpPr>
          <p:nvPr>
            <p:ph idx="1"/>
          </p:nvPr>
        </p:nvSpPr>
        <p:spPr/>
        <p:txBody>
          <a:bodyPr anchor="t">
            <a:normAutofit lnSpcReduction="10000"/>
          </a:bodyPr>
          <a:lstStyle/>
          <a:p>
            <a:r>
              <a:rPr lang="en-US" dirty="0"/>
              <a:t>Electronic budget changes (e-BCFs) submitted through Web Advisor.</a:t>
            </a:r>
          </a:p>
          <a:p>
            <a:r>
              <a:rPr lang="en-US" dirty="0"/>
              <a:t>Link to instructions. </a:t>
            </a:r>
            <a:r>
              <a:rPr lang="en-US" dirty="0">
                <a:hlinkClick r:id="rId3"/>
              </a:rPr>
              <a:t>https://rsccd.edu/Departments/Fiscal-Services/Documents/BC_Instructions.pdf</a:t>
            </a:r>
            <a:endParaRPr lang="en-US" dirty="0"/>
          </a:p>
          <a:p>
            <a:r>
              <a:rPr lang="en-US" dirty="0"/>
              <a:t>The e-form checks that accounts are active and for availability of funds.</a:t>
            </a:r>
          </a:p>
          <a:p>
            <a:r>
              <a:rPr lang="en-US" dirty="0"/>
              <a:t>Approval routing rules were determined by the College.</a:t>
            </a:r>
          </a:p>
          <a:p>
            <a:pPr lvl="1"/>
            <a:r>
              <a:rPr lang="en-US" dirty="0"/>
              <a:t>Originator &gt; Approver 1 &gt; VP/Approver 2 (if required) &gt; Admin Services Budget Check (if required) &gt; Admin Services VP (if required) &gt; Resource Development (if required) &gt; Budget Analyst (if required) &gt; Fiscal Approver.</a:t>
            </a:r>
          </a:p>
          <a:p>
            <a:r>
              <a:rPr lang="en-US" dirty="0"/>
              <a:t>If e-BCF is approved by everyone in the approval queue same day, the e-BCF can post the next morning.</a:t>
            </a:r>
          </a:p>
          <a:p>
            <a:r>
              <a:rPr lang="en-US" dirty="0"/>
              <a:t>Perceptive sends daily automated reminders to approvers.  Approvers should check queue at least twice daily.</a:t>
            </a:r>
          </a:p>
          <a:p>
            <a:r>
              <a:rPr lang="en-US" dirty="0"/>
              <a:t>Please note there are periods when the budget is frozen and we cannot process budget changes during that time.  This could impact ability to submit purchase requisitions.</a:t>
            </a:r>
          </a:p>
        </p:txBody>
      </p:sp>
    </p:spTree>
    <p:extLst>
      <p:ext uri="{BB962C8B-B14F-4D97-AF65-F5344CB8AC3E}">
        <p14:creationId xmlns:p14="http://schemas.microsoft.com/office/powerpoint/2010/main" val="1155787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F08C8-D2D9-49F7-9E5F-2CB6D586FB96}"/>
              </a:ext>
            </a:extLst>
          </p:cNvPr>
          <p:cNvSpPr>
            <a:spLocks noGrp="1"/>
          </p:cNvSpPr>
          <p:nvPr>
            <p:ph type="title"/>
          </p:nvPr>
        </p:nvSpPr>
        <p:spPr/>
        <p:txBody>
          <a:bodyPr/>
          <a:lstStyle/>
          <a:p>
            <a:r>
              <a:rPr lang="en-US" dirty="0"/>
              <a:t>Budget &amp; accounting deadlines</a:t>
            </a:r>
          </a:p>
        </p:txBody>
      </p:sp>
      <p:sp>
        <p:nvSpPr>
          <p:cNvPr id="3" name="Content Placeholder 2">
            <a:extLst>
              <a:ext uri="{FF2B5EF4-FFF2-40B4-BE49-F238E27FC236}">
                <a16:creationId xmlns:a16="http://schemas.microsoft.com/office/drawing/2014/main" id="{E5AF6B8B-61A1-43AF-8BFF-B29ABD5BD494}"/>
              </a:ext>
            </a:extLst>
          </p:cNvPr>
          <p:cNvSpPr>
            <a:spLocks noGrp="1"/>
          </p:cNvSpPr>
          <p:nvPr>
            <p:ph idx="1"/>
          </p:nvPr>
        </p:nvSpPr>
        <p:spPr/>
        <p:txBody>
          <a:bodyPr anchor="t"/>
          <a:lstStyle/>
          <a:p>
            <a:r>
              <a:rPr lang="en-US" dirty="0"/>
              <a:t>Fiscal Year-End Calendar is distributed end of January or early February through District Announcements.</a:t>
            </a:r>
          </a:p>
          <a:p>
            <a:r>
              <a:rPr lang="en-US" dirty="0"/>
              <a:t>Includes critical deadlines for every department’s budget changes, invoices and reimbursements, accruals, transfers of expenditure, timecards.</a:t>
            </a:r>
          </a:p>
          <a:p>
            <a:r>
              <a:rPr lang="en-US" dirty="0"/>
              <a:t>Deadlines are driven by the budget calendar and the Orange County Department of Education (OCDE).</a:t>
            </a:r>
          </a:p>
          <a:p>
            <a:pPr lvl="1"/>
            <a:r>
              <a:rPr lang="en-US" dirty="0"/>
              <a:t>Required to maintain accounting balances in Colleague and with OCDE.</a:t>
            </a:r>
          </a:p>
          <a:p>
            <a:r>
              <a:rPr lang="en-US" dirty="0"/>
              <a:t>OCDE requires our district to close our books by July 31</a:t>
            </a:r>
            <a:r>
              <a:rPr lang="en-US" baseline="30000" dirty="0"/>
              <a:t>st</a:t>
            </a:r>
            <a:r>
              <a:rPr lang="en-US" dirty="0"/>
              <a:t>. </a:t>
            </a:r>
          </a:p>
          <a:p>
            <a:r>
              <a:rPr lang="en-US" dirty="0">
                <a:solidFill>
                  <a:schemeClr val="tx1"/>
                </a:solidFill>
              </a:rPr>
              <a:t>Busiest time of the year for Fiscal Services are the months of June through mid-September.  </a:t>
            </a:r>
          </a:p>
          <a:p>
            <a:r>
              <a:rPr lang="en-US" dirty="0">
                <a:solidFill>
                  <a:schemeClr val="tx1"/>
                </a:solidFill>
              </a:rPr>
              <a:t>Summer vacations?  Please keep Fiscal Year-End deadlines in mind!  Missed budget changes, TOEs, invoices can impact your next fiscal year budget.</a:t>
            </a:r>
          </a:p>
        </p:txBody>
      </p:sp>
    </p:spTree>
    <p:extLst>
      <p:ext uri="{BB962C8B-B14F-4D97-AF65-F5344CB8AC3E}">
        <p14:creationId xmlns:p14="http://schemas.microsoft.com/office/powerpoint/2010/main" val="1162760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48683-3DAF-4184-8914-937C5FF19FB2}"/>
              </a:ext>
            </a:extLst>
          </p:cNvPr>
          <p:cNvSpPr>
            <a:spLocks noGrp="1"/>
          </p:cNvSpPr>
          <p:nvPr>
            <p:ph type="title"/>
          </p:nvPr>
        </p:nvSpPr>
        <p:spPr/>
        <p:txBody>
          <a:bodyPr/>
          <a:lstStyle/>
          <a:p>
            <a:r>
              <a:rPr lang="en-US" dirty="0"/>
              <a:t>TRAVEL AR 7400</a:t>
            </a:r>
          </a:p>
        </p:txBody>
      </p:sp>
      <p:sp>
        <p:nvSpPr>
          <p:cNvPr id="3" name="Content Placeholder 2">
            <a:extLst>
              <a:ext uri="{FF2B5EF4-FFF2-40B4-BE49-F238E27FC236}">
                <a16:creationId xmlns:a16="http://schemas.microsoft.com/office/drawing/2014/main" id="{FB7CACE8-A38F-4B29-B9ED-EF3FE6DA7A7A}"/>
              </a:ext>
            </a:extLst>
          </p:cNvPr>
          <p:cNvSpPr>
            <a:spLocks noGrp="1"/>
          </p:cNvSpPr>
          <p:nvPr>
            <p:ph idx="1"/>
          </p:nvPr>
        </p:nvSpPr>
        <p:spPr/>
        <p:txBody>
          <a:bodyPr anchor="t"/>
          <a:lstStyle/>
          <a:p>
            <a:pPr marL="0" indent="0">
              <a:buNone/>
            </a:pPr>
            <a:r>
              <a:rPr lang="en-US" b="1" dirty="0">
                <a:solidFill>
                  <a:srgbClr val="FF0000"/>
                </a:solidFill>
              </a:rPr>
              <a:t>Reminders!</a:t>
            </a:r>
          </a:p>
          <a:p>
            <a:r>
              <a:rPr lang="en-US" dirty="0"/>
              <a:t>Purchase requisitions should </a:t>
            </a:r>
            <a:r>
              <a:rPr lang="en-US" b="1" u="sng" dirty="0"/>
              <a:t>no longer</a:t>
            </a:r>
            <a:r>
              <a:rPr lang="en-US" b="1" dirty="0"/>
              <a:t> </a:t>
            </a:r>
            <a:r>
              <a:rPr lang="en-US" dirty="0"/>
              <a:t>be submitted for travel including conference registration.  The only EXCEPTION is if using the District’s travel agency. </a:t>
            </a:r>
          </a:p>
          <a:p>
            <a:r>
              <a:rPr lang="en-US" dirty="0"/>
              <a:t>Meals are reimbursed based on per diem.  $12 for breakfast, $22 for lunch, and $30 for dinner.</a:t>
            </a:r>
          </a:p>
          <a:p>
            <a:r>
              <a:rPr lang="en-US" dirty="0"/>
              <a:t>Please make sure to submit conference and mileage claims within 15  business days.</a:t>
            </a:r>
          </a:p>
          <a:p>
            <a:r>
              <a:rPr lang="en-US" dirty="0"/>
              <a:t>Please refer to instructions for completing the Conference Request Claim Form. </a:t>
            </a:r>
            <a:r>
              <a:rPr lang="en-US" dirty="0">
                <a:hlinkClick r:id="rId2"/>
              </a:rPr>
              <a:t>https://rsccd.edu/Departments/Fiscal-Services/Documents/FISCAL_FORMS/Travel_Instructions.pdf</a:t>
            </a:r>
            <a:r>
              <a:rPr lang="en-US" dirty="0"/>
              <a:t> </a:t>
            </a:r>
          </a:p>
          <a:p>
            <a:r>
              <a:rPr lang="en-US" dirty="0"/>
              <a:t>The presentation shared at Management Council can be found here. </a:t>
            </a:r>
            <a:r>
              <a:rPr lang="en-US" dirty="0">
                <a:hlinkClick r:id="rId3"/>
              </a:rPr>
              <a:t>https://rsccd.edu/Departments/Fiscal-Services/Documents/AR%207400%20Overview.pdf</a:t>
            </a:r>
            <a:endParaRPr lang="en-US" dirty="0"/>
          </a:p>
          <a:p>
            <a:endParaRPr lang="en-US" dirty="0"/>
          </a:p>
        </p:txBody>
      </p:sp>
    </p:spTree>
    <p:extLst>
      <p:ext uri="{BB962C8B-B14F-4D97-AF65-F5344CB8AC3E}">
        <p14:creationId xmlns:p14="http://schemas.microsoft.com/office/powerpoint/2010/main" val="2323846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7F2A-B1BE-4D42-96D8-3BE6B12112F7}"/>
              </a:ext>
            </a:extLst>
          </p:cNvPr>
          <p:cNvSpPr>
            <a:spLocks noGrp="1"/>
          </p:cNvSpPr>
          <p:nvPr>
            <p:ph type="title"/>
          </p:nvPr>
        </p:nvSpPr>
        <p:spPr/>
        <p:txBody>
          <a:bodyPr/>
          <a:lstStyle/>
          <a:p>
            <a:r>
              <a:rPr lang="en-US" dirty="0" err="1"/>
              <a:t>pAYMENTS</a:t>
            </a:r>
            <a:endParaRPr lang="en-US" dirty="0"/>
          </a:p>
        </p:txBody>
      </p:sp>
      <p:sp>
        <p:nvSpPr>
          <p:cNvPr id="3" name="Text Placeholder 2">
            <a:extLst>
              <a:ext uri="{FF2B5EF4-FFF2-40B4-BE49-F238E27FC236}">
                <a16:creationId xmlns:a16="http://schemas.microsoft.com/office/drawing/2014/main" id="{D0300228-FC5F-4BB5-86A3-B1E0F98120A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56157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82FA-592D-49E0-9219-B6EDFAB57E88}"/>
              </a:ext>
            </a:extLst>
          </p:cNvPr>
          <p:cNvSpPr>
            <a:spLocks noGrp="1"/>
          </p:cNvSpPr>
          <p:nvPr>
            <p:ph type="title"/>
          </p:nvPr>
        </p:nvSpPr>
        <p:spPr/>
        <p:txBody>
          <a:bodyPr/>
          <a:lstStyle/>
          <a:p>
            <a:r>
              <a:rPr lang="en-US" dirty="0"/>
              <a:t>Prepayments </a:t>
            </a:r>
            <a:r>
              <a:rPr lang="en-US" dirty="0" err="1"/>
              <a:t>faqS</a:t>
            </a:r>
            <a:endParaRPr lang="en-US" dirty="0"/>
          </a:p>
        </p:txBody>
      </p:sp>
      <p:sp>
        <p:nvSpPr>
          <p:cNvPr id="5" name="Content Placeholder 4">
            <a:extLst>
              <a:ext uri="{FF2B5EF4-FFF2-40B4-BE49-F238E27FC236}">
                <a16:creationId xmlns:a16="http://schemas.microsoft.com/office/drawing/2014/main" id="{A0663F7F-9C37-44E7-ADBB-BB7AB7F445FA}"/>
              </a:ext>
            </a:extLst>
          </p:cNvPr>
          <p:cNvSpPr>
            <a:spLocks noGrp="1"/>
          </p:cNvSpPr>
          <p:nvPr>
            <p:ph idx="1"/>
          </p:nvPr>
        </p:nvSpPr>
        <p:spPr/>
        <p:txBody>
          <a:bodyPr anchor="t">
            <a:normAutofit/>
          </a:bodyPr>
          <a:lstStyle/>
          <a:p>
            <a:pPr marL="0" indent="0">
              <a:buNone/>
            </a:pPr>
            <a:r>
              <a:rPr lang="en-US" sz="1400" b="1" dirty="0">
                <a:solidFill>
                  <a:srgbClr val="00B050"/>
                </a:solidFill>
              </a:rPr>
              <a:t>Prepaid Conferences, Services &amp; Licenses</a:t>
            </a:r>
          </a:p>
          <a:p>
            <a:pPr marL="0" indent="0">
              <a:buNone/>
            </a:pPr>
            <a:r>
              <a:rPr lang="en-US" sz="1400" b="1" dirty="0"/>
              <a:t>Reminder Email sent through District Announcements on December 6, 2021</a:t>
            </a:r>
          </a:p>
          <a:p>
            <a:pPr marL="0" indent="0">
              <a:buNone/>
            </a:pPr>
            <a:endParaRPr lang="en-US" sz="1400" b="1" dirty="0"/>
          </a:p>
          <a:p>
            <a:pPr marL="0" indent="0">
              <a:buNone/>
            </a:pPr>
            <a:r>
              <a:rPr lang="en-US" sz="1400" b="1" dirty="0"/>
              <a:t>What are prepayments?</a:t>
            </a:r>
            <a:endParaRPr lang="en-US" sz="1400" dirty="0"/>
          </a:p>
          <a:p>
            <a:pPr marL="0" indent="0">
              <a:buNone/>
            </a:pPr>
            <a:r>
              <a:rPr lang="en-US" sz="1400" dirty="0"/>
              <a:t>Prepayments are payments made by the District to vendors for conferences, services, or licenses that occur or that have a service term beyond the current fiscal year.  </a:t>
            </a:r>
          </a:p>
          <a:p>
            <a:pPr marL="0" indent="0">
              <a:buNone/>
            </a:pPr>
            <a:r>
              <a:rPr lang="en-US" sz="1400" dirty="0"/>
              <a:t>Prepayments include payments made by the District in the current fiscal year for: </a:t>
            </a:r>
          </a:p>
          <a:p>
            <a:r>
              <a:rPr lang="en-US" sz="1400" dirty="0"/>
              <a:t>Registration fees or airfare for a conference that occurs in a future fiscal year.</a:t>
            </a:r>
          </a:p>
          <a:p>
            <a:r>
              <a:rPr lang="en-US" sz="1400" dirty="0"/>
              <a:t>Services or licenses (e.g. software licenses, subscriptions, advertisements) that have a service term that ends in a future fiscal year.</a:t>
            </a:r>
          </a:p>
        </p:txBody>
      </p:sp>
    </p:spTree>
    <p:extLst>
      <p:ext uri="{BB962C8B-B14F-4D97-AF65-F5344CB8AC3E}">
        <p14:creationId xmlns:p14="http://schemas.microsoft.com/office/powerpoint/2010/main" val="3688396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82FA-592D-49E0-9219-B6EDFAB57E88}"/>
              </a:ext>
            </a:extLst>
          </p:cNvPr>
          <p:cNvSpPr>
            <a:spLocks noGrp="1"/>
          </p:cNvSpPr>
          <p:nvPr>
            <p:ph type="title"/>
          </p:nvPr>
        </p:nvSpPr>
        <p:spPr/>
        <p:txBody>
          <a:bodyPr/>
          <a:lstStyle/>
          <a:p>
            <a:r>
              <a:rPr lang="en-US" dirty="0"/>
              <a:t>Prepayments </a:t>
            </a:r>
            <a:r>
              <a:rPr lang="en-US" dirty="0" err="1"/>
              <a:t>faqS</a:t>
            </a:r>
            <a:endParaRPr lang="en-US" dirty="0"/>
          </a:p>
        </p:txBody>
      </p:sp>
      <p:sp>
        <p:nvSpPr>
          <p:cNvPr id="5" name="Content Placeholder 4">
            <a:extLst>
              <a:ext uri="{FF2B5EF4-FFF2-40B4-BE49-F238E27FC236}">
                <a16:creationId xmlns:a16="http://schemas.microsoft.com/office/drawing/2014/main" id="{A0663F7F-9C37-44E7-ADBB-BB7AB7F445FA}"/>
              </a:ext>
            </a:extLst>
          </p:cNvPr>
          <p:cNvSpPr>
            <a:spLocks noGrp="1"/>
          </p:cNvSpPr>
          <p:nvPr>
            <p:ph idx="1"/>
          </p:nvPr>
        </p:nvSpPr>
        <p:spPr/>
        <p:txBody>
          <a:bodyPr anchor="t">
            <a:normAutofit fontScale="77500" lnSpcReduction="20000"/>
          </a:bodyPr>
          <a:lstStyle/>
          <a:p>
            <a:pPr marL="0" indent="0">
              <a:buNone/>
            </a:pPr>
            <a:r>
              <a:rPr lang="en-US" b="1" dirty="0"/>
              <a:t>Are prepayments permissible?</a:t>
            </a:r>
            <a:endParaRPr lang="en-US" dirty="0"/>
          </a:p>
          <a:p>
            <a:pPr marL="0" indent="0">
              <a:buNone/>
            </a:pPr>
            <a:r>
              <a:rPr lang="en-US" dirty="0"/>
              <a:t>Prepayments for conference registration fees and airfare are permissible.  As part of sound fiscal management, other prepayments should only be requested when the vendor requires advance payment, or when prepayment would result in a significant cost savings for the District.  Please keep in mind that prepayments result in forgone interest income for the District.</a:t>
            </a:r>
          </a:p>
          <a:p>
            <a:pPr marL="0" indent="0">
              <a:buNone/>
            </a:pPr>
            <a:r>
              <a:rPr lang="en-US" dirty="0"/>
              <a:t> </a:t>
            </a:r>
          </a:p>
          <a:p>
            <a:pPr marL="0" indent="0">
              <a:buNone/>
            </a:pPr>
            <a:r>
              <a:rPr lang="en-US" b="1" dirty="0"/>
              <a:t>How do prepayments affect my budget?</a:t>
            </a:r>
            <a:endParaRPr lang="en-US" dirty="0"/>
          </a:p>
          <a:p>
            <a:pPr marL="0" indent="0">
              <a:buNone/>
            </a:pPr>
            <a:r>
              <a:rPr lang="en-US" dirty="0"/>
              <a:t>For accounting purposes, the expense related to a prepayment is recorded when or as the benefit is received.</a:t>
            </a:r>
          </a:p>
          <a:p>
            <a:pPr marL="0" indent="0">
              <a:buNone/>
            </a:pPr>
            <a:r>
              <a:rPr lang="en-US" dirty="0"/>
              <a:t>Prepaid conference registration fees or airfare are charged to the fiscal year budget in which the conference occurs.  The vendor will be paid in full in the current fiscal year but if the conference occurs next fiscal year then 100% of the expense will be charged to your next fiscal year’s budget.  </a:t>
            </a:r>
          </a:p>
          <a:p>
            <a:pPr marL="0" indent="0">
              <a:buNone/>
            </a:pPr>
            <a:r>
              <a:rPr lang="en-US" dirty="0"/>
              <a:t>Prepaid services, which have a service term beyond the current fiscal year, are charged to your budget over the service term.  Thus, prepaid services will impact your budget in a future fiscal year(s).  The portion of the prepayment charged to your budget in each fiscal year is based on the number of service days in each fiscal year divided by the total number of days in the service term. </a:t>
            </a:r>
          </a:p>
          <a:p>
            <a:pPr marL="0" indent="0">
              <a:buNone/>
            </a:pPr>
            <a:r>
              <a:rPr lang="en-US" dirty="0"/>
              <a:t>The Accounting Department manually tracks each prepayment and calculates prepaid expense for the current fiscal year.  Prepaid entries are posted periodically to shift expense to the proper fiscal year(s).</a:t>
            </a:r>
          </a:p>
        </p:txBody>
      </p:sp>
    </p:spTree>
    <p:extLst>
      <p:ext uri="{BB962C8B-B14F-4D97-AF65-F5344CB8AC3E}">
        <p14:creationId xmlns:p14="http://schemas.microsoft.com/office/powerpoint/2010/main" val="1273498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82FA-592D-49E0-9219-B6EDFAB57E88}"/>
              </a:ext>
            </a:extLst>
          </p:cNvPr>
          <p:cNvSpPr>
            <a:spLocks noGrp="1"/>
          </p:cNvSpPr>
          <p:nvPr>
            <p:ph type="title"/>
          </p:nvPr>
        </p:nvSpPr>
        <p:spPr/>
        <p:txBody>
          <a:bodyPr/>
          <a:lstStyle/>
          <a:p>
            <a:r>
              <a:rPr lang="en-US" dirty="0"/>
              <a:t>Prepayments </a:t>
            </a:r>
            <a:r>
              <a:rPr lang="en-US" dirty="0" err="1"/>
              <a:t>faqS</a:t>
            </a:r>
            <a:endParaRPr lang="en-US" dirty="0"/>
          </a:p>
        </p:txBody>
      </p:sp>
      <p:sp>
        <p:nvSpPr>
          <p:cNvPr id="5" name="Content Placeholder 4">
            <a:extLst>
              <a:ext uri="{FF2B5EF4-FFF2-40B4-BE49-F238E27FC236}">
                <a16:creationId xmlns:a16="http://schemas.microsoft.com/office/drawing/2014/main" id="{A0663F7F-9C37-44E7-ADBB-BB7AB7F445FA}"/>
              </a:ext>
            </a:extLst>
          </p:cNvPr>
          <p:cNvSpPr>
            <a:spLocks noGrp="1"/>
          </p:cNvSpPr>
          <p:nvPr>
            <p:ph idx="1"/>
          </p:nvPr>
        </p:nvSpPr>
        <p:spPr/>
        <p:txBody>
          <a:bodyPr anchor="t">
            <a:normAutofit/>
          </a:bodyPr>
          <a:lstStyle/>
          <a:p>
            <a:pPr marL="0" indent="0">
              <a:buNone/>
            </a:pPr>
            <a:r>
              <a:rPr lang="en-US" sz="1400" b="1" dirty="0"/>
              <a:t>Can I spend down my current fiscal year budget by prepaying for conferences, services, or licenses that occur in a future fiscal year?</a:t>
            </a:r>
            <a:endParaRPr lang="en-US" sz="1400" dirty="0"/>
          </a:p>
          <a:p>
            <a:pPr marL="0" indent="0">
              <a:buNone/>
            </a:pPr>
            <a:r>
              <a:rPr lang="en-US" sz="1400" dirty="0"/>
              <a:t>Not necessarily.  The District is required to comply with generally accepted accounting principles.  For that reason, only the portion of the prepayment that provides benefit in the current year will be charged to your current fiscal year budget.  The remaining portion will be charged to your budget in future fiscal year(s) as the benefit is received.</a:t>
            </a:r>
          </a:p>
          <a:p>
            <a:pPr marL="0" indent="0">
              <a:buNone/>
            </a:pPr>
            <a:endParaRPr lang="en-US" sz="1400" b="1" dirty="0"/>
          </a:p>
          <a:p>
            <a:pPr marL="0" indent="0">
              <a:buNone/>
            </a:pPr>
            <a:r>
              <a:rPr lang="en-US" sz="1400" b="1" dirty="0"/>
              <a:t>How do I submit invoices for prepaid services or licenses?</a:t>
            </a:r>
            <a:endParaRPr lang="en-US" sz="1400" dirty="0"/>
          </a:p>
          <a:p>
            <a:pPr marL="0" indent="0">
              <a:buNone/>
            </a:pPr>
            <a:r>
              <a:rPr lang="en-US" sz="1400" dirty="0"/>
              <a:t>Whenever possible, invoice terms on purchase orders and agreements should coincide with the District’s fiscal year (July 1 to June 30). For example, if the service term is 05/01/2022 to 04/30/2023, please request two invoices from the vendor one for FY 21/22 (for period 05/01/22 to 06/30/22) and another for FY 22/23 (for period 07/01/22 to 04/30/23).  Many vendors are willing to accommodate these invoice terms as long as payment is not delayed.  Invoices signed by the appropriate Administrator should be submitted to Accounts Payable as soon as received.</a:t>
            </a:r>
          </a:p>
          <a:p>
            <a:endParaRPr lang="en-US" dirty="0"/>
          </a:p>
        </p:txBody>
      </p:sp>
    </p:spTree>
    <p:extLst>
      <p:ext uri="{BB962C8B-B14F-4D97-AF65-F5344CB8AC3E}">
        <p14:creationId xmlns:p14="http://schemas.microsoft.com/office/powerpoint/2010/main" val="2343601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82FA-592D-49E0-9219-B6EDFAB57E88}"/>
              </a:ext>
            </a:extLst>
          </p:cNvPr>
          <p:cNvSpPr>
            <a:spLocks noGrp="1"/>
          </p:cNvSpPr>
          <p:nvPr>
            <p:ph type="title"/>
          </p:nvPr>
        </p:nvSpPr>
        <p:spPr/>
        <p:txBody>
          <a:bodyPr/>
          <a:lstStyle/>
          <a:p>
            <a:r>
              <a:rPr lang="en-US" dirty="0"/>
              <a:t>Prepayments </a:t>
            </a:r>
            <a:r>
              <a:rPr lang="en-US" dirty="0" err="1"/>
              <a:t>faqS</a:t>
            </a:r>
            <a:endParaRPr lang="en-US" dirty="0"/>
          </a:p>
        </p:txBody>
      </p:sp>
      <p:sp>
        <p:nvSpPr>
          <p:cNvPr id="5" name="Content Placeholder 4">
            <a:extLst>
              <a:ext uri="{FF2B5EF4-FFF2-40B4-BE49-F238E27FC236}">
                <a16:creationId xmlns:a16="http://schemas.microsoft.com/office/drawing/2014/main" id="{A0663F7F-9C37-44E7-ADBB-BB7AB7F445FA}"/>
              </a:ext>
            </a:extLst>
          </p:cNvPr>
          <p:cNvSpPr>
            <a:spLocks noGrp="1"/>
          </p:cNvSpPr>
          <p:nvPr>
            <p:ph idx="1"/>
          </p:nvPr>
        </p:nvSpPr>
        <p:spPr/>
        <p:txBody>
          <a:bodyPr anchor="t">
            <a:normAutofit/>
          </a:bodyPr>
          <a:lstStyle/>
          <a:p>
            <a:pPr marL="0" indent="0">
              <a:buNone/>
            </a:pPr>
            <a:r>
              <a:rPr lang="en-US" sz="1400" b="1" dirty="0"/>
              <a:t>What recommendations do you have for managing my budget?</a:t>
            </a:r>
            <a:endParaRPr lang="en-US" sz="1400" dirty="0"/>
          </a:p>
          <a:p>
            <a:pPr marL="0" indent="0">
              <a:buNone/>
            </a:pPr>
            <a:r>
              <a:rPr lang="en-US" sz="1400" dirty="0"/>
              <a:t>We advise departments to please request that vendors provide invoices that coincide with the District’s fiscal year (July 1 to June 30).  This will help you to know how much expense related to the prepayment will be charged to your budget in the current fiscal year and the next fiscal year(s).  Many vendors are willing to accommodate these invoice terms.</a:t>
            </a:r>
          </a:p>
          <a:p>
            <a:pPr marL="0" indent="0">
              <a:buNone/>
            </a:pPr>
            <a:r>
              <a:rPr lang="en-US" sz="1400" dirty="0"/>
              <a:t> </a:t>
            </a:r>
          </a:p>
          <a:p>
            <a:pPr marL="0" indent="0">
              <a:buNone/>
            </a:pPr>
            <a:r>
              <a:rPr lang="en-US" sz="1400" b="1" dirty="0"/>
              <a:t>Can I prepay conferences, services, or licenses using grant funds (Fund 12 or 33)?</a:t>
            </a:r>
            <a:endParaRPr lang="en-US" sz="1400" dirty="0"/>
          </a:p>
          <a:p>
            <a:pPr marL="0" indent="0">
              <a:buNone/>
            </a:pPr>
            <a:r>
              <a:rPr lang="en-US" sz="1400" dirty="0"/>
              <a:t>No, unless the grant award explicitly allows prepayments or documented pre-approval from the grant sponsor is obtained.</a:t>
            </a:r>
          </a:p>
          <a:p>
            <a:endParaRPr lang="en-US" dirty="0"/>
          </a:p>
        </p:txBody>
      </p:sp>
    </p:spTree>
    <p:extLst>
      <p:ext uri="{BB962C8B-B14F-4D97-AF65-F5344CB8AC3E}">
        <p14:creationId xmlns:p14="http://schemas.microsoft.com/office/powerpoint/2010/main" val="400881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6889-123D-4F4C-ABFC-857DA81C0E8B}"/>
              </a:ext>
            </a:extLst>
          </p:cNvPr>
          <p:cNvSpPr>
            <a:spLocks noGrp="1"/>
          </p:cNvSpPr>
          <p:nvPr>
            <p:ph type="title"/>
          </p:nvPr>
        </p:nvSpPr>
        <p:spPr/>
        <p:txBody>
          <a:bodyPr/>
          <a:lstStyle/>
          <a:p>
            <a:r>
              <a:rPr lang="en-US" dirty="0"/>
              <a:t>AGENDA</a:t>
            </a:r>
          </a:p>
        </p:txBody>
      </p:sp>
      <p:sp>
        <p:nvSpPr>
          <p:cNvPr id="4" name="Content Placeholder 3">
            <a:extLst>
              <a:ext uri="{FF2B5EF4-FFF2-40B4-BE49-F238E27FC236}">
                <a16:creationId xmlns:a16="http://schemas.microsoft.com/office/drawing/2014/main" id="{094F805C-814C-48ED-B3E0-6DE9E62FDBB1}"/>
              </a:ext>
            </a:extLst>
          </p:cNvPr>
          <p:cNvSpPr>
            <a:spLocks noGrp="1"/>
          </p:cNvSpPr>
          <p:nvPr>
            <p:ph sz="half" idx="1"/>
          </p:nvPr>
        </p:nvSpPr>
        <p:spPr/>
        <p:txBody>
          <a:bodyPr>
            <a:normAutofit fontScale="85000" lnSpcReduction="20000"/>
          </a:bodyPr>
          <a:lstStyle/>
          <a:p>
            <a:pPr marL="0" indent="0">
              <a:buNone/>
            </a:pPr>
            <a:r>
              <a:rPr lang="en-US" b="1" u="sng" dirty="0"/>
              <a:t>FISCAL SERVICES</a:t>
            </a:r>
          </a:p>
          <a:p>
            <a:r>
              <a:rPr lang="en-US" dirty="0"/>
              <a:t>BUDGETS</a:t>
            </a:r>
          </a:p>
          <a:p>
            <a:pPr lvl="1"/>
            <a:r>
              <a:rPr lang="en-US" dirty="0"/>
              <a:t>GL0010 Budget Report</a:t>
            </a:r>
          </a:p>
          <a:p>
            <a:pPr lvl="1"/>
            <a:r>
              <a:rPr lang="en-US" dirty="0"/>
              <a:t>Frequent used object codes</a:t>
            </a:r>
          </a:p>
          <a:p>
            <a:pPr lvl="1"/>
            <a:r>
              <a:rPr lang="en-US" dirty="0"/>
              <a:t>Budget transfers process and lead times</a:t>
            </a:r>
          </a:p>
          <a:p>
            <a:pPr lvl="1"/>
            <a:r>
              <a:rPr lang="en-US" dirty="0"/>
              <a:t>Fiscal deadlines memo</a:t>
            </a:r>
          </a:p>
          <a:p>
            <a:pPr lvl="1"/>
            <a:r>
              <a:rPr lang="en-US" dirty="0"/>
              <a:t>Travel, AR7400</a:t>
            </a:r>
          </a:p>
          <a:p>
            <a:r>
              <a:rPr lang="en-US" dirty="0"/>
              <a:t>PAYMENTS</a:t>
            </a:r>
          </a:p>
          <a:p>
            <a:pPr lvl="1"/>
            <a:r>
              <a:rPr lang="en-US" dirty="0"/>
              <a:t>Prepayments</a:t>
            </a:r>
          </a:p>
          <a:p>
            <a:pPr lvl="1"/>
            <a:r>
              <a:rPr lang="en-US" dirty="0"/>
              <a:t>Holding invoices</a:t>
            </a:r>
          </a:p>
          <a:p>
            <a:pPr lvl="1"/>
            <a:r>
              <a:rPr lang="en-US" dirty="0"/>
              <a:t>Requests for checks</a:t>
            </a:r>
          </a:p>
          <a:p>
            <a:pPr lvl="1"/>
            <a:r>
              <a:rPr lang="en-US" dirty="0"/>
              <a:t>Payment timelines</a:t>
            </a:r>
          </a:p>
        </p:txBody>
      </p:sp>
      <p:sp>
        <p:nvSpPr>
          <p:cNvPr id="5" name="Content Placeholder 4">
            <a:extLst>
              <a:ext uri="{FF2B5EF4-FFF2-40B4-BE49-F238E27FC236}">
                <a16:creationId xmlns:a16="http://schemas.microsoft.com/office/drawing/2014/main" id="{801288E7-80E4-4A86-A1FD-21BE6BE1650C}"/>
              </a:ext>
            </a:extLst>
          </p:cNvPr>
          <p:cNvSpPr>
            <a:spLocks noGrp="1"/>
          </p:cNvSpPr>
          <p:nvPr>
            <p:ph sz="half" idx="2"/>
          </p:nvPr>
        </p:nvSpPr>
        <p:spPr>
          <a:xfrm>
            <a:off x="6188417" y="2391779"/>
            <a:ext cx="5422392" cy="3633047"/>
          </a:xfrm>
        </p:spPr>
        <p:txBody>
          <a:bodyPr>
            <a:normAutofit fontScale="85000" lnSpcReduction="20000"/>
          </a:bodyPr>
          <a:lstStyle/>
          <a:p>
            <a:pPr marL="0" indent="0">
              <a:buNone/>
            </a:pPr>
            <a:r>
              <a:rPr lang="en-US" b="1" u="sng" dirty="0"/>
              <a:t>PURCHASING SERVICES</a:t>
            </a:r>
          </a:p>
          <a:p>
            <a:pPr lvl="1"/>
            <a:r>
              <a:rPr lang="en-US" sz="1800" dirty="0"/>
              <a:t>RESOURCES</a:t>
            </a:r>
          </a:p>
          <a:p>
            <a:pPr lvl="2"/>
            <a:r>
              <a:rPr lang="en-US" sz="1600" dirty="0"/>
              <a:t>Deadline memo</a:t>
            </a:r>
          </a:p>
          <a:p>
            <a:pPr lvl="2"/>
            <a:r>
              <a:rPr lang="en-US" sz="1600" dirty="0"/>
              <a:t>Approval &amp; signature resources</a:t>
            </a:r>
          </a:p>
          <a:p>
            <a:pPr lvl="2"/>
            <a:r>
              <a:rPr lang="en-US" sz="1600" dirty="0"/>
              <a:t>Instructional supply memo</a:t>
            </a:r>
          </a:p>
          <a:p>
            <a:pPr lvl="2"/>
            <a:r>
              <a:rPr lang="en-US" sz="1600" dirty="0"/>
              <a:t>Purchasing Services Handbook</a:t>
            </a:r>
          </a:p>
          <a:p>
            <a:pPr lvl="2"/>
            <a:r>
              <a:rPr lang="en-US" sz="1600" dirty="0"/>
              <a:t>REQM Quick Guide</a:t>
            </a:r>
          </a:p>
          <a:p>
            <a:pPr lvl="2"/>
            <a:r>
              <a:rPr lang="en-US" sz="1600" dirty="0"/>
              <a:t>Dollar Amount Limitations for Procurement</a:t>
            </a:r>
          </a:p>
          <a:p>
            <a:pPr lvl="2"/>
            <a:r>
              <a:rPr lang="en-US" sz="1600" dirty="0"/>
              <a:t>PR Language Templates</a:t>
            </a:r>
          </a:p>
          <a:p>
            <a:pPr marL="0" indent="0">
              <a:buNone/>
            </a:pPr>
            <a:endParaRPr lang="en-US" dirty="0"/>
          </a:p>
          <a:p>
            <a:pPr marL="0" indent="0">
              <a:buNone/>
            </a:pPr>
            <a:r>
              <a:rPr lang="en-US" b="1" u="sng" dirty="0"/>
              <a:t>AUDIT</a:t>
            </a:r>
          </a:p>
          <a:p>
            <a:pPr lvl="1"/>
            <a:r>
              <a:rPr lang="en-US" sz="1800" dirty="0"/>
              <a:t>REQUIRED COMPLIANCE</a:t>
            </a:r>
          </a:p>
          <a:p>
            <a:endParaRPr lang="en-US" dirty="0"/>
          </a:p>
        </p:txBody>
      </p:sp>
    </p:spTree>
    <p:extLst>
      <p:ext uri="{BB962C8B-B14F-4D97-AF65-F5344CB8AC3E}">
        <p14:creationId xmlns:p14="http://schemas.microsoft.com/office/powerpoint/2010/main" val="4257068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279-562D-4536-A640-2834E4E03914}"/>
              </a:ext>
            </a:extLst>
          </p:cNvPr>
          <p:cNvSpPr>
            <a:spLocks noGrp="1"/>
          </p:cNvSpPr>
          <p:nvPr>
            <p:ph type="title"/>
          </p:nvPr>
        </p:nvSpPr>
        <p:spPr/>
        <p:txBody>
          <a:bodyPr/>
          <a:lstStyle/>
          <a:p>
            <a:r>
              <a:rPr lang="en-US" dirty="0"/>
              <a:t>Holding invoices</a:t>
            </a:r>
          </a:p>
        </p:txBody>
      </p:sp>
      <p:sp>
        <p:nvSpPr>
          <p:cNvPr id="3" name="Content Placeholder 2">
            <a:extLst>
              <a:ext uri="{FF2B5EF4-FFF2-40B4-BE49-F238E27FC236}">
                <a16:creationId xmlns:a16="http://schemas.microsoft.com/office/drawing/2014/main" id="{7E0B3619-4E27-4B98-AAD5-46B4D267D6B2}"/>
              </a:ext>
            </a:extLst>
          </p:cNvPr>
          <p:cNvSpPr>
            <a:spLocks noGrp="1"/>
          </p:cNvSpPr>
          <p:nvPr>
            <p:ph idx="1"/>
          </p:nvPr>
        </p:nvSpPr>
        <p:spPr/>
        <p:txBody>
          <a:bodyPr anchor="t">
            <a:normAutofit fontScale="92500" lnSpcReduction="20000"/>
          </a:bodyPr>
          <a:lstStyle/>
          <a:p>
            <a:r>
              <a:rPr lang="en-US" dirty="0"/>
              <a:t>Expenses must be recorded in the proper fiscal year.</a:t>
            </a:r>
          </a:p>
          <a:p>
            <a:pPr lvl="1"/>
            <a:r>
              <a:rPr lang="en-US" dirty="0"/>
              <a:t>Payment of invoices</a:t>
            </a:r>
          </a:p>
          <a:p>
            <a:pPr lvl="1"/>
            <a:r>
              <a:rPr lang="en-US" dirty="0"/>
              <a:t>AP Accrual – an accounting entry to record the expense and liability incurred based on a tentative invoice or an estimate.</a:t>
            </a:r>
          </a:p>
          <a:p>
            <a:pPr lvl="1"/>
            <a:r>
              <a:rPr lang="en-US" dirty="0"/>
              <a:t>Failure to record expense in the proper period results in misstated financials.</a:t>
            </a:r>
          </a:p>
          <a:p>
            <a:pPr lvl="1"/>
            <a:r>
              <a:rPr lang="en-US" dirty="0"/>
              <a:t>External auditors perform tests to catch invoices paid in the wrong fiscal year.</a:t>
            </a:r>
          </a:p>
          <a:p>
            <a:pPr lvl="1"/>
            <a:r>
              <a:rPr lang="en-US" dirty="0"/>
              <a:t>Significant and or material errors could result in a deficiency noted in the district’s audit report.</a:t>
            </a:r>
          </a:p>
          <a:p>
            <a:r>
              <a:rPr lang="en-US" dirty="0"/>
              <a:t>The Accounts Payable Team reviews all open POs at year-end to identify AP Accruals.</a:t>
            </a:r>
          </a:p>
          <a:p>
            <a:r>
              <a:rPr lang="en-US" dirty="0"/>
              <a:t>Not enough budget to pay an invoice?</a:t>
            </a:r>
          </a:p>
          <a:p>
            <a:r>
              <a:rPr lang="en-US" dirty="0"/>
              <a:t>Takeaways:</a:t>
            </a:r>
          </a:p>
          <a:p>
            <a:pPr lvl="1"/>
            <a:r>
              <a:rPr lang="en-US" dirty="0"/>
              <a:t>Importance of submitting invoices by the deadline with signed signatures.</a:t>
            </a:r>
          </a:p>
          <a:p>
            <a:pPr lvl="1"/>
            <a:r>
              <a:rPr lang="en-US" dirty="0"/>
              <a:t>Importance of submitting purchase requisitions immediately after your agreement is board-approved.</a:t>
            </a:r>
          </a:p>
          <a:p>
            <a:endParaRPr lang="en-US" dirty="0"/>
          </a:p>
        </p:txBody>
      </p:sp>
    </p:spTree>
    <p:extLst>
      <p:ext uri="{BB962C8B-B14F-4D97-AF65-F5344CB8AC3E}">
        <p14:creationId xmlns:p14="http://schemas.microsoft.com/office/powerpoint/2010/main" val="2397214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531D7-F88C-4380-9137-1F7670BAE3D1}"/>
              </a:ext>
            </a:extLst>
          </p:cNvPr>
          <p:cNvSpPr>
            <a:spLocks noGrp="1"/>
          </p:cNvSpPr>
          <p:nvPr>
            <p:ph type="title"/>
          </p:nvPr>
        </p:nvSpPr>
        <p:spPr/>
        <p:txBody>
          <a:bodyPr/>
          <a:lstStyle/>
          <a:p>
            <a:r>
              <a:rPr lang="en-US" dirty="0"/>
              <a:t>Request for check</a:t>
            </a:r>
          </a:p>
        </p:txBody>
      </p:sp>
      <p:sp>
        <p:nvSpPr>
          <p:cNvPr id="3" name="Content Placeholder 2">
            <a:extLst>
              <a:ext uri="{FF2B5EF4-FFF2-40B4-BE49-F238E27FC236}">
                <a16:creationId xmlns:a16="http://schemas.microsoft.com/office/drawing/2014/main" id="{830A7C3E-B0FF-4456-8B7C-F37D9ECD0584}"/>
              </a:ext>
            </a:extLst>
          </p:cNvPr>
          <p:cNvSpPr>
            <a:spLocks noGrp="1"/>
          </p:cNvSpPr>
          <p:nvPr>
            <p:ph idx="1"/>
          </p:nvPr>
        </p:nvSpPr>
        <p:spPr/>
        <p:txBody>
          <a:bodyPr anchor="t">
            <a:normAutofit/>
          </a:bodyPr>
          <a:lstStyle/>
          <a:p>
            <a:r>
              <a:rPr lang="en-US" dirty="0"/>
              <a:t>Form used for employees to request reimbursement.</a:t>
            </a:r>
          </a:p>
          <a:p>
            <a:r>
              <a:rPr lang="en-US" dirty="0"/>
              <a:t>Intended for small-dollar supply purchases for immediate need and not to circumvent purchase order process.</a:t>
            </a:r>
          </a:p>
          <a:p>
            <a:r>
              <a:rPr lang="en-US" dirty="0"/>
              <a:t>Normal expenses should not be going through the check request process.</a:t>
            </a:r>
          </a:p>
          <a:p>
            <a:r>
              <a:rPr lang="en-US" dirty="0"/>
              <a:t>Request for check limit raised from $250 to $500.  See AR 6330.</a:t>
            </a:r>
          </a:p>
          <a:p>
            <a:r>
              <a:rPr lang="en-US" dirty="0"/>
              <a:t>Should obtain supervisor’s approval prior to purchase.</a:t>
            </a:r>
          </a:p>
          <a:p>
            <a:r>
              <a:rPr lang="en-US" dirty="0"/>
              <a:t>All check requests are reviewed and approved by Fiscal Services for reimbursement.</a:t>
            </a:r>
          </a:p>
          <a:p>
            <a:r>
              <a:rPr lang="en-US" b="1" dirty="0"/>
              <a:t>Should not be used for purchases of equipment, software or services</a:t>
            </a:r>
            <a:r>
              <a:rPr lang="en-US" dirty="0"/>
              <a:t>. </a:t>
            </a:r>
          </a:p>
          <a:p>
            <a:r>
              <a:rPr lang="en-US" dirty="0"/>
              <a:t>Reduce employee’s liability and reduce the District’s risk of misused of funds.</a:t>
            </a:r>
          </a:p>
          <a:p>
            <a:endParaRPr lang="en-US" dirty="0"/>
          </a:p>
          <a:p>
            <a:endParaRPr lang="en-US" dirty="0"/>
          </a:p>
        </p:txBody>
      </p:sp>
    </p:spTree>
    <p:extLst>
      <p:ext uri="{BB962C8B-B14F-4D97-AF65-F5344CB8AC3E}">
        <p14:creationId xmlns:p14="http://schemas.microsoft.com/office/powerpoint/2010/main" val="1368813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25469-8671-4728-99BB-0B9D979BA599}"/>
              </a:ext>
            </a:extLst>
          </p:cNvPr>
          <p:cNvSpPr>
            <a:spLocks noGrp="1"/>
          </p:cNvSpPr>
          <p:nvPr>
            <p:ph type="title"/>
          </p:nvPr>
        </p:nvSpPr>
        <p:spPr/>
        <p:txBody>
          <a:bodyPr/>
          <a:lstStyle/>
          <a:p>
            <a:r>
              <a:rPr lang="en-US" dirty="0"/>
              <a:t>Payment Timelines</a:t>
            </a:r>
          </a:p>
        </p:txBody>
      </p:sp>
      <p:sp>
        <p:nvSpPr>
          <p:cNvPr id="3" name="Content Placeholder 2">
            <a:extLst>
              <a:ext uri="{FF2B5EF4-FFF2-40B4-BE49-F238E27FC236}">
                <a16:creationId xmlns:a16="http://schemas.microsoft.com/office/drawing/2014/main" id="{EABB2829-CD50-4020-BC56-A819FA11A9FB}"/>
              </a:ext>
            </a:extLst>
          </p:cNvPr>
          <p:cNvSpPr>
            <a:spLocks noGrp="1"/>
          </p:cNvSpPr>
          <p:nvPr>
            <p:ph idx="1"/>
          </p:nvPr>
        </p:nvSpPr>
        <p:spPr/>
        <p:txBody>
          <a:bodyPr anchor="t"/>
          <a:lstStyle/>
          <a:p>
            <a:r>
              <a:rPr lang="en-US" dirty="0"/>
              <a:t>Payment Process</a:t>
            </a:r>
          </a:p>
          <a:p>
            <a:pPr lvl="1"/>
            <a:r>
              <a:rPr lang="en-US" dirty="0"/>
              <a:t>We process payments for all County Funds (11, 12, 13, 41, 43, 61, 62, 63, 74 &amp; 89).</a:t>
            </a:r>
          </a:p>
          <a:p>
            <a:pPr lvl="1"/>
            <a:r>
              <a:rPr lang="en-US" dirty="0"/>
              <a:t>AP invoices are reviewed on Mondays &amp; Wednesdays.  Batches could include 60-250 invoices.</a:t>
            </a:r>
          </a:p>
          <a:p>
            <a:pPr lvl="1"/>
            <a:r>
              <a:rPr lang="en-US" dirty="0"/>
              <a:t>Review includes checking for accuracy, proper accounting coding, compliance with BPs &amp; ARs, and sufficient back-up.</a:t>
            </a:r>
          </a:p>
          <a:p>
            <a:pPr lvl="1"/>
            <a:r>
              <a:rPr lang="en-US" dirty="0"/>
              <a:t>Checks are printed on Tuesdays &amp; Thursdays.</a:t>
            </a:r>
          </a:p>
          <a:p>
            <a:pPr lvl="1"/>
            <a:r>
              <a:rPr lang="en-US" dirty="0"/>
              <a:t>Checks go to Internal Audit for review, then to AVC of Fiscal Services for sign-off.</a:t>
            </a:r>
          </a:p>
          <a:p>
            <a:pPr lvl="1"/>
            <a:r>
              <a:rPr lang="en-US" dirty="0"/>
              <a:t>For example, invoices processed on Friday are reviewed on Monday, printed on Tuesday and mailed out or available for pick-up on Thursday.</a:t>
            </a:r>
          </a:p>
          <a:p>
            <a:r>
              <a:rPr lang="en-US" dirty="0"/>
              <a:t>OCDE cuts us off from issuing checks the last 2 days of the month.  In June, the County’s deadline is earlier.</a:t>
            </a:r>
          </a:p>
          <a:p>
            <a:r>
              <a:rPr lang="en-US" dirty="0"/>
              <a:t>Reminder:  Please submit signed invoices in a timely manner to avoid delays.</a:t>
            </a:r>
          </a:p>
        </p:txBody>
      </p:sp>
    </p:spTree>
    <p:extLst>
      <p:ext uri="{BB962C8B-B14F-4D97-AF65-F5344CB8AC3E}">
        <p14:creationId xmlns:p14="http://schemas.microsoft.com/office/powerpoint/2010/main" val="4056905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959C8-8FB6-482A-B720-A6C282344FE2}"/>
              </a:ext>
            </a:extLst>
          </p:cNvPr>
          <p:cNvSpPr>
            <a:spLocks noGrp="1"/>
          </p:cNvSpPr>
          <p:nvPr>
            <p:ph type="title"/>
          </p:nvPr>
        </p:nvSpPr>
        <p:spPr/>
        <p:txBody>
          <a:bodyPr/>
          <a:lstStyle/>
          <a:p>
            <a:r>
              <a:rPr lang="en-US" dirty="0"/>
              <a:t>AUDIT</a:t>
            </a:r>
          </a:p>
        </p:txBody>
      </p:sp>
      <p:sp>
        <p:nvSpPr>
          <p:cNvPr id="3" name="Text Placeholder 2">
            <a:extLst>
              <a:ext uri="{FF2B5EF4-FFF2-40B4-BE49-F238E27FC236}">
                <a16:creationId xmlns:a16="http://schemas.microsoft.com/office/drawing/2014/main" id="{28BD04E9-6B02-419F-B680-EE21DA12375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35874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7F9F-9704-465E-815D-578615359B6F}"/>
              </a:ext>
            </a:extLst>
          </p:cNvPr>
          <p:cNvSpPr>
            <a:spLocks noGrp="1"/>
          </p:cNvSpPr>
          <p:nvPr>
            <p:ph type="title"/>
          </p:nvPr>
        </p:nvSpPr>
        <p:spPr/>
        <p:txBody>
          <a:bodyPr/>
          <a:lstStyle/>
          <a:p>
            <a:r>
              <a:rPr lang="en-US" dirty="0"/>
              <a:t>Audit</a:t>
            </a:r>
          </a:p>
        </p:txBody>
      </p:sp>
      <p:sp>
        <p:nvSpPr>
          <p:cNvPr id="3" name="Content Placeholder 2">
            <a:extLst>
              <a:ext uri="{FF2B5EF4-FFF2-40B4-BE49-F238E27FC236}">
                <a16:creationId xmlns:a16="http://schemas.microsoft.com/office/drawing/2014/main" id="{26E1C136-174F-461C-93EC-D54D02D13DD9}"/>
              </a:ext>
            </a:extLst>
          </p:cNvPr>
          <p:cNvSpPr>
            <a:spLocks noGrp="1"/>
          </p:cNvSpPr>
          <p:nvPr>
            <p:ph idx="1"/>
          </p:nvPr>
        </p:nvSpPr>
        <p:spPr/>
        <p:txBody>
          <a:bodyPr anchor="t">
            <a:normAutofit/>
          </a:bodyPr>
          <a:lstStyle/>
          <a:p>
            <a:r>
              <a:rPr lang="en-US" dirty="0"/>
              <a:t>Complex and highly regulated government organization and subject to public records request</a:t>
            </a:r>
          </a:p>
          <a:p>
            <a:r>
              <a:rPr lang="en-US" dirty="0"/>
              <a:t>Levels of oversight and compliance over our financial transactions and operational processes</a:t>
            </a:r>
          </a:p>
          <a:p>
            <a:pPr lvl="1"/>
            <a:r>
              <a:rPr lang="en-US" dirty="0"/>
              <a:t>Federal</a:t>
            </a:r>
          </a:p>
          <a:p>
            <a:pPr lvl="1"/>
            <a:r>
              <a:rPr lang="en-US" dirty="0"/>
              <a:t>State</a:t>
            </a:r>
          </a:p>
          <a:p>
            <a:pPr lvl="1"/>
            <a:r>
              <a:rPr lang="en-US" dirty="0"/>
              <a:t>Local</a:t>
            </a:r>
          </a:p>
          <a:p>
            <a:pPr lvl="1"/>
            <a:r>
              <a:rPr lang="en-US" dirty="0"/>
              <a:t>Grant agency requirements</a:t>
            </a:r>
          </a:p>
          <a:p>
            <a:pPr lvl="1"/>
            <a:r>
              <a:rPr lang="en-US" dirty="0"/>
              <a:t>Annual Audit - accounting rules and standards</a:t>
            </a:r>
          </a:p>
          <a:p>
            <a:endParaRPr lang="en-US" dirty="0"/>
          </a:p>
        </p:txBody>
      </p:sp>
    </p:spTree>
    <p:extLst>
      <p:ext uri="{BB962C8B-B14F-4D97-AF65-F5344CB8AC3E}">
        <p14:creationId xmlns:p14="http://schemas.microsoft.com/office/powerpoint/2010/main" val="1948826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7F9F-9704-465E-815D-578615359B6F}"/>
              </a:ext>
            </a:extLst>
          </p:cNvPr>
          <p:cNvSpPr>
            <a:spLocks noGrp="1"/>
          </p:cNvSpPr>
          <p:nvPr>
            <p:ph type="title"/>
          </p:nvPr>
        </p:nvSpPr>
        <p:spPr/>
        <p:txBody>
          <a:bodyPr/>
          <a:lstStyle/>
          <a:p>
            <a:r>
              <a:rPr lang="en-US" dirty="0"/>
              <a:t>Audit</a:t>
            </a:r>
          </a:p>
        </p:txBody>
      </p:sp>
      <p:sp>
        <p:nvSpPr>
          <p:cNvPr id="3" name="Content Placeholder 2">
            <a:extLst>
              <a:ext uri="{FF2B5EF4-FFF2-40B4-BE49-F238E27FC236}">
                <a16:creationId xmlns:a16="http://schemas.microsoft.com/office/drawing/2014/main" id="{26E1C136-174F-461C-93EC-D54D02D13DD9}"/>
              </a:ext>
            </a:extLst>
          </p:cNvPr>
          <p:cNvSpPr>
            <a:spLocks noGrp="1"/>
          </p:cNvSpPr>
          <p:nvPr>
            <p:ph idx="1"/>
          </p:nvPr>
        </p:nvSpPr>
        <p:spPr/>
        <p:txBody>
          <a:bodyPr anchor="t">
            <a:normAutofit/>
          </a:bodyPr>
          <a:lstStyle/>
          <a:p>
            <a:r>
              <a:rPr lang="en-US" dirty="0"/>
              <a:t>Foundational Understanding</a:t>
            </a:r>
          </a:p>
          <a:p>
            <a:pPr lvl="1"/>
            <a:r>
              <a:rPr lang="en-US" dirty="0"/>
              <a:t>Laws – legislature and Governor</a:t>
            </a:r>
          </a:p>
          <a:p>
            <a:pPr lvl="1"/>
            <a:r>
              <a:rPr lang="en-US" dirty="0"/>
              <a:t>Ed Code – regulations to codify education laws</a:t>
            </a:r>
          </a:p>
          <a:p>
            <a:pPr lvl="1"/>
            <a:r>
              <a:rPr lang="en-US" dirty="0"/>
              <a:t>Public Contract Code – regulations to codify</a:t>
            </a:r>
          </a:p>
          <a:p>
            <a:pPr marL="630000" lvl="2" indent="0">
              <a:buNone/>
            </a:pPr>
            <a:r>
              <a:rPr lang="en-US" sz="1600" dirty="0"/>
              <a:t>     public purchasing processes</a:t>
            </a:r>
          </a:p>
          <a:p>
            <a:pPr lvl="1"/>
            <a:r>
              <a:rPr lang="en-US" dirty="0"/>
              <a:t>Board Policies – guidance from Board of Trustees</a:t>
            </a:r>
          </a:p>
          <a:p>
            <a:pPr lvl="1"/>
            <a:r>
              <a:rPr lang="en-US" dirty="0"/>
              <a:t>Administrative Regulation – implement board policies</a:t>
            </a:r>
          </a:p>
          <a:p>
            <a:pPr marL="324000" lvl="1" indent="0">
              <a:buNone/>
            </a:pPr>
            <a:r>
              <a:rPr lang="en-US" dirty="0"/>
              <a:t>		</a:t>
            </a:r>
          </a:p>
          <a:p>
            <a:endParaRPr lang="en-US" dirty="0"/>
          </a:p>
        </p:txBody>
      </p:sp>
      <p:graphicFrame>
        <p:nvGraphicFramePr>
          <p:cNvPr id="4" name="Diagram 3">
            <a:extLst>
              <a:ext uri="{FF2B5EF4-FFF2-40B4-BE49-F238E27FC236}">
                <a16:creationId xmlns:a16="http://schemas.microsoft.com/office/drawing/2014/main" id="{F6E8C2D7-E983-4A10-AD55-8327E5A97E00}"/>
              </a:ext>
            </a:extLst>
          </p:cNvPr>
          <p:cNvGraphicFramePr/>
          <p:nvPr>
            <p:extLst/>
          </p:nvPr>
        </p:nvGraphicFramePr>
        <p:xfrm>
          <a:off x="4064000" y="2180496"/>
          <a:ext cx="8128000" cy="3494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4870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7F9F-9704-465E-815D-578615359B6F}"/>
              </a:ext>
            </a:extLst>
          </p:cNvPr>
          <p:cNvSpPr>
            <a:spLocks noGrp="1"/>
          </p:cNvSpPr>
          <p:nvPr>
            <p:ph type="title"/>
          </p:nvPr>
        </p:nvSpPr>
        <p:spPr/>
        <p:txBody>
          <a:bodyPr/>
          <a:lstStyle/>
          <a:p>
            <a:r>
              <a:rPr lang="en-US" dirty="0"/>
              <a:t>Audit</a:t>
            </a:r>
          </a:p>
        </p:txBody>
      </p:sp>
      <p:sp>
        <p:nvSpPr>
          <p:cNvPr id="3" name="Content Placeholder 2">
            <a:extLst>
              <a:ext uri="{FF2B5EF4-FFF2-40B4-BE49-F238E27FC236}">
                <a16:creationId xmlns:a16="http://schemas.microsoft.com/office/drawing/2014/main" id="{26E1C136-174F-461C-93EC-D54D02D13DD9}"/>
              </a:ext>
            </a:extLst>
          </p:cNvPr>
          <p:cNvSpPr>
            <a:spLocks noGrp="1"/>
          </p:cNvSpPr>
          <p:nvPr>
            <p:ph idx="1"/>
          </p:nvPr>
        </p:nvSpPr>
        <p:spPr/>
        <p:txBody>
          <a:bodyPr anchor="t">
            <a:normAutofit/>
          </a:bodyPr>
          <a:lstStyle/>
          <a:p>
            <a:r>
              <a:rPr lang="en-US" dirty="0"/>
              <a:t>AR 6150 Designation of Authorized Signatures [RSCCD / Trustees / Administrative Regulations] – Rev 8/24/20</a:t>
            </a:r>
          </a:p>
          <a:p>
            <a:endParaRPr lang="en-US" dirty="0"/>
          </a:p>
        </p:txBody>
      </p:sp>
      <p:pic>
        <p:nvPicPr>
          <p:cNvPr id="8" name="Picture 7">
            <a:extLst>
              <a:ext uri="{FF2B5EF4-FFF2-40B4-BE49-F238E27FC236}">
                <a16:creationId xmlns:a16="http://schemas.microsoft.com/office/drawing/2014/main" id="{9D8A711C-AD66-4BA4-B4D6-3417213D5ACA}"/>
              </a:ext>
            </a:extLst>
          </p:cNvPr>
          <p:cNvPicPr>
            <a:picLocks noChangeAspect="1"/>
          </p:cNvPicPr>
          <p:nvPr/>
        </p:nvPicPr>
        <p:blipFill>
          <a:blip r:embed="rId2"/>
          <a:stretch>
            <a:fillRect/>
          </a:stretch>
        </p:blipFill>
        <p:spPr>
          <a:xfrm>
            <a:off x="3414368" y="2533650"/>
            <a:ext cx="6905625" cy="4324350"/>
          </a:xfrm>
          <a:prstGeom prst="rect">
            <a:avLst/>
          </a:prstGeom>
        </p:spPr>
      </p:pic>
    </p:spTree>
    <p:extLst>
      <p:ext uri="{BB962C8B-B14F-4D97-AF65-F5344CB8AC3E}">
        <p14:creationId xmlns:p14="http://schemas.microsoft.com/office/powerpoint/2010/main" val="2396957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7F9F-9704-465E-815D-578615359B6F}"/>
              </a:ext>
            </a:extLst>
          </p:cNvPr>
          <p:cNvSpPr>
            <a:spLocks noGrp="1"/>
          </p:cNvSpPr>
          <p:nvPr>
            <p:ph type="title"/>
          </p:nvPr>
        </p:nvSpPr>
        <p:spPr/>
        <p:txBody>
          <a:bodyPr/>
          <a:lstStyle/>
          <a:p>
            <a:r>
              <a:rPr lang="en-US" dirty="0"/>
              <a:t>Audit</a:t>
            </a:r>
          </a:p>
        </p:txBody>
      </p:sp>
      <p:sp>
        <p:nvSpPr>
          <p:cNvPr id="3" name="Content Placeholder 2">
            <a:extLst>
              <a:ext uri="{FF2B5EF4-FFF2-40B4-BE49-F238E27FC236}">
                <a16:creationId xmlns:a16="http://schemas.microsoft.com/office/drawing/2014/main" id="{26E1C136-174F-461C-93EC-D54D02D13DD9}"/>
              </a:ext>
            </a:extLst>
          </p:cNvPr>
          <p:cNvSpPr>
            <a:spLocks noGrp="1"/>
          </p:cNvSpPr>
          <p:nvPr>
            <p:ph idx="1"/>
          </p:nvPr>
        </p:nvSpPr>
        <p:spPr/>
        <p:txBody>
          <a:bodyPr anchor="t">
            <a:normAutofit/>
          </a:bodyPr>
          <a:lstStyle/>
          <a:p>
            <a:r>
              <a:rPr lang="en-US" dirty="0"/>
              <a:t>AR 6150 Designation of Authorized Signatures</a:t>
            </a:r>
          </a:p>
          <a:p>
            <a:endParaRPr lang="en-US" dirty="0"/>
          </a:p>
        </p:txBody>
      </p:sp>
      <p:pic>
        <p:nvPicPr>
          <p:cNvPr id="5" name="Picture 4">
            <a:extLst>
              <a:ext uri="{FF2B5EF4-FFF2-40B4-BE49-F238E27FC236}">
                <a16:creationId xmlns:a16="http://schemas.microsoft.com/office/drawing/2014/main" id="{0B837FA3-A046-4218-9E42-C9E8F817C084}"/>
              </a:ext>
            </a:extLst>
          </p:cNvPr>
          <p:cNvPicPr>
            <a:picLocks noChangeAspect="1"/>
          </p:cNvPicPr>
          <p:nvPr/>
        </p:nvPicPr>
        <p:blipFill>
          <a:blip r:embed="rId2"/>
          <a:stretch>
            <a:fillRect/>
          </a:stretch>
        </p:blipFill>
        <p:spPr>
          <a:xfrm>
            <a:off x="581192" y="1884495"/>
            <a:ext cx="6372225" cy="3678302"/>
          </a:xfrm>
          <a:prstGeom prst="rect">
            <a:avLst/>
          </a:prstGeom>
        </p:spPr>
      </p:pic>
    </p:spTree>
    <p:extLst>
      <p:ext uri="{BB962C8B-B14F-4D97-AF65-F5344CB8AC3E}">
        <p14:creationId xmlns:p14="http://schemas.microsoft.com/office/powerpoint/2010/main" val="2798816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7F9F-9704-465E-815D-578615359B6F}"/>
              </a:ext>
            </a:extLst>
          </p:cNvPr>
          <p:cNvSpPr>
            <a:spLocks noGrp="1"/>
          </p:cNvSpPr>
          <p:nvPr>
            <p:ph type="title"/>
          </p:nvPr>
        </p:nvSpPr>
        <p:spPr/>
        <p:txBody>
          <a:bodyPr/>
          <a:lstStyle/>
          <a:p>
            <a:r>
              <a:rPr lang="en-US" dirty="0"/>
              <a:t>Audit</a:t>
            </a:r>
          </a:p>
        </p:txBody>
      </p:sp>
      <p:sp>
        <p:nvSpPr>
          <p:cNvPr id="3" name="Content Placeholder 2">
            <a:extLst>
              <a:ext uri="{FF2B5EF4-FFF2-40B4-BE49-F238E27FC236}">
                <a16:creationId xmlns:a16="http://schemas.microsoft.com/office/drawing/2014/main" id="{26E1C136-174F-461C-93EC-D54D02D13DD9}"/>
              </a:ext>
            </a:extLst>
          </p:cNvPr>
          <p:cNvSpPr>
            <a:spLocks noGrp="1"/>
          </p:cNvSpPr>
          <p:nvPr>
            <p:ph idx="1"/>
          </p:nvPr>
        </p:nvSpPr>
        <p:spPr/>
        <p:txBody>
          <a:bodyPr anchor="t">
            <a:normAutofit/>
          </a:bodyPr>
          <a:lstStyle/>
          <a:p>
            <a:r>
              <a:rPr lang="en-US" dirty="0"/>
              <a:t>AR 6150 Designation of Authorized Signatures</a:t>
            </a:r>
          </a:p>
          <a:p>
            <a:endParaRPr lang="en-US" dirty="0"/>
          </a:p>
        </p:txBody>
      </p:sp>
      <p:pic>
        <p:nvPicPr>
          <p:cNvPr id="5" name="Picture 4">
            <a:extLst>
              <a:ext uri="{FF2B5EF4-FFF2-40B4-BE49-F238E27FC236}">
                <a16:creationId xmlns:a16="http://schemas.microsoft.com/office/drawing/2014/main" id="{2DF25B68-40B2-4735-A84C-91B35386164B}"/>
              </a:ext>
            </a:extLst>
          </p:cNvPr>
          <p:cNvPicPr>
            <a:picLocks noChangeAspect="1"/>
          </p:cNvPicPr>
          <p:nvPr/>
        </p:nvPicPr>
        <p:blipFill>
          <a:blip r:embed="rId2"/>
          <a:stretch>
            <a:fillRect/>
          </a:stretch>
        </p:blipFill>
        <p:spPr>
          <a:xfrm>
            <a:off x="485028" y="2010462"/>
            <a:ext cx="6638925" cy="3678303"/>
          </a:xfrm>
          <a:prstGeom prst="rect">
            <a:avLst/>
          </a:prstGeom>
        </p:spPr>
      </p:pic>
    </p:spTree>
    <p:extLst>
      <p:ext uri="{BB962C8B-B14F-4D97-AF65-F5344CB8AC3E}">
        <p14:creationId xmlns:p14="http://schemas.microsoft.com/office/powerpoint/2010/main" val="2237612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7F9F-9704-465E-815D-578615359B6F}"/>
              </a:ext>
            </a:extLst>
          </p:cNvPr>
          <p:cNvSpPr>
            <a:spLocks noGrp="1"/>
          </p:cNvSpPr>
          <p:nvPr>
            <p:ph type="title"/>
          </p:nvPr>
        </p:nvSpPr>
        <p:spPr/>
        <p:txBody>
          <a:bodyPr/>
          <a:lstStyle/>
          <a:p>
            <a:r>
              <a:rPr lang="en-US" dirty="0"/>
              <a:t>Audit</a:t>
            </a:r>
          </a:p>
        </p:txBody>
      </p:sp>
      <p:sp>
        <p:nvSpPr>
          <p:cNvPr id="3" name="Content Placeholder 2">
            <a:extLst>
              <a:ext uri="{FF2B5EF4-FFF2-40B4-BE49-F238E27FC236}">
                <a16:creationId xmlns:a16="http://schemas.microsoft.com/office/drawing/2014/main" id="{26E1C136-174F-461C-93EC-D54D02D13DD9}"/>
              </a:ext>
            </a:extLst>
          </p:cNvPr>
          <p:cNvSpPr>
            <a:spLocks noGrp="1"/>
          </p:cNvSpPr>
          <p:nvPr>
            <p:ph idx="1"/>
          </p:nvPr>
        </p:nvSpPr>
        <p:spPr/>
        <p:txBody>
          <a:bodyPr anchor="t">
            <a:normAutofit/>
          </a:bodyPr>
          <a:lstStyle/>
          <a:p>
            <a:r>
              <a:rPr lang="en-US" dirty="0"/>
              <a:t>AR 6150 Designation of Authorized Signatures</a:t>
            </a:r>
          </a:p>
          <a:p>
            <a:endParaRPr lang="en-US" dirty="0"/>
          </a:p>
        </p:txBody>
      </p:sp>
      <p:pic>
        <p:nvPicPr>
          <p:cNvPr id="7" name="Picture 6">
            <a:extLst>
              <a:ext uri="{FF2B5EF4-FFF2-40B4-BE49-F238E27FC236}">
                <a16:creationId xmlns:a16="http://schemas.microsoft.com/office/drawing/2014/main" id="{4529ECD1-6396-4C68-BE61-45F6DF670F5C}"/>
              </a:ext>
            </a:extLst>
          </p:cNvPr>
          <p:cNvPicPr>
            <a:picLocks noChangeAspect="1"/>
          </p:cNvPicPr>
          <p:nvPr/>
        </p:nvPicPr>
        <p:blipFill>
          <a:blip r:embed="rId3"/>
          <a:stretch>
            <a:fillRect/>
          </a:stretch>
        </p:blipFill>
        <p:spPr>
          <a:xfrm>
            <a:off x="399247" y="1957789"/>
            <a:ext cx="7202392" cy="4024370"/>
          </a:xfrm>
          <a:prstGeom prst="rect">
            <a:avLst/>
          </a:prstGeom>
        </p:spPr>
      </p:pic>
    </p:spTree>
    <p:extLst>
      <p:ext uri="{BB962C8B-B14F-4D97-AF65-F5344CB8AC3E}">
        <p14:creationId xmlns:p14="http://schemas.microsoft.com/office/powerpoint/2010/main" val="1789626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CFB7B5-E453-4DED-B742-8DEB7BB66A69}"/>
              </a:ext>
            </a:extLst>
          </p:cNvPr>
          <p:cNvSpPr>
            <a:spLocks noGrp="1"/>
          </p:cNvSpPr>
          <p:nvPr>
            <p:ph type="title"/>
          </p:nvPr>
        </p:nvSpPr>
        <p:spPr/>
        <p:txBody>
          <a:bodyPr/>
          <a:lstStyle/>
          <a:p>
            <a:r>
              <a:rPr lang="en-US" dirty="0"/>
              <a:t>BUDGET</a:t>
            </a:r>
          </a:p>
        </p:txBody>
      </p:sp>
      <p:sp>
        <p:nvSpPr>
          <p:cNvPr id="5" name="Text Placeholder 4">
            <a:extLst>
              <a:ext uri="{FF2B5EF4-FFF2-40B4-BE49-F238E27FC236}">
                <a16:creationId xmlns:a16="http://schemas.microsoft.com/office/drawing/2014/main" id="{C3DED1C8-2D90-4D96-BED5-AB547DA39A1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92277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7F9F-9704-465E-815D-578615359B6F}"/>
              </a:ext>
            </a:extLst>
          </p:cNvPr>
          <p:cNvSpPr>
            <a:spLocks noGrp="1"/>
          </p:cNvSpPr>
          <p:nvPr>
            <p:ph type="title"/>
          </p:nvPr>
        </p:nvSpPr>
        <p:spPr/>
        <p:txBody>
          <a:bodyPr/>
          <a:lstStyle/>
          <a:p>
            <a:r>
              <a:rPr lang="en-US" dirty="0"/>
              <a:t>Audit</a:t>
            </a:r>
          </a:p>
        </p:txBody>
      </p:sp>
      <p:sp>
        <p:nvSpPr>
          <p:cNvPr id="3" name="Content Placeholder 2">
            <a:extLst>
              <a:ext uri="{FF2B5EF4-FFF2-40B4-BE49-F238E27FC236}">
                <a16:creationId xmlns:a16="http://schemas.microsoft.com/office/drawing/2014/main" id="{26E1C136-174F-461C-93EC-D54D02D13DD9}"/>
              </a:ext>
            </a:extLst>
          </p:cNvPr>
          <p:cNvSpPr>
            <a:spLocks noGrp="1"/>
          </p:cNvSpPr>
          <p:nvPr>
            <p:ph idx="1"/>
          </p:nvPr>
        </p:nvSpPr>
        <p:spPr/>
        <p:txBody>
          <a:bodyPr anchor="t">
            <a:normAutofit/>
          </a:bodyPr>
          <a:lstStyle/>
          <a:p>
            <a:r>
              <a:rPr lang="en-US" dirty="0"/>
              <a:t>AR 6330 Purchasing – 5 page document [RSCCD / Trustees / Administrative Regulations]</a:t>
            </a:r>
          </a:p>
          <a:p>
            <a:r>
              <a:rPr lang="en-US" dirty="0"/>
              <a:t>Complete Rewrite:  August 30, 2021</a:t>
            </a:r>
          </a:p>
          <a:p>
            <a:endParaRPr lang="en-US" dirty="0"/>
          </a:p>
          <a:p>
            <a:endParaRPr lang="en-US" dirty="0"/>
          </a:p>
        </p:txBody>
      </p:sp>
      <p:pic>
        <p:nvPicPr>
          <p:cNvPr id="6" name="Picture 5">
            <a:extLst>
              <a:ext uri="{FF2B5EF4-FFF2-40B4-BE49-F238E27FC236}">
                <a16:creationId xmlns:a16="http://schemas.microsoft.com/office/drawing/2014/main" id="{D8E45BB4-82DD-48D3-AAD5-C033E2FF4BE8}"/>
              </a:ext>
            </a:extLst>
          </p:cNvPr>
          <p:cNvPicPr>
            <a:picLocks noChangeAspect="1"/>
          </p:cNvPicPr>
          <p:nvPr/>
        </p:nvPicPr>
        <p:blipFill>
          <a:blip r:embed="rId2"/>
          <a:stretch>
            <a:fillRect/>
          </a:stretch>
        </p:blipFill>
        <p:spPr>
          <a:xfrm>
            <a:off x="2567848" y="3254162"/>
            <a:ext cx="6858000" cy="2505075"/>
          </a:xfrm>
          <a:prstGeom prst="rect">
            <a:avLst/>
          </a:prstGeom>
        </p:spPr>
      </p:pic>
    </p:spTree>
    <p:extLst>
      <p:ext uri="{BB962C8B-B14F-4D97-AF65-F5344CB8AC3E}">
        <p14:creationId xmlns:p14="http://schemas.microsoft.com/office/powerpoint/2010/main" val="3390405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7F9F-9704-465E-815D-578615359B6F}"/>
              </a:ext>
            </a:extLst>
          </p:cNvPr>
          <p:cNvSpPr>
            <a:spLocks noGrp="1"/>
          </p:cNvSpPr>
          <p:nvPr>
            <p:ph type="title"/>
          </p:nvPr>
        </p:nvSpPr>
        <p:spPr/>
        <p:txBody>
          <a:bodyPr/>
          <a:lstStyle/>
          <a:p>
            <a:r>
              <a:rPr lang="en-US" dirty="0"/>
              <a:t>Audit</a:t>
            </a:r>
          </a:p>
        </p:txBody>
      </p:sp>
      <p:sp>
        <p:nvSpPr>
          <p:cNvPr id="3" name="Content Placeholder 2">
            <a:extLst>
              <a:ext uri="{FF2B5EF4-FFF2-40B4-BE49-F238E27FC236}">
                <a16:creationId xmlns:a16="http://schemas.microsoft.com/office/drawing/2014/main" id="{26E1C136-174F-461C-93EC-D54D02D13DD9}"/>
              </a:ext>
            </a:extLst>
          </p:cNvPr>
          <p:cNvSpPr>
            <a:spLocks noGrp="1"/>
          </p:cNvSpPr>
          <p:nvPr>
            <p:ph idx="1"/>
          </p:nvPr>
        </p:nvSpPr>
        <p:spPr>
          <a:xfrm>
            <a:off x="644592" y="2169479"/>
            <a:ext cx="11029615" cy="3678303"/>
          </a:xfrm>
        </p:spPr>
        <p:txBody>
          <a:bodyPr anchor="t">
            <a:normAutofit/>
          </a:bodyPr>
          <a:lstStyle/>
          <a:p>
            <a:r>
              <a:rPr lang="en-US" dirty="0"/>
              <a:t>AR 6330 Purchasing</a:t>
            </a:r>
          </a:p>
          <a:p>
            <a:endParaRPr lang="en-US" dirty="0"/>
          </a:p>
          <a:p>
            <a:endParaRPr lang="en-US" dirty="0"/>
          </a:p>
        </p:txBody>
      </p:sp>
      <p:pic>
        <p:nvPicPr>
          <p:cNvPr id="4" name="Picture 3">
            <a:extLst>
              <a:ext uri="{FF2B5EF4-FFF2-40B4-BE49-F238E27FC236}">
                <a16:creationId xmlns:a16="http://schemas.microsoft.com/office/drawing/2014/main" id="{222ED35D-AC05-460E-BDC1-5206EB9309ED}"/>
              </a:ext>
            </a:extLst>
          </p:cNvPr>
          <p:cNvPicPr>
            <a:picLocks noChangeAspect="1"/>
          </p:cNvPicPr>
          <p:nvPr/>
        </p:nvPicPr>
        <p:blipFill>
          <a:blip r:embed="rId2"/>
          <a:stretch>
            <a:fillRect/>
          </a:stretch>
        </p:blipFill>
        <p:spPr>
          <a:xfrm>
            <a:off x="562831" y="2019931"/>
            <a:ext cx="6619875" cy="3422402"/>
          </a:xfrm>
          <a:prstGeom prst="rect">
            <a:avLst/>
          </a:prstGeom>
        </p:spPr>
      </p:pic>
    </p:spTree>
    <p:extLst>
      <p:ext uri="{BB962C8B-B14F-4D97-AF65-F5344CB8AC3E}">
        <p14:creationId xmlns:p14="http://schemas.microsoft.com/office/powerpoint/2010/main" val="2722367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7F9F-9704-465E-815D-578615359B6F}"/>
              </a:ext>
            </a:extLst>
          </p:cNvPr>
          <p:cNvSpPr>
            <a:spLocks noGrp="1"/>
          </p:cNvSpPr>
          <p:nvPr>
            <p:ph type="title"/>
          </p:nvPr>
        </p:nvSpPr>
        <p:spPr/>
        <p:txBody>
          <a:bodyPr/>
          <a:lstStyle/>
          <a:p>
            <a:r>
              <a:rPr lang="en-US" dirty="0"/>
              <a:t>Audit</a:t>
            </a:r>
          </a:p>
        </p:txBody>
      </p:sp>
      <p:sp>
        <p:nvSpPr>
          <p:cNvPr id="3" name="Content Placeholder 2">
            <a:extLst>
              <a:ext uri="{FF2B5EF4-FFF2-40B4-BE49-F238E27FC236}">
                <a16:creationId xmlns:a16="http://schemas.microsoft.com/office/drawing/2014/main" id="{26E1C136-174F-461C-93EC-D54D02D13DD9}"/>
              </a:ext>
            </a:extLst>
          </p:cNvPr>
          <p:cNvSpPr>
            <a:spLocks noGrp="1"/>
          </p:cNvSpPr>
          <p:nvPr>
            <p:ph idx="1"/>
          </p:nvPr>
        </p:nvSpPr>
        <p:spPr>
          <a:xfrm>
            <a:off x="644592" y="2169479"/>
            <a:ext cx="11029615" cy="3678303"/>
          </a:xfrm>
        </p:spPr>
        <p:txBody>
          <a:bodyPr anchor="t">
            <a:normAutofit/>
          </a:bodyPr>
          <a:lstStyle/>
          <a:p>
            <a:r>
              <a:rPr lang="en-US" dirty="0"/>
              <a:t>AR 6330 Purchasing</a:t>
            </a:r>
          </a:p>
          <a:p>
            <a:endParaRPr lang="en-US" dirty="0"/>
          </a:p>
          <a:p>
            <a:endParaRPr lang="en-US" dirty="0"/>
          </a:p>
        </p:txBody>
      </p:sp>
      <p:pic>
        <p:nvPicPr>
          <p:cNvPr id="5" name="Picture 4">
            <a:extLst>
              <a:ext uri="{FF2B5EF4-FFF2-40B4-BE49-F238E27FC236}">
                <a16:creationId xmlns:a16="http://schemas.microsoft.com/office/drawing/2014/main" id="{3C570BCF-769B-4C84-BBDD-8F617C3921BB}"/>
              </a:ext>
            </a:extLst>
          </p:cNvPr>
          <p:cNvPicPr>
            <a:picLocks noChangeAspect="1"/>
          </p:cNvPicPr>
          <p:nvPr/>
        </p:nvPicPr>
        <p:blipFill>
          <a:blip r:embed="rId2"/>
          <a:stretch>
            <a:fillRect/>
          </a:stretch>
        </p:blipFill>
        <p:spPr>
          <a:xfrm>
            <a:off x="581191" y="2012070"/>
            <a:ext cx="8243319" cy="3452296"/>
          </a:xfrm>
          <a:prstGeom prst="rect">
            <a:avLst/>
          </a:prstGeom>
        </p:spPr>
      </p:pic>
    </p:spTree>
    <p:extLst>
      <p:ext uri="{BB962C8B-B14F-4D97-AF65-F5344CB8AC3E}">
        <p14:creationId xmlns:p14="http://schemas.microsoft.com/office/powerpoint/2010/main" val="3414083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7F9F-9704-465E-815D-578615359B6F}"/>
              </a:ext>
            </a:extLst>
          </p:cNvPr>
          <p:cNvSpPr>
            <a:spLocks noGrp="1"/>
          </p:cNvSpPr>
          <p:nvPr>
            <p:ph type="title"/>
          </p:nvPr>
        </p:nvSpPr>
        <p:spPr/>
        <p:txBody>
          <a:bodyPr/>
          <a:lstStyle/>
          <a:p>
            <a:r>
              <a:rPr lang="en-US" dirty="0"/>
              <a:t>Audit</a:t>
            </a:r>
          </a:p>
        </p:txBody>
      </p:sp>
      <p:sp>
        <p:nvSpPr>
          <p:cNvPr id="3" name="Content Placeholder 2">
            <a:extLst>
              <a:ext uri="{FF2B5EF4-FFF2-40B4-BE49-F238E27FC236}">
                <a16:creationId xmlns:a16="http://schemas.microsoft.com/office/drawing/2014/main" id="{26E1C136-174F-461C-93EC-D54D02D13DD9}"/>
              </a:ext>
            </a:extLst>
          </p:cNvPr>
          <p:cNvSpPr>
            <a:spLocks noGrp="1"/>
          </p:cNvSpPr>
          <p:nvPr>
            <p:ph idx="1"/>
          </p:nvPr>
        </p:nvSpPr>
        <p:spPr>
          <a:xfrm>
            <a:off x="644592" y="2169479"/>
            <a:ext cx="11029615" cy="3678303"/>
          </a:xfrm>
        </p:spPr>
        <p:txBody>
          <a:bodyPr anchor="t">
            <a:normAutofit/>
          </a:bodyPr>
          <a:lstStyle/>
          <a:p>
            <a:r>
              <a:rPr lang="en-US" dirty="0"/>
              <a:t>AR 6330 Purchasing</a:t>
            </a:r>
          </a:p>
          <a:p>
            <a:endParaRPr lang="en-US" dirty="0"/>
          </a:p>
          <a:p>
            <a:endParaRPr lang="en-US" dirty="0"/>
          </a:p>
        </p:txBody>
      </p:sp>
      <p:pic>
        <p:nvPicPr>
          <p:cNvPr id="5" name="Picture 4">
            <a:extLst>
              <a:ext uri="{FF2B5EF4-FFF2-40B4-BE49-F238E27FC236}">
                <a16:creationId xmlns:a16="http://schemas.microsoft.com/office/drawing/2014/main" id="{ACB0214C-9238-4B98-B1BF-23FC270AAF84}"/>
              </a:ext>
            </a:extLst>
          </p:cNvPr>
          <p:cNvPicPr>
            <a:picLocks noChangeAspect="1"/>
          </p:cNvPicPr>
          <p:nvPr/>
        </p:nvPicPr>
        <p:blipFill>
          <a:blip r:embed="rId2"/>
          <a:stretch>
            <a:fillRect/>
          </a:stretch>
        </p:blipFill>
        <p:spPr>
          <a:xfrm>
            <a:off x="644592" y="1847906"/>
            <a:ext cx="7265519" cy="3186801"/>
          </a:xfrm>
          <a:prstGeom prst="rect">
            <a:avLst/>
          </a:prstGeom>
        </p:spPr>
      </p:pic>
    </p:spTree>
    <p:extLst>
      <p:ext uri="{BB962C8B-B14F-4D97-AF65-F5344CB8AC3E}">
        <p14:creationId xmlns:p14="http://schemas.microsoft.com/office/powerpoint/2010/main" val="4072363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7F9F-9704-465E-815D-578615359B6F}"/>
              </a:ext>
            </a:extLst>
          </p:cNvPr>
          <p:cNvSpPr>
            <a:spLocks noGrp="1"/>
          </p:cNvSpPr>
          <p:nvPr>
            <p:ph type="title"/>
          </p:nvPr>
        </p:nvSpPr>
        <p:spPr/>
        <p:txBody>
          <a:bodyPr/>
          <a:lstStyle/>
          <a:p>
            <a:r>
              <a:rPr lang="en-US" dirty="0"/>
              <a:t>Audit</a:t>
            </a:r>
          </a:p>
        </p:txBody>
      </p:sp>
      <p:sp>
        <p:nvSpPr>
          <p:cNvPr id="3" name="Content Placeholder 2">
            <a:extLst>
              <a:ext uri="{FF2B5EF4-FFF2-40B4-BE49-F238E27FC236}">
                <a16:creationId xmlns:a16="http://schemas.microsoft.com/office/drawing/2014/main" id="{26E1C136-174F-461C-93EC-D54D02D13DD9}"/>
              </a:ext>
            </a:extLst>
          </p:cNvPr>
          <p:cNvSpPr>
            <a:spLocks noGrp="1"/>
          </p:cNvSpPr>
          <p:nvPr>
            <p:ph idx="1"/>
          </p:nvPr>
        </p:nvSpPr>
        <p:spPr>
          <a:xfrm>
            <a:off x="644592" y="2169479"/>
            <a:ext cx="11029615" cy="3678303"/>
          </a:xfrm>
        </p:spPr>
        <p:txBody>
          <a:bodyPr anchor="t">
            <a:normAutofit/>
          </a:bodyPr>
          <a:lstStyle/>
          <a:p>
            <a:r>
              <a:rPr lang="en-US" dirty="0"/>
              <a:t>AR 6330 Purchasing</a:t>
            </a:r>
          </a:p>
          <a:p>
            <a:endParaRPr lang="en-US" dirty="0"/>
          </a:p>
          <a:p>
            <a:endParaRPr lang="en-US" dirty="0"/>
          </a:p>
        </p:txBody>
      </p:sp>
      <p:pic>
        <p:nvPicPr>
          <p:cNvPr id="5" name="Picture 4">
            <a:extLst>
              <a:ext uri="{FF2B5EF4-FFF2-40B4-BE49-F238E27FC236}">
                <a16:creationId xmlns:a16="http://schemas.microsoft.com/office/drawing/2014/main" id="{3BE30F68-A9B8-405E-B71E-112CD33BAC97}"/>
              </a:ext>
            </a:extLst>
          </p:cNvPr>
          <p:cNvPicPr>
            <a:picLocks noChangeAspect="1"/>
          </p:cNvPicPr>
          <p:nvPr/>
        </p:nvPicPr>
        <p:blipFill>
          <a:blip r:embed="rId2"/>
          <a:stretch>
            <a:fillRect/>
          </a:stretch>
        </p:blipFill>
        <p:spPr>
          <a:xfrm>
            <a:off x="593179" y="2046479"/>
            <a:ext cx="7999977" cy="3351785"/>
          </a:xfrm>
          <a:prstGeom prst="rect">
            <a:avLst/>
          </a:prstGeom>
        </p:spPr>
      </p:pic>
    </p:spTree>
    <p:extLst>
      <p:ext uri="{BB962C8B-B14F-4D97-AF65-F5344CB8AC3E}">
        <p14:creationId xmlns:p14="http://schemas.microsoft.com/office/powerpoint/2010/main" val="763118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7F9F-9704-465E-815D-578615359B6F}"/>
              </a:ext>
            </a:extLst>
          </p:cNvPr>
          <p:cNvSpPr>
            <a:spLocks noGrp="1"/>
          </p:cNvSpPr>
          <p:nvPr>
            <p:ph type="title"/>
          </p:nvPr>
        </p:nvSpPr>
        <p:spPr/>
        <p:txBody>
          <a:bodyPr/>
          <a:lstStyle/>
          <a:p>
            <a:r>
              <a:rPr lang="en-US" dirty="0"/>
              <a:t>Audit</a:t>
            </a:r>
          </a:p>
        </p:txBody>
      </p:sp>
      <p:sp>
        <p:nvSpPr>
          <p:cNvPr id="3" name="Content Placeholder 2">
            <a:extLst>
              <a:ext uri="{FF2B5EF4-FFF2-40B4-BE49-F238E27FC236}">
                <a16:creationId xmlns:a16="http://schemas.microsoft.com/office/drawing/2014/main" id="{26E1C136-174F-461C-93EC-D54D02D13DD9}"/>
              </a:ext>
            </a:extLst>
          </p:cNvPr>
          <p:cNvSpPr>
            <a:spLocks noGrp="1"/>
          </p:cNvSpPr>
          <p:nvPr>
            <p:ph idx="1"/>
          </p:nvPr>
        </p:nvSpPr>
        <p:spPr>
          <a:xfrm>
            <a:off x="644592" y="2169479"/>
            <a:ext cx="11029615" cy="3678303"/>
          </a:xfrm>
        </p:spPr>
        <p:txBody>
          <a:bodyPr anchor="t">
            <a:normAutofit/>
          </a:bodyPr>
          <a:lstStyle/>
          <a:p>
            <a:r>
              <a:rPr lang="en-US" dirty="0"/>
              <a:t>AR 6330 Purchasing</a:t>
            </a:r>
          </a:p>
          <a:p>
            <a:endParaRPr lang="en-US" dirty="0"/>
          </a:p>
          <a:p>
            <a:endParaRPr lang="en-US" dirty="0"/>
          </a:p>
        </p:txBody>
      </p:sp>
      <p:pic>
        <p:nvPicPr>
          <p:cNvPr id="4" name="Picture 3">
            <a:extLst>
              <a:ext uri="{FF2B5EF4-FFF2-40B4-BE49-F238E27FC236}">
                <a16:creationId xmlns:a16="http://schemas.microsoft.com/office/drawing/2014/main" id="{3A43DF19-3ACA-4CBE-8843-0EB284C97DD8}"/>
              </a:ext>
            </a:extLst>
          </p:cNvPr>
          <p:cNvPicPr>
            <a:picLocks noChangeAspect="1"/>
          </p:cNvPicPr>
          <p:nvPr/>
        </p:nvPicPr>
        <p:blipFill>
          <a:blip r:embed="rId2"/>
          <a:stretch>
            <a:fillRect/>
          </a:stretch>
        </p:blipFill>
        <p:spPr>
          <a:xfrm>
            <a:off x="644591" y="1891515"/>
            <a:ext cx="8609577" cy="3484716"/>
          </a:xfrm>
          <a:prstGeom prst="rect">
            <a:avLst/>
          </a:prstGeom>
        </p:spPr>
      </p:pic>
    </p:spTree>
    <p:extLst>
      <p:ext uri="{BB962C8B-B14F-4D97-AF65-F5344CB8AC3E}">
        <p14:creationId xmlns:p14="http://schemas.microsoft.com/office/powerpoint/2010/main" val="2117841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7F9F-9704-465E-815D-578615359B6F}"/>
              </a:ext>
            </a:extLst>
          </p:cNvPr>
          <p:cNvSpPr>
            <a:spLocks noGrp="1"/>
          </p:cNvSpPr>
          <p:nvPr>
            <p:ph type="title"/>
          </p:nvPr>
        </p:nvSpPr>
        <p:spPr/>
        <p:txBody>
          <a:bodyPr/>
          <a:lstStyle/>
          <a:p>
            <a:r>
              <a:rPr lang="en-US" dirty="0"/>
              <a:t>Audit</a:t>
            </a:r>
          </a:p>
        </p:txBody>
      </p:sp>
      <p:sp>
        <p:nvSpPr>
          <p:cNvPr id="3" name="Content Placeholder 2">
            <a:extLst>
              <a:ext uri="{FF2B5EF4-FFF2-40B4-BE49-F238E27FC236}">
                <a16:creationId xmlns:a16="http://schemas.microsoft.com/office/drawing/2014/main" id="{26E1C136-174F-461C-93EC-D54D02D13DD9}"/>
              </a:ext>
            </a:extLst>
          </p:cNvPr>
          <p:cNvSpPr>
            <a:spLocks noGrp="1"/>
          </p:cNvSpPr>
          <p:nvPr>
            <p:ph idx="1"/>
          </p:nvPr>
        </p:nvSpPr>
        <p:spPr>
          <a:xfrm>
            <a:off x="644592" y="2169479"/>
            <a:ext cx="11029615" cy="3678303"/>
          </a:xfrm>
        </p:spPr>
        <p:txBody>
          <a:bodyPr anchor="t">
            <a:normAutofit/>
          </a:bodyPr>
          <a:lstStyle/>
          <a:p>
            <a:r>
              <a:rPr lang="en-US" dirty="0"/>
              <a:t>AR 6330 Purchasing</a:t>
            </a:r>
          </a:p>
          <a:p>
            <a:endParaRPr lang="en-US" dirty="0"/>
          </a:p>
          <a:p>
            <a:endParaRPr lang="en-US" dirty="0"/>
          </a:p>
        </p:txBody>
      </p:sp>
      <p:pic>
        <p:nvPicPr>
          <p:cNvPr id="4" name="Picture 3">
            <a:extLst>
              <a:ext uri="{FF2B5EF4-FFF2-40B4-BE49-F238E27FC236}">
                <a16:creationId xmlns:a16="http://schemas.microsoft.com/office/drawing/2014/main" id="{E90E59D7-D4B8-47A5-B765-DAD08B683978}"/>
              </a:ext>
            </a:extLst>
          </p:cNvPr>
          <p:cNvPicPr>
            <a:picLocks noChangeAspect="1"/>
          </p:cNvPicPr>
          <p:nvPr/>
        </p:nvPicPr>
        <p:blipFill>
          <a:blip r:embed="rId2"/>
          <a:stretch>
            <a:fillRect/>
          </a:stretch>
        </p:blipFill>
        <p:spPr>
          <a:xfrm>
            <a:off x="581192" y="1851580"/>
            <a:ext cx="8397555" cy="4461085"/>
          </a:xfrm>
          <a:prstGeom prst="rect">
            <a:avLst/>
          </a:prstGeom>
        </p:spPr>
      </p:pic>
    </p:spTree>
    <p:extLst>
      <p:ext uri="{BB962C8B-B14F-4D97-AF65-F5344CB8AC3E}">
        <p14:creationId xmlns:p14="http://schemas.microsoft.com/office/powerpoint/2010/main" val="2106520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7F9F-9704-465E-815D-578615359B6F}"/>
              </a:ext>
            </a:extLst>
          </p:cNvPr>
          <p:cNvSpPr>
            <a:spLocks noGrp="1"/>
          </p:cNvSpPr>
          <p:nvPr>
            <p:ph type="title"/>
          </p:nvPr>
        </p:nvSpPr>
        <p:spPr/>
        <p:txBody>
          <a:bodyPr/>
          <a:lstStyle/>
          <a:p>
            <a:r>
              <a:rPr lang="en-US" dirty="0"/>
              <a:t>Audit</a:t>
            </a:r>
          </a:p>
        </p:txBody>
      </p:sp>
      <p:sp>
        <p:nvSpPr>
          <p:cNvPr id="3" name="Content Placeholder 2">
            <a:extLst>
              <a:ext uri="{FF2B5EF4-FFF2-40B4-BE49-F238E27FC236}">
                <a16:creationId xmlns:a16="http://schemas.microsoft.com/office/drawing/2014/main" id="{26E1C136-174F-461C-93EC-D54D02D13DD9}"/>
              </a:ext>
            </a:extLst>
          </p:cNvPr>
          <p:cNvSpPr>
            <a:spLocks noGrp="1"/>
          </p:cNvSpPr>
          <p:nvPr>
            <p:ph idx="1"/>
          </p:nvPr>
        </p:nvSpPr>
        <p:spPr/>
        <p:txBody>
          <a:bodyPr anchor="t">
            <a:normAutofit/>
          </a:bodyPr>
          <a:lstStyle/>
          <a:p>
            <a:r>
              <a:rPr lang="en-US" dirty="0"/>
              <a:t>Annual Districtwide Audit </a:t>
            </a:r>
          </a:p>
          <a:p>
            <a:pPr lvl="1"/>
            <a:r>
              <a:rPr lang="en-US" dirty="0"/>
              <a:t>3 audit opinions</a:t>
            </a:r>
          </a:p>
          <a:p>
            <a:pPr lvl="2"/>
            <a:r>
              <a:rPr lang="en-US" dirty="0"/>
              <a:t>Federal compliance	</a:t>
            </a:r>
          </a:p>
          <a:p>
            <a:pPr lvl="2"/>
            <a:r>
              <a:rPr lang="en-US" dirty="0"/>
              <a:t>State compliance</a:t>
            </a:r>
          </a:p>
          <a:p>
            <a:pPr lvl="2"/>
            <a:r>
              <a:rPr lang="en-US" dirty="0"/>
              <a:t>Financial Statements are materially correct</a:t>
            </a:r>
          </a:p>
          <a:p>
            <a:pPr lvl="1"/>
            <a:r>
              <a:rPr lang="en-US" dirty="0"/>
              <a:t>Distribution of audit report &amp; impact</a:t>
            </a:r>
          </a:p>
          <a:p>
            <a:endParaRPr lang="en-US" dirty="0"/>
          </a:p>
        </p:txBody>
      </p:sp>
    </p:spTree>
    <p:extLst>
      <p:ext uri="{BB962C8B-B14F-4D97-AF65-F5344CB8AC3E}">
        <p14:creationId xmlns:p14="http://schemas.microsoft.com/office/powerpoint/2010/main" val="1084024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32D5-DF05-4729-B64C-E8F2DF830EF6}"/>
              </a:ext>
            </a:extLst>
          </p:cNvPr>
          <p:cNvSpPr>
            <a:spLocks noGrp="1"/>
          </p:cNvSpPr>
          <p:nvPr>
            <p:ph type="title"/>
          </p:nvPr>
        </p:nvSpPr>
        <p:spPr/>
        <p:txBody>
          <a:bodyPr/>
          <a:lstStyle/>
          <a:p>
            <a:r>
              <a:rPr lang="en-US" dirty="0"/>
              <a:t>Standard audit requests</a:t>
            </a:r>
          </a:p>
        </p:txBody>
      </p:sp>
      <p:sp>
        <p:nvSpPr>
          <p:cNvPr id="3" name="Content Placeholder 2">
            <a:extLst>
              <a:ext uri="{FF2B5EF4-FFF2-40B4-BE49-F238E27FC236}">
                <a16:creationId xmlns:a16="http://schemas.microsoft.com/office/drawing/2014/main" id="{A866BB96-115B-49DB-A768-7811102A0D1B}"/>
              </a:ext>
            </a:extLst>
          </p:cNvPr>
          <p:cNvSpPr>
            <a:spLocks noGrp="1"/>
          </p:cNvSpPr>
          <p:nvPr>
            <p:ph sz="half" idx="1"/>
          </p:nvPr>
        </p:nvSpPr>
        <p:spPr/>
        <p:txBody>
          <a:bodyPr anchor="t">
            <a:normAutofit lnSpcReduction="10000"/>
          </a:bodyPr>
          <a:lstStyle/>
          <a:p>
            <a:r>
              <a:rPr lang="en-US" dirty="0"/>
              <a:t>Sampling expenditures made </a:t>
            </a:r>
            <a:r>
              <a:rPr lang="en-US" u="sng" dirty="0"/>
              <a:t>during</a:t>
            </a:r>
            <a:r>
              <a:rPr lang="en-US" dirty="0"/>
              <a:t> the fiscal year to test for accuracy, proper accounting coding, allowability of expense, and sufficient back-up.</a:t>
            </a:r>
          </a:p>
          <a:p>
            <a:r>
              <a:rPr lang="en-US" dirty="0"/>
              <a:t>Sampling expenditures made </a:t>
            </a:r>
            <a:r>
              <a:rPr lang="en-US" u="sng" dirty="0"/>
              <a:t>after</a:t>
            </a:r>
            <a:r>
              <a:rPr lang="en-US" dirty="0"/>
              <a:t> the fiscal year to test whether expenses were recorded in the proper fiscal year.</a:t>
            </a:r>
          </a:p>
          <a:p>
            <a:r>
              <a:rPr lang="en-US" dirty="0"/>
              <a:t>Sampling purchase orders for compliance with state and federal requirements regarding solicitation of quotes, bid process, etc.</a:t>
            </a:r>
          </a:p>
          <a:p>
            <a:r>
              <a:rPr lang="en-US" dirty="0"/>
              <a:t>Sampling purchase orders to ensure internal controls in place to check for debarred or suspended vendors.</a:t>
            </a:r>
          </a:p>
        </p:txBody>
      </p:sp>
      <p:sp>
        <p:nvSpPr>
          <p:cNvPr id="4" name="Content Placeholder 3">
            <a:extLst>
              <a:ext uri="{FF2B5EF4-FFF2-40B4-BE49-F238E27FC236}">
                <a16:creationId xmlns:a16="http://schemas.microsoft.com/office/drawing/2014/main" id="{1BC5C77E-E81F-4C1A-B725-DD4DD72A8AA4}"/>
              </a:ext>
            </a:extLst>
          </p:cNvPr>
          <p:cNvSpPr>
            <a:spLocks noGrp="1"/>
          </p:cNvSpPr>
          <p:nvPr>
            <p:ph sz="half" idx="2"/>
          </p:nvPr>
        </p:nvSpPr>
        <p:spPr/>
        <p:txBody>
          <a:bodyPr anchor="t">
            <a:normAutofit lnSpcReduction="10000"/>
          </a:bodyPr>
          <a:lstStyle/>
          <a:p>
            <a:r>
              <a:rPr lang="en-US" dirty="0"/>
              <a:t>Sampling payroll cost including timesheets and status change forms.</a:t>
            </a:r>
          </a:p>
          <a:p>
            <a:r>
              <a:rPr lang="en-US" dirty="0"/>
              <a:t>Sampling effort certificates for federal programs.</a:t>
            </a:r>
          </a:p>
          <a:p>
            <a:r>
              <a:rPr lang="en-US" dirty="0"/>
              <a:t>Financial Aid Program</a:t>
            </a:r>
          </a:p>
          <a:p>
            <a:r>
              <a:rPr lang="en-US" dirty="0"/>
              <a:t>No documentation = Did Not Happen</a:t>
            </a:r>
          </a:p>
        </p:txBody>
      </p:sp>
    </p:spTree>
    <p:extLst>
      <p:ext uri="{BB962C8B-B14F-4D97-AF65-F5344CB8AC3E}">
        <p14:creationId xmlns:p14="http://schemas.microsoft.com/office/powerpoint/2010/main" val="1427298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7F9F-9704-465E-815D-578615359B6F}"/>
              </a:ext>
            </a:extLst>
          </p:cNvPr>
          <p:cNvSpPr>
            <a:spLocks noGrp="1"/>
          </p:cNvSpPr>
          <p:nvPr>
            <p:ph type="title"/>
          </p:nvPr>
        </p:nvSpPr>
        <p:spPr/>
        <p:txBody>
          <a:bodyPr/>
          <a:lstStyle/>
          <a:p>
            <a:r>
              <a:rPr lang="en-US" dirty="0"/>
              <a:t>Audit</a:t>
            </a:r>
          </a:p>
        </p:txBody>
      </p:sp>
      <p:sp>
        <p:nvSpPr>
          <p:cNvPr id="3" name="Content Placeholder 2">
            <a:extLst>
              <a:ext uri="{FF2B5EF4-FFF2-40B4-BE49-F238E27FC236}">
                <a16:creationId xmlns:a16="http://schemas.microsoft.com/office/drawing/2014/main" id="{26E1C136-174F-461C-93EC-D54D02D13DD9}"/>
              </a:ext>
            </a:extLst>
          </p:cNvPr>
          <p:cNvSpPr>
            <a:spLocks noGrp="1"/>
          </p:cNvSpPr>
          <p:nvPr>
            <p:ph idx="1"/>
          </p:nvPr>
        </p:nvSpPr>
        <p:spPr/>
        <p:txBody>
          <a:bodyPr anchor="t">
            <a:normAutofit/>
          </a:bodyPr>
          <a:lstStyle/>
          <a:p>
            <a:r>
              <a:rPr lang="en-US" dirty="0"/>
              <a:t>2020-2021 Year-End Audit Results</a:t>
            </a:r>
          </a:p>
          <a:p>
            <a:pPr lvl="1"/>
            <a:r>
              <a:rPr lang="en-US" dirty="0"/>
              <a:t>Team work throughout campuses, district, foundations</a:t>
            </a:r>
          </a:p>
          <a:p>
            <a:pPr marL="630000" lvl="2" indent="0">
              <a:buNone/>
            </a:pPr>
            <a:endParaRPr lang="en-US" dirty="0"/>
          </a:p>
          <a:p>
            <a:endParaRPr lang="en-US" dirty="0"/>
          </a:p>
        </p:txBody>
      </p:sp>
    </p:spTree>
    <p:extLst>
      <p:ext uri="{BB962C8B-B14F-4D97-AF65-F5344CB8AC3E}">
        <p14:creationId xmlns:p14="http://schemas.microsoft.com/office/powerpoint/2010/main" val="21729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7928-2621-40D0-A0FF-4F54D3CA546F}"/>
              </a:ext>
            </a:extLst>
          </p:cNvPr>
          <p:cNvSpPr>
            <a:spLocks noGrp="1"/>
          </p:cNvSpPr>
          <p:nvPr>
            <p:ph type="title"/>
          </p:nvPr>
        </p:nvSpPr>
        <p:spPr/>
        <p:txBody>
          <a:bodyPr/>
          <a:lstStyle/>
          <a:p>
            <a:r>
              <a:rPr lang="en-US" dirty="0"/>
              <a:t>Gl0010 Budget recap report</a:t>
            </a:r>
          </a:p>
        </p:txBody>
      </p:sp>
      <p:sp>
        <p:nvSpPr>
          <p:cNvPr id="3" name="Content Placeholder 2">
            <a:extLst>
              <a:ext uri="{FF2B5EF4-FFF2-40B4-BE49-F238E27FC236}">
                <a16:creationId xmlns:a16="http://schemas.microsoft.com/office/drawing/2014/main" id="{FC9F48E8-C8B5-47CC-8831-BF961FEED274}"/>
              </a:ext>
            </a:extLst>
          </p:cNvPr>
          <p:cNvSpPr>
            <a:spLocks noGrp="1"/>
          </p:cNvSpPr>
          <p:nvPr>
            <p:ph idx="1"/>
          </p:nvPr>
        </p:nvSpPr>
        <p:spPr/>
        <p:txBody>
          <a:bodyPr anchor="t"/>
          <a:lstStyle/>
          <a:p>
            <a:r>
              <a:rPr lang="en-US" dirty="0"/>
              <a:t>GL0010:</a:t>
            </a:r>
          </a:p>
          <a:p>
            <a:pPr lvl="1"/>
            <a:r>
              <a:rPr lang="en-US" dirty="0"/>
              <a:t>Shows summary of budget to actuals by GL account for your department or project.</a:t>
            </a:r>
          </a:p>
          <a:p>
            <a:pPr lvl="1"/>
            <a:r>
              <a:rPr lang="en-US" dirty="0"/>
              <a:t>Shows availability of funds. </a:t>
            </a:r>
          </a:p>
          <a:p>
            <a:pPr lvl="1"/>
            <a:r>
              <a:rPr lang="en-US" dirty="0"/>
              <a:t>Can be used to check availability of funds before entering a purchase requisition in Colleague.</a:t>
            </a:r>
          </a:p>
          <a:p>
            <a:pPr lvl="1"/>
            <a:r>
              <a:rPr lang="en-US" dirty="0"/>
              <a:t>Can be used to determine if budget transfers are needed and which GL accounts can be used.</a:t>
            </a:r>
          </a:p>
          <a:p>
            <a:pPr lvl="1"/>
            <a:endParaRPr lang="en-US" dirty="0"/>
          </a:p>
        </p:txBody>
      </p:sp>
    </p:spTree>
    <p:extLst>
      <p:ext uri="{BB962C8B-B14F-4D97-AF65-F5344CB8AC3E}">
        <p14:creationId xmlns:p14="http://schemas.microsoft.com/office/powerpoint/2010/main" val="193115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7928-2621-40D0-A0FF-4F54D3CA546F}"/>
              </a:ext>
            </a:extLst>
          </p:cNvPr>
          <p:cNvSpPr>
            <a:spLocks noGrp="1"/>
          </p:cNvSpPr>
          <p:nvPr>
            <p:ph type="title"/>
          </p:nvPr>
        </p:nvSpPr>
        <p:spPr/>
        <p:txBody>
          <a:bodyPr/>
          <a:lstStyle/>
          <a:p>
            <a:r>
              <a:rPr lang="en-US" dirty="0"/>
              <a:t>Gl0010 Budget recap report</a:t>
            </a:r>
          </a:p>
        </p:txBody>
      </p:sp>
      <p:sp>
        <p:nvSpPr>
          <p:cNvPr id="3" name="Content Placeholder 2">
            <a:extLst>
              <a:ext uri="{FF2B5EF4-FFF2-40B4-BE49-F238E27FC236}">
                <a16:creationId xmlns:a16="http://schemas.microsoft.com/office/drawing/2014/main" id="{FC9F48E8-C8B5-47CC-8831-BF961FEED274}"/>
              </a:ext>
            </a:extLst>
          </p:cNvPr>
          <p:cNvSpPr>
            <a:spLocks noGrp="1"/>
          </p:cNvSpPr>
          <p:nvPr>
            <p:ph idx="1"/>
          </p:nvPr>
        </p:nvSpPr>
        <p:spPr/>
        <p:txBody>
          <a:bodyPr anchor="t"/>
          <a:lstStyle/>
          <a:p>
            <a:r>
              <a:rPr lang="en-US" dirty="0"/>
              <a:t>Accessing GL0010 Report via the Online Repository Report</a:t>
            </a:r>
          </a:p>
          <a:p>
            <a:pPr lvl="1"/>
            <a:r>
              <a:rPr lang="en-US" dirty="0"/>
              <a:t>Information Technology Services homepage &gt; Under “Links” &gt; “Report Repository Login”</a:t>
            </a:r>
          </a:p>
          <a:p>
            <a:pPr lvl="1"/>
            <a:r>
              <a:rPr lang="en-US" dirty="0"/>
              <a:t>Use Colleague username and password to login.  Select “Production” environment.</a:t>
            </a:r>
          </a:p>
          <a:p>
            <a:pPr lvl="1"/>
            <a:r>
              <a:rPr lang="en-US" dirty="0"/>
              <a:t>Find and click on “GL0010 Budget Recapitulation”.</a:t>
            </a:r>
          </a:p>
          <a:p>
            <a:pPr lvl="1"/>
            <a:endParaRPr lang="en-US" dirty="0"/>
          </a:p>
        </p:txBody>
      </p:sp>
      <p:pic>
        <p:nvPicPr>
          <p:cNvPr id="5" name="Picture 4">
            <a:extLst>
              <a:ext uri="{FF2B5EF4-FFF2-40B4-BE49-F238E27FC236}">
                <a16:creationId xmlns:a16="http://schemas.microsoft.com/office/drawing/2014/main" id="{0DEDE67A-F7BD-4162-8563-25C69B86EA12}"/>
              </a:ext>
            </a:extLst>
          </p:cNvPr>
          <p:cNvPicPr>
            <a:picLocks noChangeAspect="1"/>
          </p:cNvPicPr>
          <p:nvPr/>
        </p:nvPicPr>
        <p:blipFill>
          <a:blip r:embed="rId3"/>
          <a:stretch>
            <a:fillRect/>
          </a:stretch>
        </p:blipFill>
        <p:spPr>
          <a:xfrm>
            <a:off x="581192" y="3815252"/>
            <a:ext cx="9885349" cy="1594947"/>
          </a:xfrm>
          <a:prstGeom prst="rect">
            <a:avLst/>
          </a:prstGeom>
        </p:spPr>
      </p:pic>
    </p:spTree>
    <p:extLst>
      <p:ext uri="{BB962C8B-B14F-4D97-AF65-F5344CB8AC3E}">
        <p14:creationId xmlns:p14="http://schemas.microsoft.com/office/powerpoint/2010/main" val="2626076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E5089D-FCA7-4D2D-8674-4DEAF3B974E3}"/>
              </a:ext>
            </a:extLst>
          </p:cNvPr>
          <p:cNvPicPr>
            <a:picLocks noChangeAspect="1"/>
          </p:cNvPicPr>
          <p:nvPr/>
        </p:nvPicPr>
        <p:blipFill>
          <a:blip r:embed="rId3"/>
          <a:stretch>
            <a:fillRect/>
          </a:stretch>
        </p:blipFill>
        <p:spPr>
          <a:xfrm>
            <a:off x="1155966" y="845333"/>
            <a:ext cx="4485698" cy="5593180"/>
          </a:xfrm>
          <a:prstGeom prst="rect">
            <a:avLst/>
          </a:prstGeom>
        </p:spPr>
      </p:pic>
      <p:pic>
        <p:nvPicPr>
          <p:cNvPr id="6" name="Picture 5">
            <a:extLst>
              <a:ext uri="{FF2B5EF4-FFF2-40B4-BE49-F238E27FC236}">
                <a16:creationId xmlns:a16="http://schemas.microsoft.com/office/drawing/2014/main" id="{A7E74EB5-BD24-4878-8027-54338CF08EDE}"/>
              </a:ext>
            </a:extLst>
          </p:cNvPr>
          <p:cNvPicPr>
            <a:picLocks noChangeAspect="1"/>
          </p:cNvPicPr>
          <p:nvPr/>
        </p:nvPicPr>
        <p:blipFill>
          <a:blip r:embed="rId4"/>
          <a:stretch>
            <a:fillRect/>
          </a:stretch>
        </p:blipFill>
        <p:spPr>
          <a:xfrm>
            <a:off x="5986818" y="845333"/>
            <a:ext cx="5295900" cy="3409950"/>
          </a:xfrm>
          <a:prstGeom prst="rect">
            <a:avLst/>
          </a:prstGeom>
        </p:spPr>
      </p:pic>
      <p:pic>
        <p:nvPicPr>
          <p:cNvPr id="7" name="Picture 6">
            <a:extLst>
              <a:ext uri="{FF2B5EF4-FFF2-40B4-BE49-F238E27FC236}">
                <a16:creationId xmlns:a16="http://schemas.microsoft.com/office/drawing/2014/main" id="{ADA07BA7-4638-4D80-9E02-1A30B9966C62}"/>
              </a:ext>
            </a:extLst>
          </p:cNvPr>
          <p:cNvPicPr>
            <a:picLocks noChangeAspect="1"/>
          </p:cNvPicPr>
          <p:nvPr/>
        </p:nvPicPr>
        <p:blipFill rotWithShape="1">
          <a:blip r:embed="rId5"/>
          <a:srcRect l="2386" r="2166"/>
          <a:stretch/>
        </p:blipFill>
        <p:spPr>
          <a:xfrm>
            <a:off x="1262996" y="6438513"/>
            <a:ext cx="4281488" cy="316351"/>
          </a:xfrm>
          <a:prstGeom prst="rect">
            <a:avLst/>
          </a:prstGeom>
        </p:spPr>
      </p:pic>
      <p:sp>
        <p:nvSpPr>
          <p:cNvPr id="8" name="TextBox 7">
            <a:extLst>
              <a:ext uri="{FF2B5EF4-FFF2-40B4-BE49-F238E27FC236}">
                <a16:creationId xmlns:a16="http://schemas.microsoft.com/office/drawing/2014/main" id="{5DD632B5-2845-4B78-B31E-6DA7D758BDAF}"/>
              </a:ext>
            </a:extLst>
          </p:cNvPr>
          <p:cNvSpPr txBox="1"/>
          <p:nvPr/>
        </p:nvSpPr>
        <p:spPr>
          <a:xfrm>
            <a:off x="1155966" y="569926"/>
            <a:ext cx="1409360" cy="338554"/>
          </a:xfrm>
          <a:prstGeom prst="rect">
            <a:avLst/>
          </a:prstGeom>
          <a:noFill/>
        </p:spPr>
        <p:txBody>
          <a:bodyPr wrap="none" rtlCol="0">
            <a:spAutoFit/>
          </a:bodyPr>
          <a:lstStyle/>
          <a:p>
            <a:r>
              <a:rPr lang="en-US" sz="1600" b="1" dirty="0">
                <a:solidFill>
                  <a:srgbClr val="FF0000"/>
                </a:solidFill>
              </a:rPr>
              <a:t>EDIT MODE</a:t>
            </a:r>
          </a:p>
        </p:txBody>
      </p:sp>
      <p:sp>
        <p:nvSpPr>
          <p:cNvPr id="9" name="TextBox 8">
            <a:extLst>
              <a:ext uri="{FF2B5EF4-FFF2-40B4-BE49-F238E27FC236}">
                <a16:creationId xmlns:a16="http://schemas.microsoft.com/office/drawing/2014/main" id="{7783A1B7-D5CA-49DE-AA48-A575462FF5D4}"/>
              </a:ext>
            </a:extLst>
          </p:cNvPr>
          <p:cNvSpPr txBox="1"/>
          <p:nvPr/>
        </p:nvSpPr>
        <p:spPr>
          <a:xfrm>
            <a:off x="5943050" y="569926"/>
            <a:ext cx="1928733" cy="338554"/>
          </a:xfrm>
          <a:prstGeom prst="rect">
            <a:avLst/>
          </a:prstGeom>
          <a:noFill/>
        </p:spPr>
        <p:txBody>
          <a:bodyPr wrap="none" rtlCol="0">
            <a:spAutoFit/>
          </a:bodyPr>
          <a:lstStyle/>
          <a:p>
            <a:r>
              <a:rPr lang="en-US" sz="1600" b="1" dirty="0">
                <a:solidFill>
                  <a:srgbClr val="FF0000"/>
                </a:solidFill>
              </a:rPr>
              <a:t>REGULAR MODE</a:t>
            </a:r>
          </a:p>
        </p:txBody>
      </p:sp>
    </p:spTree>
    <p:extLst>
      <p:ext uri="{BB962C8B-B14F-4D97-AF65-F5344CB8AC3E}">
        <p14:creationId xmlns:p14="http://schemas.microsoft.com/office/powerpoint/2010/main" val="402689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7928-2621-40D0-A0FF-4F54D3CA546F}"/>
              </a:ext>
            </a:extLst>
          </p:cNvPr>
          <p:cNvSpPr>
            <a:spLocks noGrp="1"/>
          </p:cNvSpPr>
          <p:nvPr>
            <p:ph type="title"/>
          </p:nvPr>
        </p:nvSpPr>
        <p:spPr/>
        <p:txBody>
          <a:bodyPr/>
          <a:lstStyle/>
          <a:p>
            <a:r>
              <a:rPr lang="en-US" dirty="0"/>
              <a:t>Gl0010 Budget recap report</a:t>
            </a:r>
          </a:p>
        </p:txBody>
      </p:sp>
      <p:sp>
        <p:nvSpPr>
          <p:cNvPr id="3" name="Content Placeholder 2">
            <a:extLst>
              <a:ext uri="{FF2B5EF4-FFF2-40B4-BE49-F238E27FC236}">
                <a16:creationId xmlns:a16="http://schemas.microsoft.com/office/drawing/2014/main" id="{FC9F48E8-C8B5-47CC-8831-BF961FEED274}"/>
              </a:ext>
            </a:extLst>
          </p:cNvPr>
          <p:cNvSpPr>
            <a:spLocks noGrp="1"/>
          </p:cNvSpPr>
          <p:nvPr>
            <p:ph sz="half" idx="1"/>
          </p:nvPr>
        </p:nvSpPr>
        <p:spPr/>
        <p:txBody>
          <a:bodyPr anchor="t">
            <a:normAutofit/>
          </a:bodyPr>
          <a:lstStyle/>
          <a:p>
            <a:r>
              <a:rPr lang="en-US" dirty="0"/>
              <a:t>Can only be run fiscal year-to-date and cannot cross fiscal years.</a:t>
            </a:r>
          </a:p>
          <a:p>
            <a:r>
              <a:rPr lang="en-US" dirty="0"/>
              <a:t>Select Location and Department from dropdown.</a:t>
            </a:r>
          </a:p>
          <a:p>
            <a:r>
              <a:rPr lang="en-US" dirty="0"/>
              <a:t>Report will show availability of funds and will include purchase requisitions if box is checked.</a:t>
            </a:r>
          </a:p>
          <a:p>
            <a:r>
              <a:rPr lang="en-US" dirty="0"/>
              <a:t>Budget A Version and Budget B Version fields are populated by default.</a:t>
            </a:r>
          </a:p>
          <a:p>
            <a:r>
              <a:rPr lang="en-US" dirty="0"/>
              <a:t>Report will exclude accounts with zero balance if box is checked.</a:t>
            </a:r>
          </a:p>
          <a:p>
            <a:r>
              <a:rPr lang="en-US" dirty="0"/>
              <a:t>Output formats: Report, Word, PDF, and Excel.</a:t>
            </a:r>
          </a:p>
        </p:txBody>
      </p:sp>
      <p:sp>
        <p:nvSpPr>
          <p:cNvPr id="9" name="TextBox 8">
            <a:extLst>
              <a:ext uri="{FF2B5EF4-FFF2-40B4-BE49-F238E27FC236}">
                <a16:creationId xmlns:a16="http://schemas.microsoft.com/office/drawing/2014/main" id="{83B0A642-B339-4F9D-8A36-8E47009DFD5C}"/>
              </a:ext>
            </a:extLst>
          </p:cNvPr>
          <p:cNvSpPr txBox="1"/>
          <p:nvPr/>
        </p:nvSpPr>
        <p:spPr>
          <a:xfrm>
            <a:off x="6188419" y="2058726"/>
            <a:ext cx="1928733" cy="338554"/>
          </a:xfrm>
          <a:prstGeom prst="rect">
            <a:avLst/>
          </a:prstGeom>
          <a:noFill/>
        </p:spPr>
        <p:txBody>
          <a:bodyPr wrap="none" rtlCol="0">
            <a:spAutoFit/>
          </a:bodyPr>
          <a:lstStyle/>
          <a:p>
            <a:r>
              <a:rPr lang="en-US" sz="1600" b="1" dirty="0">
                <a:solidFill>
                  <a:srgbClr val="FF0000"/>
                </a:solidFill>
              </a:rPr>
              <a:t>REGULAR MODE</a:t>
            </a:r>
          </a:p>
        </p:txBody>
      </p:sp>
      <p:pic>
        <p:nvPicPr>
          <p:cNvPr id="13" name="Content Placeholder 12">
            <a:extLst>
              <a:ext uri="{FF2B5EF4-FFF2-40B4-BE49-F238E27FC236}">
                <a16:creationId xmlns:a16="http://schemas.microsoft.com/office/drawing/2014/main" id="{1040D5F9-E251-4517-A06F-A935174B9ED9}"/>
              </a:ext>
            </a:extLst>
          </p:cNvPr>
          <p:cNvPicPr>
            <a:picLocks noGrp="1" noChangeAspect="1"/>
          </p:cNvPicPr>
          <p:nvPr>
            <p:ph sz="half" idx="2"/>
          </p:nvPr>
        </p:nvPicPr>
        <p:blipFill>
          <a:blip r:embed="rId3"/>
          <a:stretch>
            <a:fillRect/>
          </a:stretch>
        </p:blipFill>
        <p:spPr>
          <a:xfrm>
            <a:off x="6203950" y="2315369"/>
            <a:ext cx="5391150" cy="3457575"/>
          </a:xfrm>
          <a:prstGeom prst="rect">
            <a:avLst/>
          </a:prstGeom>
        </p:spPr>
      </p:pic>
    </p:spTree>
    <p:extLst>
      <p:ext uri="{BB962C8B-B14F-4D97-AF65-F5344CB8AC3E}">
        <p14:creationId xmlns:p14="http://schemas.microsoft.com/office/powerpoint/2010/main" val="4076913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7908B1-B0CA-4C16-B757-4A9426E5D8B7}"/>
              </a:ext>
            </a:extLst>
          </p:cNvPr>
          <p:cNvPicPr>
            <a:picLocks noChangeAspect="1"/>
          </p:cNvPicPr>
          <p:nvPr/>
        </p:nvPicPr>
        <p:blipFill>
          <a:blip r:embed="rId3"/>
          <a:stretch>
            <a:fillRect/>
          </a:stretch>
        </p:blipFill>
        <p:spPr>
          <a:xfrm>
            <a:off x="1328737" y="895350"/>
            <a:ext cx="9534525" cy="5067300"/>
          </a:xfrm>
          <a:prstGeom prst="rect">
            <a:avLst/>
          </a:prstGeom>
        </p:spPr>
      </p:pic>
      <p:sp>
        <p:nvSpPr>
          <p:cNvPr id="7" name="Arrow: Up 6">
            <a:extLst>
              <a:ext uri="{FF2B5EF4-FFF2-40B4-BE49-F238E27FC236}">
                <a16:creationId xmlns:a16="http://schemas.microsoft.com/office/drawing/2014/main" id="{F174BA31-DBDE-459A-A65C-4D0FDC4F835D}"/>
              </a:ext>
            </a:extLst>
          </p:cNvPr>
          <p:cNvSpPr/>
          <p:nvPr/>
        </p:nvSpPr>
        <p:spPr>
          <a:xfrm rot="20016269">
            <a:off x="3725839" y="1146412"/>
            <a:ext cx="218364" cy="51861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278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9EFA51-12EF-493F-AB4D-E8DD2B800DFE}"/>
              </a:ext>
            </a:extLst>
          </p:cNvPr>
          <p:cNvPicPr>
            <a:picLocks noChangeAspect="1"/>
          </p:cNvPicPr>
          <p:nvPr/>
        </p:nvPicPr>
        <p:blipFill>
          <a:blip r:embed="rId3"/>
          <a:stretch>
            <a:fillRect/>
          </a:stretch>
        </p:blipFill>
        <p:spPr>
          <a:xfrm>
            <a:off x="1127619" y="824373"/>
            <a:ext cx="9671610" cy="3032717"/>
          </a:xfrm>
          <a:prstGeom prst="rect">
            <a:avLst/>
          </a:prstGeom>
        </p:spPr>
      </p:pic>
      <p:sp>
        <p:nvSpPr>
          <p:cNvPr id="3" name="Content Placeholder 2">
            <a:extLst>
              <a:ext uri="{FF2B5EF4-FFF2-40B4-BE49-F238E27FC236}">
                <a16:creationId xmlns:a16="http://schemas.microsoft.com/office/drawing/2014/main" id="{DD271BC7-64E3-4A62-82B5-F3BE9D4C183E}"/>
              </a:ext>
            </a:extLst>
          </p:cNvPr>
          <p:cNvSpPr txBox="1">
            <a:spLocks/>
          </p:cNvSpPr>
          <p:nvPr/>
        </p:nvSpPr>
        <p:spPr>
          <a:xfrm>
            <a:off x="497305" y="4231230"/>
            <a:ext cx="11293642" cy="1802397"/>
          </a:xfrm>
          <a:prstGeom prst="rect">
            <a:avLst/>
          </a:prstGeom>
        </p:spPr>
        <p:txBody>
          <a:bodyPr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“YTD Actuals” represents actual expenses.  It includes any transfers of expenditure (TOEs) that have posted. </a:t>
            </a:r>
          </a:p>
          <a:p>
            <a:r>
              <a:rPr lang="en-US" dirty="0"/>
              <a:t>“YTD Enc + PRs” represents encumbrances and purchasing requisitions.  </a:t>
            </a:r>
          </a:p>
          <a:p>
            <a:r>
              <a:rPr lang="en-US" dirty="0"/>
              <a:t>“YTD Balance” shows the amount of budget available to spend in the account.  It is the allocated budget, less actual expenditures, less encumbrances and requisitions.</a:t>
            </a:r>
          </a:p>
        </p:txBody>
      </p:sp>
      <p:sp>
        <p:nvSpPr>
          <p:cNvPr id="4" name="TextBox 3">
            <a:extLst>
              <a:ext uri="{FF2B5EF4-FFF2-40B4-BE49-F238E27FC236}">
                <a16:creationId xmlns:a16="http://schemas.microsoft.com/office/drawing/2014/main" id="{DA8A82DB-2AF3-453F-AA36-93D42EA52BE5}"/>
              </a:ext>
            </a:extLst>
          </p:cNvPr>
          <p:cNvSpPr txBox="1"/>
          <p:nvPr/>
        </p:nvSpPr>
        <p:spPr>
          <a:xfrm>
            <a:off x="6849979" y="1866221"/>
            <a:ext cx="3749152" cy="307777"/>
          </a:xfrm>
          <a:prstGeom prst="rect">
            <a:avLst/>
          </a:prstGeom>
          <a:noFill/>
        </p:spPr>
        <p:txBody>
          <a:bodyPr wrap="square" rtlCol="0">
            <a:spAutoFit/>
          </a:bodyPr>
          <a:lstStyle/>
          <a:p>
            <a:r>
              <a:rPr lang="en-US" sz="1400" b="1" dirty="0">
                <a:solidFill>
                  <a:srgbClr val="FF0000"/>
                </a:solidFill>
              </a:rPr>
              <a:t>A                    B               C          A - B - C          </a:t>
            </a:r>
          </a:p>
        </p:txBody>
      </p:sp>
    </p:spTree>
    <p:extLst>
      <p:ext uri="{BB962C8B-B14F-4D97-AF65-F5344CB8AC3E}">
        <p14:creationId xmlns:p14="http://schemas.microsoft.com/office/powerpoint/2010/main" val="2066344658"/>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D1AFAC22AA534BBEAE0F4929C56D5F" ma:contentTypeVersion="2" ma:contentTypeDescription="Create a new document." ma:contentTypeScope="" ma:versionID="dc366d0aa277a70948486c68531e94ed">
  <xsd:schema xmlns:xsd="http://www.w3.org/2001/XMLSchema" xmlns:xs="http://www.w3.org/2001/XMLSchema" xmlns:p="http://schemas.microsoft.com/office/2006/metadata/properties" xmlns:ns1="http://schemas.microsoft.com/sharepoint/v3" xmlns:ns2="d6e866e8-7e90-4abe-a382-bf774f596087" targetNamespace="http://schemas.microsoft.com/office/2006/metadata/properties" ma:root="true" ma:fieldsID="a5d518da3fc92331687d7f6ebe292455" ns1:_="" ns2:_="">
    <xsd:import namespace="http://schemas.microsoft.com/sharepoint/v3"/>
    <xsd:import namespace="d6e866e8-7e90-4abe-a382-bf774f596087"/>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e866e8-7e90-4abe-a382-bf774f5960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F0B43F6-11DD-46C9-84E5-1DEEE9B45AD4}"/>
</file>

<file path=customXml/itemProps2.xml><?xml version="1.0" encoding="utf-8"?>
<ds:datastoreItem xmlns:ds="http://schemas.openxmlformats.org/officeDocument/2006/customXml" ds:itemID="{B5B9FD3D-57C0-402B-A61C-6FF0D49CB533}"/>
</file>

<file path=customXml/itemProps3.xml><?xml version="1.0" encoding="utf-8"?>
<ds:datastoreItem xmlns:ds="http://schemas.openxmlformats.org/officeDocument/2006/customXml" ds:itemID="{5CF7FD0F-9875-4879-896F-D21CC9287F8C}"/>
</file>

<file path=docProps/app.xml><?xml version="1.0" encoding="utf-8"?>
<Properties xmlns="http://schemas.openxmlformats.org/officeDocument/2006/extended-properties" xmlns:vt="http://schemas.openxmlformats.org/officeDocument/2006/docPropsVTypes">
  <Template>TM03457464[[fn=Dividend]]</Template>
  <TotalTime>555</TotalTime>
  <Words>3213</Words>
  <Application>Microsoft Office PowerPoint</Application>
  <PresentationFormat>Widescreen</PresentationFormat>
  <Paragraphs>274</Paragraphs>
  <Slides>39</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Calibri</vt:lpstr>
      <vt:lpstr>Gill Sans MT</vt:lpstr>
      <vt:lpstr>Wingdings 2</vt:lpstr>
      <vt:lpstr>Dividend</vt:lpstr>
      <vt:lpstr>Purchasing &amp; Fiscal services Training</vt:lpstr>
      <vt:lpstr>AGENDA</vt:lpstr>
      <vt:lpstr>BUDGET</vt:lpstr>
      <vt:lpstr>Gl0010 Budget recap report</vt:lpstr>
      <vt:lpstr>Gl0010 Budget recap report</vt:lpstr>
      <vt:lpstr>PowerPoint Presentation</vt:lpstr>
      <vt:lpstr>Gl0010 Budget recap report</vt:lpstr>
      <vt:lpstr>PowerPoint Presentation</vt:lpstr>
      <vt:lpstr>PowerPoint Presentation</vt:lpstr>
      <vt:lpstr>Frequently used object codes</vt:lpstr>
      <vt:lpstr>PowerPoint Presentation</vt:lpstr>
      <vt:lpstr>Budget transfers process</vt:lpstr>
      <vt:lpstr>Budget &amp; accounting deadlines</vt:lpstr>
      <vt:lpstr>TRAVEL AR 7400</vt:lpstr>
      <vt:lpstr>pAYMENTS</vt:lpstr>
      <vt:lpstr>Prepayments faqS</vt:lpstr>
      <vt:lpstr>Prepayments faqS</vt:lpstr>
      <vt:lpstr>Prepayments faqS</vt:lpstr>
      <vt:lpstr>Prepayments faqS</vt:lpstr>
      <vt:lpstr>Holding invoices</vt:lpstr>
      <vt:lpstr>Request for check</vt:lpstr>
      <vt:lpstr>Payment Timelines</vt:lpstr>
      <vt:lpstr>AUDIT</vt:lpstr>
      <vt:lpstr>Audit</vt:lpstr>
      <vt:lpstr>Audit</vt:lpstr>
      <vt:lpstr>Audit</vt:lpstr>
      <vt:lpstr>Audit</vt:lpstr>
      <vt:lpstr>Audit</vt:lpstr>
      <vt:lpstr>Audit</vt:lpstr>
      <vt:lpstr>Audit</vt:lpstr>
      <vt:lpstr>Audit</vt:lpstr>
      <vt:lpstr>Audit</vt:lpstr>
      <vt:lpstr>Audit</vt:lpstr>
      <vt:lpstr>Audit</vt:lpstr>
      <vt:lpstr>Audit</vt:lpstr>
      <vt:lpstr>Audit</vt:lpstr>
      <vt:lpstr>Audit</vt:lpstr>
      <vt:lpstr>Standard audit requests</vt:lpstr>
      <vt:lpstr>Audit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Services PowerPoint Presentation</dc:title>
  <dc:creator>Almaraz, Erika</dc:creator>
  <cp:lastModifiedBy>Almaraz, Erika</cp:lastModifiedBy>
  <cp:revision>61</cp:revision>
  <dcterms:created xsi:type="dcterms:W3CDTF">2021-12-06T03:12:36Z</dcterms:created>
  <dcterms:modified xsi:type="dcterms:W3CDTF">2021-12-07T00:41:36Z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0x010100DAD1AFAC22AA534BBEAE0F4929C56D5F</vt:lpwstr>
  </property>
</Properties>
</file>