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Default Extension="jpg" ContentType="image/jpeg"/>
  <Override PartName="/ppt/diagrams/data1.xml" ContentType="application/vnd.openxmlformats-officedocument.drawingml.diagramData+xml"/>
  <Override PartName="/ppt/diagrams/data3.xml" ContentType="application/vnd.openxmlformats-officedocument.drawingml.diagramData+xml"/>
  <Override PartName="/ppt/diagrams/data2.xml" ContentType="application/vnd.openxmlformats-officedocument.drawingml.diagramData+xml"/>
  <Override PartName="/ppt/presentation.xml" ContentType="application/vnd.openxmlformats-officedocument.presentationml.presentation.main+xml"/>
  <Override PartName="/ppt/slides/slide26.xml" ContentType="application/vnd.openxmlformats-officedocument.presentationml.slide+xml"/>
  <Override PartName="/ppt/slides/slide16.xml" ContentType="application/vnd.openxmlformats-officedocument.presentationml.slide+xml"/>
  <Override PartName="/ppt/slides/slide15.xml" ContentType="application/vnd.openxmlformats-officedocument.presentationml.slide+xml"/>
  <Override PartName="/ppt/slides/slide14.xml" ContentType="application/vnd.openxmlformats-officedocument.presentationml.slide+xml"/>
  <Override PartName="/ppt/slides/slide13.xml" ContentType="application/vnd.openxmlformats-officedocument.presentationml.slide+xml"/>
  <Override PartName="/ppt/slides/slide12.xml" ContentType="application/vnd.openxmlformats-officedocument.presentationml.slide+xml"/>
  <Override PartName="/ppt/slides/slide11.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5.xml" ContentType="application/vnd.openxmlformats-officedocument.presentationml.slide+xml"/>
  <Override PartName="/ppt/slides/slide24.xml" ContentType="application/vnd.openxmlformats-officedocument.presentationml.slide+xml"/>
  <Override PartName="/ppt/slides/slide23.xml" ContentType="application/vnd.openxmlformats-officedocument.presentationml.slide+xml"/>
  <Override PartName="/ppt/slides/slide22.xml" ContentType="application/vnd.openxmlformats-officedocument.presentationml.slide+xml"/>
  <Override PartName="/ppt/slides/slide21.xml" ContentType="application/vnd.openxmlformats-officedocument.presentationml.slide+xml"/>
  <Override PartName="/ppt/slides/slide20.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8.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29.xml" ContentType="application/vnd.openxmlformats-officedocument.presentationml.slide+xml"/>
  <Override PartName="/ppt/slides/slide28.xml" ContentType="application/vnd.openxmlformats-officedocument.presentationml.slide+xml"/>
  <Override PartName="/ppt/slides/slide1.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27.xml" ContentType="application/vnd.openxmlformats-officedocument.presentationml.slide+xml"/>
  <Override PartName="/ppt/slides/slide5.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4.xml" ContentType="application/vnd.openxmlformats-officedocument.presentationml.slide+xml"/>
  <Override PartName="/ppt/slideLayouts/slideLayout1.xml" ContentType="application/vnd.openxmlformats-officedocument.presentationml.slideLayout+xml"/>
  <Override PartName="/ppt/slideMasters/slideMaster1.xml" ContentType="application/vnd.openxmlformats-officedocument.presentationml.slideMaster+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diagrams/quickStyle2.xml" ContentType="application/vnd.openxmlformats-officedocument.drawingml.diagramStyle+xml"/>
  <Override PartName="/ppt/theme/theme1.xml" ContentType="application/vnd.openxmlformats-officedocument.theme+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layout2.xml" ContentType="application/vnd.openxmlformats-officedocument.drawingml.diagramLayout+xml"/>
  <Override PartName="/ppt/theme/theme2.xml" ContentType="application/vnd.openxmlformats-officedocument.theme+xml"/>
  <Override PartName="/ppt/diagrams/drawing2.xml" ContentType="application/vnd.ms-office.drawingml.diagramDrawing+xml"/>
  <Override PartName="/ppt/diagrams/drawing3.xml" ContentType="application/vnd.ms-office.drawingml.diagramDrawing+xml"/>
  <Override PartName="/ppt/diagrams/colors3.xml" ContentType="application/vnd.openxmlformats-officedocument.drawingml.diagramColors+xml"/>
  <Override PartName="/ppt/diagrams/quickStyle3.xml" ContentType="application/vnd.openxmlformats-officedocument.drawingml.diagramStyle+xml"/>
  <Override PartName="/ppt/diagrams/layout3.xml" ContentType="application/vnd.openxmlformats-officedocument.drawingml.diagramLayout+xml"/>
  <Override PartName="/ppt/diagrams/colors2.xml" ContentType="application/vnd.openxmlformats-officedocument.drawingml.diagramColors+xml"/>
  <Override PartName="/ppt/notesMasters/notesMaster1.xml" ContentType="application/vnd.openxmlformats-officedocument.presentationml.notesMaster+xml"/>
  <Override PartName="/ppt/viewProps.xml" ContentType="application/vnd.openxmlformats-officedocument.presentationml.viewProps+xml"/>
  <Override PartName="/ppt/presProps.xml" ContentType="application/vnd.openxmlformats-officedocument.presentationml.pres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91" r:id="rId1"/>
  </p:sldMasterIdLst>
  <p:notesMasterIdLst>
    <p:notesMasterId r:id="rId37"/>
  </p:notesMasterIdLst>
  <p:sldIdLst>
    <p:sldId id="256" r:id="rId2"/>
    <p:sldId id="257" r:id="rId3"/>
    <p:sldId id="269" r:id="rId4"/>
    <p:sldId id="322" r:id="rId5"/>
    <p:sldId id="323" r:id="rId6"/>
    <p:sldId id="324" r:id="rId7"/>
    <p:sldId id="325" r:id="rId8"/>
    <p:sldId id="326" r:id="rId9"/>
    <p:sldId id="329" r:id="rId10"/>
    <p:sldId id="327" r:id="rId11"/>
    <p:sldId id="298" r:id="rId12"/>
    <p:sldId id="307" r:id="rId13"/>
    <p:sldId id="309" r:id="rId14"/>
    <p:sldId id="308" r:id="rId15"/>
    <p:sldId id="320" r:id="rId16"/>
    <p:sldId id="314" r:id="rId17"/>
    <p:sldId id="303" r:id="rId18"/>
    <p:sldId id="259" r:id="rId19"/>
    <p:sldId id="295" r:id="rId20"/>
    <p:sldId id="315" r:id="rId21"/>
    <p:sldId id="275" r:id="rId22"/>
    <p:sldId id="310" r:id="rId23"/>
    <p:sldId id="312" r:id="rId24"/>
    <p:sldId id="311" r:id="rId25"/>
    <p:sldId id="328" r:id="rId26"/>
    <p:sldId id="313" r:id="rId27"/>
    <p:sldId id="299" r:id="rId28"/>
    <p:sldId id="305" r:id="rId29"/>
    <p:sldId id="317" r:id="rId30"/>
    <p:sldId id="319" r:id="rId31"/>
    <p:sldId id="318" r:id="rId32"/>
    <p:sldId id="316" r:id="rId33"/>
    <p:sldId id="287" r:id="rId34"/>
    <p:sldId id="285" r:id="rId35"/>
    <p:sldId id="288" r:id="rId36"/>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132" autoAdjust="0"/>
    <p:restoredTop sz="93923" autoAdjust="0"/>
  </p:normalViewPr>
  <p:slideViewPr>
    <p:cSldViewPr snapToGrid="0">
      <p:cViewPr varScale="1">
        <p:scale>
          <a:sx n="99" d="100"/>
          <a:sy n="99" d="100"/>
        </p:scale>
        <p:origin x="2430" y="90"/>
      </p:cViewPr>
      <p:guideLst/>
    </p:cSldViewPr>
  </p:slideViewPr>
  <p:notesTextViewPr>
    <p:cViewPr>
      <p:scale>
        <a:sx n="1" d="1"/>
        <a:sy n="1" d="1"/>
      </p:scale>
      <p:origin x="0" y="0"/>
    </p:cViewPr>
  </p:notesTextViewPr>
  <p:sorterViewPr>
    <p:cViewPr>
      <p:scale>
        <a:sx n="100" d="100"/>
        <a:sy n="100" d="100"/>
      </p:scale>
      <p:origin x="0" y="-34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customXml" Target="../customXml/item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customXml" Target="../customXml/item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customXml" Target="../customXml/item2.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533B136-79ED-455B-87DB-179400923EC6}" type="doc">
      <dgm:prSet loTypeId="urn:microsoft.com/office/officeart/2005/8/layout/venn1" loCatId="relationship" qsTypeId="urn:microsoft.com/office/officeart/2005/8/quickstyle/simple1" qsCatId="simple" csTypeId="urn:microsoft.com/office/officeart/2005/8/colors/accent1_2" csCatId="accent1" phldr="1"/>
      <dgm:spPr/>
    </dgm:pt>
    <dgm:pt modelId="{CEF6D365-5B2D-427B-B360-717D4441F3E3}">
      <dgm:prSet phldrT="[Text]"/>
      <dgm:spPr/>
      <dgm:t>
        <a:bodyPr/>
        <a:lstStyle/>
        <a:p>
          <a:r>
            <a:rPr lang="en-US" dirty="0"/>
            <a:t>Active</a:t>
          </a:r>
        </a:p>
      </dgm:t>
    </dgm:pt>
    <dgm:pt modelId="{8E7F2A32-6101-44AD-8132-309D7846A3A3}" type="parTrans" cxnId="{1FC30D56-1EEE-4571-8A41-447A8E948E6C}">
      <dgm:prSet/>
      <dgm:spPr/>
      <dgm:t>
        <a:bodyPr/>
        <a:lstStyle/>
        <a:p>
          <a:endParaRPr lang="en-US"/>
        </a:p>
      </dgm:t>
    </dgm:pt>
    <dgm:pt modelId="{5F112D02-BF33-40AB-BFE1-43372FEC1BCD}" type="sibTrans" cxnId="{1FC30D56-1EEE-4571-8A41-447A8E948E6C}">
      <dgm:prSet/>
      <dgm:spPr/>
      <dgm:t>
        <a:bodyPr/>
        <a:lstStyle/>
        <a:p>
          <a:endParaRPr lang="en-US"/>
        </a:p>
      </dgm:t>
    </dgm:pt>
    <dgm:pt modelId="{A830C55A-C374-4AFB-B75A-A83B5469DFD1}">
      <dgm:prSet phldrT="[Text]"/>
      <dgm:spPr/>
      <dgm:t>
        <a:bodyPr/>
        <a:lstStyle/>
        <a:p>
          <a:r>
            <a:rPr lang="en-US" dirty="0"/>
            <a:t>Medicare Eligible Retiree (65 and Older Retirees)</a:t>
          </a:r>
        </a:p>
      </dgm:t>
    </dgm:pt>
    <dgm:pt modelId="{D5570B0C-D2DA-4962-87D1-459371074394}" type="parTrans" cxnId="{206CC972-2A35-4830-AD36-F0D8AF2D6DD9}">
      <dgm:prSet/>
      <dgm:spPr/>
      <dgm:t>
        <a:bodyPr/>
        <a:lstStyle/>
        <a:p>
          <a:endParaRPr lang="en-US"/>
        </a:p>
      </dgm:t>
    </dgm:pt>
    <dgm:pt modelId="{7F23D59F-DC42-49F4-9576-8D1E36552F02}" type="sibTrans" cxnId="{206CC972-2A35-4830-AD36-F0D8AF2D6DD9}">
      <dgm:prSet/>
      <dgm:spPr/>
      <dgm:t>
        <a:bodyPr/>
        <a:lstStyle/>
        <a:p>
          <a:endParaRPr lang="en-US"/>
        </a:p>
      </dgm:t>
    </dgm:pt>
    <dgm:pt modelId="{18177931-C1B0-4B76-B09B-214844A3CB79}">
      <dgm:prSet phldrT="[Text]"/>
      <dgm:spPr/>
      <dgm:t>
        <a:bodyPr/>
        <a:lstStyle/>
        <a:p>
          <a:r>
            <a:rPr lang="en-US" dirty="0"/>
            <a:t>Early Retiree (Under 65 Retirees)</a:t>
          </a:r>
        </a:p>
      </dgm:t>
    </dgm:pt>
    <dgm:pt modelId="{70756EC5-48EA-4ABE-B182-897810A8E9DA}" type="parTrans" cxnId="{1C3FC5C7-4EF7-4EA1-B3F2-40F42507D0A5}">
      <dgm:prSet/>
      <dgm:spPr/>
      <dgm:t>
        <a:bodyPr/>
        <a:lstStyle/>
        <a:p>
          <a:endParaRPr lang="en-US"/>
        </a:p>
      </dgm:t>
    </dgm:pt>
    <dgm:pt modelId="{706BF125-34A1-48F1-A017-A828248066C6}" type="sibTrans" cxnId="{1C3FC5C7-4EF7-4EA1-B3F2-40F42507D0A5}">
      <dgm:prSet/>
      <dgm:spPr/>
      <dgm:t>
        <a:bodyPr/>
        <a:lstStyle/>
        <a:p>
          <a:endParaRPr lang="en-US"/>
        </a:p>
      </dgm:t>
    </dgm:pt>
    <dgm:pt modelId="{56C3665D-F978-4374-B177-1FE8F8C5747A}" type="pres">
      <dgm:prSet presAssocID="{E533B136-79ED-455B-87DB-179400923EC6}" presName="compositeShape" presStyleCnt="0">
        <dgm:presLayoutVars>
          <dgm:chMax val="7"/>
          <dgm:dir/>
          <dgm:resizeHandles val="exact"/>
        </dgm:presLayoutVars>
      </dgm:prSet>
      <dgm:spPr/>
    </dgm:pt>
    <dgm:pt modelId="{979B7376-5049-4968-B60F-1C02A26F95A9}" type="pres">
      <dgm:prSet presAssocID="{CEF6D365-5B2D-427B-B360-717D4441F3E3}" presName="circ1" presStyleLbl="vennNode1" presStyleIdx="0" presStyleCnt="3"/>
      <dgm:spPr/>
    </dgm:pt>
    <dgm:pt modelId="{CC2AFBA6-CF84-4091-AD1A-0D877C10B472}" type="pres">
      <dgm:prSet presAssocID="{CEF6D365-5B2D-427B-B360-717D4441F3E3}" presName="circ1Tx" presStyleLbl="revTx" presStyleIdx="0" presStyleCnt="0">
        <dgm:presLayoutVars>
          <dgm:chMax val="0"/>
          <dgm:chPref val="0"/>
          <dgm:bulletEnabled val="1"/>
        </dgm:presLayoutVars>
      </dgm:prSet>
      <dgm:spPr/>
    </dgm:pt>
    <dgm:pt modelId="{B234A6DC-8D2D-401E-BE02-D18B7C0E6E46}" type="pres">
      <dgm:prSet presAssocID="{A830C55A-C374-4AFB-B75A-A83B5469DFD1}" presName="circ2" presStyleLbl="vennNode1" presStyleIdx="1" presStyleCnt="3"/>
      <dgm:spPr/>
    </dgm:pt>
    <dgm:pt modelId="{C4B4FF80-FACB-434C-BEE8-6BC19A59694F}" type="pres">
      <dgm:prSet presAssocID="{A830C55A-C374-4AFB-B75A-A83B5469DFD1}" presName="circ2Tx" presStyleLbl="revTx" presStyleIdx="0" presStyleCnt="0">
        <dgm:presLayoutVars>
          <dgm:chMax val="0"/>
          <dgm:chPref val="0"/>
          <dgm:bulletEnabled val="1"/>
        </dgm:presLayoutVars>
      </dgm:prSet>
      <dgm:spPr/>
    </dgm:pt>
    <dgm:pt modelId="{665BB763-F306-4F17-846B-524F964D3EF7}" type="pres">
      <dgm:prSet presAssocID="{18177931-C1B0-4B76-B09B-214844A3CB79}" presName="circ3" presStyleLbl="vennNode1" presStyleIdx="2" presStyleCnt="3"/>
      <dgm:spPr/>
    </dgm:pt>
    <dgm:pt modelId="{3B6B48C1-49C1-430B-A3F9-ECD8AAA5F325}" type="pres">
      <dgm:prSet presAssocID="{18177931-C1B0-4B76-B09B-214844A3CB79}" presName="circ3Tx" presStyleLbl="revTx" presStyleIdx="0" presStyleCnt="0">
        <dgm:presLayoutVars>
          <dgm:chMax val="0"/>
          <dgm:chPref val="0"/>
          <dgm:bulletEnabled val="1"/>
        </dgm:presLayoutVars>
      </dgm:prSet>
      <dgm:spPr/>
    </dgm:pt>
  </dgm:ptLst>
  <dgm:cxnLst>
    <dgm:cxn modelId="{C04E5770-AF46-41A2-B003-E56B7CB27EBF}" type="presOf" srcId="{CEF6D365-5B2D-427B-B360-717D4441F3E3}" destId="{979B7376-5049-4968-B60F-1C02A26F95A9}" srcOrd="0" destOrd="0" presId="urn:microsoft.com/office/officeart/2005/8/layout/venn1"/>
    <dgm:cxn modelId="{206CC972-2A35-4830-AD36-F0D8AF2D6DD9}" srcId="{E533B136-79ED-455B-87DB-179400923EC6}" destId="{A830C55A-C374-4AFB-B75A-A83B5469DFD1}" srcOrd="1" destOrd="0" parTransId="{D5570B0C-D2DA-4962-87D1-459371074394}" sibTransId="{7F23D59F-DC42-49F4-9576-8D1E36552F02}"/>
    <dgm:cxn modelId="{1FC30D56-1EEE-4571-8A41-447A8E948E6C}" srcId="{E533B136-79ED-455B-87DB-179400923EC6}" destId="{CEF6D365-5B2D-427B-B360-717D4441F3E3}" srcOrd="0" destOrd="0" parTransId="{8E7F2A32-6101-44AD-8132-309D7846A3A3}" sibTransId="{5F112D02-BF33-40AB-BFE1-43372FEC1BCD}"/>
    <dgm:cxn modelId="{5760DC85-E5D3-47BD-823E-A1E7D1A5753E}" type="presOf" srcId="{E533B136-79ED-455B-87DB-179400923EC6}" destId="{56C3665D-F978-4374-B177-1FE8F8C5747A}" srcOrd="0" destOrd="0" presId="urn:microsoft.com/office/officeart/2005/8/layout/venn1"/>
    <dgm:cxn modelId="{BFD3D889-34FF-423A-A006-9C12B18DC1B9}" type="presOf" srcId="{18177931-C1B0-4B76-B09B-214844A3CB79}" destId="{3B6B48C1-49C1-430B-A3F9-ECD8AAA5F325}" srcOrd="1" destOrd="0" presId="urn:microsoft.com/office/officeart/2005/8/layout/venn1"/>
    <dgm:cxn modelId="{CBC7A2A8-0D6A-4B6D-BBA0-A2916FF53A83}" type="presOf" srcId="{18177931-C1B0-4B76-B09B-214844A3CB79}" destId="{665BB763-F306-4F17-846B-524F964D3EF7}" srcOrd="0" destOrd="0" presId="urn:microsoft.com/office/officeart/2005/8/layout/venn1"/>
    <dgm:cxn modelId="{1C3FC5C7-4EF7-4EA1-B3F2-40F42507D0A5}" srcId="{E533B136-79ED-455B-87DB-179400923EC6}" destId="{18177931-C1B0-4B76-B09B-214844A3CB79}" srcOrd="2" destOrd="0" parTransId="{70756EC5-48EA-4ABE-B182-897810A8E9DA}" sibTransId="{706BF125-34A1-48F1-A017-A828248066C6}"/>
    <dgm:cxn modelId="{A91883E5-1A36-4229-819A-95E06426C802}" type="presOf" srcId="{CEF6D365-5B2D-427B-B360-717D4441F3E3}" destId="{CC2AFBA6-CF84-4091-AD1A-0D877C10B472}" srcOrd="1" destOrd="0" presId="urn:microsoft.com/office/officeart/2005/8/layout/venn1"/>
    <dgm:cxn modelId="{E5E1C0ED-A6C0-45CD-A662-2FE3EDD085FC}" type="presOf" srcId="{A830C55A-C374-4AFB-B75A-A83B5469DFD1}" destId="{B234A6DC-8D2D-401E-BE02-D18B7C0E6E46}" srcOrd="0" destOrd="0" presId="urn:microsoft.com/office/officeart/2005/8/layout/venn1"/>
    <dgm:cxn modelId="{DDB698F0-F8F5-44FE-B605-C14ADD0C3E7F}" type="presOf" srcId="{A830C55A-C374-4AFB-B75A-A83B5469DFD1}" destId="{C4B4FF80-FACB-434C-BEE8-6BC19A59694F}" srcOrd="1" destOrd="0" presId="urn:microsoft.com/office/officeart/2005/8/layout/venn1"/>
    <dgm:cxn modelId="{6BB4DF2D-218E-4C65-A239-3A2B75933E42}" type="presParOf" srcId="{56C3665D-F978-4374-B177-1FE8F8C5747A}" destId="{979B7376-5049-4968-B60F-1C02A26F95A9}" srcOrd="0" destOrd="0" presId="urn:microsoft.com/office/officeart/2005/8/layout/venn1"/>
    <dgm:cxn modelId="{AD8A4E14-8B5A-428E-B852-EBF97A188559}" type="presParOf" srcId="{56C3665D-F978-4374-B177-1FE8F8C5747A}" destId="{CC2AFBA6-CF84-4091-AD1A-0D877C10B472}" srcOrd="1" destOrd="0" presId="urn:microsoft.com/office/officeart/2005/8/layout/venn1"/>
    <dgm:cxn modelId="{71CCF5DD-ECC7-42C8-81ED-B0D00322E1E0}" type="presParOf" srcId="{56C3665D-F978-4374-B177-1FE8F8C5747A}" destId="{B234A6DC-8D2D-401E-BE02-D18B7C0E6E46}" srcOrd="2" destOrd="0" presId="urn:microsoft.com/office/officeart/2005/8/layout/venn1"/>
    <dgm:cxn modelId="{3238C5DB-01EE-4E29-BE83-A63597235161}" type="presParOf" srcId="{56C3665D-F978-4374-B177-1FE8F8C5747A}" destId="{C4B4FF80-FACB-434C-BEE8-6BC19A59694F}" srcOrd="3" destOrd="0" presId="urn:microsoft.com/office/officeart/2005/8/layout/venn1"/>
    <dgm:cxn modelId="{2CFEAF54-CCEB-43B0-AAE9-E8124CFFBB1A}" type="presParOf" srcId="{56C3665D-F978-4374-B177-1FE8F8C5747A}" destId="{665BB763-F306-4F17-846B-524F964D3EF7}" srcOrd="4" destOrd="0" presId="urn:microsoft.com/office/officeart/2005/8/layout/venn1"/>
    <dgm:cxn modelId="{51FD732A-30C3-461D-BBF7-FF48CEFDFC69}" type="presParOf" srcId="{56C3665D-F978-4374-B177-1FE8F8C5747A}" destId="{3B6B48C1-49C1-430B-A3F9-ECD8AAA5F325}" srcOrd="5" destOrd="0" presId="urn:microsoft.com/office/officeart/2005/8/layout/ven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A0A04E1-66A1-4CE7-B605-E8C9EB51B20F}" type="doc">
      <dgm:prSet loTypeId="urn:microsoft.com/office/officeart/2008/layout/HalfCircleOrganizationChart" loCatId="hierarchy" qsTypeId="urn:microsoft.com/office/officeart/2005/8/quickstyle/simple1" qsCatId="simple" csTypeId="urn:microsoft.com/office/officeart/2005/8/colors/accent1_2" csCatId="accent1" phldr="1"/>
      <dgm:spPr/>
      <dgm:t>
        <a:bodyPr/>
        <a:lstStyle/>
        <a:p>
          <a:endParaRPr lang="en-US"/>
        </a:p>
      </dgm:t>
    </dgm:pt>
    <dgm:pt modelId="{FA1B2529-2813-45FF-8353-FCD4653C3499}">
      <dgm:prSet phldrT="[Text]"/>
      <dgm:spPr/>
      <dgm:t>
        <a:bodyPr/>
        <a:lstStyle/>
        <a:p>
          <a:r>
            <a:rPr lang="en-US" dirty="0"/>
            <a:t>Retiree Population (346)</a:t>
          </a:r>
        </a:p>
      </dgm:t>
    </dgm:pt>
    <dgm:pt modelId="{E7F0182D-D1EA-4BD6-ACCA-42774952E8DA}" type="parTrans" cxnId="{67E059C7-BC01-4E2F-91F4-049B275C053E}">
      <dgm:prSet/>
      <dgm:spPr/>
      <dgm:t>
        <a:bodyPr/>
        <a:lstStyle/>
        <a:p>
          <a:endParaRPr lang="en-US"/>
        </a:p>
      </dgm:t>
    </dgm:pt>
    <dgm:pt modelId="{7A7DEBA0-FE07-46A2-BFD4-B02A579D13C5}" type="sibTrans" cxnId="{67E059C7-BC01-4E2F-91F4-049B275C053E}">
      <dgm:prSet/>
      <dgm:spPr/>
      <dgm:t>
        <a:bodyPr/>
        <a:lstStyle/>
        <a:p>
          <a:endParaRPr lang="en-US"/>
        </a:p>
      </dgm:t>
    </dgm:pt>
    <dgm:pt modelId="{298C873F-68A3-4FB0-B422-2B85DC015463}" type="asst">
      <dgm:prSet phldrT="[Text]"/>
      <dgm:spPr/>
      <dgm:t>
        <a:bodyPr/>
        <a:lstStyle/>
        <a:p>
          <a:r>
            <a:rPr lang="en-US" dirty="0"/>
            <a:t>No Medicare (18)</a:t>
          </a:r>
        </a:p>
      </dgm:t>
    </dgm:pt>
    <dgm:pt modelId="{0817BDF9-953E-49C6-A25F-22FF670037E1}" type="parTrans" cxnId="{4EBC70DF-E8B3-43E3-81F4-564F0DEA62BE}">
      <dgm:prSet/>
      <dgm:spPr/>
      <dgm:t>
        <a:bodyPr/>
        <a:lstStyle/>
        <a:p>
          <a:endParaRPr lang="en-US"/>
        </a:p>
      </dgm:t>
    </dgm:pt>
    <dgm:pt modelId="{C6F87659-9173-445E-B20F-2E2F1CC18A90}" type="sibTrans" cxnId="{4EBC70DF-E8B3-43E3-81F4-564F0DEA62BE}">
      <dgm:prSet/>
      <dgm:spPr/>
      <dgm:t>
        <a:bodyPr/>
        <a:lstStyle/>
        <a:p>
          <a:endParaRPr lang="en-US"/>
        </a:p>
      </dgm:t>
    </dgm:pt>
    <dgm:pt modelId="{DAF20526-39F4-41FB-AD22-1CE44139BEF7}">
      <dgm:prSet phldrT="[Text]"/>
      <dgm:spPr/>
      <dgm:t>
        <a:bodyPr/>
        <a:lstStyle/>
        <a:p>
          <a:r>
            <a:rPr lang="en-US" dirty="0"/>
            <a:t>Part A +B (196)</a:t>
          </a:r>
        </a:p>
      </dgm:t>
    </dgm:pt>
    <dgm:pt modelId="{50BBDB6C-AA4D-4B5B-8F11-B69F55FAC317}" type="parTrans" cxnId="{9B43FA6C-318D-4CB6-80C8-BEC06AF4FDF2}">
      <dgm:prSet/>
      <dgm:spPr/>
      <dgm:t>
        <a:bodyPr/>
        <a:lstStyle/>
        <a:p>
          <a:endParaRPr lang="en-US"/>
        </a:p>
      </dgm:t>
    </dgm:pt>
    <dgm:pt modelId="{D5C89523-C5AF-4EEF-B58C-5B142DB96FE0}" type="sibTrans" cxnId="{9B43FA6C-318D-4CB6-80C8-BEC06AF4FDF2}">
      <dgm:prSet/>
      <dgm:spPr/>
      <dgm:t>
        <a:bodyPr/>
        <a:lstStyle/>
        <a:p>
          <a:endParaRPr lang="en-US"/>
        </a:p>
      </dgm:t>
    </dgm:pt>
    <dgm:pt modelId="{A046CE5A-A783-42D8-8E8C-55614F5F7EC4}">
      <dgm:prSet phldrT="[Text]"/>
      <dgm:spPr/>
      <dgm:t>
        <a:bodyPr/>
        <a:lstStyle/>
        <a:p>
          <a:r>
            <a:rPr lang="en-US" dirty="0"/>
            <a:t>Part A Only (132)</a:t>
          </a:r>
        </a:p>
      </dgm:t>
    </dgm:pt>
    <dgm:pt modelId="{7240D2C3-0F4C-41C8-A1AE-4BE4A4BCC491}" type="parTrans" cxnId="{606B2E7D-D36C-4780-8682-6DD7CDFC861F}">
      <dgm:prSet/>
      <dgm:spPr/>
      <dgm:t>
        <a:bodyPr/>
        <a:lstStyle/>
        <a:p>
          <a:endParaRPr lang="en-US"/>
        </a:p>
      </dgm:t>
    </dgm:pt>
    <dgm:pt modelId="{B5779252-1C1A-4229-BC82-AA31A0792D99}" type="sibTrans" cxnId="{606B2E7D-D36C-4780-8682-6DD7CDFC861F}">
      <dgm:prSet/>
      <dgm:spPr/>
      <dgm:t>
        <a:bodyPr/>
        <a:lstStyle/>
        <a:p>
          <a:endParaRPr lang="en-US"/>
        </a:p>
      </dgm:t>
    </dgm:pt>
    <dgm:pt modelId="{402B3512-A60D-4188-B986-A8990EC5B6CD}" type="asst">
      <dgm:prSet phldrT="[Text]"/>
      <dgm:spPr/>
      <dgm:t>
        <a:bodyPr/>
        <a:lstStyle/>
        <a:p>
          <a:r>
            <a:rPr lang="en-US" dirty="0"/>
            <a:t>Medicare (328)</a:t>
          </a:r>
        </a:p>
      </dgm:t>
    </dgm:pt>
    <dgm:pt modelId="{4C02722B-765B-493C-AB3E-C746A89879A6}" type="parTrans" cxnId="{9DB853F6-CCD5-4BAE-855B-0397855CABDC}">
      <dgm:prSet/>
      <dgm:spPr/>
      <dgm:t>
        <a:bodyPr/>
        <a:lstStyle/>
        <a:p>
          <a:endParaRPr lang="en-US"/>
        </a:p>
      </dgm:t>
    </dgm:pt>
    <dgm:pt modelId="{0FD90122-30A1-4520-9DDB-54CD86D27D07}" type="sibTrans" cxnId="{9DB853F6-CCD5-4BAE-855B-0397855CABDC}">
      <dgm:prSet/>
      <dgm:spPr/>
      <dgm:t>
        <a:bodyPr/>
        <a:lstStyle/>
        <a:p>
          <a:endParaRPr lang="en-US"/>
        </a:p>
      </dgm:t>
    </dgm:pt>
    <dgm:pt modelId="{13CC6F47-A543-4645-A91F-7D168AEA5512}" type="pres">
      <dgm:prSet presAssocID="{CA0A04E1-66A1-4CE7-B605-E8C9EB51B20F}" presName="Name0" presStyleCnt="0">
        <dgm:presLayoutVars>
          <dgm:orgChart val="1"/>
          <dgm:chPref val="1"/>
          <dgm:dir/>
          <dgm:animOne val="branch"/>
          <dgm:animLvl val="lvl"/>
          <dgm:resizeHandles/>
        </dgm:presLayoutVars>
      </dgm:prSet>
      <dgm:spPr/>
    </dgm:pt>
    <dgm:pt modelId="{16C5B96B-0D03-44DC-BE70-3A03BE741D22}" type="pres">
      <dgm:prSet presAssocID="{FA1B2529-2813-45FF-8353-FCD4653C3499}" presName="hierRoot1" presStyleCnt="0">
        <dgm:presLayoutVars>
          <dgm:hierBranch val="init"/>
        </dgm:presLayoutVars>
      </dgm:prSet>
      <dgm:spPr/>
    </dgm:pt>
    <dgm:pt modelId="{8D94BDE1-3334-43FD-8C4C-10738E5F26BF}" type="pres">
      <dgm:prSet presAssocID="{FA1B2529-2813-45FF-8353-FCD4653C3499}" presName="rootComposite1" presStyleCnt="0"/>
      <dgm:spPr/>
    </dgm:pt>
    <dgm:pt modelId="{20BE0997-B673-4180-BC7A-45071FEE77A9}" type="pres">
      <dgm:prSet presAssocID="{FA1B2529-2813-45FF-8353-FCD4653C3499}" presName="rootText1" presStyleLbl="alignAcc1" presStyleIdx="0" presStyleCnt="0">
        <dgm:presLayoutVars>
          <dgm:chPref val="3"/>
        </dgm:presLayoutVars>
      </dgm:prSet>
      <dgm:spPr/>
    </dgm:pt>
    <dgm:pt modelId="{ED6BAA05-3594-45D6-A595-DD77E9FF8B04}" type="pres">
      <dgm:prSet presAssocID="{FA1B2529-2813-45FF-8353-FCD4653C3499}" presName="topArc1" presStyleLbl="parChTrans1D1" presStyleIdx="0" presStyleCnt="10"/>
      <dgm:spPr/>
    </dgm:pt>
    <dgm:pt modelId="{BE426E56-6F58-4819-9901-982CABD87394}" type="pres">
      <dgm:prSet presAssocID="{FA1B2529-2813-45FF-8353-FCD4653C3499}" presName="bottomArc1" presStyleLbl="parChTrans1D1" presStyleIdx="1" presStyleCnt="10"/>
      <dgm:spPr/>
    </dgm:pt>
    <dgm:pt modelId="{5381293A-103D-4BC0-A555-5127CC2D0E04}" type="pres">
      <dgm:prSet presAssocID="{FA1B2529-2813-45FF-8353-FCD4653C3499}" presName="topConnNode1" presStyleLbl="node1" presStyleIdx="0" presStyleCnt="0"/>
      <dgm:spPr/>
    </dgm:pt>
    <dgm:pt modelId="{C9EB7F8E-5B3A-49D8-B1F7-DCC9EC0D4D28}" type="pres">
      <dgm:prSet presAssocID="{FA1B2529-2813-45FF-8353-FCD4653C3499}" presName="hierChild2" presStyleCnt="0"/>
      <dgm:spPr/>
    </dgm:pt>
    <dgm:pt modelId="{56BE6D44-9985-4BBF-9E22-DEE33AC3D689}" type="pres">
      <dgm:prSet presAssocID="{FA1B2529-2813-45FF-8353-FCD4653C3499}" presName="hierChild3" presStyleCnt="0"/>
      <dgm:spPr/>
    </dgm:pt>
    <dgm:pt modelId="{4B742228-D8A2-4196-8609-DF707BC05D54}" type="pres">
      <dgm:prSet presAssocID="{0817BDF9-953E-49C6-A25F-22FF670037E1}" presName="Name101" presStyleLbl="parChTrans1D2" presStyleIdx="0" presStyleCnt="2"/>
      <dgm:spPr/>
    </dgm:pt>
    <dgm:pt modelId="{418B3A61-1D66-4350-9F90-C281FC403B2B}" type="pres">
      <dgm:prSet presAssocID="{298C873F-68A3-4FB0-B422-2B85DC015463}" presName="hierRoot3" presStyleCnt="0">
        <dgm:presLayoutVars>
          <dgm:hierBranch val="init"/>
        </dgm:presLayoutVars>
      </dgm:prSet>
      <dgm:spPr/>
    </dgm:pt>
    <dgm:pt modelId="{D61241E6-C4A3-4C0E-83C6-A05C0722BC50}" type="pres">
      <dgm:prSet presAssocID="{298C873F-68A3-4FB0-B422-2B85DC015463}" presName="rootComposite3" presStyleCnt="0"/>
      <dgm:spPr/>
    </dgm:pt>
    <dgm:pt modelId="{379A46D0-73A9-4A33-9A20-37458D001C66}" type="pres">
      <dgm:prSet presAssocID="{298C873F-68A3-4FB0-B422-2B85DC015463}" presName="rootText3" presStyleLbl="alignAcc1" presStyleIdx="0" presStyleCnt="0">
        <dgm:presLayoutVars>
          <dgm:chPref val="3"/>
        </dgm:presLayoutVars>
      </dgm:prSet>
      <dgm:spPr/>
    </dgm:pt>
    <dgm:pt modelId="{1A27F5C0-A35D-422F-B0AB-0F45FFB22C02}" type="pres">
      <dgm:prSet presAssocID="{298C873F-68A3-4FB0-B422-2B85DC015463}" presName="topArc3" presStyleLbl="parChTrans1D1" presStyleIdx="2" presStyleCnt="10"/>
      <dgm:spPr/>
    </dgm:pt>
    <dgm:pt modelId="{D3DDC28E-722B-4A8F-B25F-E4546FC068BF}" type="pres">
      <dgm:prSet presAssocID="{298C873F-68A3-4FB0-B422-2B85DC015463}" presName="bottomArc3" presStyleLbl="parChTrans1D1" presStyleIdx="3" presStyleCnt="10"/>
      <dgm:spPr/>
    </dgm:pt>
    <dgm:pt modelId="{CD18D613-06DE-4FED-BC88-9BA0256AFDCE}" type="pres">
      <dgm:prSet presAssocID="{298C873F-68A3-4FB0-B422-2B85DC015463}" presName="topConnNode3" presStyleLbl="asst1" presStyleIdx="0" presStyleCnt="0"/>
      <dgm:spPr/>
    </dgm:pt>
    <dgm:pt modelId="{7F8CF6F5-65FE-4ACB-96CA-21CF58776715}" type="pres">
      <dgm:prSet presAssocID="{298C873F-68A3-4FB0-B422-2B85DC015463}" presName="hierChild6" presStyleCnt="0"/>
      <dgm:spPr/>
    </dgm:pt>
    <dgm:pt modelId="{7956457A-0AC4-4E46-9FC1-3827CE0EB095}" type="pres">
      <dgm:prSet presAssocID="{298C873F-68A3-4FB0-B422-2B85DC015463}" presName="hierChild7" presStyleCnt="0"/>
      <dgm:spPr/>
    </dgm:pt>
    <dgm:pt modelId="{24F15FA3-D7E0-4A89-A348-B8741D5FD6F9}" type="pres">
      <dgm:prSet presAssocID="{4C02722B-765B-493C-AB3E-C746A89879A6}" presName="Name101" presStyleLbl="parChTrans1D2" presStyleIdx="1" presStyleCnt="2"/>
      <dgm:spPr/>
    </dgm:pt>
    <dgm:pt modelId="{D99C1AB9-53B1-4878-B084-C446BF5DC6A8}" type="pres">
      <dgm:prSet presAssocID="{402B3512-A60D-4188-B986-A8990EC5B6CD}" presName="hierRoot3" presStyleCnt="0">
        <dgm:presLayoutVars>
          <dgm:hierBranch val="init"/>
        </dgm:presLayoutVars>
      </dgm:prSet>
      <dgm:spPr/>
    </dgm:pt>
    <dgm:pt modelId="{A5C97D9C-7E73-4063-9EBB-9C1EB1D80245}" type="pres">
      <dgm:prSet presAssocID="{402B3512-A60D-4188-B986-A8990EC5B6CD}" presName="rootComposite3" presStyleCnt="0"/>
      <dgm:spPr/>
    </dgm:pt>
    <dgm:pt modelId="{1DCECAA0-3D13-4A8C-B520-836CEE5DACCE}" type="pres">
      <dgm:prSet presAssocID="{402B3512-A60D-4188-B986-A8990EC5B6CD}" presName="rootText3" presStyleLbl="alignAcc1" presStyleIdx="0" presStyleCnt="0">
        <dgm:presLayoutVars>
          <dgm:chPref val="3"/>
        </dgm:presLayoutVars>
      </dgm:prSet>
      <dgm:spPr/>
    </dgm:pt>
    <dgm:pt modelId="{7C563FF2-A58B-4A0C-ADB1-546A3F9C33CE}" type="pres">
      <dgm:prSet presAssocID="{402B3512-A60D-4188-B986-A8990EC5B6CD}" presName="topArc3" presStyleLbl="parChTrans1D1" presStyleIdx="4" presStyleCnt="10"/>
      <dgm:spPr/>
    </dgm:pt>
    <dgm:pt modelId="{8C33F902-DD48-4046-9EE2-D328B0BF4D31}" type="pres">
      <dgm:prSet presAssocID="{402B3512-A60D-4188-B986-A8990EC5B6CD}" presName="bottomArc3" presStyleLbl="parChTrans1D1" presStyleIdx="5" presStyleCnt="10"/>
      <dgm:spPr/>
    </dgm:pt>
    <dgm:pt modelId="{DA99D63E-8D3B-4119-9216-6C398B9D8B65}" type="pres">
      <dgm:prSet presAssocID="{402B3512-A60D-4188-B986-A8990EC5B6CD}" presName="topConnNode3" presStyleLbl="asst1" presStyleIdx="0" presStyleCnt="0"/>
      <dgm:spPr/>
    </dgm:pt>
    <dgm:pt modelId="{5AA99AEA-CFF0-481C-B66D-713F15ACF558}" type="pres">
      <dgm:prSet presAssocID="{402B3512-A60D-4188-B986-A8990EC5B6CD}" presName="hierChild6" presStyleCnt="0"/>
      <dgm:spPr/>
    </dgm:pt>
    <dgm:pt modelId="{6505103E-45A4-4D61-B647-2EC14ABE6266}" type="pres">
      <dgm:prSet presAssocID="{50BBDB6C-AA4D-4B5B-8F11-B69F55FAC317}" presName="Name28" presStyleLbl="parChTrans1D3" presStyleIdx="0" presStyleCnt="2"/>
      <dgm:spPr/>
    </dgm:pt>
    <dgm:pt modelId="{4F7B1DFC-7CDC-408B-A76B-813C003BD127}" type="pres">
      <dgm:prSet presAssocID="{DAF20526-39F4-41FB-AD22-1CE44139BEF7}" presName="hierRoot2" presStyleCnt="0">
        <dgm:presLayoutVars>
          <dgm:hierBranch val="init"/>
        </dgm:presLayoutVars>
      </dgm:prSet>
      <dgm:spPr/>
    </dgm:pt>
    <dgm:pt modelId="{2D11F0AE-E53C-40A0-A404-92FAF9E1DA25}" type="pres">
      <dgm:prSet presAssocID="{DAF20526-39F4-41FB-AD22-1CE44139BEF7}" presName="rootComposite2" presStyleCnt="0"/>
      <dgm:spPr/>
    </dgm:pt>
    <dgm:pt modelId="{680B2E84-CB82-48E8-8822-6B53DA789A70}" type="pres">
      <dgm:prSet presAssocID="{DAF20526-39F4-41FB-AD22-1CE44139BEF7}" presName="rootText2" presStyleLbl="alignAcc1" presStyleIdx="0" presStyleCnt="0">
        <dgm:presLayoutVars>
          <dgm:chPref val="3"/>
        </dgm:presLayoutVars>
      </dgm:prSet>
      <dgm:spPr/>
    </dgm:pt>
    <dgm:pt modelId="{02B6DB56-6C30-43DD-87FB-83CDA8FE5DB4}" type="pres">
      <dgm:prSet presAssocID="{DAF20526-39F4-41FB-AD22-1CE44139BEF7}" presName="topArc2" presStyleLbl="parChTrans1D1" presStyleIdx="6" presStyleCnt="10"/>
      <dgm:spPr/>
    </dgm:pt>
    <dgm:pt modelId="{64B5D28C-22F4-4715-8567-7DB718A11681}" type="pres">
      <dgm:prSet presAssocID="{DAF20526-39F4-41FB-AD22-1CE44139BEF7}" presName="bottomArc2" presStyleLbl="parChTrans1D1" presStyleIdx="7" presStyleCnt="10"/>
      <dgm:spPr/>
    </dgm:pt>
    <dgm:pt modelId="{AF580C96-D73F-48E7-9C36-77C98253B825}" type="pres">
      <dgm:prSet presAssocID="{DAF20526-39F4-41FB-AD22-1CE44139BEF7}" presName="topConnNode2" presStyleLbl="node3" presStyleIdx="0" presStyleCnt="0"/>
      <dgm:spPr/>
    </dgm:pt>
    <dgm:pt modelId="{54EB0406-9C97-410F-B82C-3C9AEC7B9F2F}" type="pres">
      <dgm:prSet presAssocID="{DAF20526-39F4-41FB-AD22-1CE44139BEF7}" presName="hierChild4" presStyleCnt="0"/>
      <dgm:spPr/>
    </dgm:pt>
    <dgm:pt modelId="{6FBF8C82-B6FB-4946-B32C-ACA71A0F2D52}" type="pres">
      <dgm:prSet presAssocID="{DAF20526-39F4-41FB-AD22-1CE44139BEF7}" presName="hierChild5" presStyleCnt="0"/>
      <dgm:spPr/>
    </dgm:pt>
    <dgm:pt modelId="{65F3ACFA-66A6-4B40-A9A8-BAF50A589354}" type="pres">
      <dgm:prSet presAssocID="{7240D2C3-0F4C-41C8-A1AE-4BE4A4BCC491}" presName="Name28" presStyleLbl="parChTrans1D3" presStyleIdx="1" presStyleCnt="2"/>
      <dgm:spPr/>
    </dgm:pt>
    <dgm:pt modelId="{F983C508-1BF1-48F6-9F13-CBE5C0093FF3}" type="pres">
      <dgm:prSet presAssocID="{A046CE5A-A783-42D8-8E8C-55614F5F7EC4}" presName="hierRoot2" presStyleCnt="0">
        <dgm:presLayoutVars>
          <dgm:hierBranch val="init"/>
        </dgm:presLayoutVars>
      </dgm:prSet>
      <dgm:spPr/>
    </dgm:pt>
    <dgm:pt modelId="{F22B75FC-59CA-4655-A09B-63D7EBFBAB59}" type="pres">
      <dgm:prSet presAssocID="{A046CE5A-A783-42D8-8E8C-55614F5F7EC4}" presName="rootComposite2" presStyleCnt="0"/>
      <dgm:spPr/>
    </dgm:pt>
    <dgm:pt modelId="{A8750132-79ED-431E-B3AA-4EB90107AE37}" type="pres">
      <dgm:prSet presAssocID="{A046CE5A-A783-42D8-8E8C-55614F5F7EC4}" presName="rootText2" presStyleLbl="alignAcc1" presStyleIdx="0" presStyleCnt="0">
        <dgm:presLayoutVars>
          <dgm:chPref val="3"/>
        </dgm:presLayoutVars>
      </dgm:prSet>
      <dgm:spPr/>
    </dgm:pt>
    <dgm:pt modelId="{BE8E373B-3EEA-4A35-A921-1E827AD302FA}" type="pres">
      <dgm:prSet presAssocID="{A046CE5A-A783-42D8-8E8C-55614F5F7EC4}" presName="topArc2" presStyleLbl="parChTrans1D1" presStyleIdx="8" presStyleCnt="10"/>
      <dgm:spPr/>
    </dgm:pt>
    <dgm:pt modelId="{A53FCE86-6A67-4D73-8D43-70A23E7DCC56}" type="pres">
      <dgm:prSet presAssocID="{A046CE5A-A783-42D8-8E8C-55614F5F7EC4}" presName="bottomArc2" presStyleLbl="parChTrans1D1" presStyleIdx="9" presStyleCnt="10"/>
      <dgm:spPr/>
    </dgm:pt>
    <dgm:pt modelId="{21A9F078-F95A-4F3B-AFF0-B1787469BA6A}" type="pres">
      <dgm:prSet presAssocID="{A046CE5A-A783-42D8-8E8C-55614F5F7EC4}" presName="topConnNode2" presStyleLbl="node3" presStyleIdx="0" presStyleCnt="0"/>
      <dgm:spPr/>
    </dgm:pt>
    <dgm:pt modelId="{6EC27E20-941F-4B24-9E76-74662553AA2D}" type="pres">
      <dgm:prSet presAssocID="{A046CE5A-A783-42D8-8E8C-55614F5F7EC4}" presName="hierChild4" presStyleCnt="0"/>
      <dgm:spPr/>
    </dgm:pt>
    <dgm:pt modelId="{7A78792E-B9CB-4C1E-A78F-2CF719842FDF}" type="pres">
      <dgm:prSet presAssocID="{A046CE5A-A783-42D8-8E8C-55614F5F7EC4}" presName="hierChild5" presStyleCnt="0"/>
      <dgm:spPr/>
    </dgm:pt>
    <dgm:pt modelId="{000978AC-7156-4FB7-B9D3-5B5F53061563}" type="pres">
      <dgm:prSet presAssocID="{402B3512-A60D-4188-B986-A8990EC5B6CD}" presName="hierChild7" presStyleCnt="0"/>
      <dgm:spPr/>
    </dgm:pt>
  </dgm:ptLst>
  <dgm:cxnLst>
    <dgm:cxn modelId="{FB605105-9211-48CD-81F2-1ACB3075D3A6}" type="presOf" srcId="{402B3512-A60D-4188-B986-A8990EC5B6CD}" destId="{1DCECAA0-3D13-4A8C-B520-836CEE5DACCE}" srcOrd="0" destOrd="0" presId="urn:microsoft.com/office/officeart/2008/layout/HalfCircleOrganizationChart"/>
    <dgm:cxn modelId="{5013F80A-8711-4B52-88DB-BD79BBA2D2E0}" type="presOf" srcId="{4C02722B-765B-493C-AB3E-C746A89879A6}" destId="{24F15FA3-D7E0-4A89-A348-B8741D5FD6F9}" srcOrd="0" destOrd="0" presId="urn:microsoft.com/office/officeart/2008/layout/HalfCircleOrganizationChart"/>
    <dgm:cxn modelId="{E916EE10-C195-49E4-B015-6BA28EB25D6A}" type="presOf" srcId="{298C873F-68A3-4FB0-B422-2B85DC015463}" destId="{CD18D613-06DE-4FED-BC88-9BA0256AFDCE}" srcOrd="1" destOrd="0" presId="urn:microsoft.com/office/officeart/2008/layout/HalfCircleOrganizationChart"/>
    <dgm:cxn modelId="{0568971D-D9A4-4C39-A230-827A134A24A4}" type="presOf" srcId="{DAF20526-39F4-41FB-AD22-1CE44139BEF7}" destId="{AF580C96-D73F-48E7-9C36-77C98253B825}" srcOrd="1" destOrd="0" presId="urn:microsoft.com/office/officeart/2008/layout/HalfCircleOrganizationChart"/>
    <dgm:cxn modelId="{D1C5CB20-524C-4FDE-A9BD-B025D01CD2FF}" type="presOf" srcId="{DAF20526-39F4-41FB-AD22-1CE44139BEF7}" destId="{680B2E84-CB82-48E8-8822-6B53DA789A70}" srcOrd="0" destOrd="0" presId="urn:microsoft.com/office/officeart/2008/layout/HalfCircleOrganizationChart"/>
    <dgm:cxn modelId="{07C3E22E-BAD2-4D16-916C-108CC59E771E}" type="presOf" srcId="{298C873F-68A3-4FB0-B422-2B85DC015463}" destId="{379A46D0-73A9-4A33-9A20-37458D001C66}" srcOrd="0" destOrd="0" presId="urn:microsoft.com/office/officeart/2008/layout/HalfCircleOrganizationChart"/>
    <dgm:cxn modelId="{01FAFC2F-65CE-4CB2-A2C4-6B51231378CB}" type="presOf" srcId="{A046CE5A-A783-42D8-8E8C-55614F5F7EC4}" destId="{21A9F078-F95A-4F3B-AFF0-B1787469BA6A}" srcOrd="1" destOrd="0" presId="urn:microsoft.com/office/officeart/2008/layout/HalfCircleOrganizationChart"/>
    <dgm:cxn modelId="{6B086A32-6C10-4877-8F11-F9A4E6F77CB8}" type="presOf" srcId="{A046CE5A-A783-42D8-8E8C-55614F5F7EC4}" destId="{A8750132-79ED-431E-B3AA-4EB90107AE37}" srcOrd="0" destOrd="0" presId="urn:microsoft.com/office/officeart/2008/layout/HalfCircleOrganizationChart"/>
    <dgm:cxn modelId="{BF5B9D64-0471-4CE1-9649-6A4D379BD195}" type="presOf" srcId="{50BBDB6C-AA4D-4B5B-8F11-B69F55FAC317}" destId="{6505103E-45A4-4D61-B647-2EC14ABE6266}" srcOrd="0" destOrd="0" presId="urn:microsoft.com/office/officeart/2008/layout/HalfCircleOrganizationChart"/>
    <dgm:cxn modelId="{9B43FA6C-318D-4CB6-80C8-BEC06AF4FDF2}" srcId="{402B3512-A60D-4188-B986-A8990EC5B6CD}" destId="{DAF20526-39F4-41FB-AD22-1CE44139BEF7}" srcOrd="0" destOrd="0" parTransId="{50BBDB6C-AA4D-4B5B-8F11-B69F55FAC317}" sibTransId="{D5C89523-C5AF-4EEF-B58C-5B142DB96FE0}"/>
    <dgm:cxn modelId="{6528F151-E574-4A21-A6D3-493FE7B494E5}" type="presOf" srcId="{7240D2C3-0F4C-41C8-A1AE-4BE4A4BCC491}" destId="{65F3ACFA-66A6-4B40-A9A8-BAF50A589354}" srcOrd="0" destOrd="0" presId="urn:microsoft.com/office/officeart/2008/layout/HalfCircleOrganizationChart"/>
    <dgm:cxn modelId="{606B2E7D-D36C-4780-8682-6DD7CDFC861F}" srcId="{402B3512-A60D-4188-B986-A8990EC5B6CD}" destId="{A046CE5A-A783-42D8-8E8C-55614F5F7EC4}" srcOrd="1" destOrd="0" parTransId="{7240D2C3-0F4C-41C8-A1AE-4BE4A4BCC491}" sibTransId="{B5779252-1C1A-4229-BC82-AA31A0792D99}"/>
    <dgm:cxn modelId="{5DAD038F-1AB9-44D3-9FE6-C8322A924B68}" type="presOf" srcId="{0817BDF9-953E-49C6-A25F-22FF670037E1}" destId="{4B742228-D8A2-4196-8609-DF707BC05D54}" srcOrd="0" destOrd="0" presId="urn:microsoft.com/office/officeart/2008/layout/HalfCircleOrganizationChart"/>
    <dgm:cxn modelId="{FA6F839E-9484-48BD-B813-8DA367EF79E6}" type="presOf" srcId="{FA1B2529-2813-45FF-8353-FCD4653C3499}" destId="{5381293A-103D-4BC0-A555-5127CC2D0E04}" srcOrd="1" destOrd="0" presId="urn:microsoft.com/office/officeart/2008/layout/HalfCircleOrganizationChart"/>
    <dgm:cxn modelId="{62C7C5B1-7328-4D98-94B7-94D28AA09DF4}" type="presOf" srcId="{FA1B2529-2813-45FF-8353-FCD4653C3499}" destId="{20BE0997-B673-4180-BC7A-45071FEE77A9}" srcOrd="0" destOrd="0" presId="urn:microsoft.com/office/officeart/2008/layout/HalfCircleOrganizationChart"/>
    <dgm:cxn modelId="{67E059C7-BC01-4E2F-91F4-049B275C053E}" srcId="{CA0A04E1-66A1-4CE7-B605-E8C9EB51B20F}" destId="{FA1B2529-2813-45FF-8353-FCD4653C3499}" srcOrd="0" destOrd="0" parTransId="{E7F0182D-D1EA-4BD6-ACCA-42774952E8DA}" sibTransId="{7A7DEBA0-FE07-46A2-BFD4-B02A579D13C5}"/>
    <dgm:cxn modelId="{3340A6C9-4388-4DD7-B9CA-9B050E263FB7}" type="presOf" srcId="{402B3512-A60D-4188-B986-A8990EC5B6CD}" destId="{DA99D63E-8D3B-4119-9216-6C398B9D8B65}" srcOrd="1" destOrd="0" presId="urn:microsoft.com/office/officeart/2008/layout/HalfCircleOrganizationChart"/>
    <dgm:cxn modelId="{4EBC70DF-E8B3-43E3-81F4-564F0DEA62BE}" srcId="{FA1B2529-2813-45FF-8353-FCD4653C3499}" destId="{298C873F-68A3-4FB0-B422-2B85DC015463}" srcOrd="0" destOrd="0" parTransId="{0817BDF9-953E-49C6-A25F-22FF670037E1}" sibTransId="{C6F87659-9173-445E-B20F-2E2F1CC18A90}"/>
    <dgm:cxn modelId="{9DB853F6-CCD5-4BAE-855B-0397855CABDC}" srcId="{FA1B2529-2813-45FF-8353-FCD4653C3499}" destId="{402B3512-A60D-4188-B986-A8990EC5B6CD}" srcOrd="1" destOrd="0" parTransId="{4C02722B-765B-493C-AB3E-C746A89879A6}" sibTransId="{0FD90122-30A1-4520-9DDB-54CD86D27D07}"/>
    <dgm:cxn modelId="{1AF6ACFA-50AF-44C7-B5A3-9A0E40EBC938}" type="presOf" srcId="{CA0A04E1-66A1-4CE7-B605-E8C9EB51B20F}" destId="{13CC6F47-A543-4645-A91F-7D168AEA5512}" srcOrd="0" destOrd="0" presId="urn:microsoft.com/office/officeart/2008/layout/HalfCircleOrganizationChart"/>
    <dgm:cxn modelId="{0BB743DB-4B58-42D4-BE19-CDEE7472B3EF}" type="presParOf" srcId="{13CC6F47-A543-4645-A91F-7D168AEA5512}" destId="{16C5B96B-0D03-44DC-BE70-3A03BE741D22}" srcOrd="0" destOrd="0" presId="urn:microsoft.com/office/officeart/2008/layout/HalfCircleOrganizationChart"/>
    <dgm:cxn modelId="{EFF77BC5-F2AF-4EE7-A787-A016D7CE040D}" type="presParOf" srcId="{16C5B96B-0D03-44DC-BE70-3A03BE741D22}" destId="{8D94BDE1-3334-43FD-8C4C-10738E5F26BF}" srcOrd="0" destOrd="0" presId="urn:microsoft.com/office/officeart/2008/layout/HalfCircleOrganizationChart"/>
    <dgm:cxn modelId="{7FA33510-D385-4BC3-AA32-79723CB84563}" type="presParOf" srcId="{8D94BDE1-3334-43FD-8C4C-10738E5F26BF}" destId="{20BE0997-B673-4180-BC7A-45071FEE77A9}" srcOrd="0" destOrd="0" presId="urn:microsoft.com/office/officeart/2008/layout/HalfCircleOrganizationChart"/>
    <dgm:cxn modelId="{555B4939-BC25-46DB-94E3-B576994F1464}" type="presParOf" srcId="{8D94BDE1-3334-43FD-8C4C-10738E5F26BF}" destId="{ED6BAA05-3594-45D6-A595-DD77E9FF8B04}" srcOrd="1" destOrd="0" presId="urn:microsoft.com/office/officeart/2008/layout/HalfCircleOrganizationChart"/>
    <dgm:cxn modelId="{D6389D20-E807-452F-A48B-6C5B3FAB913B}" type="presParOf" srcId="{8D94BDE1-3334-43FD-8C4C-10738E5F26BF}" destId="{BE426E56-6F58-4819-9901-982CABD87394}" srcOrd="2" destOrd="0" presId="urn:microsoft.com/office/officeart/2008/layout/HalfCircleOrganizationChart"/>
    <dgm:cxn modelId="{DB900601-CB4C-4A54-90AE-FB433B199490}" type="presParOf" srcId="{8D94BDE1-3334-43FD-8C4C-10738E5F26BF}" destId="{5381293A-103D-4BC0-A555-5127CC2D0E04}" srcOrd="3" destOrd="0" presId="urn:microsoft.com/office/officeart/2008/layout/HalfCircleOrganizationChart"/>
    <dgm:cxn modelId="{A941841D-27D1-4766-995C-B44100CB2C62}" type="presParOf" srcId="{16C5B96B-0D03-44DC-BE70-3A03BE741D22}" destId="{C9EB7F8E-5B3A-49D8-B1F7-DCC9EC0D4D28}" srcOrd="1" destOrd="0" presId="urn:microsoft.com/office/officeart/2008/layout/HalfCircleOrganizationChart"/>
    <dgm:cxn modelId="{71FDC606-EF68-4CA5-8B02-199A6CBFBDB9}" type="presParOf" srcId="{16C5B96B-0D03-44DC-BE70-3A03BE741D22}" destId="{56BE6D44-9985-4BBF-9E22-DEE33AC3D689}" srcOrd="2" destOrd="0" presId="urn:microsoft.com/office/officeart/2008/layout/HalfCircleOrganizationChart"/>
    <dgm:cxn modelId="{CBF4885F-6B6B-4213-A7BA-036888540ECE}" type="presParOf" srcId="{56BE6D44-9985-4BBF-9E22-DEE33AC3D689}" destId="{4B742228-D8A2-4196-8609-DF707BC05D54}" srcOrd="0" destOrd="0" presId="urn:microsoft.com/office/officeart/2008/layout/HalfCircleOrganizationChart"/>
    <dgm:cxn modelId="{6FC2D774-71F3-4028-BC2E-4AE2AAAF0BF4}" type="presParOf" srcId="{56BE6D44-9985-4BBF-9E22-DEE33AC3D689}" destId="{418B3A61-1D66-4350-9F90-C281FC403B2B}" srcOrd="1" destOrd="0" presId="urn:microsoft.com/office/officeart/2008/layout/HalfCircleOrganizationChart"/>
    <dgm:cxn modelId="{FECA8ACC-18BD-4019-998A-670125D9DEED}" type="presParOf" srcId="{418B3A61-1D66-4350-9F90-C281FC403B2B}" destId="{D61241E6-C4A3-4C0E-83C6-A05C0722BC50}" srcOrd="0" destOrd="0" presId="urn:microsoft.com/office/officeart/2008/layout/HalfCircleOrganizationChart"/>
    <dgm:cxn modelId="{070E1926-8865-4BDE-B44D-E98F81521D0F}" type="presParOf" srcId="{D61241E6-C4A3-4C0E-83C6-A05C0722BC50}" destId="{379A46D0-73A9-4A33-9A20-37458D001C66}" srcOrd="0" destOrd="0" presId="urn:microsoft.com/office/officeart/2008/layout/HalfCircleOrganizationChart"/>
    <dgm:cxn modelId="{B46BFF6F-C52F-4E83-86AA-0944A741AD8A}" type="presParOf" srcId="{D61241E6-C4A3-4C0E-83C6-A05C0722BC50}" destId="{1A27F5C0-A35D-422F-B0AB-0F45FFB22C02}" srcOrd="1" destOrd="0" presId="urn:microsoft.com/office/officeart/2008/layout/HalfCircleOrganizationChart"/>
    <dgm:cxn modelId="{650E3E7C-7834-4B92-987B-098C68283651}" type="presParOf" srcId="{D61241E6-C4A3-4C0E-83C6-A05C0722BC50}" destId="{D3DDC28E-722B-4A8F-B25F-E4546FC068BF}" srcOrd="2" destOrd="0" presId="urn:microsoft.com/office/officeart/2008/layout/HalfCircleOrganizationChart"/>
    <dgm:cxn modelId="{46A60090-73F5-4004-B655-FB995C78DA6E}" type="presParOf" srcId="{D61241E6-C4A3-4C0E-83C6-A05C0722BC50}" destId="{CD18D613-06DE-4FED-BC88-9BA0256AFDCE}" srcOrd="3" destOrd="0" presId="urn:microsoft.com/office/officeart/2008/layout/HalfCircleOrganizationChart"/>
    <dgm:cxn modelId="{4D36AF54-6346-413C-80A5-6221B64D7130}" type="presParOf" srcId="{418B3A61-1D66-4350-9F90-C281FC403B2B}" destId="{7F8CF6F5-65FE-4ACB-96CA-21CF58776715}" srcOrd="1" destOrd="0" presId="urn:microsoft.com/office/officeart/2008/layout/HalfCircleOrganizationChart"/>
    <dgm:cxn modelId="{DA010F25-2D7B-4FBB-A5E7-E8D37CD4CCF1}" type="presParOf" srcId="{418B3A61-1D66-4350-9F90-C281FC403B2B}" destId="{7956457A-0AC4-4E46-9FC1-3827CE0EB095}" srcOrd="2" destOrd="0" presId="urn:microsoft.com/office/officeart/2008/layout/HalfCircleOrganizationChart"/>
    <dgm:cxn modelId="{5E56767E-3101-45BE-864D-B53290A823E2}" type="presParOf" srcId="{56BE6D44-9985-4BBF-9E22-DEE33AC3D689}" destId="{24F15FA3-D7E0-4A89-A348-B8741D5FD6F9}" srcOrd="2" destOrd="0" presId="urn:microsoft.com/office/officeart/2008/layout/HalfCircleOrganizationChart"/>
    <dgm:cxn modelId="{461731BB-157A-4FAE-8FA1-9DEA1E4940EB}" type="presParOf" srcId="{56BE6D44-9985-4BBF-9E22-DEE33AC3D689}" destId="{D99C1AB9-53B1-4878-B084-C446BF5DC6A8}" srcOrd="3" destOrd="0" presId="urn:microsoft.com/office/officeart/2008/layout/HalfCircleOrganizationChart"/>
    <dgm:cxn modelId="{CC5D229D-05EA-4499-8FCE-F9287EF18871}" type="presParOf" srcId="{D99C1AB9-53B1-4878-B084-C446BF5DC6A8}" destId="{A5C97D9C-7E73-4063-9EBB-9C1EB1D80245}" srcOrd="0" destOrd="0" presId="urn:microsoft.com/office/officeart/2008/layout/HalfCircleOrganizationChart"/>
    <dgm:cxn modelId="{E8533CF3-2792-4034-A22D-DD24DA8561D1}" type="presParOf" srcId="{A5C97D9C-7E73-4063-9EBB-9C1EB1D80245}" destId="{1DCECAA0-3D13-4A8C-B520-836CEE5DACCE}" srcOrd="0" destOrd="0" presId="urn:microsoft.com/office/officeart/2008/layout/HalfCircleOrganizationChart"/>
    <dgm:cxn modelId="{A9570E60-A551-473A-988A-B2C4D8AFA35A}" type="presParOf" srcId="{A5C97D9C-7E73-4063-9EBB-9C1EB1D80245}" destId="{7C563FF2-A58B-4A0C-ADB1-546A3F9C33CE}" srcOrd="1" destOrd="0" presId="urn:microsoft.com/office/officeart/2008/layout/HalfCircleOrganizationChart"/>
    <dgm:cxn modelId="{985FFEBB-5038-4155-AFB7-6064A9BA9A19}" type="presParOf" srcId="{A5C97D9C-7E73-4063-9EBB-9C1EB1D80245}" destId="{8C33F902-DD48-4046-9EE2-D328B0BF4D31}" srcOrd="2" destOrd="0" presId="urn:microsoft.com/office/officeart/2008/layout/HalfCircleOrganizationChart"/>
    <dgm:cxn modelId="{F653BBE7-53FB-43BA-AC2E-3104CB37FFE1}" type="presParOf" srcId="{A5C97D9C-7E73-4063-9EBB-9C1EB1D80245}" destId="{DA99D63E-8D3B-4119-9216-6C398B9D8B65}" srcOrd="3" destOrd="0" presId="urn:microsoft.com/office/officeart/2008/layout/HalfCircleOrganizationChart"/>
    <dgm:cxn modelId="{B6AB8564-290B-4B23-A36F-C1B62F39FFC3}" type="presParOf" srcId="{D99C1AB9-53B1-4878-B084-C446BF5DC6A8}" destId="{5AA99AEA-CFF0-481C-B66D-713F15ACF558}" srcOrd="1" destOrd="0" presId="urn:microsoft.com/office/officeart/2008/layout/HalfCircleOrganizationChart"/>
    <dgm:cxn modelId="{40282974-BCD2-44F7-86B5-C786A6948C93}" type="presParOf" srcId="{5AA99AEA-CFF0-481C-B66D-713F15ACF558}" destId="{6505103E-45A4-4D61-B647-2EC14ABE6266}" srcOrd="0" destOrd="0" presId="urn:microsoft.com/office/officeart/2008/layout/HalfCircleOrganizationChart"/>
    <dgm:cxn modelId="{996EC0FB-30CC-4F3F-BBB4-E3D8C39ECCC5}" type="presParOf" srcId="{5AA99AEA-CFF0-481C-B66D-713F15ACF558}" destId="{4F7B1DFC-7CDC-408B-A76B-813C003BD127}" srcOrd="1" destOrd="0" presId="urn:microsoft.com/office/officeart/2008/layout/HalfCircleOrganizationChart"/>
    <dgm:cxn modelId="{E9E3B599-26AC-4519-82E0-5B46CDECA31C}" type="presParOf" srcId="{4F7B1DFC-7CDC-408B-A76B-813C003BD127}" destId="{2D11F0AE-E53C-40A0-A404-92FAF9E1DA25}" srcOrd="0" destOrd="0" presId="urn:microsoft.com/office/officeart/2008/layout/HalfCircleOrganizationChart"/>
    <dgm:cxn modelId="{1047FA0C-D936-4B39-850E-1383D9979158}" type="presParOf" srcId="{2D11F0AE-E53C-40A0-A404-92FAF9E1DA25}" destId="{680B2E84-CB82-48E8-8822-6B53DA789A70}" srcOrd="0" destOrd="0" presId="urn:microsoft.com/office/officeart/2008/layout/HalfCircleOrganizationChart"/>
    <dgm:cxn modelId="{A6C91BB8-4996-4212-BBFA-738C3A5DDFA0}" type="presParOf" srcId="{2D11F0AE-E53C-40A0-A404-92FAF9E1DA25}" destId="{02B6DB56-6C30-43DD-87FB-83CDA8FE5DB4}" srcOrd="1" destOrd="0" presId="urn:microsoft.com/office/officeart/2008/layout/HalfCircleOrganizationChart"/>
    <dgm:cxn modelId="{0052CBF9-521E-4BBD-83B1-71D6983F847A}" type="presParOf" srcId="{2D11F0AE-E53C-40A0-A404-92FAF9E1DA25}" destId="{64B5D28C-22F4-4715-8567-7DB718A11681}" srcOrd="2" destOrd="0" presId="urn:microsoft.com/office/officeart/2008/layout/HalfCircleOrganizationChart"/>
    <dgm:cxn modelId="{E116F8FD-E604-4E73-AED7-3C0805D54D5A}" type="presParOf" srcId="{2D11F0AE-E53C-40A0-A404-92FAF9E1DA25}" destId="{AF580C96-D73F-48E7-9C36-77C98253B825}" srcOrd="3" destOrd="0" presId="urn:microsoft.com/office/officeart/2008/layout/HalfCircleOrganizationChart"/>
    <dgm:cxn modelId="{9902E95B-5FDC-4B8A-9F0E-5328FDAB4429}" type="presParOf" srcId="{4F7B1DFC-7CDC-408B-A76B-813C003BD127}" destId="{54EB0406-9C97-410F-B82C-3C9AEC7B9F2F}" srcOrd="1" destOrd="0" presId="urn:microsoft.com/office/officeart/2008/layout/HalfCircleOrganizationChart"/>
    <dgm:cxn modelId="{E78C55C6-E229-4A26-B770-9B0173C0E3B4}" type="presParOf" srcId="{4F7B1DFC-7CDC-408B-A76B-813C003BD127}" destId="{6FBF8C82-B6FB-4946-B32C-ACA71A0F2D52}" srcOrd="2" destOrd="0" presId="urn:microsoft.com/office/officeart/2008/layout/HalfCircleOrganizationChart"/>
    <dgm:cxn modelId="{21AEB6AE-8F65-4EAA-8097-B67A2CE147F4}" type="presParOf" srcId="{5AA99AEA-CFF0-481C-B66D-713F15ACF558}" destId="{65F3ACFA-66A6-4B40-A9A8-BAF50A589354}" srcOrd="2" destOrd="0" presId="urn:microsoft.com/office/officeart/2008/layout/HalfCircleOrganizationChart"/>
    <dgm:cxn modelId="{F8CE1BC2-FE3A-42B8-BD01-1B5C513BE8F5}" type="presParOf" srcId="{5AA99AEA-CFF0-481C-B66D-713F15ACF558}" destId="{F983C508-1BF1-48F6-9F13-CBE5C0093FF3}" srcOrd="3" destOrd="0" presId="urn:microsoft.com/office/officeart/2008/layout/HalfCircleOrganizationChart"/>
    <dgm:cxn modelId="{8EEDDF6F-AF24-406C-A091-35095743E6EF}" type="presParOf" srcId="{F983C508-1BF1-48F6-9F13-CBE5C0093FF3}" destId="{F22B75FC-59CA-4655-A09B-63D7EBFBAB59}" srcOrd="0" destOrd="0" presId="urn:microsoft.com/office/officeart/2008/layout/HalfCircleOrganizationChart"/>
    <dgm:cxn modelId="{053B3829-122E-4B09-83ED-1158DB1C3B61}" type="presParOf" srcId="{F22B75FC-59CA-4655-A09B-63D7EBFBAB59}" destId="{A8750132-79ED-431E-B3AA-4EB90107AE37}" srcOrd="0" destOrd="0" presId="urn:microsoft.com/office/officeart/2008/layout/HalfCircleOrganizationChart"/>
    <dgm:cxn modelId="{D2D6B93E-18B9-4889-A27D-B07B1535D5DE}" type="presParOf" srcId="{F22B75FC-59CA-4655-A09B-63D7EBFBAB59}" destId="{BE8E373B-3EEA-4A35-A921-1E827AD302FA}" srcOrd="1" destOrd="0" presId="urn:microsoft.com/office/officeart/2008/layout/HalfCircleOrganizationChart"/>
    <dgm:cxn modelId="{3B9AD39D-4EF3-49AD-BCE2-EC4240F78FEF}" type="presParOf" srcId="{F22B75FC-59CA-4655-A09B-63D7EBFBAB59}" destId="{A53FCE86-6A67-4D73-8D43-70A23E7DCC56}" srcOrd="2" destOrd="0" presId="urn:microsoft.com/office/officeart/2008/layout/HalfCircleOrganizationChart"/>
    <dgm:cxn modelId="{67B3CD66-87B1-433C-873A-A7D8C09FD2B4}" type="presParOf" srcId="{F22B75FC-59CA-4655-A09B-63D7EBFBAB59}" destId="{21A9F078-F95A-4F3B-AFF0-B1787469BA6A}" srcOrd="3" destOrd="0" presId="urn:microsoft.com/office/officeart/2008/layout/HalfCircleOrganizationChart"/>
    <dgm:cxn modelId="{8038B01B-DF9C-42C0-BCE0-867491775A6E}" type="presParOf" srcId="{F983C508-1BF1-48F6-9F13-CBE5C0093FF3}" destId="{6EC27E20-941F-4B24-9E76-74662553AA2D}" srcOrd="1" destOrd="0" presId="urn:microsoft.com/office/officeart/2008/layout/HalfCircleOrganizationChart"/>
    <dgm:cxn modelId="{1993DA1C-244E-47B3-96E2-1D47979FBC0E}" type="presParOf" srcId="{F983C508-1BF1-48F6-9F13-CBE5C0093FF3}" destId="{7A78792E-B9CB-4C1E-A78F-2CF719842FDF}" srcOrd="2" destOrd="0" presId="urn:microsoft.com/office/officeart/2008/layout/HalfCircleOrganizationChart"/>
    <dgm:cxn modelId="{D3D8722E-80F5-4F36-9005-76E98965BBA8}" type="presParOf" srcId="{D99C1AB9-53B1-4878-B084-C446BF5DC6A8}" destId="{000978AC-7156-4FB7-B9D3-5B5F53061563}" srcOrd="2" destOrd="0" presId="urn:microsoft.com/office/officeart/2008/layout/HalfCircleOrganizationChar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C3F62BD-849E-4DF7-8021-2F90DAA25251}" type="doc">
      <dgm:prSet loTypeId="urn:microsoft.com/office/officeart/2005/8/layout/hProcess11" loCatId="process" qsTypeId="urn:microsoft.com/office/officeart/2005/8/quickstyle/simple1" qsCatId="simple" csTypeId="urn:microsoft.com/office/officeart/2005/8/colors/accent1_2" csCatId="accent1" phldr="1"/>
      <dgm:spPr/>
    </dgm:pt>
    <dgm:pt modelId="{0237E04D-F7A2-4796-89E9-BA9BDA8E9F33}">
      <dgm:prSet phldrT="[Text]"/>
      <dgm:spPr/>
      <dgm:t>
        <a:bodyPr/>
        <a:lstStyle/>
        <a:p>
          <a:r>
            <a:rPr lang="en-US" b="1" u="sng" dirty="0"/>
            <a:t>8/21/2020</a:t>
          </a:r>
        </a:p>
        <a:p>
          <a:r>
            <a:rPr lang="en-US" dirty="0"/>
            <a:t>Received Final Rates</a:t>
          </a:r>
        </a:p>
      </dgm:t>
    </dgm:pt>
    <dgm:pt modelId="{DFD24F95-BC06-4F64-8199-702B0003BD72}" type="parTrans" cxnId="{787A1DE1-EDCD-4D26-939A-D24237445F7E}">
      <dgm:prSet/>
      <dgm:spPr/>
      <dgm:t>
        <a:bodyPr/>
        <a:lstStyle/>
        <a:p>
          <a:endParaRPr lang="en-US"/>
        </a:p>
      </dgm:t>
    </dgm:pt>
    <dgm:pt modelId="{1C334A56-F3CF-4C4D-8C69-47754BB1B2A5}" type="sibTrans" cxnId="{787A1DE1-EDCD-4D26-939A-D24237445F7E}">
      <dgm:prSet/>
      <dgm:spPr/>
      <dgm:t>
        <a:bodyPr/>
        <a:lstStyle/>
        <a:p>
          <a:endParaRPr lang="en-US"/>
        </a:p>
      </dgm:t>
    </dgm:pt>
    <dgm:pt modelId="{A28C43E2-49BC-4D54-A3E6-D39642716F64}">
      <dgm:prSet phldrT="[Text]"/>
      <dgm:spPr/>
      <dgm:t>
        <a:bodyPr/>
        <a:lstStyle/>
        <a:p>
          <a:r>
            <a:rPr lang="en-US" b="1" u="sng" dirty="0"/>
            <a:t>Week of 8/24/2020</a:t>
          </a:r>
        </a:p>
        <a:p>
          <a:r>
            <a:rPr lang="en-US" dirty="0"/>
            <a:t>Sent Medical Marketing Update via Email</a:t>
          </a:r>
        </a:p>
      </dgm:t>
    </dgm:pt>
    <dgm:pt modelId="{AE21269D-7F7B-4C65-8677-F89161CC1A7A}" type="parTrans" cxnId="{642ACC34-6769-4D8C-8D7B-CF80A9F61967}">
      <dgm:prSet/>
      <dgm:spPr/>
      <dgm:t>
        <a:bodyPr/>
        <a:lstStyle/>
        <a:p>
          <a:endParaRPr lang="en-US"/>
        </a:p>
      </dgm:t>
    </dgm:pt>
    <dgm:pt modelId="{56A0BC60-AA95-4EDE-935B-6C7E8D909286}" type="sibTrans" cxnId="{642ACC34-6769-4D8C-8D7B-CF80A9F61967}">
      <dgm:prSet/>
      <dgm:spPr/>
      <dgm:t>
        <a:bodyPr/>
        <a:lstStyle/>
        <a:p>
          <a:endParaRPr lang="en-US"/>
        </a:p>
      </dgm:t>
    </dgm:pt>
    <dgm:pt modelId="{1B26171F-6946-4D8B-B2C3-BAE01FD98D4A}">
      <dgm:prSet phldrT="[Text]"/>
      <dgm:spPr/>
      <dgm:t>
        <a:bodyPr/>
        <a:lstStyle/>
        <a:p>
          <a:r>
            <a:rPr lang="en-US" b="1" u="sng" dirty="0"/>
            <a:t>8/31/2020</a:t>
          </a:r>
        </a:p>
        <a:p>
          <a:r>
            <a:rPr lang="en-US" dirty="0"/>
            <a:t>Committee Meeting to Discuss Medical Quotes</a:t>
          </a:r>
        </a:p>
      </dgm:t>
    </dgm:pt>
    <dgm:pt modelId="{3A05C8D5-DA40-4BD3-9244-A031CC6238B7}" type="parTrans" cxnId="{28A3B0ED-B3E1-4ED0-8F03-30C15711DF6F}">
      <dgm:prSet/>
      <dgm:spPr/>
      <dgm:t>
        <a:bodyPr/>
        <a:lstStyle/>
        <a:p>
          <a:endParaRPr lang="en-US"/>
        </a:p>
      </dgm:t>
    </dgm:pt>
    <dgm:pt modelId="{D24909A2-A070-4B1E-A97B-2885BC32D40A}" type="sibTrans" cxnId="{28A3B0ED-B3E1-4ED0-8F03-30C15711DF6F}">
      <dgm:prSet/>
      <dgm:spPr/>
      <dgm:t>
        <a:bodyPr/>
        <a:lstStyle/>
        <a:p>
          <a:endParaRPr lang="en-US"/>
        </a:p>
      </dgm:t>
    </dgm:pt>
    <dgm:pt modelId="{6F10FC2A-9874-46F2-9EA8-3CD724669042}">
      <dgm:prSet phldrT="[Text]"/>
      <dgm:spPr/>
      <dgm:t>
        <a:bodyPr/>
        <a:lstStyle/>
        <a:p>
          <a:r>
            <a:rPr lang="en-US" b="1" u="sng" dirty="0"/>
            <a:t>9/14/2020</a:t>
          </a:r>
        </a:p>
        <a:p>
          <a:r>
            <a:rPr lang="en-US" b="0" u="none" dirty="0"/>
            <a:t>Board Meeting for Final Adoption of Committee Recommendations</a:t>
          </a:r>
        </a:p>
      </dgm:t>
    </dgm:pt>
    <dgm:pt modelId="{E6A0C298-6EEC-4CB0-978C-9000441BDF8C}" type="parTrans" cxnId="{1CF320E4-4D44-4428-979D-66F5CFD3B14B}">
      <dgm:prSet/>
      <dgm:spPr/>
      <dgm:t>
        <a:bodyPr/>
        <a:lstStyle/>
        <a:p>
          <a:endParaRPr lang="en-US"/>
        </a:p>
      </dgm:t>
    </dgm:pt>
    <dgm:pt modelId="{1A8C0C82-829B-4FFC-B791-BD3AA4C594FB}" type="sibTrans" cxnId="{1CF320E4-4D44-4428-979D-66F5CFD3B14B}">
      <dgm:prSet/>
      <dgm:spPr/>
      <dgm:t>
        <a:bodyPr/>
        <a:lstStyle/>
        <a:p>
          <a:endParaRPr lang="en-US"/>
        </a:p>
      </dgm:t>
    </dgm:pt>
    <dgm:pt modelId="{893ECC78-CFC1-4FB1-AE60-4116357FF79E}">
      <dgm:prSet phldrT="[Text]"/>
      <dgm:spPr/>
      <dgm:t>
        <a:bodyPr/>
        <a:lstStyle/>
        <a:p>
          <a:r>
            <a:rPr lang="en-US" b="1" u="sng" dirty="0"/>
            <a:t>10/1/2020</a:t>
          </a:r>
        </a:p>
        <a:p>
          <a:r>
            <a:rPr lang="en-US" b="0" u="none" dirty="0"/>
            <a:t>Deadline for Notice to ASCIP for Termination of Coverages</a:t>
          </a:r>
        </a:p>
      </dgm:t>
    </dgm:pt>
    <dgm:pt modelId="{81AB0BBA-3037-48A8-97E7-A3C51D7C4B3D}" type="parTrans" cxnId="{7719C4A4-231A-49F0-821A-12FB1D46836F}">
      <dgm:prSet/>
      <dgm:spPr/>
      <dgm:t>
        <a:bodyPr/>
        <a:lstStyle/>
        <a:p>
          <a:endParaRPr lang="en-US"/>
        </a:p>
      </dgm:t>
    </dgm:pt>
    <dgm:pt modelId="{DB40B3BD-6D05-4D4E-A9D0-14BEC30FAF18}" type="sibTrans" cxnId="{7719C4A4-231A-49F0-821A-12FB1D46836F}">
      <dgm:prSet/>
      <dgm:spPr/>
      <dgm:t>
        <a:bodyPr/>
        <a:lstStyle/>
        <a:p>
          <a:endParaRPr lang="en-US"/>
        </a:p>
      </dgm:t>
    </dgm:pt>
    <dgm:pt modelId="{0AD98315-2326-479F-B958-E5199F55105E}" type="pres">
      <dgm:prSet presAssocID="{6C3F62BD-849E-4DF7-8021-2F90DAA25251}" presName="Name0" presStyleCnt="0">
        <dgm:presLayoutVars>
          <dgm:dir/>
          <dgm:resizeHandles val="exact"/>
        </dgm:presLayoutVars>
      </dgm:prSet>
      <dgm:spPr/>
    </dgm:pt>
    <dgm:pt modelId="{9851248A-53CF-4448-A975-5B8265E25772}" type="pres">
      <dgm:prSet presAssocID="{6C3F62BD-849E-4DF7-8021-2F90DAA25251}" presName="arrow" presStyleLbl="bgShp" presStyleIdx="0" presStyleCnt="1"/>
      <dgm:spPr/>
    </dgm:pt>
    <dgm:pt modelId="{D07FAD38-6617-4BF0-8A3C-34664B90510F}" type="pres">
      <dgm:prSet presAssocID="{6C3F62BD-849E-4DF7-8021-2F90DAA25251}" presName="points" presStyleCnt="0"/>
      <dgm:spPr/>
    </dgm:pt>
    <dgm:pt modelId="{7F4D1B8D-C60B-4424-9CF6-41E3C3FB1944}" type="pres">
      <dgm:prSet presAssocID="{0237E04D-F7A2-4796-89E9-BA9BDA8E9F33}" presName="compositeA" presStyleCnt="0"/>
      <dgm:spPr/>
    </dgm:pt>
    <dgm:pt modelId="{F3088198-F316-44B2-ACD2-182D9468BD1B}" type="pres">
      <dgm:prSet presAssocID="{0237E04D-F7A2-4796-89E9-BA9BDA8E9F33}" presName="textA" presStyleLbl="revTx" presStyleIdx="0" presStyleCnt="5">
        <dgm:presLayoutVars>
          <dgm:bulletEnabled val="1"/>
        </dgm:presLayoutVars>
      </dgm:prSet>
      <dgm:spPr/>
    </dgm:pt>
    <dgm:pt modelId="{417DAC0D-874A-40CF-8186-8AB002BA7BC2}" type="pres">
      <dgm:prSet presAssocID="{0237E04D-F7A2-4796-89E9-BA9BDA8E9F33}" presName="circleA" presStyleLbl="node1" presStyleIdx="0" presStyleCnt="5"/>
      <dgm:spPr/>
    </dgm:pt>
    <dgm:pt modelId="{007A7B2F-5641-4021-A2A5-DFD3534CD00F}" type="pres">
      <dgm:prSet presAssocID="{0237E04D-F7A2-4796-89E9-BA9BDA8E9F33}" presName="spaceA" presStyleCnt="0"/>
      <dgm:spPr/>
    </dgm:pt>
    <dgm:pt modelId="{C3F6A5E0-ED0E-4461-93BB-97FF69BA3649}" type="pres">
      <dgm:prSet presAssocID="{1C334A56-F3CF-4C4D-8C69-47754BB1B2A5}" presName="space" presStyleCnt="0"/>
      <dgm:spPr/>
    </dgm:pt>
    <dgm:pt modelId="{E9B0EAAA-B0C3-4387-A2A4-392B918EF553}" type="pres">
      <dgm:prSet presAssocID="{A28C43E2-49BC-4D54-A3E6-D39642716F64}" presName="compositeB" presStyleCnt="0"/>
      <dgm:spPr/>
    </dgm:pt>
    <dgm:pt modelId="{827812D0-C345-4872-A37D-E702DCDAB55A}" type="pres">
      <dgm:prSet presAssocID="{A28C43E2-49BC-4D54-A3E6-D39642716F64}" presName="textB" presStyleLbl="revTx" presStyleIdx="1" presStyleCnt="5">
        <dgm:presLayoutVars>
          <dgm:bulletEnabled val="1"/>
        </dgm:presLayoutVars>
      </dgm:prSet>
      <dgm:spPr/>
    </dgm:pt>
    <dgm:pt modelId="{7776D427-5F3D-47B8-B99F-99275227B269}" type="pres">
      <dgm:prSet presAssocID="{A28C43E2-49BC-4D54-A3E6-D39642716F64}" presName="circleB" presStyleLbl="node1" presStyleIdx="1" presStyleCnt="5"/>
      <dgm:spPr/>
    </dgm:pt>
    <dgm:pt modelId="{FC8DB936-AA3E-4CFD-92EE-EBBB79CAD89F}" type="pres">
      <dgm:prSet presAssocID="{A28C43E2-49BC-4D54-A3E6-D39642716F64}" presName="spaceB" presStyleCnt="0"/>
      <dgm:spPr/>
    </dgm:pt>
    <dgm:pt modelId="{933F2F12-026A-41F9-97FB-9CCA2D211F40}" type="pres">
      <dgm:prSet presAssocID="{56A0BC60-AA95-4EDE-935B-6C7E8D909286}" presName="space" presStyleCnt="0"/>
      <dgm:spPr/>
    </dgm:pt>
    <dgm:pt modelId="{582EE837-6A05-4B08-8EE9-174768E13F06}" type="pres">
      <dgm:prSet presAssocID="{1B26171F-6946-4D8B-B2C3-BAE01FD98D4A}" presName="compositeA" presStyleCnt="0"/>
      <dgm:spPr/>
    </dgm:pt>
    <dgm:pt modelId="{D10FE47F-E6E8-4068-88A3-80E493DC1247}" type="pres">
      <dgm:prSet presAssocID="{1B26171F-6946-4D8B-B2C3-BAE01FD98D4A}" presName="textA" presStyleLbl="revTx" presStyleIdx="2" presStyleCnt="5">
        <dgm:presLayoutVars>
          <dgm:bulletEnabled val="1"/>
        </dgm:presLayoutVars>
      </dgm:prSet>
      <dgm:spPr/>
    </dgm:pt>
    <dgm:pt modelId="{166AD194-C3B9-4F49-AA9E-842B4EE23799}" type="pres">
      <dgm:prSet presAssocID="{1B26171F-6946-4D8B-B2C3-BAE01FD98D4A}" presName="circleA" presStyleLbl="node1" presStyleIdx="2" presStyleCnt="5"/>
      <dgm:spPr/>
    </dgm:pt>
    <dgm:pt modelId="{D87A95C9-1CA3-4624-818F-BDF2BAE356C9}" type="pres">
      <dgm:prSet presAssocID="{1B26171F-6946-4D8B-B2C3-BAE01FD98D4A}" presName="spaceA" presStyleCnt="0"/>
      <dgm:spPr/>
    </dgm:pt>
    <dgm:pt modelId="{E0C5620C-5A8D-4690-A9AB-5CE57D28768F}" type="pres">
      <dgm:prSet presAssocID="{D24909A2-A070-4B1E-A97B-2885BC32D40A}" presName="space" presStyleCnt="0"/>
      <dgm:spPr/>
    </dgm:pt>
    <dgm:pt modelId="{14C3A667-BDE4-439C-90C7-A9E91EAE9248}" type="pres">
      <dgm:prSet presAssocID="{6F10FC2A-9874-46F2-9EA8-3CD724669042}" presName="compositeB" presStyleCnt="0"/>
      <dgm:spPr/>
    </dgm:pt>
    <dgm:pt modelId="{D85C0EBB-32C8-4651-9E52-8F39E92D8E73}" type="pres">
      <dgm:prSet presAssocID="{6F10FC2A-9874-46F2-9EA8-3CD724669042}" presName="textB" presStyleLbl="revTx" presStyleIdx="3" presStyleCnt="5" custScaleX="134998">
        <dgm:presLayoutVars>
          <dgm:bulletEnabled val="1"/>
        </dgm:presLayoutVars>
      </dgm:prSet>
      <dgm:spPr/>
    </dgm:pt>
    <dgm:pt modelId="{E3C98C92-EDB1-40B5-AC3D-2B45FD05FB8C}" type="pres">
      <dgm:prSet presAssocID="{6F10FC2A-9874-46F2-9EA8-3CD724669042}" presName="circleB" presStyleLbl="node1" presStyleIdx="3" presStyleCnt="5"/>
      <dgm:spPr/>
    </dgm:pt>
    <dgm:pt modelId="{3D7112FE-8685-4CDC-A6BF-0B2D40A3E454}" type="pres">
      <dgm:prSet presAssocID="{6F10FC2A-9874-46F2-9EA8-3CD724669042}" presName="spaceB" presStyleCnt="0"/>
      <dgm:spPr/>
    </dgm:pt>
    <dgm:pt modelId="{E2A4DD89-ADB3-4698-B2C0-91E3E16754C1}" type="pres">
      <dgm:prSet presAssocID="{1A8C0C82-829B-4FFC-B791-BD3AA4C594FB}" presName="space" presStyleCnt="0"/>
      <dgm:spPr/>
    </dgm:pt>
    <dgm:pt modelId="{DFB2CF0F-9980-4A1C-BAA2-8EB2142FA241}" type="pres">
      <dgm:prSet presAssocID="{893ECC78-CFC1-4FB1-AE60-4116357FF79E}" presName="compositeA" presStyleCnt="0"/>
      <dgm:spPr/>
    </dgm:pt>
    <dgm:pt modelId="{A7E0ED21-3956-4F11-BFFD-B26E6D7EB4B7}" type="pres">
      <dgm:prSet presAssocID="{893ECC78-CFC1-4FB1-AE60-4116357FF79E}" presName="textA" presStyleLbl="revTx" presStyleIdx="4" presStyleCnt="5">
        <dgm:presLayoutVars>
          <dgm:bulletEnabled val="1"/>
        </dgm:presLayoutVars>
      </dgm:prSet>
      <dgm:spPr/>
    </dgm:pt>
    <dgm:pt modelId="{A13A4C3C-7632-4A02-8643-16FE92881F45}" type="pres">
      <dgm:prSet presAssocID="{893ECC78-CFC1-4FB1-AE60-4116357FF79E}" presName="circleA" presStyleLbl="node1" presStyleIdx="4" presStyleCnt="5"/>
      <dgm:spPr/>
    </dgm:pt>
    <dgm:pt modelId="{37B845C2-3FAA-46D9-8989-0BBF1A6C339E}" type="pres">
      <dgm:prSet presAssocID="{893ECC78-CFC1-4FB1-AE60-4116357FF79E}" presName="spaceA" presStyleCnt="0"/>
      <dgm:spPr/>
    </dgm:pt>
  </dgm:ptLst>
  <dgm:cxnLst>
    <dgm:cxn modelId="{9A183206-2AAA-42F6-9EE9-1CB42C123E24}" type="presOf" srcId="{1B26171F-6946-4D8B-B2C3-BAE01FD98D4A}" destId="{D10FE47F-E6E8-4068-88A3-80E493DC1247}" srcOrd="0" destOrd="0" presId="urn:microsoft.com/office/officeart/2005/8/layout/hProcess11"/>
    <dgm:cxn modelId="{642ACC34-6769-4D8C-8D7B-CF80A9F61967}" srcId="{6C3F62BD-849E-4DF7-8021-2F90DAA25251}" destId="{A28C43E2-49BC-4D54-A3E6-D39642716F64}" srcOrd="1" destOrd="0" parTransId="{AE21269D-7F7B-4C65-8677-F89161CC1A7A}" sibTransId="{56A0BC60-AA95-4EDE-935B-6C7E8D909286}"/>
    <dgm:cxn modelId="{7719C4A4-231A-49F0-821A-12FB1D46836F}" srcId="{6C3F62BD-849E-4DF7-8021-2F90DAA25251}" destId="{893ECC78-CFC1-4FB1-AE60-4116357FF79E}" srcOrd="4" destOrd="0" parTransId="{81AB0BBA-3037-48A8-97E7-A3C51D7C4B3D}" sibTransId="{DB40B3BD-6D05-4D4E-A9D0-14BEC30FAF18}"/>
    <dgm:cxn modelId="{59BBB5B6-6C4F-4078-9BE6-C597165D21A8}" type="presOf" srcId="{A28C43E2-49BC-4D54-A3E6-D39642716F64}" destId="{827812D0-C345-4872-A37D-E702DCDAB55A}" srcOrd="0" destOrd="0" presId="urn:microsoft.com/office/officeart/2005/8/layout/hProcess11"/>
    <dgm:cxn modelId="{E2E996B8-D444-49FE-A1E2-15F4FB7F6A6C}" type="presOf" srcId="{893ECC78-CFC1-4FB1-AE60-4116357FF79E}" destId="{A7E0ED21-3956-4F11-BFFD-B26E6D7EB4B7}" srcOrd="0" destOrd="0" presId="urn:microsoft.com/office/officeart/2005/8/layout/hProcess11"/>
    <dgm:cxn modelId="{0621B6C3-54E1-49CE-8309-ED4514B8FB1E}" type="presOf" srcId="{0237E04D-F7A2-4796-89E9-BA9BDA8E9F33}" destId="{F3088198-F316-44B2-ACD2-182D9468BD1B}" srcOrd="0" destOrd="0" presId="urn:microsoft.com/office/officeart/2005/8/layout/hProcess11"/>
    <dgm:cxn modelId="{573067C6-1663-4E5B-9A08-896662728277}" type="presOf" srcId="{6F10FC2A-9874-46F2-9EA8-3CD724669042}" destId="{D85C0EBB-32C8-4651-9E52-8F39E92D8E73}" srcOrd="0" destOrd="0" presId="urn:microsoft.com/office/officeart/2005/8/layout/hProcess11"/>
    <dgm:cxn modelId="{846CCAC8-213A-4235-B90C-E6C03B951F45}" type="presOf" srcId="{6C3F62BD-849E-4DF7-8021-2F90DAA25251}" destId="{0AD98315-2326-479F-B958-E5199F55105E}" srcOrd="0" destOrd="0" presId="urn:microsoft.com/office/officeart/2005/8/layout/hProcess11"/>
    <dgm:cxn modelId="{787A1DE1-EDCD-4D26-939A-D24237445F7E}" srcId="{6C3F62BD-849E-4DF7-8021-2F90DAA25251}" destId="{0237E04D-F7A2-4796-89E9-BA9BDA8E9F33}" srcOrd="0" destOrd="0" parTransId="{DFD24F95-BC06-4F64-8199-702B0003BD72}" sibTransId="{1C334A56-F3CF-4C4D-8C69-47754BB1B2A5}"/>
    <dgm:cxn modelId="{1CF320E4-4D44-4428-979D-66F5CFD3B14B}" srcId="{6C3F62BD-849E-4DF7-8021-2F90DAA25251}" destId="{6F10FC2A-9874-46F2-9EA8-3CD724669042}" srcOrd="3" destOrd="0" parTransId="{E6A0C298-6EEC-4CB0-978C-9000441BDF8C}" sibTransId="{1A8C0C82-829B-4FFC-B791-BD3AA4C594FB}"/>
    <dgm:cxn modelId="{28A3B0ED-B3E1-4ED0-8F03-30C15711DF6F}" srcId="{6C3F62BD-849E-4DF7-8021-2F90DAA25251}" destId="{1B26171F-6946-4D8B-B2C3-BAE01FD98D4A}" srcOrd="2" destOrd="0" parTransId="{3A05C8D5-DA40-4BD3-9244-A031CC6238B7}" sibTransId="{D24909A2-A070-4B1E-A97B-2885BC32D40A}"/>
    <dgm:cxn modelId="{DE3BDF18-B4BA-4FBD-A1B8-8ABD9D3B5554}" type="presParOf" srcId="{0AD98315-2326-479F-B958-E5199F55105E}" destId="{9851248A-53CF-4448-A975-5B8265E25772}" srcOrd="0" destOrd="0" presId="urn:microsoft.com/office/officeart/2005/8/layout/hProcess11"/>
    <dgm:cxn modelId="{C6F7C000-EA2C-452C-9505-EE5CA90C6435}" type="presParOf" srcId="{0AD98315-2326-479F-B958-E5199F55105E}" destId="{D07FAD38-6617-4BF0-8A3C-34664B90510F}" srcOrd="1" destOrd="0" presId="urn:microsoft.com/office/officeart/2005/8/layout/hProcess11"/>
    <dgm:cxn modelId="{281F4A49-29EE-4797-A52D-E9B3EAC9C780}" type="presParOf" srcId="{D07FAD38-6617-4BF0-8A3C-34664B90510F}" destId="{7F4D1B8D-C60B-4424-9CF6-41E3C3FB1944}" srcOrd="0" destOrd="0" presId="urn:microsoft.com/office/officeart/2005/8/layout/hProcess11"/>
    <dgm:cxn modelId="{F6B44783-2ACD-486F-9E04-FDE6ECBD6B20}" type="presParOf" srcId="{7F4D1B8D-C60B-4424-9CF6-41E3C3FB1944}" destId="{F3088198-F316-44B2-ACD2-182D9468BD1B}" srcOrd="0" destOrd="0" presId="urn:microsoft.com/office/officeart/2005/8/layout/hProcess11"/>
    <dgm:cxn modelId="{5E4D8613-6034-4DDB-B5B2-309A6F5F4629}" type="presParOf" srcId="{7F4D1B8D-C60B-4424-9CF6-41E3C3FB1944}" destId="{417DAC0D-874A-40CF-8186-8AB002BA7BC2}" srcOrd="1" destOrd="0" presId="urn:microsoft.com/office/officeart/2005/8/layout/hProcess11"/>
    <dgm:cxn modelId="{76D31F0B-E8A1-431F-9F07-F62D49303CED}" type="presParOf" srcId="{7F4D1B8D-C60B-4424-9CF6-41E3C3FB1944}" destId="{007A7B2F-5641-4021-A2A5-DFD3534CD00F}" srcOrd="2" destOrd="0" presId="urn:microsoft.com/office/officeart/2005/8/layout/hProcess11"/>
    <dgm:cxn modelId="{9400F230-C3C5-4E81-BC1D-B517B9296161}" type="presParOf" srcId="{D07FAD38-6617-4BF0-8A3C-34664B90510F}" destId="{C3F6A5E0-ED0E-4461-93BB-97FF69BA3649}" srcOrd="1" destOrd="0" presId="urn:microsoft.com/office/officeart/2005/8/layout/hProcess11"/>
    <dgm:cxn modelId="{3F1F0345-47AE-4C1A-9B8A-6219D595E607}" type="presParOf" srcId="{D07FAD38-6617-4BF0-8A3C-34664B90510F}" destId="{E9B0EAAA-B0C3-4387-A2A4-392B918EF553}" srcOrd="2" destOrd="0" presId="urn:microsoft.com/office/officeart/2005/8/layout/hProcess11"/>
    <dgm:cxn modelId="{2F07B173-8E9E-416F-A502-5B070067A51B}" type="presParOf" srcId="{E9B0EAAA-B0C3-4387-A2A4-392B918EF553}" destId="{827812D0-C345-4872-A37D-E702DCDAB55A}" srcOrd="0" destOrd="0" presId="urn:microsoft.com/office/officeart/2005/8/layout/hProcess11"/>
    <dgm:cxn modelId="{B4E20066-FD68-4933-A3AA-60A11E1CCB6D}" type="presParOf" srcId="{E9B0EAAA-B0C3-4387-A2A4-392B918EF553}" destId="{7776D427-5F3D-47B8-B99F-99275227B269}" srcOrd="1" destOrd="0" presId="urn:microsoft.com/office/officeart/2005/8/layout/hProcess11"/>
    <dgm:cxn modelId="{6056D640-1558-4747-9156-534B82BA765C}" type="presParOf" srcId="{E9B0EAAA-B0C3-4387-A2A4-392B918EF553}" destId="{FC8DB936-AA3E-4CFD-92EE-EBBB79CAD89F}" srcOrd="2" destOrd="0" presId="urn:microsoft.com/office/officeart/2005/8/layout/hProcess11"/>
    <dgm:cxn modelId="{7B024650-0661-452B-9F71-AB10C8E10A56}" type="presParOf" srcId="{D07FAD38-6617-4BF0-8A3C-34664B90510F}" destId="{933F2F12-026A-41F9-97FB-9CCA2D211F40}" srcOrd="3" destOrd="0" presId="urn:microsoft.com/office/officeart/2005/8/layout/hProcess11"/>
    <dgm:cxn modelId="{AE61E889-13DC-4434-9CF9-8AE7F1CC1A1D}" type="presParOf" srcId="{D07FAD38-6617-4BF0-8A3C-34664B90510F}" destId="{582EE837-6A05-4B08-8EE9-174768E13F06}" srcOrd="4" destOrd="0" presId="urn:microsoft.com/office/officeart/2005/8/layout/hProcess11"/>
    <dgm:cxn modelId="{EFF2D3B6-14C2-4D8B-9FF6-72256EEBF3E4}" type="presParOf" srcId="{582EE837-6A05-4B08-8EE9-174768E13F06}" destId="{D10FE47F-E6E8-4068-88A3-80E493DC1247}" srcOrd="0" destOrd="0" presId="urn:microsoft.com/office/officeart/2005/8/layout/hProcess11"/>
    <dgm:cxn modelId="{4864A430-86B0-40FD-A156-1DF3B4A0E105}" type="presParOf" srcId="{582EE837-6A05-4B08-8EE9-174768E13F06}" destId="{166AD194-C3B9-4F49-AA9E-842B4EE23799}" srcOrd="1" destOrd="0" presId="urn:microsoft.com/office/officeart/2005/8/layout/hProcess11"/>
    <dgm:cxn modelId="{095FF30A-3BDD-4F70-981F-31E2F7FBE4F7}" type="presParOf" srcId="{582EE837-6A05-4B08-8EE9-174768E13F06}" destId="{D87A95C9-1CA3-4624-818F-BDF2BAE356C9}" srcOrd="2" destOrd="0" presId="urn:microsoft.com/office/officeart/2005/8/layout/hProcess11"/>
    <dgm:cxn modelId="{3BBB6E36-B4C8-4E50-8B77-A773441D73E2}" type="presParOf" srcId="{D07FAD38-6617-4BF0-8A3C-34664B90510F}" destId="{E0C5620C-5A8D-4690-A9AB-5CE57D28768F}" srcOrd="5" destOrd="0" presId="urn:microsoft.com/office/officeart/2005/8/layout/hProcess11"/>
    <dgm:cxn modelId="{2190F724-C359-45E3-9C18-8816A9F6C2A4}" type="presParOf" srcId="{D07FAD38-6617-4BF0-8A3C-34664B90510F}" destId="{14C3A667-BDE4-439C-90C7-A9E91EAE9248}" srcOrd="6" destOrd="0" presId="urn:microsoft.com/office/officeart/2005/8/layout/hProcess11"/>
    <dgm:cxn modelId="{3A7C3361-AA09-41C7-AE2C-5C6739679C6F}" type="presParOf" srcId="{14C3A667-BDE4-439C-90C7-A9E91EAE9248}" destId="{D85C0EBB-32C8-4651-9E52-8F39E92D8E73}" srcOrd="0" destOrd="0" presId="urn:microsoft.com/office/officeart/2005/8/layout/hProcess11"/>
    <dgm:cxn modelId="{37629C79-A700-44C0-ADAC-9AFB642F2E39}" type="presParOf" srcId="{14C3A667-BDE4-439C-90C7-A9E91EAE9248}" destId="{E3C98C92-EDB1-40B5-AC3D-2B45FD05FB8C}" srcOrd="1" destOrd="0" presId="urn:microsoft.com/office/officeart/2005/8/layout/hProcess11"/>
    <dgm:cxn modelId="{90AFA65B-8962-4A62-984C-1373E0D47E30}" type="presParOf" srcId="{14C3A667-BDE4-439C-90C7-A9E91EAE9248}" destId="{3D7112FE-8685-4CDC-A6BF-0B2D40A3E454}" srcOrd="2" destOrd="0" presId="urn:microsoft.com/office/officeart/2005/8/layout/hProcess11"/>
    <dgm:cxn modelId="{0AD32142-89A6-4091-9B7B-3AB36855E00B}" type="presParOf" srcId="{D07FAD38-6617-4BF0-8A3C-34664B90510F}" destId="{E2A4DD89-ADB3-4698-B2C0-91E3E16754C1}" srcOrd="7" destOrd="0" presId="urn:microsoft.com/office/officeart/2005/8/layout/hProcess11"/>
    <dgm:cxn modelId="{47AA46A7-75EC-4192-BD40-89C0B72E1230}" type="presParOf" srcId="{D07FAD38-6617-4BF0-8A3C-34664B90510F}" destId="{DFB2CF0F-9980-4A1C-BAA2-8EB2142FA241}" srcOrd="8" destOrd="0" presId="urn:microsoft.com/office/officeart/2005/8/layout/hProcess11"/>
    <dgm:cxn modelId="{2830AAE4-6E48-46C7-B85A-F0CA7209E854}" type="presParOf" srcId="{DFB2CF0F-9980-4A1C-BAA2-8EB2142FA241}" destId="{A7E0ED21-3956-4F11-BFFD-B26E6D7EB4B7}" srcOrd="0" destOrd="0" presId="urn:microsoft.com/office/officeart/2005/8/layout/hProcess11"/>
    <dgm:cxn modelId="{A797AF22-D302-464C-AF54-3B34F41BF5DF}" type="presParOf" srcId="{DFB2CF0F-9980-4A1C-BAA2-8EB2142FA241}" destId="{A13A4C3C-7632-4A02-8643-16FE92881F45}" srcOrd="1" destOrd="0" presId="urn:microsoft.com/office/officeart/2005/8/layout/hProcess11"/>
    <dgm:cxn modelId="{822BCD71-F1B1-4C82-8CF7-E7C8E0A67042}" type="presParOf" srcId="{DFB2CF0F-9980-4A1C-BAA2-8EB2142FA241}" destId="{37B845C2-3FAA-46D9-8989-0BBF1A6C339E}" srcOrd="2" destOrd="0" presId="urn:microsoft.com/office/officeart/2005/8/layout/hProcess1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9B7376-5049-4968-B60F-1C02A26F95A9}">
      <dsp:nvSpPr>
        <dsp:cNvPr id="0" name=""/>
        <dsp:cNvSpPr/>
      </dsp:nvSpPr>
      <dsp:spPr>
        <a:xfrm>
          <a:off x="2399244" y="52065"/>
          <a:ext cx="2499125" cy="2499125"/>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r>
            <a:rPr lang="en-US" sz="1900" kern="1200" dirty="0"/>
            <a:t>Active</a:t>
          </a:r>
        </a:p>
      </dsp:txBody>
      <dsp:txXfrm>
        <a:off x="2732461" y="489412"/>
        <a:ext cx="1832691" cy="1124606"/>
      </dsp:txXfrm>
    </dsp:sp>
    <dsp:sp modelId="{B234A6DC-8D2D-401E-BE02-D18B7C0E6E46}">
      <dsp:nvSpPr>
        <dsp:cNvPr id="0" name=""/>
        <dsp:cNvSpPr/>
      </dsp:nvSpPr>
      <dsp:spPr>
        <a:xfrm>
          <a:off x="3301012" y="1614018"/>
          <a:ext cx="2499125" cy="2499125"/>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r>
            <a:rPr lang="en-US" sz="1900" kern="1200" dirty="0"/>
            <a:t>Medicare Eligible Retiree (65 and Older Retirees)</a:t>
          </a:r>
        </a:p>
      </dsp:txBody>
      <dsp:txXfrm>
        <a:off x="4065328" y="2259625"/>
        <a:ext cx="1499475" cy="1374518"/>
      </dsp:txXfrm>
    </dsp:sp>
    <dsp:sp modelId="{665BB763-F306-4F17-846B-524F964D3EF7}">
      <dsp:nvSpPr>
        <dsp:cNvPr id="0" name=""/>
        <dsp:cNvSpPr/>
      </dsp:nvSpPr>
      <dsp:spPr>
        <a:xfrm>
          <a:off x="1497477" y="1614018"/>
          <a:ext cx="2499125" cy="2499125"/>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r>
            <a:rPr lang="en-US" sz="1900" kern="1200" dirty="0"/>
            <a:t>Early Retiree (Under 65 Retirees)</a:t>
          </a:r>
        </a:p>
      </dsp:txBody>
      <dsp:txXfrm>
        <a:off x="1732811" y="2259625"/>
        <a:ext cx="1499475" cy="137451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F3ACFA-66A6-4B40-A9A8-BAF50A589354}">
      <dsp:nvSpPr>
        <dsp:cNvPr id="0" name=""/>
        <dsp:cNvSpPr/>
      </dsp:nvSpPr>
      <dsp:spPr>
        <a:xfrm>
          <a:off x="2868746" y="1927818"/>
          <a:ext cx="732035" cy="1607295"/>
        </a:xfrm>
        <a:custGeom>
          <a:avLst/>
          <a:gdLst/>
          <a:ahLst/>
          <a:cxnLst/>
          <a:rect l="0" t="0" r="0" b="0"/>
          <a:pathLst>
            <a:path>
              <a:moveTo>
                <a:pt x="0" y="0"/>
              </a:moveTo>
              <a:lnTo>
                <a:pt x="0" y="1607295"/>
              </a:lnTo>
              <a:lnTo>
                <a:pt x="732035" y="1607295"/>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505103E-45A4-4D61-B647-2EC14ABE6266}">
      <dsp:nvSpPr>
        <dsp:cNvPr id="0" name=""/>
        <dsp:cNvSpPr/>
      </dsp:nvSpPr>
      <dsp:spPr>
        <a:xfrm>
          <a:off x="2868746" y="1927818"/>
          <a:ext cx="732035" cy="477414"/>
        </a:xfrm>
        <a:custGeom>
          <a:avLst/>
          <a:gdLst/>
          <a:ahLst/>
          <a:cxnLst/>
          <a:rect l="0" t="0" r="0" b="0"/>
          <a:pathLst>
            <a:path>
              <a:moveTo>
                <a:pt x="0" y="0"/>
              </a:moveTo>
              <a:lnTo>
                <a:pt x="0" y="477414"/>
              </a:lnTo>
              <a:lnTo>
                <a:pt x="732035" y="477414"/>
              </a:lnTo>
            </a:path>
          </a:pathLst>
        </a:custGeom>
        <a:noFill/>
        <a:ln w="25400" cap="flat" cmpd="sng" algn="ctr">
          <a:solidFill>
            <a:schemeClr val="accent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4F15FA3-D7E0-4A89-A348-B8741D5FD6F9}">
      <dsp:nvSpPr>
        <dsp:cNvPr id="0" name=""/>
        <dsp:cNvSpPr/>
      </dsp:nvSpPr>
      <dsp:spPr>
        <a:xfrm>
          <a:off x="1905960" y="797937"/>
          <a:ext cx="660423" cy="477414"/>
        </a:xfrm>
        <a:custGeom>
          <a:avLst/>
          <a:gdLst/>
          <a:ahLst/>
          <a:cxnLst/>
          <a:rect l="0" t="0" r="0" b="0"/>
          <a:pathLst>
            <a:path>
              <a:moveTo>
                <a:pt x="0" y="0"/>
              </a:moveTo>
              <a:lnTo>
                <a:pt x="0" y="477414"/>
              </a:lnTo>
              <a:lnTo>
                <a:pt x="660423" y="47741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B742228-D8A2-4196-8609-DF707BC05D54}">
      <dsp:nvSpPr>
        <dsp:cNvPr id="0" name=""/>
        <dsp:cNvSpPr/>
      </dsp:nvSpPr>
      <dsp:spPr>
        <a:xfrm>
          <a:off x="1245537" y="797937"/>
          <a:ext cx="660423" cy="477414"/>
        </a:xfrm>
        <a:custGeom>
          <a:avLst/>
          <a:gdLst/>
          <a:ahLst/>
          <a:cxnLst/>
          <a:rect l="0" t="0" r="0" b="0"/>
          <a:pathLst>
            <a:path>
              <a:moveTo>
                <a:pt x="660423" y="0"/>
              </a:moveTo>
              <a:lnTo>
                <a:pt x="660423" y="477414"/>
              </a:lnTo>
              <a:lnTo>
                <a:pt x="0" y="477414"/>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D6BAA05-3594-45D6-A595-DD77E9FF8B04}">
      <dsp:nvSpPr>
        <dsp:cNvPr id="0" name=""/>
        <dsp:cNvSpPr/>
      </dsp:nvSpPr>
      <dsp:spPr>
        <a:xfrm>
          <a:off x="1508115" y="2246"/>
          <a:ext cx="795690" cy="795690"/>
        </a:xfrm>
        <a:prstGeom prst="arc">
          <a:avLst>
            <a:gd name="adj1" fmla="val 13200000"/>
            <a:gd name="adj2" fmla="val 19200000"/>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E426E56-6F58-4819-9901-982CABD87394}">
      <dsp:nvSpPr>
        <dsp:cNvPr id="0" name=""/>
        <dsp:cNvSpPr/>
      </dsp:nvSpPr>
      <dsp:spPr>
        <a:xfrm>
          <a:off x="1508115" y="2246"/>
          <a:ext cx="795690" cy="795690"/>
        </a:xfrm>
        <a:prstGeom prst="arc">
          <a:avLst>
            <a:gd name="adj1" fmla="val 2400000"/>
            <a:gd name="adj2" fmla="val 8400000"/>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0BE0997-B673-4180-BC7A-45071FEE77A9}">
      <dsp:nvSpPr>
        <dsp:cNvPr id="0" name=""/>
        <dsp:cNvSpPr/>
      </dsp:nvSpPr>
      <dsp:spPr>
        <a:xfrm>
          <a:off x="1110269" y="145471"/>
          <a:ext cx="1591381" cy="509242"/>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kern="1200" dirty="0"/>
            <a:t>Retiree Population (346)</a:t>
          </a:r>
        </a:p>
      </dsp:txBody>
      <dsp:txXfrm>
        <a:off x="1110269" y="145471"/>
        <a:ext cx="1591381" cy="509242"/>
      </dsp:txXfrm>
    </dsp:sp>
    <dsp:sp modelId="{1A27F5C0-A35D-422F-B0AB-0F45FFB22C02}">
      <dsp:nvSpPr>
        <dsp:cNvPr id="0" name=""/>
        <dsp:cNvSpPr/>
      </dsp:nvSpPr>
      <dsp:spPr>
        <a:xfrm>
          <a:off x="545329" y="1132127"/>
          <a:ext cx="795690" cy="795690"/>
        </a:xfrm>
        <a:prstGeom prst="arc">
          <a:avLst>
            <a:gd name="adj1" fmla="val 13200000"/>
            <a:gd name="adj2" fmla="val 19200000"/>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3DDC28E-722B-4A8F-B25F-E4546FC068BF}">
      <dsp:nvSpPr>
        <dsp:cNvPr id="0" name=""/>
        <dsp:cNvSpPr/>
      </dsp:nvSpPr>
      <dsp:spPr>
        <a:xfrm>
          <a:off x="545329" y="1132127"/>
          <a:ext cx="795690" cy="795690"/>
        </a:xfrm>
        <a:prstGeom prst="arc">
          <a:avLst>
            <a:gd name="adj1" fmla="val 2400000"/>
            <a:gd name="adj2" fmla="val 8400000"/>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79A46D0-73A9-4A33-9A20-37458D001C66}">
      <dsp:nvSpPr>
        <dsp:cNvPr id="0" name=""/>
        <dsp:cNvSpPr/>
      </dsp:nvSpPr>
      <dsp:spPr>
        <a:xfrm>
          <a:off x="147483" y="1275352"/>
          <a:ext cx="1591381" cy="509242"/>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kern="1200" dirty="0"/>
            <a:t>No Medicare (18)</a:t>
          </a:r>
        </a:p>
      </dsp:txBody>
      <dsp:txXfrm>
        <a:off x="147483" y="1275352"/>
        <a:ext cx="1591381" cy="509242"/>
      </dsp:txXfrm>
    </dsp:sp>
    <dsp:sp modelId="{7C563FF2-A58B-4A0C-ADB1-546A3F9C33CE}">
      <dsp:nvSpPr>
        <dsp:cNvPr id="0" name=""/>
        <dsp:cNvSpPr/>
      </dsp:nvSpPr>
      <dsp:spPr>
        <a:xfrm>
          <a:off x="2470901" y="1132127"/>
          <a:ext cx="795690" cy="795690"/>
        </a:xfrm>
        <a:prstGeom prst="arc">
          <a:avLst>
            <a:gd name="adj1" fmla="val 13200000"/>
            <a:gd name="adj2" fmla="val 19200000"/>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C33F902-DD48-4046-9EE2-D328B0BF4D31}">
      <dsp:nvSpPr>
        <dsp:cNvPr id="0" name=""/>
        <dsp:cNvSpPr/>
      </dsp:nvSpPr>
      <dsp:spPr>
        <a:xfrm>
          <a:off x="2470901" y="1132127"/>
          <a:ext cx="795690" cy="795690"/>
        </a:xfrm>
        <a:prstGeom prst="arc">
          <a:avLst>
            <a:gd name="adj1" fmla="val 2400000"/>
            <a:gd name="adj2" fmla="val 8400000"/>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DCECAA0-3D13-4A8C-B520-836CEE5DACCE}">
      <dsp:nvSpPr>
        <dsp:cNvPr id="0" name=""/>
        <dsp:cNvSpPr/>
      </dsp:nvSpPr>
      <dsp:spPr>
        <a:xfrm>
          <a:off x="2073055" y="1275352"/>
          <a:ext cx="1591381" cy="509242"/>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kern="1200" dirty="0"/>
            <a:t>Medicare (328)</a:t>
          </a:r>
        </a:p>
      </dsp:txBody>
      <dsp:txXfrm>
        <a:off x="2073055" y="1275352"/>
        <a:ext cx="1591381" cy="509242"/>
      </dsp:txXfrm>
    </dsp:sp>
    <dsp:sp modelId="{02B6DB56-6C30-43DD-87FB-83CDA8FE5DB4}">
      <dsp:nvSpPr>
        <dsp:cNvPr id="0" name=""/>
        <dsp:cNvSpPr/>
      </dsp:nvSpPr>
      <dsp:spPr>
        <a:xfrm>
          <a:off x="3505299" y="2262009"/>
          <a:ext cx="795690" cy="795690"/>
        </a:xfrm>
        <a:prstGeom prst="arc">
          <a:avLst>
            <a:gd name="adj1" fmla="val 13200000"/>
            <a:gd name="adj2" fmla="val 19200000"/>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4B5D28C-22F4-4715-8567-7DB718A11681}">
      <dsp:nvSpPr>
        <dsp:cNvPr id="0" name=""/>
        <dsp:cNvSpPr/>
      </dsp:nvSpPr>
      <dsp:spPr>
        <a:xfrm>
          <a:off x="3505299" y="2262009"/>
          <a:ext cx="795690" cy="795690"/>
        </a:xfrm>
        <a:prstGeom prst="arc">
          <a:avLst>
            <a:gd name="adj1" fmla="val 2400000"/>
            <a:gd name="adj2" fmla="val 8400000"/>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80B2E84-CB82-48E8-8822-6B53DA789A70}">
      <dsp:nvSpPr>
        <dsp:cNvPr id="0" name=""/>
        <dsp:cNvSpPr/>
      </dsp:nvSpPr>
      <dsp:spPr>
        <a:xfrm>
          <a:off x="3107454" y="2405233"/>
          <a:ext cx="1591381" cy="509242"/>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kern="1200" dirty="0"/>
            <a:t>Part A +B (196)</a:t>
          </a:r>
        </a:p>
      </dsp:txBody>
      <dsp:txXfrm>
        <a:off x="3107454" y="2405233"/>
        <a:ext cx="1591381" cy="509242"/>
      </dsp:txXfrm>
    </dsp:sp>
    <dsp:sp modelId="{BE8E373B-3EEA-4A35-A921-1E827AD302FA}">
      <dsp:nvSpPr>
        <dsp:cNvPr id="0" name=""/>
        <dsp:cNvSpPr/>
      </dsp:nvSpPr>
      <dsp:spPr>
        <a:xfrm>
          <a:off x="3505299" y="3391890"/>
          <a:ext cx="795690" cy="795690"/>
        </a:xfrm>
        <a:prstGeom prst="arc">
          <a:avLst>
            <a:gd name="adj1" fmla="val 13200000"/>
            <a:gd name="adj2" fmla="val 19200000"/>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53FCE86-6A67-4D73-8D43-70A23E7DCC56}">
      <dsp:nvSpPr>
        <dsp:cNvPr id="0" name=""/>
        <dsp:cNvSpPr/>
      </dsp:nvSpPr>
      <dsp:spPr>
        <a:xfrm>
          <a:off x="3505299" y="3391890"/>
          <a:ext cx="795690" cy="795690"/>
        </a:xfrm>
        <a:prstGeom prst="arc">
          <a:avLst>
            <a:gd name="adj1" fmla="val 2400000"/>
            <a:gd name="adj2" fmla="val 8400000"/>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8750132-79ED-431E-B3AA-4EB90107AE37}">
      <dsp:nvSpPr>
        <dsp:cNvPr id="0" name=""/>
        <dsp:cNvSpPr/>
      </dsp:nvSpPr>
      <dsp:spPr>
        <a:xfrm>
          <a:off x="3107454" y="3535114"/>
          <a:ext cx="1591381" cy="509242"/>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dsp:style>
      <dsp:txBody>
        <a:bodyPr spcFirstLastPara="0" vert="horz" wrap="square" lIns="10795" tIns="10795" rIns="10795" bIns="10795" numCol="1" spcCol="1270" anchor="ctr" anchorCtr="0">
          <a:noAutofit/>
        </a:bodyPr>
        <a:lstStyle/>
        <a:p>
          <a:pPr marL="0" lvl="0" indent="0" algn="ctr" defTabSz="755650">
            <a:lnSpc>
              <a:spcPct val="90000"/>
            </a:lnSpc>
            <a:spcBef>
              <a:spcPct val="0"/>
            </a:spcBef>
            <a:spcAft>
              <a:spcPct val="35000"/>
            </a:spcAft>
            <a:buNone/>
          </a:pPr>
          <a:r>
            <a:rPr lang="en-US" sz="1700" kern="1200" dirty="0"/>
            <a:t>Part A Only (132)</a:t>
          </a:r>
        </a:p>
      </dsp:txBody>
      <dsp:txXfrm>
        <a:off x="3107454" y="3535114"/>
        <a:ext cx="1591381" cy="50924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851248A-53CF-4448-A975-5B8265E25772}">
      <dsp:nvSpPr>
        <dsp:cNvPr id="0" name=""/>
        <dsp:cNvSpPr/>
      </dsp:nvSpPr>
      <dsp:spPr>
        <a:xfrm>
          <a:off x="0" y="1348740"/>
          <a:ext cx="8229600" cy="1798320"/>
        </a:xfrm>
        <a:prstGeom prst="notched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3088198-F316-44B2-ACD2-182D9468BD1B}">
      <dsp:nvSpPr>
        <dsp:cNvPr id="0" name=""/>
        <dsp:cNvSpPr/>
      </dsp:nvSpPr>
      <dsp:spPr>
        <a:xfrm>
          <a:off x="103" y="0"/>
          <a:ext cx="1334497" cy="17983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b" anchorCtr="0">
          <a:noAutofit/>
        </a:bodyPr>
        <a:lstStyle/>
        <a:p>
          <a:pPr marL="0" lvl="0" indent="0" algn="ctr" defTabSz="666750">
            <a:lnSpc>
              <a:spcPct val="90000"/>
            </a:lnSpc>
            <a:spcBef>
              <a:spcPct val="0"/>
            </a:spcBef>
            <a:spcAft>
              <a:spcPct val="35000"/>
            </a:spcAft>
            <a:buNone/>
          </a:pPr>
          <a:r>
            <a:rPr lang="en-US" sz="1500" b="1" u="sng" kern="1200" dirty="0"/>
            <a:t>8/21/2020</a:t>
          </a:r>
        </a:p>
        <a:p>
          <a:pPr marL="0" lvl="0" indent="0" algn="ctr" defTabSz="666750">
            <a:lnSpc>
              <a:spcPct val="90000"/>
            </a:lnSpc>
            <a:spcBef>
              <a:spcPct val="0"/>
            </a:spcBef>
            <a:spcAft>
              <a:spcPct val="35000"/>
            </a:spcAft>
            <a:buNone/>
          </a:pPr>
          <a:r>
            <a:rPr lang="en-US" sz="1500" kern="1200" dirty="0"/>
            <a:t>Received Final Rates</a:t>
          </a:r>
        </a:p>
      </dsp:txBody>
      <dsp:txXfrm>
        <a:off x="103" y="0"/>
        <a:ext cx="1334497" cy="1798320"/>
      </dsp:txXfrm>
    </dsp:sp>
    <dsp:sp modelId="{417DAC0D-874A-40CF-8186-8AB002BA7BC2}">
      <dsp:nvSpPr>
        <dsp:cNvPr id="0" name=""/>
        <dsp:cNvSpPr/>
      </dsp:nvSpPr>
      <dsp:spPr>
        <a:xfrm>
          <a:off x="442562" y="2023110"/>
          <a:ext cx="449580" cy="44958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27812D0-C345-4872-A37D-E702DCDAB55A}">
      <dsp:nvSpPr>
        <dsp:cNvPr id="0" name=""/>
        <dsp:cNvSpPr/>
      </dsp:nvSpPr>
      <dsp:spPr>
        <a:xfrm>
          <a:off x="1401325" y="2697480"/>
          <a:ext cx="1334497" cy="17983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ctr" defTabSz="666750">
            <a:lnSpc>
              <a:spcPct val="90000"/>
            </a:lnSpc>
            <a:spcBef>
              <a:spcPct val="0"/>
            </a:spcBef>
            <a:spcAft>
              <a:spcPct val="35000"/>
            </a:spcAft>
            <a:buNone/>
          </a:pPr>
          <a:r>
            <a:rPr lang="en-US" sz="1500" b="1" u="sng" kern="1200" dirty="0"/>
            <a:t>Week of 8/24/2020</a:t>
          </a:r>
        </a:p>
        <a:p>
          <a:pPr marL="0" lvl="0" indent="0" algn="ctr" defTabSz="666750">
            <a:lnSpc>
              <a:spcPct val="90000"/>
            </a:lnSpc>
            <a:spcBef>
              <a:spcPct val="0"/>
            </a:spcBef>
            <a:spcAft>
              <a:spcPct val="35000"/>
            </a:spcAft>
            <a:buNone/>
          </a:pPr>
          <a:r>
            <a:rPr lang="en-US" sz="1500" kern="1200" dirty="0"/>
            <a:t>Sent Medical Marketing Update via Email</a:t>
          </a:r>
        </a:p>
      </dsp:txBody>
      <dsp:txXfrm>
        <a:off x="1401325" y="2697480"/>
        <a:ext cx="1334497" cy="1798320"/>
      </dsp:txXfrm>
    </dsp:sp>
    <dsp:sp modelId="{7776D427-5F3D-47B8-B99F-99275227B269}">
      <dsp:nvSpPr>
        <dsp:cNvPr id="0" name=""/>
        <dsp:cNvSpPr/>
      </dsp:nvSpPr>
      <dsp:spPr>
        <a:xfrm>
          <a:off x="1843784" y="2023110"/>
          <a:ext cx="449580" cy="44958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10FE47F-E6E8-4068-88A3-80E493DC1247}">
      <dsp:nvSpPr>
        <dsp:cNvPr id="0" name=""/>
        <dsp:cNvSpPr/>
      </dsp:nvSpPr>
      <dsp:spPr>
        <a:xfrm>
          <a:off x="2802547" y="0"/>
          <a:ext cx="1334497" cy="17983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b" anchorCtr="0">
          <a:noAutofit/>
        </a:bodyPr>
        <a:lstStyle/>
        <a:p>
          <a:pPr marL="0" lvl="0" indent="0" algn="ctr" defTabSz="666750">
            <a:lnSpc>
              <a:spcPct val="90000"/>
            </a:lnSpc>
            <a:spcBef>
              <a:spcPct val="0"/>
            </a:spcBef>
            <a:spcAft>
              <a:spcPct val="35000"/>
            </a:spcAft>
            <a:buNone/>
          </a:pPr>
          <a:r>
            <a:rPr lang="en-US" sz="1500" b="1" u="sng" kern="1200" dirty="0"/>
            <a:t>8/31/2020</a:t>
          </a:r>
        </a:p>
        <a:p>
          <a:pPr marL="0" lvl="0" indent="0" algn="ctr" defTabSz="666750">
            <a:lnSpc>
              <a:spcPct val="90000"/>
            </a:lnSpc>
            <a:spcBef>
              <a:spcPct val="0"/>
            </a:spcBef>
            <a:spcAft>
              <a:spcPct val="35000"/>
            </a:spcAft>
            <a:buNone/>
          </a:pPr>
          <a:r>
            <a:rPr lang="en-US" sz="1500" kern="1200" dirty="0"/>
            <a:t>Committee Meeting to Discuss Medical Quotes</a:t>
          </a:r>
        </a:p>
      </dsp:txBody>
      <dsp:txXfrm>
        <a:off x="2802547" y="0"/>
        <a:ext cx="1334497" cy="1798320"/>
      </dsp:txXfrm>
    </dsp:sp>
    <dsp:sp modelId="{166AD194-C3B9-4F49-AA9E-842B4EE23799}">
      <dsp:nvSpPr>
        <dsp:cNvPr id="0" name=""/>
        <dsp:cNvSpPr/>
      </dsp:nvSpPr>
      <dsp:spPr>
        <a:xfrm>
          <a:off x="3245006" y="2023110"/>
          <a:ext cx="449580" cy="44958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85C0EBB-32C8-4651-9E52-8F39E92D8E73}">
      <dsp:nvSpPr>
        <dsp:cNvPr id="0" name=""/>
        <dsp:cNvSpPr/>
      </dsp:nvSpPr>
      <dsp:spPr>
        <a:xfrm>
          <a:off x="4203769" y="2697480"/>
          <a:ext cx="1801544" cy="17983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ctr" defTabSz="666750">
            <a:lnSpc>
              <a:spcPct val="90000"/>
            </a:lnSpc>
            <a:spcBef>
              <a:spcPct val="0"/>
            </a:spcBef>
            <a:spcAft>
              <a:spcPct val="35000"/>
            </a:spcAft>
            <a:buNone/>
          </a:pPr>
          <a:r>
            <a:rPr lang="en-US" sz="1500" b="1" u="sng" kern="1200" dirty="0"/>
            <a:t>9/14/2020</a:t>
          </a:r>
        </a:p>
        <a:p>
          <a:pPr marL="0" lvl="0" indent="0" algn="ctr" defTabSz="666750">
            <a:lnSpc>
              <a:spcPct val="90000"/>
            </a:lnSpc>
            <a:spcBef>
              <a:spcPct val="0"/>
            </a:spcBef>
            <a:spcAft>
              <a:spcPct val="35000"/>
            </a:spcAft>
            <a:buNone/>
          </a:pPr>
          <a:r>
            <a:rPr lang="en-US" sz="1500" b="0" u="none" kern="1200" dirty="0"/>
            <a:t>Board Meeting for Final Adoption of Committee Recommendations</a:t>
          </a:r>
        </a:p>
      </dsp:txBody>
      <dsp:txXfrm>
        <a:off x="4203769" y="2697480"/>
        <a:ext cx="1801544" cy="1798320"/>
      </dsp:txXfrm>
    </dsp:sp>
    <dsp:sp modelId="{E3C98C92-EDB1-40B5-AC3D-2B45FD05FB8C}">
      <dsp:nvSpPr>
        <dsp:cNvPr id="0" name=""/>
        <dsp:cNvSpPr/>
      </dsp:nvSpPr>
      <dsp:spPr>
        <a:xfrm>
          <a:off x="4879752" y="2023110"/>
          <a:ext cx="449580" cy="44958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7E0ED21-3956-4F11-BFFD-B26E6D7EB4B7}">
      <dsp:nvSpPr>
        <dsp:cNvPr id="0" name=""/>
        <dsp:cNvSpPr/>
      </dsp:nvSpPr>
      <dsp:spPr>
        <a:xfrm>
          <a:off x="6072039" y="0"/>
          <a:ext cx="1334497" cy="17983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b" anchorCtr="0">
          <a:noAutofit/>
        </a:bodyPr>
        <a:lstStyle/>
        <a:p>
          <a:pPr marL="0" lvl="0" indent="0" algn="ctr" defTabSz="666750">
            <a:lnSpc>
              <a:spcPct val="90000"/>
            </a:lnSpc>
            <a:spcBef>
              <a:spcPct val="0"/>
            </a:spcBef>
            <a:spcAft>
              <a:spcPct val="35000"/>
            </a:spcAft>
            <a:buNone/>
          </a:pPr>
          <a:r>
            <a:rPr lang="en-US" sz="1500" b="1" u="sng" kern="1200" dirty="0"/>
            <a:t>10/1/2020</a:t>
          </a:r>
        </a:p>
        <a:p>
          <a:pPr marL="0" lvl="0" indent="0" algn="ctr" defTabSz="666750">
            <a:lnSpc>
              <a:spcPct val="90000"/>
            </a:lnSpc>
            <a:spcBef>
              <a:spcPct val="0"/>
            </a:spcBef>
            <a:spcAft>
              <a:spcPct val="35000"/>
            </a:spcAft>
            <a:buNone/>
          </a:pPr>
          <a:r>
            <a:rPr lang="en-US" sz="1500" b="0" u="none" kern="1200" dirty="0"/>
            <a:t>Deadline for Notice to ASCIP for Termination of Coverages</a:t>
          </a:r>
        </a:p>
      </dsp:txBody>
      <dsp:txXfrm>
        <a:off x="6072039" y="0"/>
        <a:ext cx="1334497" cy="1798320"/>
      </dsp:txXfrm>
    </dsp:sp>
    <dsp:sp modelId="{A13A4C3C-7632-4A02-8643-16FE92881F45}">
      <dsp:nvSpPr>
        <dsp:cNvPr id="0" name=""/>
        <dsp:cNvSpPr/>
      </dsp:nvSpPr>
      <dsp:spPr>
        <a:xfrm>
          <a:off x="6514497" y="2023110"/>
          <a:ext cx="449580" cy="449580"/>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8/layout/HalfCircleOrganizationChart">
  <dgm:title val=""/>
  <dgm:desc val=""/>
  <dgm:catLst>
    <dgm:cat type="hierarchy" pri="1500"/>
  </dgm:catLst>
  <dgm:sampData>
    <dgm:dataModel>
      <dgm:ptLst>
        <dgm:pt modelId="0" type="doc"/>
        <dgm:pt modelId="1">
          <dgm:prSet phldr="1"/>
        </dgm:pt>
        <dgm:pt modelId="11" type="asst">
          <dgm:prSet phldr="1"/>
        </dgm:pt>
        <dgm:pt modelId="12">
          <dgm:prSet phldr="1"/>
        </dgm:pt>
        <dgm:pt modelId="13">
          <dgm:prSet phldr="1"/>
        </dgm:pt>
        <dgm:pt modelId="14">
          <dgm:prSet phldr="1"/>
        </dgm:pt>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type="asst">
          <dgm:prSet phldr="1"/>
        </dgm:pt>
        <dgm:pt modelId="12">
          <dgm:prSet phldr="1"/>
        </dgm:pt>
        <dgm:pt modelId="13">
          <dgm:prSet phldr="1"/>
        </dgm:pt>
        <dgm:pt modelId="14">
          <dgm:prSet phldr="1"/>
        </dgm:pt>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Name0">
    <dgm:varLst>
      <dgm:orgChart val="1"/>
      <dgm:chPref val="1"/>
      <dgm:dir/>
      <dgm:animOne val="branch"/>
      <dgm:animLvl val="lvl"/>
      <dgm:resizeHandles/>
    </dgm:varLst>
    <dgm:choose name="Name1">
      <dgm:if name="Name2" func="var" arg="dir" op="equ" val="norm">
        <dgm:alg type="hierChild">
          <dgm:param type="linDir" val="fromL"/>
        </dgm:alg>
      </dgm:if>
      <dgm:else name="Name3">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2" refType="w" fact="10"/>
      <dgm:constr type="h" for="des" forName="rootComposite2"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forEach name="Name4" axis="ch">
      <dgm:forEach name="Name5" axis="self" ptType="node">
        <dgm:layoutNode name="hierRoot1">
          <dgm:varLst>
            <dgm:hierBranch val="init"/>
          </dgm:varLst>
          <dgm:choose name="Name6">
            <dgm:if name="Name7" func="var" arg="hierBranch" op="equ" val="l">
              <dgm:alg type="hierRoot">
                <dgm:param type="hierAlign" val="tR"/>
              </dgm:alg>
              <dgm:constrLst>
                <dgm:constr type="alignOff" val="0.65"/>
              </dgm:constrLst>
            </dgm:if>
            <dgm:if name="Name8" func="var" arg="hierBranch" op="equ" val="r">
              <dgm:alg type="hierRoot">
                <dgm:param type="hierAlign" val="tL"/>
              </dgm:alg>
              <dgm:constrLst>
                <dgm:constr type="alignOff" val="0.65"/>
              </dgm:constrLst>
            </dgm:if>
            <dgm:if name="Name9" func="var" arg="hierBranch" op="equ" val="hang">
              <dgm:alg type="hierRoot"/>
              <dgm:constrLst>
                <dgm:constr type="alignOff" val="0.65"/>
              </dgm:constrLst>
            </dgm:if>
            <dgm:else name="Name10">
              <dgm:alg type="hierRoot"/>
              <dgm:constrLst>
                <dgm:constr type="alignOff"/>
                <dgm:constr type="bendDist" for="des" ptType="parTrans" refType="sp" fact="0.5"/>
              </dgm:constrLst>
            </dgm:else>
          </dgm:choose>
          <dgm:shape xmlns:r="http://schemas.openxmlformats.org/officeDocument/2006/relationships" r:blip="">
            <dgm:adjLst/>
          </dgm:shape>
          <dgm:presOf/>
          <dgm:layoutNode name="rootComposite1">
            <dgm:alg type="composite"/>
            <dgm:shape xmlns:r="http://schemas.openxmlformats.org/officeDocument/2006/relationships" r:blip="">
              <dgm:adjLst/>
            </dgm:shape>
            <dgm:presOf axis="self" ptType="node" cnt="1"/>
            <dgm:choose name="Name11">
              <dgm:if name="Name12" func="var" arg="hierBranch" op="equ" val="init">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if name="Name13" func="var" arg="hierBranch" op="equ" val="l">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if name="Name14" func="var" arg="hierBranch" op="equ" val="r">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if>
              <dgm:else name="Name15">
                <dgm:constrLst>
                  <dgm:constr type="l" for="ch" forName="rootText1"/>
                  <dgm:constr type="t" for="ch" forName="rootText1" refType="h" fact="0.18"/>
                  <dgm:constr type="w" for="ch" forName="rootText1" refType="w"/>
                  <dgm:constr type="h" for="ch" forName="rootText1" refType="h" fact="0.64"/>
                  <dgm:constr type="l" for="ch" forName="topArc1" refType="w" fact="0.25"/>
                  <dgm:constr type="t" for="ch" forName="topArc1"/>
                  <dgm:constr type="w" for="ch" forName="topArc1" refType="h" refFor="ch" refForName="topArc1"/>
                  <dgm:constr type="h" for="ch" forName="topArc1" refType="h"/>
                  <dgm:constr type="l" for="ch" forName="bottomArc1" refType="w" fact="0.25"/>
                  <dgm:constr type="t" for="ch" forName="bottomArc1"/>
                  <dgm:constr type="w" for="ch" forName="bottomArc1" refType="h" refFor="ch" refForName="bottomArc1"/>
                  <dgm:constr type="h" for="ch" forName="bottomArc1" refType="h"/>
                  <dgm:constr type="ctrX" for="ch" forName="topConnNode1" refType="w" fact="0.5"/>
                  <dgm:constr type="t" for="ch" forName="topConnNode1"/>
                  <dgm:constr type="w" for="ch" forName="topConnNode1" refType="h" fact="0.76"/>
                  <dgm:constr type="b" for="ch" forName="topConnNode1" refType="t" refFor="ch" refForName="rootText1"/>
                </dgm:constrLst>
              </dgm:else>
            </dgm:choose>
            <dgm:layoutNode name="rootText1"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1" styleLbl="parChTrans1D1" moveWith="rootText1">
              <dgm:alg type="sp"/>
              <dgm:shape xmlns:r="http://schemas.openxmlformats.org/officeDocument/2006/relationships" type="arc" r:blip="" zOrderOff="-2">
                <dgm:adjLst>
                  <dgm:adj idx="1" val="-140"/>
                  <dgm:adj idx="2" val="-40"/>
                </dgm:adjLst>
              </dgm:shape>
              <dgm:presOf/>
            </dgm:layoutNode>
            <dgm:layoutNode name="bottomArc1" styleLbl="parChTrans1D1" moveWith="rootText1">
              <dgm:alg type="sp"/>
              <dgm:shape xmlns:r="http://schemas.openxmlformats.org/officeDocument/2006/relationships" type="arc" r:blip="" zOrderOff="-2">
                <dgm:adjLst>
                  <dgm:adj idx="1" val="40"/>
                  <dgm:adj idx="2" val="140"/>
                </dgm:adjLst>
              </dgm:shape>
              <dgm:presOf/>
            </dgm:layoutNode>
            <dgm:layoutNode name="topConnNode1" moveWith="rootText1">
              <dgm:alg type="sp"/>
              <dgm:shape xmlns:r="http://schemas.openxmlformats.org/officeDocument/2006/relationships" type="rect" r:blip="" hideGeom="1">
                <dgm:adjLst/>
              </dgm:shape>
              <dgm:presOf axis="self" ptType="node" cnt="1"/>
            </dgm:layoutNode>
          </dgm:layoutNode>
          <dgm:layoutNode name="hierChild2">
            <dgm:choose name="Name16">
              <dgm:if name="Name17" func="var" arg="hierBranch" op="equ" val="l">
                <dgm:alg type="hierChild">
                  <dgm:param type="chAlign" val="r"/>
                  <dgm:param type="linDir" val="fromT"/>
                </dgm:alg>
              </dgm:if>
              <dgm:if name="Name18" func="var" arg="hierBranch" op="equ" val="r">
                <dgm:alg type="hierChild">
                  <dgm:param type="chAlign" val="l"/>
                  <dgm:param type="linDir" val="fromT"/>
                </dgm:alg>
              </dgm:if>
              <dgm:if name="Name19" func="var" arg="hierBranch" op="equ" val="hang">
                <dgm:choose name="Name20">
                  <dgm:if name="Name21" func="var" arg="dir" op="equ" val="norm">
                    <dgm:alg type="hierChild">
                      <dgm:param type="chAlign" val="l"/>
                      <dgm:param type="linDir" val="fromL"/>
                      <dgm:param type="secChAlign" val="t"/>
                      <dgm:param type="secLinDir" val="fromT"/>
                    </dgm:alg>
                  </dgm:if>
                  <dgm:else name="Name22">
                    <dgm:alg type="hierChild">
                      <dgm:param type="chAlign" val="l"/>
                      <dgm:param type="linDir" val="fromR"/>
                      <dgm:param type="secChAlign" val="t"/>
                      <dgm:param type="secLinDir" val="fromT"/>
                    </dgm:alg>
                  </dgm:else>
                </dgm:choose>
              </dgm:if>
              <dgm:else name="Name23">
                <dgm:choose name="Name24">
                  <dgm:if name="Name25" func="var" arg="dir" op="equ" val="norm">
                    <dgm:alg type="hierChild"/>
                  </dgm:if>
                  <dgm:else name="Name26">
                    <dgm:alg type="hierChild">
                      <dgm:param type="linDir" val="fromR"/>
                    </dgm:alg>
                  </dgm:else>
                </dgm:choose>
              </dgm:else>
            </dgm:choose>
            <dgm:shape xmlns:r="http://schemas.openxmlformats.org/officeDocument/2006/relationships" r:blip="">
              <dgm:adjLst/>
            </dgm:shape>
            <dgm:presOf/>
            <dgm:forEach name="rep2a" axis="ch" ptType="nonAsst">
              <dgm:forEach name="Name27" axis="precedSib" ptType="parTrans" st="-1" cnt="1">
                <dgm:layoutNode name="Name28">
                  <dgm:choose name="Name29">
                    <dgm:if name="Name30" func="var" arg="hierBranch" op="equ" val="std">
                      <dgm:choose name="Name31">
                        <dgm:if name="Name32"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33"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34">
                          <dgm:alg type="conn">
                            <dgm:param type="connRout" val="bend"/>
                            <dgm:param type="dim" val="1D"/>
                            <dgm:param type="endSty" val="noArr"/>
                            <dgm:param type="begPts" val="bCtr"/>
                            <dgm:param type="endPts" val="tCtr"/>
                            <dgm:param type="bendPt" val="end"/>
                            <dgm:param type="srcNode" val="bottomArc2"/>
                            <dgm:param type="dstNode" val="topArc2"/>
                          </dgm:alg>
                        </dgm:else>
                      </dgm:choose>
                    </dgm:if>
                    <dgm:if name="Name35" func="var" arg="hierBranch" op="equ" val="init">
                      <dgm:choose name="Name36">
                        <dgm:if name="Name37" axis="self" func="depth" op="lte" val="2">
                          <dgm:choose name="Name38">
                            <dgm:if name="Name39"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40"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41">
                              <dgm:alg type="conn">
                                <dgm:param type="connRout" val="bend"/>
                                <dgm:param type="dim" val="1D"/>
                                <dgm:param type="endSty" val="noArr"/>
                                <dgm:param type="begPts" val="bCtr"/>
                                <dgm:param type="endPts" val="tCtr"/>
                                <dgm:param type="bendPt" val="end"/>
                                <dgm:param type="srcNode" val="bottomArc2"/>
                                <dgm:param type="dstNode" val="topArc2"/>
                              </dgm:alg>
                            </dgm:else>
                          </dgm:choose>
                        </dgm:if>
                        <dgm:else name="Name42">
                          <dgm:choose name="Name43">
                            <dgm:if name="Name44" axis="par des" func="maxDepth" op="lte" val="1">
                              <dgm:choose name="Name45">
                                <dgm:if name="Name46" axis="self" func="depth" op="lte" val="2">
                                  <dgm:alg type="conn">
                                    <dgm:param type="connRout" val="bend"/>
                                    <dgm:param type="dim" val="1D"/>
                                    <dgm:param type="endSty" val="noArr"/>
                                    <dgm:param type="begPts" val="bCtr"/>
                                    <dgm:param type="endPts" val="bL bR"/>
                                    <dgm:param type="srcNode" val="bottomArc1"/>
                                    <dgm:param type="dstNode" val="topConnNode2"/>
                                  </dgm:alg>
                                </dgm:if>
                                <dgm:if name="Name47" axis="par" ptType="asst" func="cnt" op="equ" val="1">
                                  <dgm:alg type="conn">
                                    <dgm:param type="connRout" val="bend"/>
                                    <dgm:param type="dim" val="1D"/>
                                    <dgm:param type="endSty" val="noArr"/>
                                    <dgm:param type="begPts" val="bCtr"/>
                                    <dgm:param type="endPts" val="bL bR"/>
                                    <dgm:param type="srcNode" val="bottomArc3"/>
                                    <dgm:param type="dstNode" val="topConnNode2"/>
                                  </dgm:alg>
                                </dgm:if>
                                <dgm:else name="Name48">
                                  <dgm:alg type="conn">
                                    <dgm:param type="connRout" val="bend"/>
                                    <dgm:param type="dim" val="1D"/>
                                    <dgm:param type="endSty" val="noArr"/>
                                    <dgm:param type="begPts" val="bCtr"/>
                                    <dgm:param type="endPts" val="bL bR"/>
                                    <dgm:param type="srcNode" val="bottomArc2"/>
                                    <dgm:param type="dstNode" val="topConnNode2"/>
                                  </dgm:alg>
                                </dgm:else>
                              </dgm:choose>
                            </dgm:if>
                            <dgm:else name="Name49">
                              <dgm:choose name="Name50">
                                <dgm:if name="Name51" axis="self" func="depth" op="lte" val="2">
                                  <dgm:alg type="conn">
                                    <dgm:param type="connRout" val="bend"/>
                                    <dgm:param type="dim" val="1D"/>
                                    <dgm:param type="endSty" val="noArr"/>
                                    <dgm:param type="begPts" val="bCtr"/>
                                    <dgm:param type="endPts" val="tCtr"/>
                                    <dgm:param type="bendPt" val="end"/>
                                    <dgm:param type="srcNode" val="bottomArc1"/>
                                    <dgm:param type="dstNode" val="topArc2"/>
                                  </dgm:alg>
                                </dgm:if>
                                <dgm:if name="Name52" axis="par" ptType="asst" func="cnt" op="equ" val="1">
                                  <dgm:alg type="conn">
                                    <dgm:param type="connRout" val="bend"/>
                                    <dgm:param type="dim" val="1D"/>
                                    <dgm:param type="endSty" val="noArr"/>
                                    <dgm:param type="begPts" val="bCtr"/>
                                    <dgm:param type="endPts" val="tCtr"/>
                                    <dgm:param type="bendPt" val="end"/>
                                    <dgm:param type="srcNode" val="bottomArc3"/>
                                    <dgm:param type="dstNode" val="topArc2"/>
                                  </dgm:alg>
                                </dgm:if>
                                <dgm:else name="Name53">
                                  <dgm:alg type="conn">
                                    <dgm:param type="connRout" val="bend"/>
                                    <dgm:param type="dim" val="1D"/>
                                    <dgm:param type="endSty" val="noArr"/>
                                    <dgm:param type="begPts" val="bCtr"/>
                                    <dgm:param type="endPts" val="tCtr"/>
                                    <dgm:param type="bendPt" val="end"/>
                                    <dgm:param type="srcNode" val="bottomArc2"/>
                                    <dgm:param type="dstNode" val="topArc2"/>
                                  </dgm:alg>
                                </dgm:else>
                              </dgm:choose>
                            </dgm:else>
                          </dgm:choose>
                        </dgm:else>
                      </dgm:choose>
                    </dgm:if>
                    <dgm:else name="Name54">
                      <dgm:choose name="Name55">
                        <dgm:if name="Name56" axis="self" func="depth" op="lte" val="2">
                          <dgm:alg type="conn">
                            <dgm:param type="connRout" val="bend"/>
                            <dgm:param type="dim" val="1D"/>
                            <dgm:param type="endSty" val="noArr"/>
                            <dgm:param type="begPts" val="bCtr"/>
                            <dgm:param type="endPts" val="bL bR"/>
                            <dgm:param type="srcNode" val="bottomArc1"/>
                            <dgm:param type="dstNode" val="topConnNode2"/>
                          </dgm:alg>
                        </dgm:if>
                        <dgm:if name="Name57" axis="par" ptType="asst" func="cnt" op="equ" val="1">
                          <dgm:alg type="conn">
                            <dgm:param type="connRout" val="bend"/>
                            <dgm:param type="dim" val="1D"/>
                            <dgm:param type="endSty" val="noArr"/>
                            <dgm:param type="begPts" val="bCtr"/>
                            <dgm:param type="endPts" val="bL bR"/>
                            <dgm:param type="srcNode" val="bottomArc3"/>
                            <dgm:param type="dstNode" val="topConnNode2"/>
                          </dgm:alg>
                        </dgm:if>
                        <dgm:else name="Name58">
                          <dgm:alg type="conn">
                            <dgm:param type="connRout" val="bend"/>
                            <dgm:param type="dim" val="1D"/>
                            <dgm:param type="endSty" val="noArr"/>
                            <dgm:param type="begPts" val="bCtr"/>
                            <dgm:param type="endPts" val="bL bR"/>
                            <dgm:param type="srcNode" val="bottomArc2"/>
                            <dgm:param type="dstNode" val="topConnNode2"/>
                          </dgm:alg>
                        </dgm:else>
                      </dgm:choose>
                    </dgm:else>
                  </dgm:choose>
                  <dgm:shape xmlns:r="http://schemas.openxmlformats.org/officeDocument/2006/relationships" type="conn" r:blip="" zOrderOff="-99999">
                    <dgm:adjLst/>
                  </dgm:shape>
                  <dgm:presOf axis="self"/>
                  <dgm:constrLst>
                    <dgm:constr type="begPad"/>
                    <dgm:constr type="endPad"/>
                  </dgm:constrLst>
                </dgm:layoutNode>
              </dgm:forEach>
              <dgm:layoutNode name="hierRoot2">
                <dgm:varLst>
                  <dgm:hierBranch val="init"/>
                </dgm:varLst>
                <dgm:choose name="Name59">
                  <dgm:if name="Name60" func="var" arg="hierBranch" op="equ" val="l">
                    <dgm:alg type="hierRoot">
                      <dgm:param type="hierAlign" val="tR"/>
                    </dgm:alg>
                    <dgm:shape xmlns:r="http://schemas.openxmlformats.org/officeDocument/2006/relationships" r:blip="">
                      <dgm:adjLst/>
                    </dgm:shape>
                    <dgm:presOf/>
                    <dgm:constrLst>
                      <dgm:constr type="alignOff" val="0.65"/>
                    </dgm:constrLst>
                  </dgm:if>
                  <dgm:if name="Name61" func="var" arg="hierBranch" op="equ" val="r">
                    <dgm:alg type="hierRoot">
                      <dgm:param type="hierAlign" val="tL"/>
                    </dgm:alg>
                    <dgm:shape xmlns:r="http://schemas.openxmlformats.org/officeDocument/2006/relationships" r:blip="">
                      <dgm:adjLst/>
                    </dgm:shape>
                    <dgm:presOf/>
                    <dgm:constrLst>
                      <dgm:constr type="alignOff" val="0.65"/>
                    </dgm:constrLst>
                  </dgm:if>
                  <dgm:if name="Name62"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63" func="var" arg="hierBranch" op="equ" val="init">
                    <dgm:choose name="Name64">
                      <dgm:if name="Name65" axis="des" func="maxDepth" op="lte" val="1">
                        <dgm:alg type="hierRoot">
                          <dgm:param type="hierAlign" val="tL"/>
                        </dgm:alg>
                        <dgm:shape xmlns:r="http://schemas.openxmlformats.org/officeDocument/2006/relationships" r:blip="">
                          <dgm:adjLst/>
                        </dgm:shape>
                        <dgm:presOf/>
                        <dgm:constrLst>
                          <dgm:constr type="alignOff" val="0.65"/>
                        </dgm:constrLst>
                      </dgm:if>
                      <dgm:else name="Name6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67">
                    <dgm:alg type="hierRoot"/>
                    <dgm:shape xmlns:r="http://schemas.openxmlformats.org/officeDocument/2006/relationships" r:blip="">
                      <dgm:adjLst/>
                    </dgm:shape>
                    <dgm:presOf/>
                    <dgm:constrLst>
                      <dgm:constr type="alignOff" val="0.65"/>
                    </dgm:constrLst>
                  </dgm:else>
                </dgm:choose>
                <dgm:layoutNode name="rootComposite2">
                  <dgm:alg type="composite"/>
                  <dgm:shape xmlns:r="http://schemas.openxmlformats.org/officeDocument/2006/relationships" r:blip="">
                    <dgm:adjLst/>
                  </dgm:shape>
                  <dgm:presOf axis="self" ptType="node" cnt="1"/>
                  <dgm:choose name="Name68">
                    <dgm:if name="Name69" func="var" arg="hierBranch" op="equ" val="init">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if name="Name70" func="var" arg="hierBranch" op="equ" val="l">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if name="Name71" func="var" arg="hierBranch" op="equ" val="r">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if>
                    <dgm:else name="Name72">
                      <dgm:constrLst>
                        <dgm:constr type="l" for="ch" forName="rootText2"/>
                        <dgm:constr type="t" for="ch" forName="rootText2" refType="h" fact="0.18"/>
                        <dgm:constr type="w" for="ch" forName="rootText2" refType="w"/>
                        <dgm:constr type="h" for="ch" forName="rootText2" refType="h" fact="0.64"/>
                        <dgm:constr type="l" for="ch" forName="topArc2" refType="w" fact="0.25"/>
                        <dgm:constr type="t" for="ch" forName="topArc2"/>
                        <dgm:constr type="w" for="ch" forName="topArc2" refType="h" refFor="ch" refForName="topArc2"/>
                        <dgm:constr type="h" for="ch" forName="topArc2" refType="h"/>
                        <dgm:constr type="l" for="ch" forName="bottomArc2" refType="w" fact="0.25"/>
                        <dgm:constr type="t" for="ch" forName="bottomArc2"/>
                        <dgm:constr type="w" for="ch" forName="bottomArc2" refType="h" refFor="ch" refForName="bottomArc2"/>
                        <dgm:constr type="h" for="ch" forName="bottomArc2" refType="h"/>
                        <dgm:constr type="ctrX" for="ch" forName="topConnNode2" refType="w" fact="0.5"/>
                        <dgm:constr type="t" for="ch" forName="topConnNode2"/>
                        <dgm:constr type="w" for="ch" forName="topConnNode2" refType="h" fact="0.76"/>
                        <dgm:constr type="b" for="ch" forName="topConnNode2" refType="t" refFor="ch" refForName="rootText2"/>
                      </dgm:constrLst>
                    </dgm:else>
                  </dgm:choose>
                  <dgm:layoutNode name="rootText2"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2" styleLbl="parChTrans1D1" moveWith="rootText2">
                    <dgm:alg type="sp"/>
                    <dgm:shape xmlns:r="http://schemas.openxmlformats.org/officeDocument/2006/relationships" type="arc" r:blip="" zOrderOff="-2">
                      <dgm:adjLst>
                        <dgm:adj idx="1" val="-140"/>
                        <dgm:adj idx="2" val="-40"/>
                      </dgm:adjLst>
                    </dgm:shape>
                    <dgm:presOf/>
                  </dgm:layoutNode>
                  <dgm:layoutNode name="bottomArc2" styleLbl="parChTrans1D1" moveWith="rootText2">
                    <dgm:alg type="sp"/>
                    <dgm:shape xmlns:r="http://schemas.openxmlformats.org/officeDocument/2006/relationships" type="arc" r:blip="" zOrderOff="-2">
                      <dgm:adjLst>
                        <dgm:adj idx="1" val="40"/>
                        <dgm:adj idx="2" val="140"/>
                      </dgm:adjLst>
                    </dgm:shape>
                    <dgm:presOf/>
                  </dgm:layoutNode>
                  <dgm:layoutNode name="topConnNode2" moveWith="rootText2">
                    <dgm:alg type="sp"/>
                    <dgm:shape xmlns:r="http://schemas.openxmlformats.org/officeDocument/2006/relationships" type="rect" r:blip="" hideGeom="1">
                      <dgm:adjLst/>
                    </dgm:shape>
                    <dgm:presOf axis="self" ptType="node" cnt="1"/>
                  </dgm:layoutNode>
                </dgm:layoutNode>
                <dgm:layoutNode name="hierChild4">
                  <dgm:choose name="Name73">
                    <dgm:if name="Name74" func="var" arg="hierBranch" op="equ" val="l">
                      <dgm:alg type="hierChild">
                        <dgm:param type="chAlign" val="r"/>
                        <dgm:param type="linDir" val="fromT"/>
                      </dgm:alg>
                    </dgm:if>
                    <dgm:if name="Name75" func="var" arg="hierBranch" op="equ" val="r">
                      <dgm:alg type="hierChild">
                        <dgm:param type="chAlign" val="l"/>
                        <dgm:param type="linDir" val="fromT"/>
                      </dgm:alg>
                    </dgm:if>
                    <dgm:if name="Name76" func="var" arg="hierBranch" op="equ" val="hang">
                      <dgm:choose name="Name77">
                        <dgm:if name="Name78" func="var" arg="dir" op="equ" val="norm">
                          <dgm:alg type="hierChild">
                            <dgm:param type="chAlign" val="l"/>
                            <dgm:param type="linDir" val="fromL"/>
                            <dgm:param type="secChAlign" val="t"/>
                            <dgm:param type="secLinDir" val="fromT"/>
                          </dgm:alg>
                        </dgm:if>
                        <dgm:else name="Name79">
                          <dgm:alg type="hierChild">
                            <dgm:param type="chAlign" val="l"/>
                            <dgm:param type="linDir" val="fromR"/>
                            <dgm:param type="secChAlign" val="t"/>
                            <dgm:param type="secLinDir" val="fromT"/>
                          </dgm:alg>
                        </dgm:else>
                      </dgm:choose>
                    </dgm:if>
                    <dgm:if name="Name80" func="var" arg="hierBranch" op="equ" val="std">
                      <dgm:choose name="Name81">
                        <dgm:if name="Name82" func="var" arg="dir" op="equ" val="norm">
                          <dgm:alg type="hierChild"/>
                        </dgm:if>
                        <dgm:else name="Name83">
                          <dgm:alg type="hierChild">
                            <dgm:param type="linDir" val="fromR"/>
                          </dgm:alg>
                        </dgm:else>
                      </dgm:choose>
                    </dgm:if>
                    <dgm:if name="Name84" func="var" arg="hierBranch" op="equ" val="init">
                      <dgm:choose name="Name85">
                        <dgm:if name="Name86" axis="des" func="maxDepth" op="lte" val="1">
                          <dgm:alg type="hierChild">
                            <dgm:param type="chAlign" val="l"/>
                            <dgm:param type="linDir" val="fromT"/>
                          </dgm:alg>
                        </dgm:if>
                        <dgm:else name="Name87">
                          <dgm:choose name="Name88">
                            <dgm:if name="Name89" func="var" arg="dir" op="equ" val="norm">
                              <dgm:alg type="hierChild"/>
                            </dgm:if>
                            <dgm:else name="Name90">
                              <dgm:alg type="hierChild">
                                <dgm:param type="linDir" val="fromR"/>
                              </dgm:alg>
                            </dgm:else>
                          </dgm:choose>
                        </dgm:else>
                      </dgm:choose>
                    </dgm:if>
                    <dgm:else name="Name91"/>
                  </dgm:choose>
                  <dgm:shape xmlns:r="http://schemas.openxmlformats.org/officeDocument/2006/relationships" r:blip="">
                    <dgm:adjLst/>
                  </dgm:shape>
                  <dgm:presOf/>
                  <dgm:forEach name="Name92" ref="rep2a"/>
                </dgm:layoutNode>
                <dgm:layoutNode name="hierChild5">
                  <dgm:choose name="Name93">
                    <dgm:if name="Name94" func="var" arg="dir" op="equ" val="norm">
                      <dgm:alg type="hierChild">
                        <dgm:param type="chAlign" val="l"/>
                        <dgm:param type="linDir" val="fromL"/>
                        <dgm:param type="secChAlign" val="t"/>
                        <dgm:param type="secLinDir" val="fromT"/>
                      </dgm:alg>
                    </dgm:if>
                    <dgm:else name="Name95">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Name96" ref="rep2b"/>
                </dgm:layoutNode>
              </dgm:layoutNode>
            </dgm:forEach>
          </dgm:layoutNode>
          <dgm:layoutNode name="hierChild3">
            <dgm:choose name="Name97">
              <dgm:if name="Name98" func="var" arg="dir" op="equ" val="norm">
                <dgm:alg type="hierChild">
                  <dgm:param type="chAlign" val="l"/>
                  <dgm:param type="linDir" val="fromL"/>
                  <dgm:param type="secChAlign" val="t"/>
                  <dgm:param type="secLinDir" val="fromT"/>
                </dgm:alg>
              </dgm:if>
              <dgm:else name="Name99">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rep2b" axis="ch" ptType="asst">
              <dgm:forEach name="Name100" axis="precedSib" ptType="parTrans" st="-1" cnt="1">
                <dgm:layoutNode name="Name101">
                  <dgm:choose name="Name102">
                    <dgm:if name="Name103" axis="self" func="depth" op="lte" val="2">
                      <dgm:alg type="conn">
                        <dgm:param type="connRout" val="bend"/>
                        <dgm:param type="dim" val="1D"/>
                        <dgm:param type="endSty" val="noArr"/>
                        <dgm:param type="begPts" val="bCtr"/>
                        <dgm:param type="endPts" val="bL bR"/>
                        <dgm:param type="srcNode" val="bottomArc1"/>
                        <dgm:param type="dstNode" val="topConnNode3"/>
                      </dgm:alg>
                    </dgm:if>
                    <dgm:if name="Name104" axis="par" ptType="asst" func="cnt" op="equ" val="1">
                      <dgm:alg type="conn">
                        <dgm:param type="connRout" val="bend"/>
                        <dgm:param type="dim" val="1D"/>
                        <dgm:param type="endSty" val="noArr"/>
                        <dgm:param type="begPts" val="bCtr"/>
                        <dgm:param type="endPts" val="bL bR"/>
                        <dgm:param type="srcNode" val="bottomArc3"/>
                        <dgm:param type="dstNode" val="topConnNode3"/>
                      </dgm:alg>
                    </dgm:if>
                    <dgm:else name="Name105">
                      <dgm:alg type="conn">
                        <dgm:param type="connRout" val="bend"/>
                        <dgm:param type="dim" val="1D"/>
                        <dgm:param type="endSty" val="noArr"/>
                        <dgm:param type="begPts" val="bCtr"/>
                        <dgm:param type="endPts" val="bL bR"/>
                        <dgm:param type="srcNode" val="bottomArc2"/>
                        <dgm:param type="dstNode" val="topConnNode3"/>
                      </dgm:alg>
                    </dgm:else>
                  </dgm:choose>
                  <dgm:shape xmlns:r="http://schemas.openxmlformats.org/officeDocument/2006/relationships" type="conn" r:blip="" zOrderOff="-99999">
                    <dgm:adjLst/>
                  </dgm:shape>
                  <dgm:presOf axis="self"/>
                  <dgm:constrLst>
                    <dgm:constr type="begPad"/>
                    <dgm:constr type="endPad"/>
                  </dgm:constrLst>
                </dgm:layoutNode>
              </dgm:forEach>
              <dgm:layoutNode name="hierRoot3">
                <dgm:varLst>
                  <dgm:hierBranch val="init"/>
                </dgm:varLst>
                <dgm:choose name="Name106">
                  <dgm:if name="Name107" func="var" arg="hierBranch" op="equ" val="l">
                    <dgm:alg type="hierRoot">
                      <dgm:param type="hierAlign" val="tR"/>
                    </dgm:alg>
                    <dgm:shape xmlns:r="http://schemas.openxmlformats.org/officeDocument/2006/relationships" r:blip="">
                      <dgm:adjLst/>
                    </dgm:shape>
                    <dgm:presOf/>
                    <dgm:constrLst>
                      <dgm:constr type="alignOff" val="0.65"/>
                    </dgm:constrLst>
                  </dgm:if>
                  <dgm:if name="Name108" func="var" arg="hierBranch" op="equ" val="r">
                    <dgm:alg type="hierRoot">
                      <dgm:param type="hierAlign" val="tL"/>
                    </dgm:alg>
                    <dgm:shape xmlns:r="http://schemas.openxmlformats.org/officeDocument/2006/relationships" r:blip="">
                      <dgm:adjLst/>
                    </dgm:shape>
                    <dgm:presOf/>
                    <dgm:constrLst>
                      <dgm:constr type="alignOff" val="0.65"/>
                    </dgm:constrLst>
                  </dgm:if>
                  <dgm:if name="Name109" func="var" arg="hierBranch" op="equ" val="hang">
                    <dgm:alg type="hierRoot"/>
                    <dgm:shape xmlns:r="http://schemas.openxmlformats.org/officeDocument/2006/relationships" r:blip="">
                      <dgm:adjLst/>
                    </dgm:shape>
                    <dgm:presOf/>
                    <dgm:constrLst>
                      <dgm:constr type="alignOff" val="0.65"/>
                    </dgm:constrLst>
                  </dgm:if>
                  <dgm:if name="Name110"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1" func="var" arg="hierBranch" op="equ" val="init">
                    <dgm:choose name="Name112">
                      <dgm:if name="Name113" axis="des" func="maxDepth" op="lte" val="1">
                        <dgm:alg type="hierRoot">
                          <dgm:param type="hierAlign" val="tL"/>
                        </dgm:alg>
                        <dgm:shape xmlns:r="http://schemas.openxmlformats.org/officeDocument/2006/relationships" r:blip="">
                          <dgm:adjLst/>
                        </dgm:shape>
                        <dgm:presOf/>
                        <dgm:constrLst>
                          <dgm:constr type="alignOff" val="0.65"/>
                        </dgm:constrLst>
                      </dgm:if>
                      <dgm:else name="Name114">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15"/>
                </dgm:choose>
                <dgm:layoutNode name="rootComposite3">
                  <dgm:alg type="composite"/>
                  <dgm:shape xmlns:r="http://schemas.openxmlformats.org/officeDocument/2006/relationships" r:blip="">
                    <dgm:adjLst/>
                  </dgm:shape>
                  <dgm:presOf axis="self" ptType="node" cnt="1"/>
                  <dgm:choose name="Name116">
                    <dgm:if name="Name117" func="var" arg="hierBranch" op="equ" val="init">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if name="Name118" func="var" arg="hierBranch" op="equ" val="l">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if name="Name119" func="var" arg="hierBranch" op="equ" val="r">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if>
                    <dgm:else name="Name120">
                      <dgm:constrLst>
                        <dgm:constr type="l" for="ch" forName="rootText3"/>
                        <dgm:constr type="t" for="ch" forName="rootText3" refType="h" fact="0.18"/>
                        <dgm:constr type="w" for="ch" forName="rootText3" refType="w"/>
                        <dgm:constr type="h" for="ch" forName="rootText3" refType="h" fact="0.64"/>
                        <dgm:constr type="l" for="ch" forName="topArc3" refType="w" fact="0.25"/>
                        <dgm:constr type="t" for="ch" forName="topArc3"/>
                        <dgm:constr type="w" for="ch" forName="topArc3" refType="h" refFor="ch" refForName="topArc3"/>
                        <dgm:constr type="h" for="ch" forName="topArc3" refType="h"/>
                        <dgm:constr type="l" for="ch" forName="bottomArc3" refType="w" fact="0.25"/>
                        <dgm:constr type="t" for="ch" forName="bottomArc3"/>
                        <dgm:constr type="w" for="ch" forName="bottomArc3" refType="h" refFor="ch" refForName="bottomArc3"/>
                        <dgm:constr type="h" for="ch" forName="bottomArc3" refType="h"/>
                        <dgm:constr type="ctrX" for="ch" forName="topConnNode3" refType="w" fact="0.5"/>
                        <dgm:constr type="t" for="ch" forName="topConnNode3"/>
                        <dgm:constr type="w" for="ch" forName="topConnNode3" refType="h" fact="0.76"/>
                        <dgm:constr type="b" for="ch" forName="topConnNode3" refType="t" refFor="ch" refForName="rootText3"/>
                      </dgm:constrLst>
                    </dgm:else>
                  </dgm:choose>
                  <dgm:layoutNode name="rootText3" styleLbl="alignAcc1">
                    <dgm:varLst>
                      <dgm:chPref val="3"/>
                    </dgm:varLst>
                    <dgm:alg type="tx"/>
                    <dgm:shape xmlns:r="http://schemas.openxmlformats.org/officeDocument/2006/relationships" type="rect" r:blip="" hideGeom="1">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topArc3" styleLbl="parChTrans1D1" moveWith="rootText3">
                    <dgm:alg type="sp"/>
                    <dgm:shape xmlns:r="http://schemas.openxmlformats.org/officeDocument/2006/relationships" type="arc" r:blip="" zOrderOff="-2">
                      <dgm:adjLst>
                        <dgm:adj idx="1" val="-140"/>
                        <dgm:adj idx="2" val="-40"/>
                      </dgm:adjLst>
                    </dgm:shape>
                    <dgm:presOf/>
                  </dgm:layoutNode>
                  <dgm:layoutNode name="bottomArc3" styleLbl="parChTrans1D1" moveWith="rootText3">
                    <dgm:alg type="sp"/>
                    <dgm:shape xmlns:r="http://schemas.openxmlformats.org/officeDocument/2006/relationships" type="arc" r:blip="" zOrderOff="-2">
                      <dgm:adjLst>
                        <dgm:adj idx="1" val="40"/>
                        <dgm:adj idx="2" val="140"/>
                      </dgm:adjLst>
                    </dgm:shape>
                    <dgm:presOf/>
                  </dgm:layoutNode>
                  <dgm:layoutNode name="topConnNode3" moveWith="rootText3">
                    <dgm:alg type="sp"/>
                    <dgm:shape xmlns:r="http://schemas.openxmlformats.org/officeDocument/2006/relationships" type="rect" r:blip="" hideGeom="1">
                      <dgm:adjLst/>
                    </dgm:shape>
                    <dgm:presOf axis="self" ptType="node" cnt="1"/>
                  </dgm:layoutNode>
                </dgm:layoutNode>
                <dgm:layoutNode name="hierChild6">
                  <dgm:choose name="Name121">
                    <dgm:if name="Name122" func="var" arg="hierBranch" op="equ" val="l">
                      <dgm:alg type="hierChild">
                        <dgm:param type="chAlign" val="r"/>
                        <dgm:param type="linDir" val="fromT"/>
                      </dgm:alg>
                    </dgm:if>
                    <dgm:if name="Name123" func="var" arg="hierBranch" op="equ" val="r">
                      <dgm:alg type="hierChild">
                        <dgm:param type="chAlign" val="l"/>
                        <dgm:param type="linDir" val="fromT"/>
                      </dgm:alg>
                    </dgm:if>
                    <dgm:if name="Name124" func="var" arg="hierBranch" op="equ" val="hang">
                      <dgm:choose name="Name125">
                        <dgm:if name="Name126" func="var" arg="dir" op="equ" val="norm">
                          <dgm:alg type="hierChild">
                            <dgm:param type="chAlign" val="l"/>
                            <dgm:param type="linDir" val="fromL"/>
                            <dgm:param type="secChAlign" val="t"/>
                            <dgm:param type="secLinDir" val="fromT"/>
                          </dgm:alg>
                        </dgm:if>
                        <dgm:else name="Name127">
                          <dgm:alg type="hierChild">
                            <dgm:param type="chAlign" val="l"/>
                            <dgm:param type="linDir" val="fromR"/>
                            <dgm:param type="secChAlign" val="t"/>
                            <dgm:param type="secLinDir" val="fromT"/>
                          </dgm:alg>
                        </dgm:else>
                      </dgm:choose>
                    </dgm:if>
                    <dgm:if name="Name128" func="var" arg="hierBranch" op="equ" val="std">
                      <dgm:choose name="Name129">
                        <dgm:if name="Name130" func="var" arg="dir" op="equ" val="norm">
                          <dgm:alg type="hierChild"/>
                        </dgm:if>
                        <dgm:else name="Name131">
                          <dgm:alg type="hierChild">
                            <dgm:param type="linDir" val="fromR"/>
                          </dgm:alg>
                        </dgm:else>
                      </dgm:choose>
                    </dgm:if>
                    <dgm:if name="Name132" func="var" arg="hierBranch" op="equ" val="init">
                      <dgm:choose name="Name133">
                        <dgm:if name="Name134" axis="des" func="maxDepth" op="lte" val="1">
                          <dgm:alg type="hierChild">
                            <dgm:param type="chAlign" val="l"/>
                            <dgm:param type="linDir" val="fromT"/>
                          </dgm:alg>
                        </dgm:if>
                        <dgm:else name="Name135">
                          <dgm:alg type="hierChild"/>
                        </dgm:else>
                      </dgm:choose>
                    </dgm:if>
                    <dgm:else name="Name136"/>
                  </dgm:choose>
                  <dgm:shape xmlns:r="http://schemas.openxmlformats.org/officeDocument/2006/relationships" r:blip="">
                    <dgm:adjLst/>
                  </dgm:shape>
                  <dgm:presOf/>
                  <dgm:forEach name="Name137" ref="rep2a"/>
                </dgm:layoutNode>
                <dgm:layoutNode name="hierChild7">
                  <dgm:choose name="Name138">
                    <dgm:if name="Name139" func="var" arg="dir" op="equ" val="norm">
                      <dgm:alg type="hierChild">
                        <dgm:param type="chAlign" val="l"/>
                        <dgm:param type="linDir" val="fromL"/>
                        <dgm:param type="secChAlign" val="t"/>
                        <dgm:param type="secLinDir" val="fromT"/>
                      </dgm:alg>
                    </dgm:if>
                    <dgm:else name="Name140">
                      <dgm:alg type="hierChild">
                        <dgm:param type="chAlign" val="l"/>
                        <dgm:param type="linDir" val="fromR"/>
                        <dgm:param type="secChAlign" val="t"/>
                        <dgm:param type="secLinDir" val="fromT"/>
                      </dgm:alg>
                    </dgm:else>
                  </dgm:choose>
                  <dgm:shape xmlns:r="http://schemas.openxmlformats.org/officeDocument/2006/relationships" r:blip="">
                    <dgm:adjLst/>
                  </dgm:shape>
                  <dgm:presOf/>
                  <dgm:forEach name="Name141"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9.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0.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3.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4.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7.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8.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C8981B3-8667-44E8-8279-6FEA70840F9C}" type="datetimeFigureOut">
              <a:rPr lang="en-US" smtClean="0"/>
              <a:t>4/10/2023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74B3BA-6A16-47D1-B285-5F68DE41CBCE}" type="slidenum">
              <a:rPr lang="en-US" smtClean="0"/>
              <a:t>‹#›</a:t>
            </a:fld>
            <a:endParaRPr lang="en-US"/>
          </a:p>
        </p:txBody>
      </p:sp>
    </p:spTree>
    <p:extLst>
      <p:ext uri="{BB962C8B-B14F-4D97-AF65-F5344CB8AC3E}">
        <p14:creationId xmlns:p14="http://schemas.microsoft.com/office/powerpoint/2010/main" val="18560476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EC139CC-6C76-46DA-9BBF-9305084B1F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Subtitle 2"/>
          <p:cNvSpPr>
            <a:spLocks noGrp="1"/>
          </p:cNvSpPr>
          <p:nvPr>
            <p:ph type="subTitle" idx="1" hasCustomPrompt="1"/>
          </p:nvPr>
        </p:nvSpPr>
        <p:spPr>
          <a:xfrm>
            <a:off x="304800" y="4572000"/>
            <a:ext cx="5334000" cy="1219200"/>
          </a:xfrm>
        </p:spPr>
        <p:txBody>
          <a:bodyPr/>
          <a:lstStyle>
            <a:lvl1pPr marL="0" indent="0" algn="l">
              <a:buNone/>
              <a:defRPr sz="2000" b="1">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Superior Court of CA, Fresno County</a:t>
            </a:r>
          </a:p>
          <a:p>
            <a:r>
              <a:rPr lang="en-US" dirty="0"/>
              <a:t>Effective January 1, 2021</a:t>
            </a:r>
          </a:p>
        </p:txBody>
      </p:sp>
      <p:sp>
        <p:nvSpPr>
          <p:cNvPr id="4" name="Title 1"/>
          <p:cNvSpPr>
            <a:spLocks noGrp="1"/>
          </p:cNvSpPr>
          <p:nvPr>
            <p:ph type="title" hasCustomPrompt="1"/>
          </p:nvPr>
        </p:nvSpPr>
        <p:spPr>
          <a:xfrm>
            <a:off x="314011" y="304800"/>
            <a:ext cx="7772400" cy="1905000"/>
          </a:xfrm>
        </p:spPr>
        <p:txBody>
          <a:bodyPr anchor="ctr"/>
          <a:lstStyle>
            <a:lvl1pPr algn="l">
              <a:defRPr sz="4000" b="1" cap="none" baseline="0">
                <a:solidFill>
                  <a:srgbClr val="006680"/>
                </a:solidFill>
                <a:latin typeface="+mj-lt"/>
              </a:defRPr>
            </a:lvl1pPr>
          </a:lstStyle>
          <a:p>
            <a:r>
              <a:rPr lang="en-US" dirty="0"/>
              <a:t>2021 Renewal Overview</a:t>
            </a:r>
          </a:p>
        </p:txBody>
      </p:sp>
      <p:pic>
        <p:nvPicPr>
          <p:cNvPr id="9" name="Picture 8">
            <a:extLst>
              <a:ext uri="{FF2B5EF4-FFF2-40B4-BE49-F238E27FC236}">
                <a16:creationId xmlns:a16="http://schemas.microsoft.com/office/drawing/2014/main" id="{07C978E7-F0C1-49CA-9AB1-02EB2517BC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09694" y="6095999"/>
            <a:ext cx="1377106" cy="633099"/>
          </a:xfrm>
          <a:prstGeom prst="rect">
            <a:avLst/>
          </a:prstGeom>
        </p:spPr>
      </p:pic>
    </p:spTree>
    <p:extLst>
      <p:ext uri="{BB962C8B-B14F-4D97-AF65-F5344CB8AC3E}">
        <p14:creationId xmlns:p14="http://schemas.microsoft.com/office/powerpoint/2010/main" val="14153963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8661E81-BECE-4E62-95E1-24C0019A8C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TextBox 6">
            <a:extLst>
              <a:ext uri="{FF2B5EF4-FFF2-40B4-BE49-F238E27FC236}">
                <a16:creationId xmlns:a16="http://schemas.microsoft.com/office/drawing/2014/main" id="{E508823F-5DDC-48E9-A84C-FDB366934D26}"/>
              </a:ext>
            </a:extLst>
          </p:cNvPr>
          <p:cNvSpPr txBox="1"/>
          <p:nvPr/>
        </p:nvSpPr>
        <p:spPr>
          <a:xfrm>
            <a:off x="457200" y="6272784"/>
            <a:ext cx="1447800" cy="215444"/>
          </a:xfrm>
          <a:prstGeom prst="rect">
            <a:avLst/>
          </a:prstGeom>
          <a:noFill/>
        </p:spPr>
        <p:txBody>
          <a:bodyPr wrap="square" rtlCol="0">
            <a:spAutoFit/>
          </a:bodyPr>
          <a:lstStyle/>
          <a:p>
            <a:r>
              <a:rPr lang="en-US" sz="800" dirty="0">
                <a:solidFill>
                  <a:schemeClr val="tx1"/>
                </a:solidFill>
              </a:rPr>
              <a:t>LICENSE NO. 0451271</a:t>
            </a:r>
          </a:p>
        </p:txBody>
      </p:sp>
      <p:sp>
        <p:nvSpPr>
          <p:cNvPr id="8" name="Rectangle 9">
            <a:extLst>
              <a:ext uri="{FF2B5EF4-FFF2-40B4-BE49-F238E27FC236}">
                <a16:creationId xmlns:a16="http://schemas.microsoft.com/office/drawing/2014/main" id="{5EADA6CB-DE61-4121-9F5A-2A66B27D4324}"/>
              </a:ext>
            </a:extLst>
          </p:cNvPr>
          <p:cNvSpPr>
            <a:spLocks noChangeArrowheads="1"/>
          </p:cNvSpPr>
          <p:nvPr/>
        </p:nvSpPr>
        <p:spPr bwMode="auto">
          <a:xfrm>
            <a:off x="3886200" y="6273055"/>
            <a:ext cx="533400" cy="228600"/>
          </a:xfrm>
          <a:prstGeom prst="rect">
            <a:avLst/>
          </a:prstGeom>
          <a:noFill/>
          <a:ln w="9525">
            <a:noFill/>
            <a:miter lim="800000"/>
            <a:headEnd/>
            <a:tailEnd/>
          </a:ln>
          <a:effectLst/>
        </p:spPr>
        <p:txBody>
          <a:bodyPr anchor="ctr" anchorCtr="1"/>
          <a:lstStyle/>
          <a:p>
            <a:pPr algn="ctr">
              <a:defRPr/>
            </a:pPr>
            <a:endParaRPr lang="en-US" sz="1000" dirty="0">
              <a:solidFill>
                <a:schemeClr val="tx1">
                  <a:lumMod val="95000"/>
                  <a:lumOff val="5000"/>
                </a:schemeClr>
              </a:solidFill>
            </a:endParaRPr>
          </a:p>
        </p:txBody>
      </p:sp>
      <p:sp>
        <p:nvSpPr>
          <p:cNvPr id="6" name="Rectangle 2">
            <a:extLst>
              <a:ext uri="{FF2B5EF4-FFF2-40B4-BE49-F238E27FC236}">
                <a16:creationId xmlns:a16="http://schemas.microsoft.com/office/drawing/2014/main" id="{9D827A9A-C279-49CA-ABCB-F7678CDCBAF0}"/>
              </a:ext>
            </a:extLst>
          </p:cNvPr>
          <p:cNvSpPr>
            <a:spLocks noGrp="1" noChangeArrowheads="1"/>
          </p:cNvSpPr>
          <p:nvPr>
            <p:ph type="title"/>
          </p:nvPr>
        </p:nvSpPr>
        <p:spPr bwMode="auto">
          <a:xfrm>
            <a:off x="3276600" y="1458913"/>
            <a:ext cx="5562600" cy="864439"/>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2400">
                <a:latin typeface="+mn-lt"/>
              </a:defRPr>
            </a:lvl1pPr>
          </a:lstStyle>
          <a:p>
            <a:pPr lvl="0"/>
            <a:endParaRPr lang="en-US" dirty="0"/>
          </a:p>
        </p:txBody>
      </p:sp>
      <p:sp>
        <p:nvSpPr>
          <p:cNvPr id="11" name="Content Placeholder 2">
            <a:extLst>
              <a:ext uri="{FF2B5EF4-FFF2-40B4-BE49-F238E27FC236}">
                <a16:creationId xmlns:a16="http://schemas.microsoft.com/office/drawing/2014/main" id="{3FE61602-A417-4D99-9C5B-CC3297EFB90F}"/>
              </a:ext>
            </a:extLst>
          </p:cNvPr>
          <p:cNvSpPr>
            <a:spLocks noGrp="1"/>
          </p:cNvSpPr>
          <p:nvPr>
            <p:ph idx="1"/>
          </p:nvPr>
        </p:nvSpPr>
        <p:spPr>
          <a:xfrm>
            <a:off x="3276600" y="2452254"/>
            <a:ext cx="5410200" cy="3186545"/>
          </a:xfrm>
        </p:spPr>
        <p:txBody>
          <a:bodyPr/>
          <a:lstStyle>
            <a:lvl1pPr marL="285750" indent="-285750">
              <a:buClr>
                <a:schemeClr val="accent1">
                  <a:lumMod val="50000"/>
                </a:schemeClr>
              </a:buClr>
              <a:buFont typeface="Wingdings" panose="05000000000000000000" pitchFamily="2" charset="2"/>
              <a:buChar char="§"/>
              <a:defRPr sz="1400"/>
            </a:lvl1pPr>
            <a:lvl2pPr marL="346075" indent="-166688">
              <a:buClr>
                <a:schemeClr val="accent1">
                  <a:lumMod val="50000"/>
                </a:schemeClr>
              </a:buClr>
              <a:buFont typeface="Wingdings" panose="05000000000000000000" pitchFamily="2" charset="2"/>
              <a:buChar char="§"/>
              <a:defRPr sz="1400"/>
            </a:lvl2pPr>
            <a:lvl3pPr marL="623888" indent="-234950">
              <a:buClr>
                <a:schemeClr val="accent1">
                  <a:lumMod val="50000"/>
                </a:schemeClr>
              </a:buClr>
              <a:buFont typeface="Wingdings" panose="05000000000000000000" pitchFamily="2" charset="2"/>
              <a:buChar char="§"/>
              <a:defRPr sz="1400"/>
            </a:lvl3pPr>
            <a:lvl4pPr marL="1600200" indent="-228600">
              <a:buClr>
                <a:schemeClr val="accent1">
                  <a:lumMod val="50000"/>
                </a:schemeClr>
              </a:buClr>
              <a:buFont typeface="Wingdings" panose="05000000000000000000" pitchFamily="2" charset="2"/>
              <a:buChar char="§"/>
              <a:defRPr sz="1400"/>
            </a:lvl4pPr>
            <a:lvl5pPr marL="2057400" indent="-228600">
              <a:buClr>
                <a:schemeClr val="accent1">
                  <a:lumMod val="50000"/>
                </a:schemeClr>
              </a:buClr>
              <a:buFont typeface="Wingdings" panose="05000000000000000000" pitchFamily="2" charset="2"/>
              <a:buChar char="§"/>
              <a:defRPr sz="1400"/>
            </a:lvl5pPr>
          </a:lstStyle>
          <a:p>
            <a:pPr lvl="0"/>
            <a:r>
              <a:rPr lang="en-US" dirty="0"/>
              <a:t>Edit Master text styles</a:t>
            </a:r>
          </a:p>
          <a:p>
            <a:pPr lvl="1"/>
            <a:r>
              <a:rPr lang="en-US" dirty="0"/>
              <a:t>Second level</a:t>
            </a:r>
          </a:p>
          <a:p>
            <a:pPr lvl="2"/>
            <a:r>
              <a:rPr lang="en-US" dirty="0"/>
              <a:t>Third level</a:t>
            </a:r>
          </a:p>
        </p:txBody>
      </p:sp>
      <p:pic>
        <p:nvPicPr>
          <p:cNvPr id="12" name="Picture 11">
            <a:extLst>
              <a:ext uri="{FF2B5EF4-FFF2-40B4-BE49-F238E27FC236}">
                <a16:creationId xmlns:a16="http://schemas.microsoft.com/office/drawing/2014/main" id="{1F0589C9-036D-43E2-AB2C-2B64784B85D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09694" y="6095999"/>
            <a:ext cx="1377106" cy="633099"/>
          </a:xfrm>
          <a:prstGeom prst="rect">
            <a:avLst/>
          </a:prstGeom>
        </p:spPr>
      </p:pic>
      <p:sp>
        <p:nvSpPr>
          <p:cNvPr id="4" name="Text Placeholder 3">
            <a:extLst>
              <a:ext uri="{FF2B5EF4-FFF2-40B4-BE49-F238E27FC236}">
                <a16:creationId xmlns:a16="http://schemas.microsoft.com/office/drawing/2014/main" id="{54DC40BC-2358-4894-B476-C12714351400}"/>
              </a:ext>
            </a:extLst>
          </p:cNvPr>
          <p:cNvSpPr>
            <a:spLocks noGrp="1"/>
          </p:cNvSpPr>
          <p:nvPr>
            <p:ph type="body" sz="quarter" idx="10"/>
          </p:nvPr>
        </p:nvSpPr>
        <p:spPr>
          <a:xfrm>
            <a:off x="0" y="3205163"/>
            <a:ext cx="3041650" cy="854075"/>
          </a:xfrm>
        </p:spPr>
        <p:txBody>
          <a:bodyPr/>
          <a:lstStyle>
            <a:lvl1pPr marL="0" indent="0" algn="ctr">
              <a:buNone/>
              <a:defRPr sz="1600">
                <a:solidFill>
                  <a:schemeClr val="bg1"/>
                </a:solidFill>
              </a:defRPr>
            </a:lvl1pPr>
            <a:lvl2pPr marL="234950" indent="0">
              <a:buNone/>
              <a:defRPr sz="1600"/>
            </a:lvl2pPr>
            <a:lvl3pPr marL="473075" indent="0">
              <a:buNone/>
              <a:defRPr sz="1600"/>
            </a:lvl3pPr>
            <a:lvl4pPr marL="682625" indent="0">
              <a:buNone/>
              <a:defRPr sz="1600"/>
            </a:lvl4pPr>
            <a:lvl5pPr marL="1374775" indent="0">
              <a:buNone/>
              <a:defRPr sz="1600"/>
            </a:lvl5pPr>
          </a:lstStyle>
          <a:p>
            <a:pPr lvl="0"/>
            <a:endParaRPr lang="en-US" dirty="0"/>
          </a:p>
        </p:txBody>
      </p:sp>
      <p:sp>
        <p:nvSpPr>
          <p:cNvPr id="9" name="Rectangle 9">
            <a:extLst>
              <a:ext uri="{FF2B5EF4-FFF2-40B4-BE49-F238E27FC236}">
                <a16:creationId xmlns:a16="http://schemas.microsoft.com/office/drawing/2014/main" id="{A327BB3F-6C73-4A1E-A483-6EEA44AB970C}"/>
              </a:ext>
            </a:extLst>
          </p:cNvPr>
          <p:cNvSpPr>
            <a:spLocks noChangeArrowheads="1"/>
          </p:cNvSpPr>
          <p:nvPr userDrawn="1"/>
        </p:nvSpPr>
        <p:spPr bwMode="auto">
          <a:xfrm>
            <a:off x="4305300" y="6272784"/>
            <a:ext cx="533400" cy="228600"/>
          </a:xfrm>
          <a:prstGeom prst="rect">
            <a:avLst/>
          </a:prstGeom>
          <a:noFill/>
          <a:ln w="9525">
            <a:noFill/>
            <a:miter lim="800000"/>
            <a:headEnd/>
            <a:tailEnd/>
          </a:ln>
          <a:effectLst/>
        </p:spPr>
        <p:txBody>
          <a:bodyPr anchor="ctr" anchorCtr="1"/>
          <a:lstStyle/>
          <a:p>
            <a:pPr algn="ctr">
              <a:defRPr/>
            </a:pPr>
            <a:fld id="{D6579C17-215F-4E2E-8805-2CFF0FEFC1DB}" type="slidenum">
              <a:rPr lang="en-US" sz="1000">
                <a:solidFill>
                  <a:schemeClr val="tx1">
                    <a:lumMod val="95000"/>
                    <a:lumOff val="5000"/>
                  </a:schemeClr>
                </a:solidFill>
              </a:rPr>
              <a:pPr algn="ctr">
                <a:defRPr/>
              </a:pPr>
              <a:t>‹#›</a:t>
            </a:fld>
            <a:endParaRPr lang="en-US" sz="1000" dirty="0">
              <a:solidFill>
                <a:schemeClr val="tx1">
                  <a:lumMod val="95000"/>
                  <a:lumOff val="5000"/>
                </a:schemeClr>
              </a:solidFill>
            </a:endParaRPr>
          </a:p>
        </p:txBody>
      </p:sp>
    </p:spTree>
    <p:extLst>
      <p:ext uri="{BB962C8B-B14F-4D97-AF65-F5344CB8AC3E}">
        <p14:creationId xmlns:p14="http://schemas.microsoft.com/office/powerpoint/2010/main" val="6766504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8661E81-BECE-4E62-95E1-24C0019A8C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00" y="0"/>
            <a:ext cx="9144000" cy="6858000"/>
          </a:xfrm>
          <a:prstGeom prst="rect">
            <a:avLst/>
          </a:prstGeom>
        </p:spPr>
      </p:pic>
      <p:sp>
        <p:nvSpPr>
          <p:cNvPr id="7" name="TextBox 6">
            <a:extLst>
              <a:ext uri="{FF2B5EF4-FFF2-40B4-BE49-F238E27FC236}">
                <a16:creationId xmlns:a16="http://schemas.microsoft.com/office/drawing/2014/main" id="{E508823F-5DDC-48E9-A84C-FDB366934D26}"/>
              </a:ext>
            </a:extLst>
          </p:cNvPr>
          <p:cNvSpPr txBox="1"/>
          <p:nvPr/>
        </p:nvSpPr>
        <p:spPr>
          <a:xfrm>
            <a:off x="457200" y="6272784"/>
            <a:ext cx="1447800" cy="215444"/>
          </a:xfrm>
          <a:prstGeom prst="rect">
            <a:avLst/>
          </a:prstGeom>
          <a:noFill/>
        </p:spPr>
        <p:txBody>
          <a:bodyPr wrap="square" rtlCol="0">
            <a:spAutoFit/>
          </a:bodyPr>
          <a:lstStyle/>
          <a:p>
            <a:r>
              <a:rPr lang="en-US" sz="800" dirty="0">
                <a:solidFill>
                  <a:schemeClr val="tx1"/>
                </a:solidFill>
              </a:rPr>
              <a:t>LICENSE NO. 0451271</a:t>
            </a:r>
          </a:p>
        </p:txBody>
      </p:sp>
      <p:sp>
        <p:nvSpPr>
          <p:cNvPr id="8" name="Rectangle 9">
            <a:extLst>
              <a:ext uri="{FF2B5EF4-FFF2-40B4-BE49-F238E27FC236}">
                <a16:creationId xmlns:a16="http://schemas.microsoft.com/office/drawing/2014/main" id="{5EADA6CB-DE61-4121-9F5A-2A66B27D4324}"/>
              </a:ext>
            </a:extLst>
          </p:cNvPr>
          <p:cNvSpPr>
            <a:spLocks noChangeArrowheads="1"/>
          </p:cNvSpPr>
          <p:nvPr/>
        </p:nvSpPr>
        <p:spPr bwMode="auto">
          <a:xfrm>
            <a:off x="3886200" y="6273055"/>
            <a:ext cx="533400" cy="228600"/>
          </a:xfrm>
          <a:prstGeom prst="rect">
            <a:avLst/>
          </a:prstGeom>
          <a:noFill/>
          <a:ln w="9525">
            <a:noFill/>
            <a:miter lim="800000"/>
            <a:headEnd/>
            <a:tailEnd/>
          </a:ln>
          <a:effectLst/>
        </p:spPr>
        <p:txBody>
          <a:bodyPr anchor="ctr" anchorCtr="1"/>
          <a:lstStyle/>
          <a:p>
            <a:pPr algn="ctr">
              <a:defRPr/>
            </a:pPr>
            <a:endParaRPr lang="en-US" sz="1000" dirty="0">
              <a:solidFill>
                <a:schemeClr val="tx1">
                  <a:lumMod val="95000"/>
                  <a:lumOff val="5000"/>
                </a:schemeClr>
              </a:solidFill>
            </a:endParaRPr>
          </a:p>
        </p:txBody>
      </p:sp>
      <p:sp>
        <p:nvSpPr>
          <p:cNvPr id="6" name="Rectangle 2">
            <a:extLst>
              <a:ext uri="{FF2B5EF4-FFF2-40B4-BE49-F238E27FC236}">
                <a16:creationId xmlns:a16="http://schemas.microsoft.com/office/drawing/2014/main" id="{9D827A9A-C279-49CA-ABCB-F7678CDCBAF0}"/>
              </a:ext>
            </a:extLst>
          </p:cNvPr>
          <p:cNvSpPr>
            <a:spLocks noGrp="1" noChangeArrowheads="1"/>
          </p:cNvSpPr>
          <p:nvPr>
            <p:ph type="title"/>
          </p:nvPr>
        </p:nvSpPr>
        <p:spPr bwMode="auto">
          <a:xfrm>
            <a:off x="3276600" y="152399"/>
            <a:ext cx="5562600" cy="864439"/>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2400"/>
            </a:lvl1pPr>
          </a:lstStyle>
          <a:p>
            <a:pPr lvl="0"/>
            <a:endParaRPr lang="en-US" dirty="0"/>
          </a:p>
        </p:txBody>
      </p:sp>
      <p:sp>
        <p:nvSpPr>
          <p:cNvPr id="11" name="Content Placeholder 2">
            <a:extLst>
              <a:ext uri="{FF2B5EF4-FFF2-40B4-BE49-F238E27FC236}">
                <a16:creationId xmlns:a16="http://schemas.microsoft.com/office/drawing/2014/main" id="{3FE61602-A417-4D99-9C5B-CC3297EFB90F}"/>
              </a:ext>
            </a:extLst>
          </p:cNvPr>
          <p:cNvSpPr>
            <a:spLocks noGrp="1"/>
          </p:cNvSpPr>
          <p:nvPr>
            <p:ph idx="1"/>
          </p:nvPr>
        </p:nvSpPr>
        <p:spPr>
          <a:xfrm>
            <a:off x="3276600" y="1143000"/>
            <a:ext cx="5410200" cy="4495800"/>
          </a:xfrm>
        </p:spPr>
        <p:txBody>
          <a:bodyPr/>
          <a:lstStyle>
            <a:lvl1pPr marL="166688" indent="-166688">
              <a:buClr>
                <a:schemeClr val="accent1">
                  <a:lumMod val="50000"/>
                </a:schemeClr>
              </a:buClr>
              <a:buFont typeface="Wingdings" panose="05000000000000000000" pitchFamily="2" charset="2"/>
              <a:buChar char="§"/>
              <a:defRPr sz="1400"/>
            </a:lvl1pPr>
            <a:lvl2pPr marL="346075" indent="-166688">
              <a:buClr>
                <a:schemeClr val="accent1">
                  <a:lumMod val="50000"/>
                </a:schemeClr>
              </a:buClr>
              <a:buFont typeface="Wingdings" panose="05000000000000000000" pitchFamily="2" charset="2"/>
              <a:buChar char="§"/>
              <a:defRPr sz="1400"/>
            </a:lvl2pPr>
            <a:lvl3pPr marL="623888" indent="-234950">
              <a:buClr>
                <a:schemeClr val="accent1">
                  <a:lumMod val="50000"/>
                </a:schemeClr>
              </a:buClr>
              <a:buFont typeface="Wingdings" panose="05000000000000000000" pitchFamily="2" charset="2"/>
              <a:buChar char="§"/>
              <a:defRPr sz="1400"/>
            </a:lvl3pPr>
            <a:lvl4pPr marL="1600200" indent="-228600">
              <a:buClr>
                <a:schemeClr val="accent1">
                  <a:lumMod val="50000"/>
                </a:schemeClr>
              </a:buClr>
              <a:buFont typeface="Wingdings" panose="05000000000000000000" pitchFamily="2" charset="2"/>
              <a:buChar char="§"/>
              <a:defRPr sz="1400"/>
            </a:lvl4pPr>
            <a:lvl5pPr marL="2057400" indent="-228600">
              <a:buClr>
                <a:schemeClr val="accent1">
                  <a:lumMod val="50000"/>
                </a:schemeClr>
              </a:buClr>
              <a:buFont typeface="Wingdings" panose="05000000000000000000" pitchFamily="2" charset="2"/>
              <a:buChar char="§"/>
              <a:defRPr sz="1400"/>
            </a:lvl5pPr>
          </a:lstStyle>
          <a:p>
            <a:pPr lvl="0"/>
            <a:r>
              <a:rPr lang="en-US" dirty="0"/>
              <a:t>Edit Master text styles</a:t>
            </a:r>
          </a:p>
          <a:p>
            <a:pPr lvl="1"/>
            <a:r>
              <a:rPr lang="en-US" dirty="0"/>
              <a:t>Second level</a:t>
            </a:r>
          </a:p>
          <a:p>
            <a:pPr lvl="2"/>
            <a:r>
              <a:rPr lang="en-US" dirty="0"/>
              <a:t>Third level</a:t>
            </a:r>
          </a:p>
        </p:txBody>
      </p:sp>
      <p:pic>
        <p:nvPicPr>
          <p:cNvPr id="12" name="Picture 11">
            <a:extLst>
              <a:ext uri="{FF2B5EF4-FFF2-40B4-BE49-F238E27FC236}">
                <a16:creationId xmlns:a16="http://schemas.microsoft.com/office/drawing/2014/main" id="{1F0589C9-036D-43E2-AB2C-2B64784B85D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09694" y="6095999"/>
            <a:ext cx="1377106" cy="633099"/>
          </a:xfrm>
          <a:prstGeom prst="rect">
            <a:avLst/>
          </a:prstGeom>
        </p:spPr>
      </p:pic>
      <p:sp>
        <p:nvSpPr>
          <p:cNvPr id="4" name="Text Placeholder 3">
            <a:extLst>
              <a:ext uri="{FF2B5EF4-FFF2-40B4-BE49-F238E27FC236}">
                <a16:creationId xmlns:a16="http://schemas.microsoft.com/office/drawing/2014/main" id="{54DC40BC-2358-4894-B476-C12714351400}"/>
              </a:ext>
            </a:extLst>
          </p:cNvPr>
          <p:cNvSpPr>
            <a:spLocks noGrp="1"/>
          </p:cNvSpPr>
          <p:nvPr>
            <p:ph type="body" sz="quarter" idx="10"/>
          </p:nvPr>
        </p:nvSpPr>
        <p:spPr>
          <a:xfrm>
            <a:off x="0" y="3205163"/>
            <a:ext cx="3041650" cy="854075"/>
          </a:xfrm>
        </p:spPr>
        <p:txBody>
          <a:bodyPr/>
          <a:lstStyle>
            <a:lvl1pPr marL="0" indent="0" algn="ctr">
              <a:buNone/>
              <a:defRPr sz="1600">
                <a:solidFill>
                  <a:schemeClr val="bg1"/>
                </a:solidFill>
              </a:defRPr>
            </a:lvl1pPr>
            <a:lvl2pPr marL="234950" indent="0">
              <a:buNone/>
              <a:defRPr sz="1600"/>
            </a:lvl2pPr>
            <a:lvl3pPr marL="473075" indent="0">
              <a:buNone/>
              <a:defRPr sz="1600"/>
            </a:lvl3pPr>
            <a:lvl4pPr marL="682625" indent="0">
              <a:buNone/>
              <a:defRPr sz="1600"/>
            </a:lvl4pPr>
            <a:lvl5pPr marL="1374775" indent="0">
              <a:buNone/>
              <a:defRPr sz="1600"/>
            </a:lvl5pPr>
          </a:lstStyle>
          <a:p>
            <a:pPr lvl="0"/>
            <a:endParaRPr lang="en-US" dirty="0"/>
          </a:p>
        </p:txBody>
      </p:sp>
      <p:sp>
        <p:nvSpPr>
          <p:cNvPr id="9" name="Rectangle 9">
            <a:extLst>
              <a:ext uri="{FF2B5EF4-FFF2-40B4-BE49-F238E27FC236}">
                <a16:creationId xmlns:a16="http://schemas.microsoft.com/office/drawing/2014/main" id="{FE837459-DF74-41DA-80CB-B850F54DB60B}"/>
              </a:ext>
            </a:extLst>
          </p:cNvPr>
          <p:cNvSpPr>
            <a:spLocks noChangeArrowheads="1"/>
          </p:cNvSpPr>
          <p:nvPr userDrawn="1"/>
        </p:nvSpPr>
        <p:spPr bwMode="auto">
          <a:xfrm>
            <a:off x="4305300" y="6272784"/>
            <a:ext cx="533400" cy="228600"/>
          </a:xfrm>
          <a:prstGeom prst="rect">
            <a:avLst/>
          </a:prstGeom>
          <a:noFill/>
          <a:ln w="9525">
            <a:noFill/>
            <a:miter lim="800000"/>
            <a:headEnd/>
            <a:tailEnd/>
          </a:ln>
          <a:effectLst/>
        </p:spPr>
        <p:txBody>
          <a:bodyPr anchor="ctr" anchorCtr="1"/>
          <a:lstStyle/>
          <a:p>
            <a:pPr algn="ctr">
              <a:defRPr/>
            </a:pPr>
            <a:fld id="{D6579C17-215F-4E2E-8805-2CFF0FEFC1DB}" type="slidenum">
              <a:rPr lang="en-US" sz="1000">
                <a:solidFill>
                  <a:schemeClr val="tx1">
                    <a:lumMod val="95000"/>
                    <a:lumOff val="5000"/>
                  </a:schemeClr>
                </a:solidFill>
              </a:rPr>
              <a:pPr algn="ctr">
                <a:defRPr/>
              </a:pPr>
              <a:t>‹#›</a:t>
            </a:fld>
            <a:endParaRPr lang="en-US" sz="1000" dirty="0">
              <a:solidFill>
                <a:schemeClr val="tx1">
                  <a:lumMod val="95000"/>
                  <a:lumOff val="5000"/>
                </a:schemeClr>
              </a:solidFill>
            </a:endParaRPr>
          </a:p>
        </p:txBody>
      </p:sp>
    </p:spTree>
    <p:extLst>
      <p:ext uri="{BB962C8B-B14F-4D97-AF65-F5344CB8AC3E}">
        <p14:creationId xmlns:p14="http://schemas.microsoft.com/office/powerpoint/2010/main" val="23559662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3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8661E81-BECE-4E62-95E1-24C0019A8C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6669" y="-79638"/>
            <a:ext cx="9144000" cy="6858000"/>
          </a:xfrm>
          <a:prstGeom prst="rect">
            <a:avLst/>
          </a:prstGeom>
        </p:spPr>
      </p:pic>
      <p:sp>
        <p:nvSpPr>
          <p:cNvPr id="7" name="TextBox 6">
            <a:extLst>
              <a:ext uri="{FF2B5EF4-FFF2-40B4-BE49-F238E27FC236}">
                <a16:creationId xmlns:a16="http://schemas.microsoft.com/office/drawing/2014/main" id="{E508823F-5DDC-48E9-A84C-FDB366934D26}"/>
              </a:ext>
            </a:extLst>
          </p:cNvPr>
          <p:cNvSpPr txBox="1"/>
          <p:nvPr/>
        </p:nvSpPr>
        <p:spPr>
          <a:xfrm>
            <a:off x="7259123" y="6272784"/>
            <a:ext cx="1447800" cy="215444"/>
          </a:xfrm>
          <a:prstGeom prst="rect">
            <a:avLst/>
          </a:prstGeom>
          <a:noFill/>
        </p:spPr>
        <p:txBody>
          <a:bodyPr wrap="square" rtlCol="0">
            <a:spAutoFit/>
          </a:bodyPr>
          <a:lstStyle/>
          <a:p>
            <a:r>
              <a:rPr lang="en-US" sz="800" dirty="0">
                <a:solidFill>
                  <a:schemeClr val="tx1"/>
                </a:solidFill>
              </a:rPr>
              <a:t>LICENSE NO. 0451271</a:t>
            </a:r>
          </a:p>
        </p:txBody>
      </p:sp>
      <p:sp>
        <p:nvSpPr>
          <p:cNvPr id="8" name="Rectangle 9">
            <a:extLst>
              <a:ext uri="{FF2B5EF4-FFF2-40B4-BE49-F238E27FC236}">
                <a16:creationId xmlns:a16="http://schemas.microsoft.com/office/drawing/2014/main" id="{5EADA6CB-DE61-4121-9F5A-2A66B27D4324}"/>
              </a:ext>
            </a:extLst>
          </p:cNvPr>
          <p:cNvSpPr>
            <a:spLocks noChangeArrowheads="1"/>
          </p:cNvSpPr>
          <p:nvPr/>
        </p:nvSpPr>
        <p:spPr bwMode="auto">
          <a:xfrm>
            <a:off x="3886200" y="6273055"/>
            <a:ext cx="533400" cy="228600"/>
          </a:xfrm>
          <a:prstGeom prst="rect">
            <a:avLst/>
          </a:prstGeom>
          <a:noFill/>
          <a:ln w="9525">
            <a:noFill/>
            <a:miter lim="800000"/>
            <a:headEnd/>
            <a:tailEnd/>
          </a:ln>
          <a:effectLst/>
        </p:spPr>
        <p:txBody>
          <a:bodyPr anchor="ctr" anchorCtr="1"/>
          <a:lstStyle/>
          <a:p>
            <a:pPr algn="ctr">
              <a:defRPr/>
            </a:pPr>
            <a:endParaRPr lang="en-US" sz="1000" dirty="0">
              <a:solidFill>
                <a:schemeClr val="tx1">
                  <a:lumMod val="95000"/>
                  <a:lumOff val="5000"/>
                </a:schemeClr>
              </a:solidFill>
            </a:endParaRPr>
          </a:p>
        </p:txBody>
      </p:sp>
      <p:sp>
        <p:nvSpPr>
          <p:cNvPr id="6" name="Title 1">
            <a:extLst>
              <a:ext uri="{FF2B5EF4-FFF2-40B4-BE49-F238E27FC236}">
                <a16:creationId xmlns:a16="http://schemas.microsoft.com/office/drawing/2014/main" id="{E56C9086-9DE9-40C2-9441-3CF8B348AC97}"/>
              </a:ext>
            </a:extLst>
          </p:cNvPr>
          <p:cNvSpPr>
            <a:spLocks noGrp="1"/>
          </p:cNvSpPr>
          <p:nvPr>
            <p:ph type="title" hasCustomPrompt="1"/>
          </p:nvPr>
        </p:nvSpPr>
        <p:spPr>
          <a:xfrm>
            <a:off x="457200" y="152400"/>
            <a:ext cx="8229600" cy="830262"/>
          </a:xfrm>
        </p:spPr>
        <p:txBody>
          <a:bodyPr/>
          <a:lstStyle>
            <a:lvl1pPr>
              <a:defRPr sz="2400">
                <a:solidFill>
                  <a:srgbClr val="006680"/>
                </a:solidFill>
              </a:defRPr>
            </a:lvl1pPr>
          </a:lstStyle>
          <a:p>
            <a:r>
              <a:rPr lang="en-US" dirty="0"/>
              <a:t>Click to edit master title style</a:t>
            </a:r>
          </a:p>
        </p:txBody>
      </p:sp>
      <p:sp>
        <p:nvSpPr>
          <p:cNvPr id="10" name="Content Placeholder 2">
            <a:extLst>
              <a:ext uri="{FF2B5EF4-FFF2-40B4-BE49-F238E27FC236}">
                <a16:creationId xmlns:a16="http://schemas.microsoft.com/office/drawing/2014/main" id="{79141B8B-0E1D-49EC-A745-65FA2BD55501}"/>
              </a:ext>
            </a:extLst>
          </p:cNvPr>
          <p:cNvSpPr>
            <a:spLocks noGrp="1"/>
          </p:cNvSpPr>
          <p:nvPr>
            <p:ph idx="1"/>
          </p:nvPr>
        </p:nvSpPr>
        <p:spPr>
          <a:xfrm>
            <a:off x="457200" y="1143000"/>
            <a:ext cx="8229600" cy="4495800"/>
          </a:xfrm>
        </p:spPr>
        <p:txBody>
          <a:bodyPr/>
          <a:lstStyle>
            <a:lvl1pPr marL="173038" indent="-173038">
              <a:buClr>
                <a:schemeClr val="accent1">
                  <a:lumMod val="50000"/>
                </a:schemeClr>
              </a:buClr>
              <a:buFont typeface="Wingdings" panose="05000000000000000000" pitchFamily="2" charset="2"/>
              <a:buChar char="§"/>
              <a:defRPr sz="1400"/>
            </a:lvl1pPr>
            <a:lvl2pPr marL="346075" indent="-222250">
              <a:buClr>
                <a:schemeClr val="accent1">
                  <a:lumMod val="50000"/>
                </a:schemeClr>
              </a:buClr>
              <a:buFont typeface="Wingdings" panose="05000000000000000000" pitchFamily="2" charset="2"/>
              <a:buChar char="§"/>
              <a:defRPr sz="1400"/>
            </a:lvl2pPr>
            <a:lvl3pPr marL="568325" indent="-219075">
              <a:buClr>
                <a:schemeClr val="accent1">
                  <a:lumMod val="50000"/>
                </a:schemeClr>
              </a:buClr>
              <a:buFont typeface="Wingdings" panose="05000000000000000000" pitchFamily="2" charset="2"/>
              <a:buChar char="§"/>
              <a:defRPr sz="1400"/>
            </a:lvl3pPr>
            <a:lvl4pPr>
              <a:defRPr sz="1600"/>
            </a:lvl4pPr>
            <a:lvl5pPr>
              <a:defRPr sz="1600"/>
            </a:lvl5pPr>
          </a:lstStyle>
          <a:p>
            <a:pPr lvl="0"/>
            <a:r>
              <a:rPr lang="en-US" dirty="0"/>
              <a:t>Edit Master text styles</a:t>
            </a:r>
          </a:p>
          <a:p>
            <a:pPr lvl="1"/>
            <a:r>
              <a:rPr lang="en-US" dirty="0"/>
              <a:t>Second level</a:t>
            </a:r>
          </a:p>
          <a:p>
            <a:pPr lvl="2"/>
            <a:r>
              <a:rPr lang="en-US" dirty="0"/>
              <a:t>Third level</a:t>
            </a:r>
          </a:p>
        </p:txBody>
      </p:sp>
      <p:pic>
        <p:nvPicPr>
          <p:cNvPr id="12" name="Picture 11">
            <a:extLst>
              <a:ext uri="{FF2B5EF4-FFF2-40B4-BE49-F238E27FC236}">
                <a16:creationId xmlns:a16="http://schemas.microsoft.com/office/drawing/2014/main" id="{1968AC51-3E53-4DB5-B05D-D143C2E6495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1" y="5940068"/>
            <a:ext cx="1372401" cy="630936"/>
          </a:xfrm>
          <a:prstGeom prst="rect">
            <a:avLst/>
          </a:prstGeom>
        </p:spPr>
      </p:pic>
      <p:sp>
        <p:nvSpPr>
          <p:cNvPr id="14" name="TextBox 13">
            <a:extLst>
              <a:ext uri="{FF2B5EF4-FFF2-40B4-BE49-F238E27FC236}">
                <a16:creationId xmlns:a16="http://schemas.microsoft.com/office/drawing/2014/main" id="{76F6A5EB-1379-4CF2-917C-B56819A402CC}"/>
              </a:ext>
            </a:extLst>
          </p:cNvPr>
          <p:cNvSpPr txBox="1"/>
          <p:nvPr userDrawn="1"/>
        </p:nvSpPr>
        <p:spPr>
          <a:xfrm>
            <a:off x="471055" y="355735"/>
            <a:ext cx="2275839" cy="307777"/>
          </a:xfrm>
          <a:prstGeom prst="rect">
            <a:avLst/>
          </a:prstGeom>
          <a:noFill/>
        </p:spPr>
        <p:txBody>
          <a:bodyPr wrap="square" spcCol="274320">
            <a:spAutoFit/>
          </a:bodyPr>
          <a:lstStyle/>
          <a:p>
            <a:r>
              <a:rPr lang="en-US" sz="1400" b="0" baseline="0" dirty="0">
                <a:solidFill>
                  <a:schemeClr val="bg1">
                    <a:lumMod val="65000"/>
                  </a:schemeClr>
                </a:solidFill>
                <a:latin typeface="+mn-lt"/>
                <a:cs typeface="Gill Sans MT"/>
              </a:rPr>
              <a:t>2020 MARKETING ANALYSIS</a:t>
            </a:r>
            <a:endParaRPr lang="en-US" sz="1400" b="1" dirty="0">
              <a:solidFill>
                <a:schemeClr val="bg1">
                  <a:lumMod val="65000"/>
                </a:schemeClr>
              </a:solidFill>
              <a:latin typeface="+mn-lt"/>
              <a:cs typeface="Gill Sans MT"/>
            </a:endParaRPr>
          </a:p>
        </p:txBody>
      </p:sp>
      <p:sp>
        <p:nvSpPr>
          <p:cNvPr id="9" name="Rectangle 9">
            <a:extLst>
              <a:ext uri="{FF2B5EF4-FFF2-40B4-BE49-F238E27FC236}">
                <a16:creationId xmlns:a16="http://schemas.microsoft.com/office/drawing/2014/main" id="{5453E3C8-29E8-47C8-A653-325738412ACF}"/>
              </a:ext>
            </a:extLst>
          </p:cNvPr>
          <p:cNvSpPr>
            <a:spLocks noChangeArrowheads="1"/>
          </p:cNvSpPr>
          <p:nvPr userDrawn="1"/>
        </p:nvSpPr>
        <p:spPr bwMode="auto">
          <a:xfrm>
            <a:off x="4038600" y="6272784"/>
            <a:ext cx="533400" cy="228600"/>
          </a:xfrm>
          <a:prstGeom prst="rect">
            <a:avLst/>
          </a:prstGeom>
          <a:noFill/>
          <a:ln w="9525">
            <a:noFill/>
            <a:miter lim="800000"/>
            <a:headEnd/>
            <a:tailEnd/>
          </a:ln>
          <a:effectLst/>
        </p:spPr>
        <p:txBody>
          <a:bodyPr anchor="ctr" anchorCtr="1"/>
          <a:lstStyle/>
          <a:p>
            <a:pPr algn="ctr">
              <a:defRPr/>
            </a:pPr>
            <a:fld id="{D6579C17-215F-4E2E-8805-2CFF0FEFC1DB}" type="slidenum">
              <a:rPr lang="en-US" sz="1000">
                <a:solidFill>
                  <a:schemeClr val="bg1"/>
                </a:solidFill>
              </a:rPr>
              <a:pPr algn="ctr">
                <a:defRPr/>
              </a:pPr>
              <a:t>‹#›</a:t>
            </a:fld>
            <a:endParaRPr lang="en-US" sz="1000" dirty="0">
              <a:solidFill>
                <a:schemeClr val="bg1"/>
              </a:solidFill>
            </a:endParaRPr>
          </a:p>
        </p:txBody>
      </p:sp>
    </p:spTree>
    <p:extLst>
      <p:ext uri="{BB962C8B-B14F-4D97-AF65-F5344CB8AC3E}">
        <p14:creationId xmlns:p14="http://schemas.microsoft.com/office/powerpoint/2010/main" val="9181255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8661E81-BECE-4E62-95E1-24C0019A8C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TextBox 6">
            <a:extLst>
              <a:ext uri="{FF2B5EF4-FFF2-40B4-BE49-F238E27FC236}">
                <a16:creationId xmlns:a16="http://schemas.microsoft.com/office/drawing/2014/main" id="{E508823F-5DDC-48E9-A84C-FDB366934D26}"/>
              </a:ext>
            </a:extLst>
          </p:cNvPr>
          <p:cNvSpPr txBox="1"/>
          <p:nvPr/>
        </p:nvSpPr>
        <p:spPr>
          <a:xfrm>
            <a:off x="457200" y="6272784"/>
            <a:ext cx="1447800" cy="215444"/>
          </a:xfrm>
          <a:prstGeom prst="rect">
            <a:avLst/>
          </a:prstGeom>
          <a:noFill/>
        </p:spPr>
        <p:txBody>
          <a:bodyPr wrap="square" rtlCol="0">
            <a:spAutoFit/>
          </a:bodyPr>
          <a:lstStyle/>
          <a:p>
            <a:r>
              <a:rPr lang="en-US" sz="800" dirty="0">
                <a:solidFill>
                  <a:schemeClr val="tx1"/>
                </a:solidFill>
              </a:rPr>
              <a:t>LICENSE NO. 0451271</a:t>
            </a:r>
          </a:p>
        </p:txBody>
      </p:sp>
      <p:sp>
        <p:nvSpPr>
          <p:cNvPr id="8" name="Rectangle 9">
            <a:extLst>
              <a:ext uri="{FF2B5EF4-FFF2-40B4-BE49-F238E27FC236}">
                <a16:creationId xmlns:a16="http://schemas.microsoft.com/office/drawing/2014/main" id="{5EADA6CB-DE61-4121-9F5A-2A66B27D4324}"/>
              </a:ext>
            </a:extLst>
          </p:cNvPr>
          <p:cNvSpPr>
            <a:spLocks noChangeArrowheads="1"/>
          </p:cNvSpPr>
          <p:nvPr/>
        </p:nvSpPr>
        <p:spPr bwMode="auto">
          <a:xfrm>
            <a:off x="3886200" y="6273055"/>
            <a:ext cx="533400" cy="228600"/>
          </a:xfrm>
          <a:prstGeom prst="rect">
            <a:avLst/>
          </a:prstGeom>
          <a:noFill/>
          <a:ln w="9525">
            <a:noFill/>
            <a:miter lim="800000"/>
            <a:headEnd/>
            <a:tailEnd/>
          </a:ln>
          <a:effectLst/>
        </p:spPr>
        <p:txBody>
          <a:bodyPr anchor="ctr" anchorCtr="1"/>
          <a:lstStyle/>
          <a:p>
            <a:pPr algn="ctr">
              <a:defRPr/>
            </a:pPr>
            <a:endParaRPr lang="en-US" sz="1000" dirty="0">
              <a:solidFill>
                <a:schemeClr val="tx1">
                  <a:lumMod val="95000"/>
                  <a:lumOff val="5000"/>
                </a:schemeClr>
              </a:solidFill>
            </a:endParaRPr>
          </a:p>
        </p:txBody>
      </p:sp>
      <p:sp>
        <p:nvSpPr>
          <p:cNvPr id="9" name="Title 1">
            <a:extLst>
              <a:ext uri="{FF2B5EF4-FFF2-40B4-BE49-F238E27FC236}">
                <a16:creationId xmlns:a16="http://schemas.microsoft.com/office/drawing/2014/main" id="{714D6E63-3E1A-4D7C-96FE-B0772A209ACB}"/>
              </a:ext>
            </a:extLst>
          </p:cNvPr>
          <p:cNvSpPr>
            <a:spLocks noGrp="1"/>
          </p:cNvSpPr>
          <p:nvPr>
            <p:ph type="title" hasCustomPrompt="1"/>
          </p:nvPr>
        </p:nvSpPr>
        <p:spPr>
          <a:xfrm>
            <a:off x="457200" y="152399"/>
            <a:ext cx="8229600" cy="5250873"/>
          </a:xfrm>
        </p:spPr>
        <p:txBody>
          <a:bodyPr anchor="ctr"/>
          <a:lstStyle>
            <a:lvl1pPr algn="ctr">
              <a:defRPr sz="4400">
                <a:solidFill>
                  <a:schemeClr val="bg1"/>
                </a:solidFill>
              </a:defRPr>
            </a:lvl1pPr>
          </a:lstStyle>
          <a:p>
            <a:r>
              <a:rPr lang="en-US" dirty="0"/>
              <a:t>Click to edit master title style</a:t>
            </a:r>
          </a:p>
        </p:txBody>
      </p:sp>
      <p:pic>
        <p:nvPicPr>
          <p:cNvPr id="12" name="Picture 11">
            <a:extLst>
              <a:ext uri="{FF2B5EF4-FFF2-40B4-BE49-F238E27FC236}">
                <a16:creationId xmlns:a16="http://schemas.microsoft.com/office/drawing/2014/main" id="{76E6047D-BC12-4CF6-8D66-72C247F59E0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09694" y="6095999"/>
            <a:ext cx="1377106" cy="633099"/>
          </a:xfrm>
          <a:prstGeom prst="rect">
            <a:avLst/>
          </a:prstGeom>
        </p:spPr>
      </p:pic>
      <p:sp>
        <p:nvSpPr>
          <p:cNvPr id="10" name="Rectangle 9">
            <a:extLst>
              <a:ext uri="{FF2B5EF4-FFF2-40B4-BE49-F238E27FC236}">
                <a16:creationId xmlns:a16="http://schemas.microsoft.com/office/drawing/2014/main" id="{56CBAC7E-A769-4874-B8E3-E28EA13546E8}"/>
              </a:ext>
            </a:extLst>
          </p:cNvPr>
          <p:cNvSpPr>
            <a:spLocks noChangeArrowheads="1"/>
          </p:cNvSpPr>
          <p:nvPr userDrawn="1"/>
        </p:nvSpPr>
        <p:spPr bwMode="auto">
          <a:xfrm>
            <a:off x="4038600" y="6272784"/>
            <a:ext cx="533400" cy="228600"/>
          </a:xfrm>
          <a:prstGeom prst="rect">
            <a:avLst/>
          </a:prstGeom>
          <a:noFill/>
          <a:ln w="9525">
            <a:noFill/>
            <a:miter lim="800000"/>
            <a:headEnd/>
            <a:tailEnd/>
          </a:ln>
          <a:effectLst/>
        </p:spPr>
        <p:txBody>
          <a:bodyPr anchor="ctr" anchorCtr="1"/>
          <a:lstStyle/>
          <a:p>
            <a:pPr algn="ctr">
              <a:defRPr/>
            </a:pPr>
            <a:fld id="{D6579C17-215F-4E2E-8805-2CFF0FEFC1DB}" type="slidenum">
              <a:rPr lang="en-US" sz="1000">
                <a:solidFill>
                  <a:schemeClr val="tx1">
                    <a:lumMod val="95000"/>
                    <a:lumOff val="5000"/>
                  </a:schemeClr>
                </a:solidFill>
              </a:rPr>
              <a:pPr algn="ctr">
                <a:defRPr/>
              </a:pPr>
              <a:t>‹#›</a:t>
            </a:fld>
            <a:endParaRPr lang="en-US" sz="1000" dirty="0">
              <a:solidFill>
                <a:schemeClr val="tx1">
                  <a:lumMod val="95000"/>
                  <a:lumOff val="5000"/>
                </a:schemeClr>
              </a:solidFill>
            </a:endParaRPr>
          </a:p>
        </p:txBody>
      </p:sp>
    </p:spTree>
    <p:extLst>
      <p:ext uri="{BB962C8B-B14F-4D97-AF65-F5344CB8AC3E}">
        <p14:creationId xmlns:p14="http://schemas.microsoft.com/office/powerpoint/2010/main" val="23991769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Break">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8661E81-BECE-4E62-95E1-24C0019A8C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TextBox 6">
            <a:extLst>
              <a:ext uri="{FF2B5EF4-FFF2-40B4-BE49-F238E27FC236}">
                <a16:creationId xmlns:a16="http://schemas.microsoft.com/office/drawing/2014/main" id="{E508823F-5DDC-48E9-A84C-FDB366934D26}"/>
              </a:ext>
            </a:extLst>
          </p:cNvPr>
          <p:cNvSpPr txBox="1"/>
          <p:nvPr/>
        </p:nvSpPr>
        <p:spPr>
          <a:xfrm>
            <a:off x="7259123" y="6272784"/>
            <a:ext cx="1447800" cy="215444"/>
          </a:xfrm>
          <a:prstGeom prst="rect">
            <a:avLst/>
          </a:prstGeom>
          <a:noFill/>
        </p:spPr>
        <p:txBody>
          <a:bodyPr wrap="square" rtlCol="0">
            <a:spAutoFit/>
          </a:bodyPr>
          <a:lstStyle/>
          <a:p>
            <a:r>
              <a:rPr lang="en-US" sz="800" dirty="0">
                <a:solidFill>
                  <a:schemeClr val="tx1"/>
                </a:solidFill>
              </a:rPr>
              <a:t>LICENSE NO. 0451271</a:t>
            </a:r>
          </a:p>
        </p:txBody>
      </p:sp>
      <p:sp>
        <p:nvSpPr>
          <p:cNvPr id="8" name="Rectangle 9">
            <a:extLst>
              <a:ext uri="{FF2B5EF4-FFF2-40B4-BE49-F238E27FC236}">
                <a16:creationId xmlns:a16="http://schemas.microsoft.com/office/drawing/2014/main" id="{5EADA6CB-DE61-4121-9F5A-2A66B27D4324}"/>
              </a:ext>
            </a:extLst>
          </p:cNvPr>
          <p:cNvSpPr>
            <a:spLocks noChangeArrowheads="1"/>
          </p:cNvSpPr>
          <p:nvPr/>
        </p:nvSpPr>
        <p:spPr bwMode="auto">
          <a:xfrm>
            <a:off x="3886200" y="6273055"/>
            <a:ext cx="533400" cy="228600"/>
          </a:xfrm>
          <a:prstGeom prst="rect">
            <a:avLst/>
          </a:prstGeom>
          <a:noFill/>
          <a:ln w="9525">
            <a:noFill/>
            <a:miter lim="800000"/>
            <a:headEnd/>
            <a:tailEnd/>
          </a:ln>
          <a:effectLst/>
        </p:spPr>
        <p:txBody>
          <a:bodyPr anchor="ctr" anchorCtr="1"/>
          <a:lstStyle/>
          <a:p>
            <a:pPr algn="ctr">
              <a:defRPr/>
            </a:pPr>
            <a:fld id="{D6579C17-215F-4E2E-8805-2CFF0FEFC1DB}" type="slidenum">
              <a:rPr lang="en-US" sz="1000">
                <a:solidFill>
                  <a:schemeClr val="tx1">
                    <a:lumMod val="95000"/>
                    <a:lumOff val="5000"/>
                  </a:schemeClr>
                </a:solidFill>
              </a:rPr>
              <a:pPr algn="ctr">
                <a:defRPr/>
              </a:pPr>
              <a:t>‹#›</a:t>
            </a:fld>
            <a:endParaRPr lang="en-US" sz="1000" dirty="0">
              <a:solidFill>
                <a:schemeClr val="tx1">
                  <a:lumMod val="95000"/>
                  <a:lumOff val="5000"/>
                </a:schemeClr>
              </a:solidFill>
            </a:endParaRPr>
          </a:p>
        </p:txBody>
      </p:sp>
      <p:sp>
        <p:nvSpPr>
          <p:cNvPr id="6" name="Title 1">
            <a:extLst>
              <a:ext uri="{FF2B5EF4-FFF2-40B4-BE49-F238E27FC236}">
                <a16:creationId xmlns:a16="http://schemas.microsoft.com/office/drawing/2014/main" id="{E56C9086-9DE9-40C2-9441-3CF8B348AC97}"/>
              </a:ext>
            </a:extLst>
          </p:cNvPr>
          <p:cNvSpPr>
            <a:spLocks noGrp="1"/>
          </p:cNvSpPr>
          <p:nvPr>
            <p:ph type="title" hasCustomPrompt="1"/>
          </p:nvPr>
        </p:nvSpPr>
        <p:spPr>
          <a:xfrm>
            <a:off x="457200" y="1046747"/>
            <a:ext cx="7080191" cy="4126831"/>
          </a:xfrm>
        </p:spPr>
        <p:txBody>
          <a:bodyPr anchor="ctr"/>
          <a:lstStyle>
            <a:lvl1pPr algn="ctr">
              <a:defRPr sz="4000">
                <a:solidFill>
                  <a:srgbClr val="006680"/>
                </a:solidFill>
              </a:defRPr>
            </a:lvl1pPr>
          </a:lstStyle>
          <a:p>
            <a:r>
              <a:rPr lang="en-US" dirty="0"/>
              <a:t>CLICK TO EDIT MASTER TITLE STYLE</a:t>
            </a:r>
          </a:p>
        </p:txBody>
      </p:sp>
      <p:pic>
        <p:nvPicPr>
          <p:cNvPr id="12" name="Picture 11">
            <a:extLst>
              <a:ext uri="{FF2B5EF4-FFF2-40B4-BE49-F238E27FC236}">
                <a16:creationId xmlns:a16="http://schemas.microsoft.com/office/drawing/2014/main" id="{1968AC51-3E53-4DB5-B05D-D143C2E6495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1" y="5940068"/>
            <a:ext cx="1372401" cy="630936"/>
          </a:xfrm>
          <a:prstGeom prst="rect">
            <a:avLst/>
          </a:prstGeom>
        </p:spPr>
      </p:pic>
    </p:spTree>
    <p:extLst>
      <p:ext uri="{BB962C8B-B14F-4D97-AF65-F5344CB8AC3E}">
        <p14:creationId xmlns:p14="http://schemas.microsoft.com/office/powerpoint/2010/main" val="32619617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rgbClr val="006680"/>
                </a:solidFill>
              </a:defRPr>
            </a:lvl1pPr>
          </a:lstStyle>
          <a:p>
            <a:r>
              <a:rPr lang="en-US" dirty="0"/>
              <a:t>Click to edit master title style</a:t>
            </a:r>
          </a:p>
        </p:txBody>
      </p:sp>
      <p:sp>
        <p:nvSpPr>
          <p:cNvPr id="3" name="Content Placeholder 2"/>
          <p:cNvSpPr>
            <a:spLocks noGrp="1"/>
          </p:cNvSpPr>
          <p:nvPr>
            <p:ph idx="1"/>
          </p:nvPr>
        </p:nvSpPr>
        <p:spPr/>
        <p:txBody>
          <a:bodyPr/>
          <a:lstStyle>
            <a:lvl1pPr marL="166688" indent="-166688">
              <a:buClr>
                <a:schemeClr val="accent1">
                  <a:lumMod val="50000"/>
                </a:schemeClr>
              </a:buClr>
              <a:buFont typeface="Wingdings" panose="05000000000000000000" pitchFamily="2" charset="2"/>
              <a:buChar char="§"/>
              <a:defRPr sz="1400"/>
            </a:lvl1pPr>
            <a:lvl2pPr marL="457200" indent="-222250">
              <a:buClr>
                <a:schemeClr val="accent1">
                  <a:lumMod val="50000"/>
                </a:schemeClr>
              </a:buClr>
              <a:buFont typeface="Wingdings" panose="05000000000000000000" pitchFamily="2" charset="2"/>
              <a:buChar char="§"/>
              <a:defRPr sz="1400"/>
            </a:lvl2pPr>
            <a:lvl3pPr marL="692150" indent="-219075">
              <a:buClr>
                <a:schemeClr val="accent1">
                  <a:lumMod val="50000"/>
                </a:schemeClr>
              </a:buClr>
              <a:buFont typeface="Wingdings" panose="05000000000000000000" pitchFamily="2" charset="2"/>
              <a:buChar char="§"/>
              <a:defRPr sz="1400"/>
            </a:lvl3pPr>
            <a:lvl4pPr marL="914400" indent="-231775">
              <a:buClr>
                <a:schemeClr val="accent1">
                  <a:lumMod val="50000"/>
                </a:schemeClr>
              </a:buClr>
              <a:buFont typeface="Wingdings" panose="05000000000000000000" pitchFamily="2" charset="2"/>
              <a:buChar char="§"/>
              <a:defRPr sz="1400"/>
            </a:lvl4pPr>
            <a:lvl5pPr>
              <a:defRPr sz="1400"/>
            </a:lvl5pPr>
          </a:lstStyle>
          <a:p>
            <a:pPr lvl="0"/>
            <a:r>
              <a:rPr lang="en-US" dirty="0"/>
              <a:t>Edit Master text styles</a:t>
            </a:r>
          </a:p>
          <a:p>
            <a:pPr lvl="1"/>
            <a:r>
              <a:rPr lang="en-US" dirty="0"/>
              <a:t>Second level</a:t>
            </a:r>
          </a:p>
          <a:p>
            <a:pPr lvl="2"/>
            <a:r>
              <a:rPr lang="en-US" dirty="0"/>
              <a:t>Third level</a:t>
            </a:r>
          </a:p>
          <a:p>
            <a:pPr lvl="3"/>
            <a:r>
              <a:rPr lang="en-US" dirty="0"/>
              <a:t>Fourth level</a:t>
            </a:r>
          </a:p>
        </p:txBody>
      </p:sp>
      <p:pic>
        <p:nvPicPr>
          <p:cNvPr id="4" name="Picture 3">
            <a:extLst>
              <a:ext uri="{FF2B5EF4-FFF2-40B4-BE49-F238E27FC236}">
                <a16:creationId xmlns:a16="http://schemas.microsoft.com/office/drawing/2014/main" id="{F2C0AFAA-FD98-4857-9293-81FEAA33C3E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7" y="5907295"/>
            <a:ext cx="9144000" cy="960120"/>
          </a:xfrm>
          <a:prstGeom prst="rect">
            <a:avLst/>
          </a:prstGeom>
        </p:spPr>
      </p:pic>
      <p:sp>
        <p:nvSpPr>
          <p:cNvPr id="5" name="Rectangle 9">
            <a:extLst>
              <a:ext uri="{FF2B5EF4-FFF2-40B4-BE49-F238E27FC236}">
                <a16:creationId xmlns:a16="http://schemas.microsoft.com/office/drawing/2014/main" id="{4EBFF4C8-689A-417D-B7F6-64EB5174105D}"/>
              </a:ext>
            </a:extLst>
          </p:cNvPr>
          <p:cNvSpPr>
            <a:spLocks noChangeArrowheads="1"/>
          </p:cNvSpPr>
          <p:nvPr/>
        </p:nvSpPr>
        <p:spPr bwMode="auto">
          <a:xfrm>
            <a:off x="3886200" y="6273055"/>
            <a:ext cx="533400" cy="228600"/>
          </a:xfrm>
          <a:prstGeom prst="rect">
            <a:avLst/>
          </a:prstGeom>
          <a:noFill/>
          <a:ln w="9525">
            <a:noFill/>
            <a:miter lim="800000"/>
            <a:headEnd/>
            <a:tailEnd/>
          </a:ln>
          <a:effectLst/>
        </p:spPr>
        <p:txBody>
          <a:bodyPr anchor="ctr" anchorCtr="1"/>
          <a:lstStyle/>
          <a:p>
            <a:pPr algn="ctr">
              <a:defRPr/>
            </a:pPr>
            <a:fld id="{D6579C17-215F-4E2E-8805-2CFF0FEFC1DB}" type="slidenum">
              <a:rPr lang="en-US" sz="1000">
                <a:solidFill>
                  <a:schemeClr val="bg1"/>
                </a:solidFill>
              </a:rPr>
              <a:pPr algn="ctr">
                <a:defRPr/>
              </a:pPr>
              <a:t>‹#›</a:t>
            </a:fld>
            <a:endParaRPr lang="en-US" sz="1000" dirty="0">
              <a:solidFill>
                <a:schemeClr val="bg1"/>
              </a:solidFill>
            </a:endParaRPr>
          </a:p>
        </p:txBody>
      </p:sp>
      <p:sp>
        <p:nvSpPr>
          <p:cNvPr id="6" name="TextBox 5">
            <a:extLst>
              <a:ext uri="{FF2B5EF4-FFF2-40B4-BE49-F238E27FC236}">
                <a16:creationId xmlns:a16="http://schemas.microsoft.com/office/drawing/2014/main" id="{C6F3E0E3-F21A-488F-8A93-63115F51AED6}"/>
              </a:ext>
            </a:extLst>
          </p:cNvPr>
          <p:cNvSpPr txBox="1"/>
          <p:nvPr/>
        </p:nvSpPr>
        <p:spPr>
          <a:xfrm>
            <a:off x="457200" y="6272784"/>
            <a:ext cx="1447800" cy="228600"/>
          </a:xfrm>
          <a:prstGeom prst="rect">
            <a:avLst/>
          </a:prstGeom>
          <a:noFill/>
        </p:spPr>
        <p:txBody>
          <a:bodyPr wrap="square" rtlCol="0">
            <a:spAutoFit/>
          </a:bodyPr>
          <a:lstStyle/>
          <a:p>
            <a:r>
              <a:rPr lang="en-US" sz="800" dirty="0">
                <a:solidFill>
                  <a:schemeClr val="tx1"/>
                </a:solidFill>
              </a:rPr>
              <a:t>LICENSE NO. 0451271</a:t>
            </a:r>
          </a:p>
        </p:txBody>
      </p:sp>
      <p:pic>
        <p:nvPicPr>
          <p:cNvPr id="8" name="Picture 7">
            <a:extLst>
              <a:ext uri="{FF2B5EF4-FFF2-40B4-BE49-F238E27FC236}">
                <a16:creationId xmlns:a16="http://schemas.microsoft.com/office/drawing/2014/main" id="{A0F825FB-6303-461C-85DC-F6941ADD369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32173" y="6074664"/>
            <a:ext cx="1454627" cy="630936"/>
          </a:xfrm>
          <a:prstGeom prst="rect">
            <a:avLst/>
          </a:prstGeom>
        </p:spPr>
      </p:pic>
    </p:spTree>
    <p:extLst>
      <p:ext uri="{BB962C8B-B14F-4D97-AF65-F5344CB8AC3E}">
        <p14:creationId xmlns:p14="http://schemas.microsoft.com/office/powerpoint/2010/main" val="38545532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rgbClr val="006680"/>
                </a:solidFill>
              </a:defRPr>
            </a:lvl1pPr>
          </a:lstStyle>
          <a:p>
            <a:r>
              <a:rPr lang="en-US" dirty="0"/>
              <a:t>Click to edit master title style</a:t>
            </a:r>
          </a:p>
        </p:txBody>
      </p:sp>
      <p:sp>
        <p:nvSpPr>
          <p:cNvPr id="3" name="Content Placeholder 2"/>
          <p:cNvSpPr>
            <a:spLocks noGrp="1"/>
          </p:cNvSpPr>
          <p:nvPr>
            <p:ph sz="half" idx="1"/>
          </p:nvPr>
        </p:nvSpPr>
        <p:spPr>
          <a:xfrm>
            <a:off x="457200" y="1142999"/>
            <a:ext cx="4038600" cy="4572001"/>
          </a:xfrm>
        </p:spPr>
        <p:txBody>
          <a:bodyPr/>
          <a:lstStyle>
            <a:lvl1pPr marL="166688" indent="-166688">
              <a:buClr>
                <a:schemeClr val="accent5">
                  <a:lumMod val="50000"/>
                </a:schemeClr>
              </a:buClr>
              <a:buFont typeface="Wingdings" panose="05000000000000000000" pitchFamily="2" charset="2"/>
              <a:buChar char="§"/>
              <a:defRPr sz="1400"/>
            </a:lvl1pPr>
            <a:lvl2pPr marL="457200" indent="-222250">
              <a:buClr>
                <a:schemeClr val="accent5">
                  <a:lumMod val="50000"/>
                </a:schemeClr>
              </a:buClr>
              <a:buFont typeface="Wingdings" panose="05000000000000000000" pitchFamily="2" charset="2"/>
              <a:buChar char="§"/>
              <a:defRPr sz="1400"/>
            </a:lvl2pPr>
            <a:lvl3pPr marL="692150" indent="-219075">
              <a:buClr>
                <a:schemeClr val="accent5">
                  <a:lumMod val="50000"/>
                </a:schemeClr>
              </a:buClr>
              <a:buFont typeface="Wingdings" panose="05000000000000000000" pitchFamily="2" charset="2"/>
              <a:buChar char="§"/>
              <a:defRPr sz="1400"/>
            </a:lvl3pPr>
            <a:lvl4pPr marL="914400" indent="-231775">
              <a:buClr>
                <a:schemeClr val="accent5">
                  <a:lumMod val="50000"/>
                </a:schemeClr>
              </a:buClr>
              <a:buFont typeface="Wingdings" panose="05000000000000000000" pitchFamily="2" charset="2"/>
              <a:buChar char="§"/>
              <a:defRPr sz="1400"/>
            </a:lvl4pPr>
            <a:lvl5pPr>
              <a:defRPr sz="1700"/>
            </a:lvl5pPr>
            <a:lvl6pPr>
              <a:defRPr sz="1800"/>
            </a:lvl6pPr>
            <a:lvl7pPr>
              <a:defRPr sz="1800"/>
            </a:lvl7pPr>
            <a:lvl8pPr>
              <a:defRPr sz="1800"/>
            </a:lvl8pPr>
            <a:lvl9pPr>
              <a:defRPr sz="1800"/>
            </a:lvl9p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4" name="Content Placeholder 3"/>
          <p:cNvSpPr>
            <a:spLocks noGrp="1"/>
          </p:cNvSpPr>
          <p:nvPr>
            <p:ph sz="half" idx="2"/>
          </p:nvPr>
        </p:nvSpPr>
        <p:spPr>
          <a:xfrm>
            <a:off x="4648200" y="1143000"/>
            <a:ext cx="4038600" cy="4572000"/>
          </a:xfrm>
        </p:spPr>
        <p:txBody>
          <a:bodyPr/>
          <a:lstStyle>
            <a:lvl1pPr marL="166688" indent="-166688">
              <a:buClr>
                <a:schemeClr val="accent1">
                  <a:lumMod val="50000"/>
                </a:schemeClr>
              </a:buClr>
              <a:buFont typeface="Wingdings" panose="05000000000000000000" pitchFamily="2" charset="2"/>
              <a:buChar char="§"/>
              <a:defRPr sz="1400"/>
            </a:lvl1pPr>
            <a:lvl2pPr marL="457200" indent="-222250">
              <a:buClr>
                <a:schemeClr val="accent1">
                  <a:lumMod val="50000"/>
                </a:schemeClr>
              </a:buClr>
              <a:buFont typeface="Wingdings" panose="05000000000000000000" pitchFamily="2" charset="2"/>
              <a:buChar char="§"/>
              <a:defRPr sz="1400"/>
            </a:lvl2pPr>
            <a:lvl3pPr marL="692150" indent="-219075">
              <a:buClr>
                <a:schemeClr val="accent1">
                  <a:lumMod val="50000"/>
                </a:schemeClr>
              </a:buClr>
              <a:buFont typeface="Wingdings" panose="05000000000000000000" pitchFamily="2" charset="2"/>
              <a:buChar char="§"/>
              <a:defRPr sz="1400"/>
            </a:lvl3pPr>
            <a:lvl4pPr marL="914400" indent="-231775">
              <a:buClr>
                <a:schemeClr val="accent1">
                  <a:lumMod val="50000"/>
                </a:schemeClr>
              </a:buClr>
              <a:buFont typeface="Wingdings" panose="05000000000000000000" pitchFamily="2" charset="2"/>
              <a:buChar char="§"/>
              <a:defRPr sz="1400"/>
            </a:lvl4pPr>
            <a:lvl5pPr>
              <a:defRPr sz="1700"/>
            </a:lvl5pPr>
            <a:lvl6pPr>
              <a:defRPr sz="1800"/>
            </a:lvl6pPr>
            <a:lvl7pPr>
              <a:defRPr sz="1800"/>
            </a:lvl7pPr>
            <a:lvl8pPr>
              <a:defRPr sz="1800"/>
            </a:lvl8pPr>
            <a:lvl9pPr>
              <a:defRPr sz="1800"/>
            </a:lvl9pPr>
          </a:lstStyle>
          <a:p>
            <a:pPr lvl="0"/>
            <a:r>
              <a:rPr lang="en-US" dirty="0"/>
              <a:t>Edit Master text styles</a:t>
            </a:r>
          </a:p>
          <a:p>
            <a:pPr lvl="1"/>
            <a:r>
              <a:rPr lang="en-US" dirty="0"/>
              <a:t>Second level</a:t>
            </a:r>
          </a:p>
          <a:p>
            <a:pPr lvl="2"/>
            <a:r>
              <a:rPr lang="en-US" dirty="0"/>
              <a:t>Third level</a:t>
            </a:r>
          </a:p>
          <a:p>
            <a:pPr lvl="3"/>
            <a:r>
              <a:rPr lang="en-US" dirty="0"/>
              <a:t>Fourth level</a:t>
            </a:r>
          </a:p>
        </p:txBody>
      </p:sp>
      <p:pic>
        <p:nvPicPr>
          <p:cNvPr id="5" name="Picture 4">
            <a:extLst>
              <a:ext uri="{FF2B5EF4-FFF2-40B4-BE49-F238E27FC236}">
                <a16:creationId xmlns:a16="http://schemas.microsoft.com/office/drawing/2014/main" id="{E32D2A8C-AAA7-4E1A-B612-FA86E06193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7" y="5907295"/>
            <a:ext cx="9144000" cy="960120"/>
          </a:xfrm>
          <a:prstGeom prst="rect">
            <a:avLst/>
          </a:prstGeom>
        </p:spPr>
      </p:pic>
      <p:sp>
        <p:nvSpPr>
          <p:cNvPr id="6" name="Rectangle 9">
            <a:extLst>
              <a:ext uri="{FF2B5EF4-FFF2-40B4-BE49-F238E27FC236}">
                <a16:creationId xmlns:a16="http://schemas.microsoft.com/office/drawing/2014/main" id="{0D6E2694-475A-4E27-83E0-767B603ED941}"/>
              </a:ext>
            </a:extLst>
          </p:cNvPr>
          <p:cNvSpPr>
            <a:spLocks noChangeArrowheads="1"/>
          </p:cNvSpPr>
          <p:nvPr/>
        </p:nvSpPr>
        <p:spPr bwMode="auto">
          <a:xfrm>
            <a:off x="3886200" y="6273055"/>
            <a:ext cx="533400" cy="228600"/>
          </a:xfrm>
          <a:prstGeom prst="rect">
            <a:avLst/>
          </a:prstGeom>
          <a:noFill/>
          <a:ln w="9525">
            <a:noFill/>
            <a:miter lim="800000"/>
            <a:headEnd/>
            <a:tailEnd/>
          </a:ln>
          <a:effectLst/>
        </p:spPr>
        <p:txBody>
          <a:bodyPr anchor="ctr" anchorCtr="1"/>
          <a:lstStyle/>
          <a:p>
            <a:pPr algn="ctr">
              <a:defRPr/>
            </a:pPr>
            <a:fld id="{D6579C17-215F-4E2E-8805-2CFF0FEFC1DB}" type="slidenum">
              <a:rPr lang="en-US" sz="1000">
                <a:solidFill>
                  <a:schemeClr val="bg1"/>
                </a:solidFill>
              </a:rPr>
              <a:pPr algn="ctr">
                <a:defRPr/>
              </a:pPr>
              <a:t>‹#›</a:t>
            </a:fld>
            <a:endParaRPr lang="en-US" sz="1000" dirty="0">
              <a:solidFill>
                <a:schemeClr val="bg1"/>
              </a:solidFill>
            </a:endParaRPr>
          </a:p>
        </p:txBody>
      </p:sp>
      <p:sp>
        <p:nvSpPr>
          <p:cNvPr id="7" name="TextBox 6">
            <a:extLst>
              <a:ext uri="{FF2B5EF4-FFF2-40B4-BE49-F238E27FC236}">
                <a16:creationId xmlns:a16="http://schemas.microsoft.com/office/drawing/2014/main" id="{B8E55CBA-45AA-429C-8A32-F4F863340713}"/>
              </a:ext>
            </a:extLst>
          </p:cNvPr>
          <p:cNvSpPr txBox="1"/>
          <p:nvPr/>
        </p:nvSpPr>
        <p:spPr>
          <a:xfrm>
            <a:off x="457200" y="6272784"/>
            <a:ext cx="1447800" cy="215444"/>
          </a:xfrm>
          <a:prstGeom prst="rect">
            <a:avLst/>
          </a:prstGeom>
          <a:noFill/>
        </p:spPr>
        <p:txBody>
          <a:bodyPr wrap="square" rtlCol="0">
            <a:spAutoFit/>
          </a:bodyPr>
          <a:lstStyle/>
          <a:p>
            <a:r>
              <a:rPr lang="en-US" sz="800" dirty="0">
                <a:solidFill>
                  <a:schemeClr val="tx1"/>
                </a:solidFill>
              </a:rPr>
              <a:t>LICENSE NO. 0451271</a:t>
            </a:r>
          </a:p>
        </p:txBody>
      </p:sp>
      <p:pic>
        <p:nvPicPr>
          <p:cNvPr id="9" name="Picture 8">
            <a:extLst>
              <a:ext uri="{FF2B5EF4-FFF2-40B4-BE49-F238E27FC236}">
                <a16:creationId xmlns:a16="http://schemas.microsoft.com/office/drawing/2014/main" id="{7D998482-019F-4E64-982B-3DCDED95FC2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32173" y="6074664"/>
            <a:ext cx="1454627" cy="630936"/>
          </a:xfrm>
          <a:prstGeom prst="rect">
            <a:avLst/>
          </a:prstGeom>
        </p:spPr>
      </p:pic>
    </p:spTree>
    <p:extLst>
      <p:ext uri="{BB962C8B-B14F-4D97-AF65-F5344CB8AC3E}">
        <p14:creationId xmlns:p14="http://schemas.microsoft.com/office/powerpoint/2010/main" val="21807034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03200"/>
            <a:ext cx="8229600" cy="830262"/>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457200" y="1143000"/>
            <a:ext cx="8229600" cy="4495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Edit Master text styles</a:t>
            </a:r>
          </a:p>
          <a:p>
            <a:pPr lvl="1"/>
            <a:r>
              <a:rPr lang="en-US" dirty="0"/>
              <a:t>Second level</a:t>
            </a:r>
          </a:p>
          <a:p>
            <a:pPr lvl="2"/>
            <a:r>
              <a:rPr lang="en-US" dirty="0"/>
              <a:t>Third level</a:t>
            </a:r>
          </a:p>
          <a:p>
            <a:pPr lvl="3"/>
            <a:r>
              <a:rPr lang="en-US" dirty="0"/>
              <a:t>Fourth level</a:t>
            </a:r>
          </a:p>
        </p:txBody>
      </p:sp>
      <p:sp>
        <p:nvSpPr>
          <p:cNvPr id="5" name="TextBox 4">
            <a:extLst>
              <a:ext uri="{FF2B5EF4-FFF2-40B4-BE49-F238E27FC236}">
                <a16:creationId xmlns:a16="http://schemas.microsoft.com/office/drawing/2014/main" id="{61A4F1A4-01C1-4EB9-98C7-3852CCA39888}"/>
              </a:ext>
            </a:extLst>
          </p:cNvPr>
          <p:cNvSpPr txBox="1"/>
          <p:nvPr userDrawn="1"/>
        </p:nvSpPr>
        <p:spPr>
          <a:xfrm>
            <a:off x="471055" y="355735"/>
            <a:ext cx="2275839" cy="307777"/>
          </a:xfrm>
          <a:prstGeom prst="rect">
            <a:avLst/>
          </a:prstGeom>
          <a:noFill/>
        </p:spPr>
        <p:txBody>
          <a:bodyPr wrap="square" spcCol="274320">
            <a:spAutoFit/>
          </a:bodyPr>
          <a:lstStyle/>
          <a:p>
            <a:r>
              <a:rPr lang="en-US" sz="1400" b="0" baseline="0" dirty="0">
                <a:solidFill>
                  <a:schemeClr val="bg1">
                    <a:lumMod val="65000"/>
                  </a:schemeClr>
                </a:solidFill>
                <a:latin typeface="+mn-lt"/>
                <a:cs typeface="Gill Sans MT"/>
              </a:rPr>
              <a:t>2020 MARKETING ANALYSIS</a:t>
            </a:r>
            <a:endParaRPr lang="en-US" sz="1400" b="1" dirty="0">
              <a:solidFill>
                <a:schemeClr val="bg1">
                  <a:lumMod val="65000"/>
                </a:schemeClr>
              </a:solidFill>
              <a:latin typeface="+mn-lt"/>
              <a:cs typeface="Gill Sans MT"/>
            </a:endParaRPr>
          </a:p>
        </p:txBody>
      </p:sp>
    </p:spTree>
    <p:extLst>
      <p:ext uri="{BB962C8B-B14F-4D97-AF65-F5344CB8AC3E}">
        <p14:creationId xmlns:p14="http://schemas.microsoft.com/office/powerpoint/2010/main" val="2217840901"/>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700" r:id="rId3"/>
    <p:sldLayoutId id="2147483695" r:id="rId4"/>
    <p:sldLayoutId id="2147483694" r:id="rId5"/>
    <p:sldLayoutId id="2147483698" r:id="rId6"/>
    <p:sldLayoutId id="2147483696" r:id="rId7"/>
    <p:sldLayoutId id="2147483697" r:id="rId8"/>
  </p:sldLayoutIdLst>
  <p:hf hdr="0" ftr="0" dt="0"/>
  <p:txStyles>
    <p:titleStyle>
      <a:lvl1pPr algn="l" rtl="0" eaLnBrk="1" fontAlgn="base" hangingPunct="1">
        <a:spcBef>
          <a:spcPct val="0"/>
        </a:spcBef>
        <a:spcAft>
          <a:spcPct val="0"/>
        </a:spcAft>
        <a:defRPr sz="2400">
          <a:solidFill>
            <a:srgbClr val="006680"/>
          </a:solidFill>
          <a:latin typeface="+mj-lt"/>
          <a:ea typeface="+mj-ea"/>
          <a:cs typeface="+mj-cs"/>
        </a:defRPr>
      </a:lvl1pPr>
      <a:lvl2pPr algn="l" rtl="0" eaLnBrk="1" fontAlgn="base" hangingPunct="1">
        <a:spcBef>
          <a:spcPct val="0"/>
        </a:spcBef>
        <a:spcAft>
          <a:spcPct val="0"/>
        </a:spcAft>
        <a:defRPr sz="3600">
          <a:solidFill>
            <a:srgbClr val="791730"/>
          </a:solidFill>
          <a:latin typeface="Arial" charset="0"/>
        </a:defRPr>
      </a:lvl2pPr>
      <a:lvl3pPr algn="l" rtl="0" eaLnBrk="1" fontAlgn="base" hangingPunct="1">
        <a:spcBef>
          <a:spcPct val="0"/>
        </a:spcBef>
        <a:spcAft>
          <a:spcPct val="0"/>
        </a:spcAft>
        <a:defRPr sz="3600">
          <a:solidFill>
            <a:srgbClr val="791730"/>
          </a:solidFill>
          <a:latin typeface="Arial" charset="0"/>
        </a:defRPr>
      </a:lvl3pPr>
      <a:lvl4pPr algn="l" rtl="0" eaLnBrk="1" fontAlgn="base" hangingPunct="1">
        <a:spcBef>
          <a:spcPct val="0"/>
        </a:spcBef>
        <a:spcAft>
          <a:spcPct val="0"/>
        </a:spcAft>
        <a:defRPr sz="3600">
          <a:solidFill>
            <a:srgbClr val="791730"/>
          </a:solidFill>
          <a:latin typeface="Arial" charset="0"/>
        </a:defRPr>
      </a:lvl4pPr>
      <a:lvl5pPr algn="l" rtl="0" eaLnBrk="1" fontAlgn="base" hangingPunct="1">
        <a:spcBef>
          <a:spcPct val="0"/>
        </a:spcBef>
        <a:spcAft>
          <a:spcPct val="0"/>
        </a:spcAft>
        <a:defRPr sz="3600">
          <a:solidFill>
            <a:srgbClr val="791730"/>
          </a:solidFill>
          <a:latin typeface="Arial" charset="0"/>
        </a:defRPr>
      </a:lvl5pPr>
      <a:lvl6pPr marL="457200" algn="l" rtl="0" eaLnBrk="1" fontAlgn="base" hangingPunct="1">
        <a:spcBef>
          <a:spcPct val="0"/>
        </a:spcBef>
        <a:spcAft>
          <a:spcPct val="0"/>
        </a:spcAft>
        <a:defRPr sz="3600">
          <a:solidFill>
            <a:srgbClr val="791730"/>
          </a:solidFill>
          <a:latin typeface="Arial" charset="0"/>
        </a:defRPr>
      </a:lvl6pPr>
      <a:lvl7pPr marL="914400" algn="l" rtl="0" eaLnBrk="1" fontAlgn="base" hangingPunct="1">
        <a:spcBef>
          <a:spcPct val="0"/>
        </a:spcBef>
        <a:spcAft>
          <a:spcPct val="0"/>
        </a:spcAft>
        <a:defRPr sz="3600">
          <a:solidFill>
            <a:srgbClr val="791730"/>
          </a:solidFill>
          <a:latin typeface="Arial" charset="0"/>
        </a:defRPr>
      </a:lvl7pPr>
      <a:lvl8pPr marL="1371600" algn="l" rtl="0" eaLnBrk="1" fontAlgn="base" hangingPunct="1">
        <a:spcBef>
          <a:spcPct val="0"/>
        </a:spcBef>
        <a:spcAft>
          <a:spcPct val="0"/>
        </a:spcAft>
        <a:defRPr sz="3600">
          <a:solidFill>
            <a:srgbClr val="791730"/>
          </a:solidFill>
          <a:latin typeface="Arial" charset="0"/>
        </a:defRPr>
      </a:lvl8pPr>
      <a:lvl9pPr marL="1828800" algn="l" rtl="0" eaLnBrk="1" fontAlgn="base" hangingPunct="1">
        <a:spcBef>
          <a:spcPct val="0"/>
        </a:spcBef>
        <a:spcAft>
          <a:spcPct val="0"/>
        </a:spcAft>
        <a:defRPr sz="3600">
          <a:solidFill>
            <a:srgbClr val="791730"/>
          </a:solidFill>
          <a:latin typeface="Arial" charset="0"/>
        </a:defRPr>
      </a:lvl9pPr>
    </p:titleStyle>
    <p:bodyStyle>
      <a:lvl1pPr marL="166688" indent="-166688" algn="l" rtl="0" eaLnBrk="1" fontAlgn="base" hangingPunct="1">
        <a:spcBef>
          <a:spcPct val="20000"/>
        </a:spcBef>
        <a:spcAft>
          <a:spcPct val="0"/>
        </a:spcAft>
        <a:buClr>
          <a:schemeClr val="accent1">
            <a:lumMod val="50000"/>
          </a:schemeClr>
        </a:buClr>
        <a:buFont typeface="Wingdings" panose="05000000000000000000" pitchFamily="2" charset="2"/>
        <a:buChar char="§"/>
        <a:tabLst/>
        <a:defRPr sz="1400">
          <a:solidFill>
            <a:schemeClr val="tx1">
              <a:lumMod val="95000"/>
              <a:lumOff val="5000"/>
            </a:schemeClr>
          </a:solidFill>
          <a:latin typeface="+mn-lt"/>
          <a:ea typeface="+mn-ea"/>
          <a:cs typeface="+mn-cs"/>
        </a:defRPr>
      </a:lvl1pPr>
      <a:lvl2pPr marL="457200" indent="-222250" algn="l" rtl="0" eaLnBrk="1" fontAlgn="base" hangingPunct="1">
        <a:spcBef>
          <a:spcPct val="20000"/>
        </a:spcBef>
        <a:spcAft>
          <a:spcPct val="0"/>
        </a:spcAft>
        <a:buClr>
          <a:schemeClr val="accent1">
            <a:lumMod val="50000"/>
          </a:schemeClr>
        </a:buClr>
        <a:buFont typeface="Wingdings" panose="05000000000000000000" pitchFamily="2" charset="2"/>
        <a:buChar char="§"/>
        <a:tabLst/>
        <a:defRPr sz="1400">
          <a:solidFill>
            <a:schemeClr val="tx1">
              <a:lumMod val="95000"/>
              <a:lumOff val="5000"/>
            </a:schemeClr>
          </a:solidFill>
          <a:latin typeface="+mn-lt"/>
        </a:defRPr>
      </a:lvl2pPr>
      <a:lvl3pPr marL="692150" indent="-219075" algn="l" rtl="0" eaLnBrk="1" fontAlgn="base" hangingPunct="1">
        <a:spcBef>
          <a:spcPct val="20000"/>
        </a:spcBef>
        <a:spcAft>
          <a:spcPct val="0"/>
        </a:spcAft>
        <a:buClr>
          <a:schemeClr val="accent1">
            <a:lumMod val="50000"/>
          </a:schemeClr>
        </a:buClr>
        <a:buFont typeface="Wingdings" panose="05000000000000000000" pitchFamily="2" charset="2"/>
        <a:buChar char="§"/>
        <a:tabLst/>
        <a:defRPr sz="1400">
          <a:solidFill>
            <a:schemeClr val="tx1">
              <a:lumMod val="95000"/>
              <a:lumOff val="5000"/>
            </a:schemeClr>
          </a:solidFill>
          <a:latin typeface="+mn-lt"/>
        </a:defRPr>
      </a:lvl3pPr>
      <a:lvl4pPr marL="914400" indent="-231775" algn="l" rtl="0" eaLnBrk="1" fontAlgn="base" hangingPunct="1">
        <a:spcBef>
          <a:spcPct val="20000"/>
        </a:spcBef>
        <a:spcAft>
          <a:spcPct val="0"/>
        </a:spcAft>
        <a:buClr>
          <a:schemeClr val="accent1">
            <a:lumMod val="50000"/>
          </a:schemeClr>
        </a:buClr>
        <a:buFont typeface="Wingdings" panose="05000000000000000000" pitchFamily="2" charset="2"/>
        <a:buChar char="§"/>
        <a:tabLst/>
        <a:defRPr sz="1400">
          <a:solidFill>
            <a:schemeClr val="tx1">
              <a:lumMod val="95000"/>
              <a:lumOff val="5000"/>
            </a:schemeClr>
          </a:solidFill>
          <a:latin typeface="+mn-lt"/>
        </a:defRPr>
      </a:lvl4pPr>
      <a:lvl5pPr marL="1717675" indent="-342900" algn="l" rtl="0" eaLnBrk="1" fontAlgn="base" hangingPunct="1">
        <a:spcBef>
          <a:spcPct val="20000"/>
        </a:spcBef>
        <a:spcAft>
          <a:spcPct val="0"/>
        </a:spcAft>
        <a:buFont typeface="Arial" panose="020B0604020202020204" pitchFamily="34" charset="0"/>
        <a:buChar char="•"/>
        <a:tabLst>
          <a:tab pos="1538288" algn="l"/>
        </a:tabLst>
        <a:defRPr sz="1400">
          <a:solidFill>
            <a:schemeClr val="tx1">
              <a:lumMod val="95000"/>
              <a:lumOff val="5000"/>
            </a:schemeClr>
          </a:solidFill>
          <a:latin typeface="+mn-lt"/>
        </a:defRPr>
      </a:lvl5pPr>
      <a:lvl6pPr marL="2514600" indent="-228600" algn="l" rtl="0" eaLnBrk="1" fontAlgn="base" hangingPunct="1">
        <a:spcBef>
          <a:spcPct val="20000"/>
        </a:spcBef>
        <a:spcAft>
          <a:spcPct val="0"/>
        </a:spcAft>
        <a:buChar char="»"/>
        <a:defRPr sz="2000">
          <a:solidFill>
            <a:schemeClr val="bg2"/>
          </a:solidFill>
          <a:latin typeface="+mn-lt"/>
        </a:defRPr>
      </a:lvl6pPr>
      <a:lvl7pPr marL="2971800" indent="-228600" algn="l" rtl="0" eaLnBrk="1" fontAlgn="base" hangingPunct="1">
        <a:spcBef>
          <a:spcPct val="20000"/>
        </a:spcBef>
        <a:spcAft>
          <a:spcPct val="0"/>
        </a:spcAft>
        <a:buChar char="»"/>
        <a:defRPr sz="2000">
          <a:solidFill>
            <a:schemeClr val="bg2"/>
          </a:solidFill>
          <a:latin typeface="+mn-lt"/>
        </a:defRPr>
      </a:lvl7pPr>
      <a:lvl8pPr marL="3429000" indent="-228600" algn="l" rtl="0" eaLnBrk="1" fontAlgn="base" hangingPunct="1">
        <a:spcBef>
          <a:spcPct val="20000"/>
        </a:spcBef>
        <a:spcAft>
          <a:spcPct val="0"/>
        </a:spcAft>
        <a:buChar char="»"/>
        <a:defRPr sz="2000">
          <a:solidFill>
            <a:schemeClr val="bg2"/>
          </a:solidFill>
          <a:latin typeface="+mn-lt"/>
        </a:defRPr>
      </a:lvl8pPr>
      <a:lvl9pPr marL="3886200" indent="-228600" algn="l" rtl="0" eaLnBrk="1" fontAlgn="base" hangingPunct="1">
        <a:spcBef>
          <a:spcPct val="20000"/>
        </a:spcBef>
        <a:spcAft>
          <a:spcPct val="0"/>
        </a:spcAft>
        <a:buChar char="»"/>
        <a:defRPr sz="2000">
          <a:solidFill>
            <a:schemeClr val="bg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7.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9.emf"/></Relationships>
</file>

<file path=ppt/slides/_rels/slide14.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image" Target="../media/image10.em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openxmlformats.org/officeDocument/2006/relationships/slideLayout" Target="../slideLayouts/slideLayout7.xml"/><Relationship Id="rId1" Type="http://schemas.openxmlformats.org/officeDocument/2006/relationships/vmlDrawing" Target="../drawings/vmlDrawing3.vml"/><Relationship Id="rId4" Type="http://schemas.openxmlformats.org/officeDocument/2006/relationships/image" Target="../media/image11.emf"/></Relationships>
</file>

<file path=ppt/slides/_rels/slide19.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openxmlformats.org/officeDocument/2006/relationships/slideLayout" Target="../slideLayouts/slideLayout7.xml"/><Relationship Id="rId1" Type="http://schemas.openxmlformats.org/officeDocument/2006/relationships/vmlDrawing" Target="../drawings/vmlDrawing4.vml"/><Relationship Id="rId4" Type="http://schemas.openxmlformats.org/officeDocument/2006/relationships/image" Target="../media/image12.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openxmlformats.org/officeDocument/2006/relationships/slideLayout" Target="../slideLayouts/slideLayout7.xml"/><Relationship Id="rId1" Type="http://schemas.openxmlformats.org/officeDocument/2006/relationships/vmlDrawing" Target="../drawings/vmlDrawing5.vml"/><Relationship Id="rId4" Type="http://schemas.openxmlformats.org/officeDocument/2006/relationships/image" Target="../media/image13.emf"/></Relationships>
</file>

<file path=ppt/slides/_rels/slide24.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openxmlformats.org/officeDocument/2006/relationships/slideLayout" Target="../slideLayouts/slideLayout7.xml"/><Relationship Id="rId1" Type="http://schemas.openxmlformats.org/officeDocument/2006/relationships/vmlDrawing" Target="../drawings/vmlDrawing6.vml"/><Relationship Id="rId4" Type="http://schemas.openxmlformats.org/officeDocument/2006/relationships/image" Target="../media/image14.em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openxmlformats.org/officeDocument/2006/relationships/slideLayout" Target="../slideLayouts/slideLayout7.xml"/><Relationship Id="rId1" Type="http://schemas.openxmlformats.org/officeDocument/2006/relationships/vmlDrawing" Target="../drawings/vmlDrawing7.vml"/><Relationship Id="rId4" Type="http://schemas.openxmlformats.org/officeDocument/2006/relationships/image" Target="../media/image16.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openxmlformats.org/officeDocument/2006/relationships/slideLayout" Target="../slideLayouts/slideLayout7.xml"/><Relationship Id="rId1" Type="http://schemas.openxmlformats.org/officeDocument/2006/relationships/vmlDrawing" Target="../drawings/vmlDrawing8.vml"/><Relationship Id="rId4" Type="http://schemas.openxmlformats.org/officeDocument/2006/relationships/image" Target="../media/image17.emf"/></Relationships>
</file>

<file path=ppt/slides/_rels/slide31.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openxmlformats.org/officeDocument/2006/relationships/slideLayout" Target="../slideLayouts/slideLayout7.xml"/><Relationship Id="rId1" Type="http://schemas.openxmlformats.org/officeDocument/2006/relationships/vmlDrawing" Target="../drawings/vmlDrawing9.vml"/><Relationship Id="rId4" Type="http://schemas.openxmlformats.org/officeDocument/2006/relationships/image" Target="../media/image18.emf"/></Relationships>
</file>

<file path=ppt/slides/_rels/slide32.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openxmlformats.org/officeDocument/2006/relationships/slideLayout" Target="../slideLayouts/slideLayout7.xml"/><Relationship Id="rId1" Type="http://schemas.openxmlformats.org/officeDocument/2006/relationships/vmlDrawing" Target="../drawings/vmlDrawing10.vml"/><Relationship Id="rId4" Type="http://schemas.openxmlformats.org/officeDocument/2006/relationships/image" Target="../media/image19.emf"/></Relationships>
</file>

<file path=ppt/slides/_rels/slide33.xml.rels><?xml version="1.0" encoding="UTF-8" standalone="yes"?>
<Relationships xmlns="http://schemas.openxmlformats.org/package/2006/relationships"><Relationship Id="rId3" Type="http://schemas.openxmlformats.org/officeDocument/2006/relationships/hyperlink" Target="mailto:kgleeson@Keenan.com" TargetMode="External"/><Relationship Id="rId2" Type="http://schemas.openxmlformats.org/officeDocument/2006/relationships/hyperlink" Target="mailto:jmizokawa@keenan.com" TargetMode="Externa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8" Type="http://schemas.openxmlformats.org/officeDocument/2006/relationships/image" Target="../media/image26.svg"/><Relationship Id="rId13" Type="http://schemas.openxmlformats.org/officeDocument/2006/relationships/image" Target="../media/image31.png"/><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30.svg"/><Relationship Id="rId2" Type="http://schemas.openxmlformats.org/officeDocument/2006/relationships/image" Target="../media/image20.png"/><Relationship Id="rId16" Type="http://schemas.openxmlformats.org/officeDocument/2006/relationships/image" Target="../media/image34.svg"/><Relationship Id="rId1" Type="http://schemas.openxmlformats.org/officeDocument/2006/relationships/slideLayout" Target="../slideLayouts/slideLayout7.xml"/><Relationship Id="rId6" Type="http://schemas.openxmlformats.org/officeDocument/2006/relationships/image" Target="../media/image24.svg"/><Relationship Id="rId11" Type="http://schemas.openxmlformats.org/officeDocument/2006/relationships/image" Target="../media/image29.png"/><Relationship Id="rId5" Type="http://schemas.openxmlformats.org/officeDocument/2006/relationships/image" Target="../media/image23.png"/><Relationship Id="rId15" Type="http://schemas.openxmlformats.org/officeDocument/2006/relationships/image" Target="../media/image33.png"/><Relationship Id="rId10" Type="http://schemas.openxmlformats.org/officeDocument/2006/relationships/image" Target="../media/image28.svg"/><Relationship Id="rId4" Type="http://schemas.openxmlformats.org/officeDocument/2006/relationships/image" Target="../media/image22.svg"/><Relationship Id="rId9" Type="http://schemas.openxmlformats.org/officeDocument/2006/relationships/image" Target="../media/image27.png"/><Relationship Id="rId14" Type="http://schemas.openxmlformats.org/officeDocument/2006/relationships/image" Target="../media/image32.svg"/></Relationships>
</file>

<file path=ppt/slides/_rels/slide35.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7.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5CB9E48A-93BE-4448-93FC-D9752F124407}"/>
              </a:ext>
            </a:extLst>
          </p:cNvPr>
          <p:cNvSpPr>
            <a:spLocks noGrp="1"/>
          </p:cNvSpPr>
          <p:nvPr>
            <p:ph type="subTitle" idx="1"/>
          </p:nvPr>
        </p:nvSpPr>
        <p:spPr/>
        <p:txBody>
          <a:bodyPr/>
          <a:lstStyle/>
          <a:p>
            <a:r>
              <a:rPr lang="en-US" dirty="0"/>
              <a:t>Rancho Santiago Community College District</a:t>
            </a:r>
          </a:p>
          <a:p>
            <a:r>
              <a:rPr lang="en-US" dirty="0"/>
              <a:t>August 17</a:t>
            </a:r>
            <a:r>
              <a:rPr lang="en-US" baseline="30000" dirty="0"/>
              <a:t>th</a:t>
            </a:r>
            <a:r>
              <a:rPr lang="en-US" dirty="0"/>
              <a:t>, 2020</a:t>
            </a:r>
          </a:p>
        </p:txBody>
      </p:sp>
      <p:sp>
        <p:nvSpPr>
          <p:cNvPr id="3" name="Title 2">
            <a:extLst>
              <a:ext uri="{FF2B5EF4-FFF2-40B4-BE49-F238E27FC236}">
                <a16:creationId xmlns:a16="http://schemas.microsoft.com/office/drawing/2014/main" id="{08980611-8404-42C1-9E9B-205D7C398A7F}"/>
              </a:ext>
            </a:extLst>
          </p:cNvPr>
          <p:cNvSpPr>
            <a:spLocks noGrp="1"/>
          </p:cNvSpPr>
          <p:nvPr>
            <p:ph type="title"/>
          </p:nvPr>
        </p:nvSpPr>
        <p:spPr/>
        <p:txBody>
          <a:bodyPr/>
          <a:lstStyle/>
          <a:p>
            <a:r>
              <a:rPr lang="en-US" dirty="0"/>
              <a:t>2020 Employee Benefits </a:t>
            </a:r>
            <a:br>
              <a:rPr lang="en-US" dirty="0"/>
            </a:br>
            <a:r>
              <a:rPr lang="en-US" dirty="0"/>
              <a:t>Marketing Analysis</a:t>
            </a:r>
          </a:p>
        </p:txBody>
      </p:sp>
    </p:spTree>
    <p:extLst>
      <p:ext uri="{BB962C8B-B14F-4D97-AF65-F5344CB8AC3E}">
        <p14:creationId xmlns:p14="http://schemas.microsoft.com/office/powerpoint/2010/main" val="21078801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AAB03-59FC-47CD-A67D-85C0BE0F1B50}"/>
              </a:ext>
            </a:extLst>
          </p:cNvPr>
          <p:cNvSpPr>
            <a:spLocks noGrp="1"/>
          </p:cNvSpPr>
          <p:nvPr>
            <p:ph type="title"/>
          </p:nvPr>
        </p:nvSpPr>
        <p:spPr/>
        <p:txBody>
          <a:bodyPr/>
          <a:lstStyle/>
          <a:p>
            <a:r>
              <a:rPr lang="en-US" dirty="0"/>
              <a:t>Timeline for Medical Marketing</a:t>
            </a:r>
          </a:p>
        </p:txBody>
      </p:sp>
      <p:graphicFrame>
        <p:nvGraphicFramePr>
          <p:cNvPr id="4" name="Content Placeholder 3">
            <a:extLst>
              <a:ext uri="{FF2B5EF4-FFF2-40B4-BE49-F238E27FC236}">
                <a16:creationId xmlns:a16="http://schemas.microsoft.com/office/drawing/2014/main" id="{51E3066B-048C-47DA-B064-36333C59A283}"/>
              </a:ext>
            </a:extLst>
          </p:cNvPr>
          <p:cNvGraphicFramePr>
            <a:graphicFrameLocks noGrp="1"/>
          </p:cNvGraphicFramePr>
          <p:nvPr>
            <p:ph idx="1"/>
          </p:nvPr>
        </p:nvGraphicFramePr>
        <p:xfrm>
          <a:off x="457200" y="1143000"/>
          <a:ext cx="8229600" cy="4495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507237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3FDFB8-8EC9-4C0D-B5D6-3EECBF88FC9C}"/>
              </a:ext>
            </a:extLst>
          </p:cNvPr>
          <p:cNvSpPr>
            <a:spLocks noGrp="1"/>
          </p:cNvSpPr>
          <p:nvPr>
            <p:ph type="title"/>
          </p:nvPr>
        </p:nvSpPr>
        <p:spPr/>
        <p:txBody>
          <a:bodyPr/>
          <a:lstStyle/>
          <a:p>
            <a:r>
              <a:rPr lang="en-US" dirty="0"/>
              <a:t>Dental</a:t>
            </a:r>
          </a:p>
        </p:txBody>
      </p:sp>
    </p:spTree>
    <p:extLst>
      <p:ext uri="{BB962C8B-B14F-4D97-AF65-F5344CB8AC3E}">
        <p14:creationId xmlns:p14="http://schemas.microsoft.com/office/powerpoint/2010/main" val="18744441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8056A87-231B-43C7-B93A-C8FA31A271EB}"/>
              </a:ext>
            </a:extLst>
          </p:cNvPr>
          <p:cNvSpPr>
            <a:spLocks noGrp="1"/>
          </p:cNvSpPr>
          <p:nvPr>
            <p:ph type="body" sz="quarter" idx="10"/>
          </p:nvPr>
        </p:nvSpPr>
        <p:spPr>
          <a:xfrm>
            <a:off x="0" y="3205163"/>
            <a:ext cx="3041650" cy="947387"/>
          </a:xfrm>
        </p:spPr>
        <p:txBody>
          <a:bodyPr/>
          <a:lstStyle/>
          <a:p>
            <a:r>
              <a:rPr lang="en-US" dirty="0"/>
              <a:t>Dental PPO </a:t>
            </a:r>
          </a:p>
          <a:p>
            <a:r>
              <a:rPr lang="en-US" dirty="0"/>
              <a:t>Carrier and Pool Responses</a:t>
            </a:r>
          </a:p>
        </p:txBody>
      </p:sp>
      <p:graphicFrame>
        <p:nvGraphicFramePr>
          <p:cNvPr id="3" name="Table 2">
            <a:extLst>
              <a:ext uri="{FF2B5EF4-FFF2-40B4-BE49-F238E27FC236}">
                <a16:creationId xmlns:a16="http://schemas.microsoft.com/office/drawing/2014/main" id="{23B7EFB5-600C-4813-BA12-11050278EB63}"/>
              </a:ext>
            </a:extLst>
          </p:cNvPr>
          <p:cNvGraphicFramePr>
            <a:graphicFrameLocks noGrp="1"/>
          </p:cNvGraphicFramePr>
          <p:nvPr>
            <p:extLst>
              <p:ext uri="{D42A27DB-BD31-4B8C-83A1-F6EECF244321}">
                <p14:modId xmlns:p14="http://schemas.microsoft.com/office/powerpoint/2010/main" val="1684670914"/>
              </p:ext>
            </p:extLst>
          </p:nvPr>
        </p:nvGraphicFramePr>
        <p:xfrm>
          <a:off x="3110338" y="1620939"/>
          <a:ext cx="5949689" cy="3291840"/>
        </p:xfrm>
        <a:graphic>
          <a:graphicData uri="http://schemas.openxmlformats.org/drawingml/2006/table">
            <a:tbl>
              <a:tblPr firstRow="1" bandRow="1">
                <a:tableStyleId>{5C22544A-7EE6-4342-B048-85BDC9FD1C3A}</a:tableStyleId>
              </a:tblPr>
              <a:tblGrid>
                <a:gridCol w="3501477">
                  <a:extLst>
                    <a:ext uri="{9D8B030D-6E8A-4147-A177-3AD203B41FA5}">
                      <a16:colId xmlns:a16="http://schemas.microsoft.com/office/drawing/2014/main" val="2967547218"/>
                    </a:ext>
                  </a:extLst>
                </a:gridCol>
                <a:gridCol w="2448212">
                  <a:extLst>
                    <a:ext uri="{9D8B030D-6E8A-4147-A177-3AD203B41FA5}">
                      <a16:colId xmlns:a16="http://schemas.microsoft.com/office/drawing/2014/main" val="806238009"/>
                    </a:ext>
                  </a:extLst>
                </a:gridCol>
              </a:tblGrid>
              <a:tr h="365219">
                <a:tc>
                  <a:txBody>
                    <a:bodyPr/>
                    <a:lstStyle/>
                    <a:p>
                      <a:r>
                        <a:rPr lang="en-US" dirty="0"/>
                        <a:t>Carrier / Pool</a:t>
                      </a:r>
                    </a:p>
                  </a:txBody>
                  <a:tcPr/>
                </a:tc>
                <a:tc>
                  <a:txBody>
                    <a:bodyPr/>
                    <a:lstStyle/>
                    <a:p>
                      <a:r>
                        <a:rPr lang="en-US" dirty="0"/>
                        <a:t>Response</a:t>
                      </a:r>
                    </a:p>
                  </a:txBody>
                  <a:tcPr/>
                </a:tc>
                <a:extLst>
                  <a:ext uri="{0D108BD9-81ED-4DB2-BD59-A6C34878D82A}">
                    <a16:rowId xmlns:a16="http://schemas.microsoft.com/office/drawing/2014/main" val="3377840539"/>
                  </a:ext>
                </a:extLst>
              </a:tr>
              <a:tr h="36521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ASCIP – Incumbent (Delta Dental)</a:t>
                      </a:r>
                    </a:p>
                  </a:txBody>
                  <a:tcPr/>
                </a:tc>
                <a:tc>
                  <a:txBody>
                    <a:bodyPr/>
                    <a:lstStyle/>
                    <a:p>
                      <a:r>
                        <a:rPr lang="en-US" dirty="0"/>
                        <a:t>Renewal received</a:t>
                      </a:r>
                    </a:p>
                  </a:txBody>
                  <a:tcPr/>
                </a:tc>
                <a:extLst>
                  <a:ext uri="{0D108BD9-81ED-4DB2-BD59-A6C34878D82A}">
                    <a16:rowId xmlns:a16="http://schemas.microsoft.com/office/drawing/2014/main" val="25391463"/>
                  </a:ext>
                </a:extLst>
              </a:tr>
              <a:tr h="365219">
                <a:tc>
                  <a:txBody>
                    <a:bodyPr/>
                    <a:lstStyle/>
                    <a:p>
                      <a:r>
                        <a:rPr lang="en-US" dirty="0" err="1"/>
                        <a:t>Ameritas</a:t>
                      </a:r>
                      <a:endParaRPr lang="en-US" dirty="0"/>
                    </a:p>
                  </a:txBody>
                  <a:tcPr/>
                </a:tc>
                <a:tc>
                  <a:txBody>
                    <a:bodyPr/>
                    <a:lstStyle/>
                    <a:p>
                      <a:r>
                        <a:rPr lang="en-US" dirty="0"/>
                        <a:t>Quoted</a:t>
                      </a:r>
                    </a:p>
                  </a:txBody>
                  <a:tcPr/>
                </a:tc>
                <a:extLst>
                  <a:ext uri="{0D108BD9-81ED-4DB2-BD59-A6C34878D82A}">
                    <a16:rowId xmlns:a16="http://schemas.microsoft.com/office/drawing/2014/main" val="1369215210"/>
                  </a:ext>
                </a:extLst>
              </a:tr>
              <a:tr h="365219">
                <a:tc>
                  <a:txBody>
                    <a:bodyPr/>
                    <a:lstStyle/>
                    <a:p>
                      <a:r>
                        <a:rPr lang="en-US" dirty="0"/>
                        <a:t>CICCS Trust – Keenan (Delta Dental)</a:t>
                      </a:r>
                    </a:p>
                  </a:txBody>
                  <a:tcPr/>
                </a:tc>
                <a:tc>
                  <a:txBody>
                    <a:bodyPr/>
                    <a:lstStyle/>
                    <a:p>
                      <a:r>
                        <a:rPr lang="en-US" dirty="0"/>
                        <a:t>Quoted</a:t>
                      </a:r>
                    </a:p>
                  </a:txBody>
                  <a:tcPr/>
                </a:tc>
                <a:extLst>
                  <a:ext uri="{0D108BD9-81ED-4DB2-BD59-A6C34878D82A}">
                    <a16:rowId xmlns:a16="http://schemas.microsoft.com/office/drawing/2014/main" val="1688427147"/>
                  </a:ext>
                </a:extLst>
              </a:tr>
              <a:tr h="365219">
                <a:tc>
                  <a:txBody>
                    <a:bodyPr/>
                    <a:lstStyle/>
                    <a:p>
                      <a:r>
                        <a:rPr lang="en-US" dirty="0"/>
                        <a:t>Dental Coalition (Delta Dental)</a:t>
                      </a:r>
                    </a:p>
                  </a:txBody>
                  <a:tcPr/>
                </a:tc>
                <a:tc>
                  <a:txBody>
                    <a:bodyPr/>
                    <a:lstStyle/>
                    <a:p>
                      <a:r>
                        <a:rPr lang="en-US" dirty="0"/>
                        <a:t>Quoted</a:t>
                      </a:r>
                    </a:p>
                  </a:txBody>
                  <a:tcPr/>
                </a:tc>
                <a:extLst>
                  <a:ext uri="{0D108BD9-81ED-4DB2-BD59-A6C34878D82A}">
                    <a16:rowId xmlns:a16="http://schemas.microsoft.com/office/drawing/2014/main" val="3101906106"/>
                  </a:ext>
                </a:extLst>
              </a:tr>
              <a:tr h="365219">
                <a:tc>
                  <a:txBody>
                    <a:bodyPr/>
                    <a:lstStyle/>
                    <a:p>
                      <a:r>
                        <a:rPr lang="en-US" dirty="0"/>
                        <a:t>Guardian </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Quoted (uncompetitive)</a:t>
                      </a:r>
                    </a:p>
                  </a:txBody>
                  <a:tcPr/>
                </a:tc>
                <a:extLst>
                  <a:ext uri="{0D108BD9-81ED-4DB2-BD59-A6C34878D82A}">
                    <a16:rowId xmlns:a16="http://schemas.microsoft.com/office/drawing/2014/main" val="2995173948"/>
                  </a:ext>
                </a:extLst>
              </a:tr>
              <a:tr h="365219">
                <a:tc>
                  <a:txBody>
                    <a:bodyPr/>
                    <a:lstStyle/>
                    <a:p>
                      <a:r>
                        <a:rPr lang="en-US" dirty="0"/>
                        <a:t>MetLife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Quoted</a:t>
                      </a:r>
                    </a:p>
                  </a:txBody>
                  <a:tcPr/>
                </a:tc>
                <a:extLst>
                  <a:ext uri="{0D108BD9-81ED-4DB2-BD59-A6C34878D82A}">
                    <a16:rowId xmlns:a16="http://schemas.microsoft.com/office/drawing/2014/main" val="605217699"/>
                  </a:ext>
                </a:extLst>
              </a:tr>
              <a:tr h="365219">
                <a:tc>
                  <a:txBody>
                    <a:bodyPr/>
                    <a:lstStyle/>
                    <a:p>
                      <a:r>
                        <a:rPr lang="en-US" dirty="0"/>
                        <a:t>OCFBJPA (Delta Dental)</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Quoted</a:t>
                      </a:r>
                    </a:p>
                  </a:txBody>
                  <a:tcPr/>
                </a:tc>
                <a:extLst>
                  <a:ext uri="{0D108BD9-81ED-4DB2-BD59-A6C34878D82A}">
                    <a16:rowId xmlns:a16="http://schemas.microsoft.com/office/drawing/2014/main" val="4254500707"/>
                  </a:ext>
                </a:extLst>
              </a:tr>
              <a:tr h="365219">
                <a:tc>
                  <a:txBody>
                    <a:bodyPr/>
                    <a:lstStyle/>
                    <a:p>
                      <a:r>
                        <a:rPr lang="en-US" dirty="0"/>
                        <a:t>UnitedHealthcare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Quoted</a:t>
                      </a:r>
                    </a:p>
                  </a:txBody>
                  <a:tcPr/>
                </a:tc>
                <a:extLst>
                  <a:ext uri="{0D108BD9-81ED-4DB2-BD59-A6C34878D82A}">
                    <a16:rowId xmlns:a16="http://schemas.microsoft.com/office/drawing/2014/main" val="3994951373"/>
                  </a:ext>
                </a:extLst>
              </a:tr>
            </a:tbl>
          </a:graphicData>
        </a:graphic>
      </p:graphicFrame>
    </p:spTree>
    <p:extLst>
      <p:ext uri="{BB962C8B-B14F-4D97-AF65-F5344CB8AC3E}">
        <p14:creationId xmlns:p14="http://schemas.microsoft.com/office/powerpoint/2010/main" val="25934772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3ECABC-C08B-4112-AC4D-775FF5B5D2E8}"/>
              </a:ext>
            </a:extLst>
          </p:cNvPr>
          <p:cNvSpPr>
            <a:spLocks noGrp="1"/>
          </p:cNvSpPr>
          <p:nvPr>
            <p:ph type="title"/>
          </p:nvPr>
        </p:nvSpPr>
        <p:spPr/>
        <p:txBody>
          <a:bodyPr/>
          <a:lstStyle/>
          <a:p>
            <a:r>
              <a:rPr lang="en-US" dirty="0"/>
              <a:t>Dental PPO Rate Compare</a:t>
            </a:r>
          </a:p>
        </p:txBody>
      </p:sp>
      <p:graphicFrame>
        <p:nvGraphicFramePr>
          <p:cNvPr id="4" name="Object 3">
            <a:extLst>
              <a:ext uri="{FF2B5EF4-FFF2-40B4-BE49-F238E27FC236}">
                <a16:creationId xmlns:a16="http://schemas.microsoft.com/office/drawing/2014/main" id="{C648EBB7-9EA1-490B-92DD-40E8417B1D37}"/>
              </a:ext>
            </a:extLst>
          </p:cNvPr>
          <p:cNvGraphicFramePr>
            <a:graphicFrameLocks noChangeAspect="1"/>
          </p:cNvGraphicFramePr>
          <p:nvPr>
            <p:extLst>
              <p:ext uri="{D42A27DB-BD31-4B8C-83A1-F6EECF244321}">
                <p14:modId xmlns:p14="http://schemas.microsoft.com/office/powerpoint/2010/main" val="1945025348"/>
              </p:ext>
            </p:extLst>
          </p:nvPr>
        </p:nvGraphicFramePr>
        <p:xfrm>
          <a:off x="117656" y="1882588"/>
          <a:ext cx="8908688" cy="2651760"/>
        </p:xfrm>
        <a:graphic>
          <a:graphicData uri="http://schemas.openxmlformats.org/presentationml/2006/ole">
            <mc:AlternateContent xmlns:mc="http://schemas.openxmlformats.org/markup-compatibility/2006">
              <mc:Choice xmlns:v="urn:schemas-microsoft-com:vml" Requires="v">
                <p:oleObj spid="_x0000_s10278" name="Worksheet" r:id="rId3" imgW="12125256" imgH="3610148" progId="Excel.Sheet.12">
                  <p:embed/>
                </p:oleObj>
              </mc:Choice>
              <mc:Fallback>
                <p:oleObj name="Worksheet" r:id="rId3" imgW="12125256" imgH="3610148" progId="Excel.Sheet.12">
                  <p:embed/>
                  <p:pic>
                    <p:nvPicPr>
                      <p:cNvPr id="0" name=""/>
                      <p:cNvPicPr/>
                      <p:nvPr/>
                    </p:nvPicPr>
                    <p:blipFill>
                      <a:blip r:embed="rId4"/>
                      <a:stretch>
                        <a:fillRect/>
                      </a:stretch>
                    </p:blipFill>
                    <p:spPr>
                      <a:xfrm>
                        <a:off x="117656" y="1882588"/>
                        <a:ext cx="8908688" cy="2651760"/>
                      </a:xfrm>
                      <a:prstGeom prst="rect">
                        <a:avLst/>
                      </a:prstGeom>
                    </p:spPr>
                  </p:pic>
                </p:oleObj>
              </mc:Fallback>
            </mc:AlternateContent>
          </a:graphicData>
        </a:graphic>
      </p:graphicFrame>
    </p:spTree>
    <p:extLst>
      <p:ext uri="{BB962C8B-B14F-4D97-AF65-F5344CB8AC3E}">
        <p14:creationId xmlns:p14="http://schemas.microsoft.com/office/powerpoint/2010/main" val="18193427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2E78EA-AECC-4736-8BE2-AE4246CADBD4}"/>
              </a:ext>
            </a:extLst>
          </p:cNvPr>
          <p:cNvSpPr>
            <a:spLocks noGrp="1"/>
          </p:cNvSpPr>
          <p:nvPr>
            <p:ph type="title"/>
          </p:nvPr>
        </p:nvSpPr>
        <p:spPr/>
        <p:txBody>
          <a:bodyPr/>
          <a:lstStyle/>
          <a:p>
            <a:r>
              <a:rPr lang="en-US" dirty="0"/>
              <a:t>Dental PPO Benefit Compare</a:t>
            </a:r>
          </a:p>
        </p:txBody>
      </p:sp>
      <p:graphicFrame>
        <p:nvGraphicFramePr>
          <p:cNvPr id="4" name="Object 3">
            <a:extLst>
              <a:ext uri="{FF2B5EF4-FFF2-40B4-BE49-F238E27FC236}">
                <a16:creationId xmlns:a16="http://schemas.microsoft.com/office/drawing/2014/main" id="{790320F3-B549-437B-9C63-3809170339D6}"/>
              </a:ext>
            </a:extLst>
          </p:cNvPr>
          <p:cNvGraphicFramePr>
            <a:graphicFrameLocks noChangeAspect="1"/>
          </p:cNvGraphicFramePr>
          <p:nvPr>
            <p:extLst>
              <p:ext uri="{D42A27DB-BD31-4B8C-83A1-F6EECF244321}">
                <p14:modId xmlns:p14="http://schemas.microsoft.com/office/powerpoint/2010/main" val="3974934952"/>
              </p:ext>
            </p:extLst>
          </p:nvPr>
        </p:nvGraphicFramePr>
        <p:xfrm>
          <a:off x="545192" y="1051560"/>
          <a:ext cx="8208493" cy="4846320"/>
        </p:xfrm>
        <a:graphic>
          <a:graphicData uri="http://schemas.openxmlformats.org/presentationml/2006/ole">
            <mc:AlternateContent xmlns:mc="http://schemas.openxmlformats.org/markup-compatibility/2006">
              <mc:Choice xmlns:v="urn:schemas-microsoft-com:vml" Requires="v">
                <p:oleObj spid="_x0000_s11301" name="Worksheet" r:id="rId3" imgW="12001370" imgH="7086600" progId="Excel.Sheet.12">
                  <p:embed/>
                </p:oleObj>
              </mc:Choice>
              <mc:Fallback>
                <p:oleObj name="Worksheet" r:id="rId3" imgW="12001370" imgH="7086600" progId="Excel.Sheet.12">
                  <p:embed/>
                  <p:pic>
                    <p:nvPicPr>
                      <p:cNvPr id="0" name=""/>
                      <p:cNvPicPr/>
                      <p:nvPr/>
                    </p:nvPicPr>
                    <p:blipFill>
                      <a:blip r:embed="rId4"/>
                      <a:stretch>
                        <a:fillRect/>
                      </a:stretch>
                    </p:blipFill>
                    <p:spPr>
                      <a:xfrm>
                        <a:off x="545192" y="1051560"/>
                        <a:ext cx="8208493" cy="4846320"/>
                      </a:xfrm>
                      <a:prstGeom prst="rect">
                        <a:avLst/>
                      </a:prstGeom>
                    </p:spPr>
                  </p:pic>
                </p:oleObj>
              </mc:Fallback>
            </mc:AlternateContent>
          </a:graphicData>
        </a:graphic>
      </p:graphicFrame>
    </p:spTree>
    <p:extLst>
      <p:ext uri="{BB962C8B-B14F-4D97-AF65-F5344CB8AC3E}">
        <p14:creationId xmlns:p14="http://schemas.microsoft.com/office/powerpoint/2010/main" val="25777768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F785AD-16E2-4BB7-AD17-579BEA8D55F0}"/>
              </a:ext>
            </a:extLst>
          </p:cNvPr>
          <p:cNvSpPr>
            <a:spLocks noGrp="1"/>
          </p:cNvSpPr>
          <p:nvPr>
            <p:ph type="title"/>
          </p:nvPr>
        </p:nvSpPr>
        <p:spPr/>
        <p:txBody>
          <a:bodyPr/>
          <a:lstStyle/>
          <a:p>
            <a:r>
              <a:rPr lang="en-US" dirty="0"/>
              <a:t>Dental PPO Value Add Programs</a:t>
            </a:r>
          </a:p>
        </p:txBody>
      </p:sp>
      <p:sp>
        <p:nvSpPr>
          <p:cNvPr id="3" name="Content Placeholder 2">
            <a:extLst>
              <a:ext uri="{FF2B5EF4-FFF2-40B4-BE49-F238E27FC236}">
                <a16:creationId xmlns:a16="http://schemas.microsoft.com/office/drawing/2014/main" id="{D0BB559B-B203-44E8-A32D-7EFBC8B50F98}"/>
              </a:ext>
            </a:extLst>
          </p:cNvPr>
          <p:cNvSpPr>
            <a:spLocks noGrp="1"/>
          </p:cNvSpPr>
          <p:nvPr>
            <p:ph idx="1"/>
          </p:nvPr>
        </p:nvSpPr>
        <p:spPr/>
        <p:txBody>
          <a:bodyPr/>
          <a:lstStyle/>
          <a:p>
            <a:r>
              <a:rPr lang="en-US" sz="2400" dirty="0"/>
              <a:t>CICCS Trust</a:t>
            </a:r>
          </a:p>
          <a:p>
            <a:pPr lvl="1"/>
            <a:r>
              <a:rPr lang="en-US" sz="2400" dirty="0"/>
              <a:t>Roll-Over Benefit: Up to 100% of unused annual maximum for one year</a:t>
            </a:r>
          </a:p>
          <a:p>
            <a:pPr lvl="1"/>
            <a:r>
              <a:rPr lang="en-US" sz="2400" dirty="0"/>
              <a:t>D&amp;P Waiver</a:t>
            </a:r>
          </a:p>
          <a:p>
            <a:pPr marL="234950" lvl="1" indent="0">
              <a:buNone/>
            </a:pPr>
            <a:endParaRPr lang="en-US" sz="2400" dirty="0"/>
          </a:p>
          <a:p>
            <a:r>
              <a:rPr lang="en-US" sz="2400" dirty="0"/>
              <a:t>Orange County Fringe Benefits JPA</a:t>
            </a:r>
          </a:p>
          <a:p>
            <a:pPr lvl="1"/>
            <a:r>
              <a:rPr lang="en-US" sz="2400" dirty="0"/>
              <a:t>Implant Rider of $1,500</a:t>
            </a:r>
          </a:p>
          <a:p>
            <a:pPr lvl="1"/>
            <a:r>
              <a:rPr lang="en-US" sz="2400" dirty="0"/>
              <a:t>D&amp;P Waiver</a:t>
            </a:r>
          </a:p>
        </p:txBody>
      </p:sp>
    </p:spTree>
    <p:extLst>
      <p:ext uri="{BB962C8B-B14F-4D97-AF65-F5344CB8AC3E}">
        <p14:creationId xmlns:p14="http://schemas.microsoft.com/office/powerpoint/2010/main" val="34648110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3ECABC-C08B-4112-AC4D-775FF5B5D2E8}"/>
              </a:ext>
            </a:extLst>
          </p:cNvPr>
          <p:cNvSpPr>
            <a:spLocks noGrp="1"/>
          </p:cNvSpPr>
          <p:nvPr>
            <p:ph type="title"/>
          </p:nvPr>
        </p:nvSpPr>
        <p:spPr/>
        <p:txBody>
          <a:bodyPr/>
          <a:lstStyle/>
          <a:p>
            <a:r>
              <a:rPr lang="en-US" dirty="0"/>
              <a:t>Dental PPO Network Disruption</a:t>
            </a:r>
          </a:p>
        </p:txBody>
      </p:sp>
      <p:graphicFrame>
        <p:nvGraphicFramePr>
          <p:cNvPr id="6" name="Table 5">
            <a:extLst>
              <a:ext uri="{FF2B5EF4-FFF2-40B4-BE49-F238E27FC236}">
                <a16:creationId xmlns:a16="http://schemas.microsoft.com/office/drawing/2014/main" id="{73AE478B-0918-4CB3-9DEA-5BE8F3BE4193}"/>
              </a:ext>
            </a:extLst>
          </p:cNvPr>
          <p:cNvGraphicFramePr>
            <a:graphicFrameLocks noGrp="1"/>
          </p:cNvGraphicFramePr>
          <p:nvPr>
            <p:extLst>
              <p:ext uri="{D42A27DB-BD31-4B8C-83A1-F6EECF244321}">
                <p14:modId xmlns:p14="http://schemas.microsoft.com/office/powerpoint/2010/main" val="2517797817"/>
              </p:ext>
            </p:extLst>
          </p:nvPr>
        </p:nvGraphicFramePr>
        <p:xfrm>
          <a:off x="1524000" y="1397000"/>
          <a:ext cx="6096000" cy="2570480"/>
        </p:xfrm>
        <a:graphic>
          <a:graphicData uri="http://schemas.openxmlformats.org/drawingml/2006/table">
            <a:tbl>
              <a:tblPr firstRow="1" bandRow="1">
                <a:tableStyleId>{5C22544A-7EE6-4342-B048-85BDC9FD1C3A}</a:tableStyleId>
              </a:tblPr>
              <a:tblGrid>
                <a:gridCol w="3048000">
                  <a:extLst>
                    <a:ext uri="{9D8B030D-6E8A-4147-A177-3AD203B41FA5}">
                      <a16:colId xmlns:a16="http://schemas.microsoft.com/office/drawing/2014/main" val="3480493969"/>
                    </a:ext>
                  </a:extLst>
                </a:gridCol>
                <a:gridCol w="3048000">
                  <a:extLst>
                    <a:ext uri="{9D8B030D-6E8A-4147-A177-3AD203B41FA5}">
                      <a16:colId xmlns:a16="http://schemas.microsoft.com/office/drawing/2014/main" val="1113702344"/>
                    </a:ext>
                  </a:extLst>
                </a:gridCol>
              </a:tblGrid>
              <a:tr h="370840">
                <a:tc>
                  <a:txBody>
                    <a:bodyPr/>
                    <a:lstStyle/>
                    <a:p>
                      <a:r>
                        <a:rPr lang="en-US" dirty="0"/>
                        <a:t>Network Factor</a:t>
                      </a:r>
                    </a:p>
                  </a:txBody>
                  <a:tcPr/>
                </a:tc>
                <a:tc>
                  <a:txBody>
                    <a:bodyPr/>
                    <a:lstStyle/>
                    <a:p>
                      <a:r>
                        <a:rPr lang="en-US" dirty="0"/>
                        <a:t>Match</a:t>
                      </a:r>
                    </a:p>
                  </a:txBody>
                  <a:tcPr/>
                </a:tc>
                <a:extLst>
                  <a:ext uri="{0D108BD9-81ED-4DB2-BD59-A6C34878D82A}">
                    <a16:rowId xmlns:a16="http://schemas.microsoft.com/office/drawing/2014/main" val="3820666845"/>
                  </a:ext>
                </a:extLst>
              </a:tr>
              <a:tr h="370840">
                <a:tc>
                  <a:txBody>
                    <a:bodyPr/>
                    <a:lstStyle/>
                    <a:p>
                      <a:r>
                        <a:rPr lang="en-US" dirty="0"/>
                        <a:t>Top 25 Providers</a:t>
                      </a:r>
                    </a:p>
                  </a:txBody>
                  <a:tcPr/>
                </a:tc>
                <a:tc>
                  <a:txBody>
                    <a:bodyPr/>
                    <a:lstStyle/>
                    <a:p>
                      <a:r>
                        <a:rPr lang="en-US" dirty="0"/>
                        <a:t>11 of 25 are Premier Providers which are considered out of network</a:t>
                      </a:r>
                    </a:p>
                  </a:txBody>
                  <a:tcPr/>
                </a:tc>
                <a:extLst>
                  <a:ext uri="{0D108BD9-81ED-4DB2-BD59-A6C34878D82A}">
                    <a16:rowId xmlns:a16="http://schemas.microsoft.com/office/drawing/2014/main" val="627665129"/>
                  </a:ext>
                </a:extLst>
              </a:tr>
              <a:tr h="370840">
                <a:tc>
                  <a:txBody>
                    <a:bodyPr/>
                    <a:lstStyle/>
                    <a:p>
                      <a:r>
                        <a:rPr lang="en-US" dirty="0"/>
                        <a:t>Dental PPO Providers</a:t>
                      </a:r>
                    </a:p>
                  </a:txBody>
                  <a:tcPr/>
                </a:tc>
                <a:tc>
                  <a:txBody>
                    <a:bodyPr/>
                    <a:lstStyle/>
                    <a:p>
                      <a:r>
                        <a:rPr lang="en-US" dirty="0"/>
                        <a:t>12 of 14 Top 25 Providers</a:t>
                      </a:r>
                    </a:p>
                  </a:txBody>
                  <a:tcPr/>
                </a:tc>
                <a:extLst>
                  <a:ext uri="{0D108BD9-81ED-4DB2-BD59-A6C34878D82A}">
                    <a16:rowId xmlns:a16="http://schemas.microsoft.com/office/drawing/2014/main" val="3184824740"/>
                  </a:ext>
                </a:extLst>
              </a:tr>
              <a:tr h="370840">
                <a:tc>
                  <a:txBody>
                    <a:bodyPr/>
                    <a:lstStyle/>
                    <a:p>
                      <a:r>
                        <a:rPr lang="en-US" dirty="0"/>
                        <a:t>Dental Premier Providers</a:t>
                      </a:r>
                    </a:p>
                  </a:txBody>
                  <a:tcPr/>
                </a:tc>
                <a:tc>
                  <a:txBody>
                    <a:bodyPr/>
                    <a:lstStyle/>
                    <a:p>
                      <a:r>
                        <a:rPr lang="en-US" dirty="0"/>
                        <a:t>7 of 11 are in MetLife network which would receive cost share of 70% vs. 50%</a:t>
                      </a:r>
                    </a:p>
                  </a:txBody>
                  <a:tcPr/>
                </a:tc>
                <a:extLst>
                  <a:ext uri="{0D108BD9-81ED-4DB2-BD59-A6C34878D82A}">
                    <a16:rowId xmlns:a16="http://schemas.microsoft.com/office/drawing/2014/main" val="3711207790"/>
                  </a:ext>
                </a:extLst>
              </a:tr>
            </a:tbl>
          </a:graphicData>
        </a:graphic>
      </p:graphicFrame>
    </p:spTree>
    <p:extLst>
      <p:ext uri="{BB962C8B-B14F-4D97-AF65-F5344CB8AC3E}">
        <p14:creationId xmlns:p14="http://schemas.microsoft.com/office/powerpoint/2010/main" val="3191746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8056A87-231B-43C7-B93A-C8FA31A271EB}"/>
              </a:ext>
            </a:extLst>
          </p:cNvPr>
          <p:cNvSpPr>
            <a:spLocks noGrp="1"/>
          </p:cNvSpPr>
          <p:nvPr>
            <p:ph type="body" sz="quarter" idx="10"/>
          </p:nvPr>
        </p:nvSpPr>
        <p:spPr>
          <a:xfrm>
            <a:off x="0" y="3205163"/>
            <a:ext cx="3041650" cy="947387"/>
          </a:xfrm>
        </p:spPr>
        <p:txBody>
          <a:bodyPr/>
          <a:lstStyle/>
          <a:p>
            <a:r>
              <a:rPr lang="en-US" dirty="0"/>
              <a:t>Dental HMO </a:t>
            </a:r>
          </a:p>
          <a:p>
            <a:r>
              <a:rPr lang="en-US" dirty="0"/>
              <a:t>Carrier and Pool Responses</a:t>
            </a:r>
          </a:p>
        </p:txBody>
      </p:sp>
      <p:graphicFrame>
        <p:nvGraphicFramePr>
          <p:cNvPr id="3" name="Table 2">
            <a:extLst>
              <a:ext uri="{FF2B5EF4-FFF2-40B4-BE49-F238E27FC236}">
                <a16:creationId xmlns:a16="http://schemas.microsoft.com/office/drawing/2014/main" id="{4FBA04BB-9617-474D-A782-D16B89E22F44}"/>
              </a:ext>
            </a:extLst>
          </p:cNvPr>
          <p:cNvGraphicFramePr>
            <a:graphicFrameLocks noGrp="1"/>
          </p:cNvGraphicFramePr>
          <p:nvPr>
            <p:extLst>
              <p:ext uri="{D42A27DB-BD31-4B8C-83A1-F6EECF244321}">
                <p14:modId xmlns:p14="http://schemas.microsoft.com/office/powerpoint/2010/main" val="1185188552"/>
              </p:ext>
            </p:extLst>
          </p:nvPr>
        </p:nvGraphicFramePr>
        <p:xfrm>
          <a:off x="3110338" y="1471643"/>
          <a:ext cx="5903036" cy="2194560"/>
        </p:xfrm>
        <a:graphic>
          <a:graphicData uri="http://schemas.openxmlformats.org/drawingml/2006/table">
            <a:tbl>
              <a:tblPr firstRow="1" bandRow="1">
                <a:tableStyleId>{5C22544A-7EE6-4342-B048-85BDC9FD1C3A}</a:tableStyleId>
              </a:tblPr>
              <a:tblGrid>
                <a:gridCol w="3403154">
                  <a:extLst>
                    <a:ext uri="{9D8B030D-6E8A-4147-A177-3AD203B41FA5}">
                      <a16:colId xmlns:a16="http://schemas.microsoft.com/office/drawing/2014/main" val="2967547218"/>
                    </a:ext>
                  </a:extLst>
                </a:gridCol>
                <a:gridCol w="2499882">
                  <a:extLst>
                    <a:ext uri="{9D8B030D-6E8A-4147-A177-3AD203B41FA5}">
                      <a16:colId xmlns:a16="http://schemas.microsoft.com/office/drawing/2014/main" val="806238009"/>
                    </a:ext>
                  </a:extLst>
                </a:gridCol>
              </a:tblGrid>
              <a:tr h="364182">
                <a:tc>
                  <a:txBody>
                    <a:bodyPr/>
                    <a:lstStyle/>
                    <a:p>
                      <a:r>
                        <a:rPr lang="en-US" dirty="0"/>
                        <a:t>Carrier / Pool</a:t>
                      </a:r>
                    </a:p>
                  </a:txBody>
                  <a:tcPr/>
                </a:tc>
                <a:tc>
                  <a:txBody>
                    <a:bodyPr/>
                    <a:lstStyle/>
                    <a:p>
                      <a:r>
                        <a:rPr lang="en-US" dirty="0"/>
                        <a:t>Response</a:t>
                      </a:r>
                    </a:p>
                  </a:txBody>
                  <a:tcPr/>
                </a:tc>
                <a:extLst>
                  <a:ext uri="{0D108BD9-81ED-4DB2-BD59-A6C34878D82A}">
                    <a16:rowId xmlns:a16="http://schemas.microsoft.com/office/drawing/2014/main" val="3377840539"/>
                  </a:ext>
                </a:extLst>
              </a:tr>
              <a:tr h="36418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ASCIP – Incumbent (Delta Dental)</a:t>
                      </a:r>
                    </a:p>
                  </a:txBody>
                  <a:tcPr/>
                </a:tc>
                <a:tc>
                  <a:txBody>
                    <a:bodyPr/>
                    <a:lstStyle/>
                    <a:p>
                      <a:r>
                        <a:rPr lang="en-US" dirty="0"/>
                        <a:t>Renewal received</a:t>
                      </a:r>
                    </a:p>
                  </a:txBody>
                  <a:tcPr/>
                </a:tc>
                <a:extLst>
                  <a:ext uri="{0D108BD9-81ED-4DB2-BD59-A6C34878D82A}">
                    <a16:rowId xmlns:a16="http://schemas.microsoft.com/office/drawing/2014/main" val="25391463"/>
                  </a:ext>
                </a:extLst>
              </a:tr>
              <a:tr h="364182">
                <a:tc>
                  <a:txBody>
                    <a:bodyPr/>
                    <a:lstStyle/>
                    <a:p>
                      <a:r>
                        <a:rPr lang="en-US" dirty="0"/>
                        <a:t>Liberty</a:t>
                      </a:r>
                    </a:p>
                  </a:txBody>
                  <a:tcPr/>
                </a:tc>
                <a:tc>
                  <a:txBody>
                    <a:bodyPr/>
                    <a:lstStyle/>
                    <a:p>
                      <a:r>
                        <a:rPr lang="en-US" dirty="0"/>
                        <a:t>Quoted</a:t>
                      </a:r>
                    </a:p>
                  </a:txBody>
                  <a:tcPr/>
                </a:tc>
                <a:extLst>
                  <a:ext uri="{0D108BD9-81ED-4DB2-BD59-A6C34878D82A}">
                    <a16:rowId xmlns:a16="http://schemas.microsoft.com/office/drawing/2014/main" val="1369215210"/>
                  </a:ext>
                </a:extLst>
              </a:tr>
              <a:tr h="364182">
                <a:tc>
                  <a:txBody>
                    <a:bodyPr/>
                    <a:lstStyle/>
                    <a:p>
                      <a:r>
                        <a:rPr lang="en-US" dirty="0"/>
                        <a:t>Guardian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Quoted</a:t>
                      </a:r>
                    </a:p>
                  </a:txBody>
                  <a:tcPr/>
                </a:tc>
                <a:extLst>
                  <a:ext uri="{0D108BD9-81ED-4DB2-BD59-A6C34878D82A}">
                    <a16:rowId xmlns:a16="http://schemas.microsoft.com/office/drawing/2014/main" val="2995173948"/>
                  </a:ext>
                </a:extLst>
              </a:tr>
              <a:tr h="364182">
                <a:tc>
                  <a:txBody>
                    <a:bodyPr/>
                    <a:lstStyle/>
                    <a:p>
                      <a:r>
                        <a:rPr lang="en-US" dirty="0"/>
                        <a:t>MetLife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Quoted</a:t>
                      </a:r>
                    </a:p>
                  </a:txBody>
                  <a:tcPr/>
                </a:tc>
                <a:extLst>
                  <a:ext uri="{0D108BD9-81ED-4DB2-BD59-A6C34878D82A}">
                    <a16:rowId xmlns:a16="http://schemas.microsoft.com/office/drawing/2014/main" val="605217699"/>
                  </a:ext>
                </a:extLst>
              </a:tr>
              <a:tr h="364182">
                <a:tc>
                  <a:txBody>
                    <a:bodyPr/>
                    <a:lstStyle/>
                    <a:p>
                      <a:r>
                        <a:rPr lang="en-US" dirty="0"/>
                        <a:t>UnitedHealthcare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Quoted</a:t>
                      </a:r>
                    </a:p>
                  </a:txBody>
                  <a:tcPr/>
                </a:tc>
                <a:extLst>
                  <a:ext uri="{0D108BD9-81ED-4DB2-BD59-A6C34878D82A}">
                    <a16:rowId xmlns:a16="http://schemas.microsoft.com/office/drawing/2014/main" val="3994951373"/>
                  </a:ext>
                </a:extLst>
              </a:tr>
            </a:tbl>
          </a:graphicData>
        </a:graphic>
      </p:graphicFrame>
    </p:spTree>
    <p:extLst>
      <p:ext uri="{BB962C8B-B14F-4D97-AF65-F5344CB8AC3E}">
        <p14:creationId xmlns:p14="http://schemas.microsoft.com/office/powerpoint/2010/main" val="12474141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3ECABC-C08B-4112-AC4D-775FF5B5D2E8}"/>
              </a:ext>
            </a:extLst>
          </p:cNvPr>
          <p:cNvSpPr>
            <a:spLocks noGrp="1"/>
          </p:cNvSpPr>
          <p:nvPr>
            <p:ph type="title"/>
          </p:nvPr>
        </p:nvSpPr>
        <p:spPr/>
        <p:txBody>
          <a:bodyPr/>
          <a:lstStyle/>
          <a:p>
            <a:r>
              <a:rPr lang="en-US" dirty="0"/>
              <a:t>Dental HMO Rate Compare</a:t>
            </a:r>
          </a:p>
        </p:txBody>
      </p:sp>
      <p:graphicFrame>
        <p:nvGraphicFramePr>
          <p:cNvPr id="19" name="Object 18">
            <a:extLst>
              <a:ext uri="{FF2B5EF4-FFF2-40B4-BE49-F238E27FC236}">
                <a16:creationId xmlns:a16="http://schemas.microsoft.com/office/drawing/2014/main" id="{8EF90E88-1BD0-4644-85A0-24CF329F8B85}"/>
              </a:ext>
            </a:extLst>
          </p:cNvPr>
          <p:cNvGraphicFramePr>
            <a:graphicFrameLocks noChangeAspect="1"/>
          </p:cNvGraphicFramePr>
          <p:nvPr>
            <p:extLst>
              <p:ext uri="{D42A27DB-BD31-4B8C-83A1-F6EECF244321}">
                <p14:modId xmlns:p14="http://schemas.microsoft.com/office/powerpoint/2010/main" val="3270663428"/>
              </p:ext>
            </p:extLst>
          </p:nvPr>
        </p:nvGraphicFramePr>
        <p:xfrm>
          <a:off x="157800" y="1862390"/>
          <a:ext cx="8828399" cy="2011680"/>
        </p:xfrm>
        <a:graphic>
          <a:graphicData uri="http://schemas.openxmlformats.org/presentationml/2006/ole">
            <mc:AlternateContent xmlns:mc="http://schemas.openxmlformats.org/markup-compatibility/2006">
              <mc:Choice xmlns:v="urn:schemas-microsoft-com:vml" Requires="v">
                <p:oleObj spid="_x0000_s1083" name="Worksheet" r:id="rId3" imgW="11795656" imgH="2682240" progId="Excel.Sheet.12">
                  <p:embed/>
                </p:oleObj>
              </mc:Choice>
              <mc:Fallback>
                <p:oleObj name="Worksheet" r:id="rId3" imgW="11795656" imgH="2682240" progId="Excel.Sheet.12">
                  <p:embed/>
                  <p:pic>
                    <p:nvPicPr>
                      <p:cNvPr id="0" name=""/>
                      <p:cNvPicPr/>
                      <p:nvPr/>
                    </p:nvPicPr>
                    <p:blipFill>
                      <a:blip r:embed="rId4"/>
                      <a:stretch>
                        <a:fillRect/>
                      </a:stretch>
                    </p:blipFill>
                    <p:spPr>
                      <a:xfrm>
                        <a:off x="157800" y="1862390"/>
                        <a:ext cx="8828399" cy="2011680"/>
                      </a:xfrm>
                      <a:prstGeom prst="rect">
                        <a:avLst/>
                      </a:prstGeom>
                    </p:spPr>
                  </p:pic>
                </p:oleObj>
              </mc:Fallback>
            </mc:AlternateContent>
          </a:graphicData>
        </a:graphic>
      </p:graphicFrame>
    </p:spTree>
    <p:extLst>
      <p:ext uri="{BB962C8B-B14F-4D97-AF65-F5344CB8AC3E}">
        <p14:creationId xmlns:p14="http://schemas.microsoft.com/office/powerpoint/2010/main" val="23387701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2E78EA-AECC-4736-8BE2-AE4246CADBD4}"/>
              </a:ext>
            </a:extLst>
          </p:cNvPr>
          <p:cNvSpPr>
            <a:spLocks noGrp="1"/>
          </p:cNvSpPr>
          <p:nvPr>
            <p:ph type="title"/>
          </p:nvPr>
        </p:nvSpPr>
        <p:spPr/>
        <p:txBody>
          <a:bodyPr/>
          <a:lstStyle/>
          <a:p>
            <a:r>
              <a:rPr lang="en-US" dirty="0"/>
              <a:t>Dental HMO Benefit Compare</a:t>
            </a:r>
          </a:p>
        </p:txBody>
      </p:sp>
      <p:graphicFrame>
        <p:nvGraphicFramePr>
          <p:cNvPr id="4" name="Object 3">
            <a:extLst>
              <a:ext uri="{FF2B5EF4-FFF2-40B4-BE49-F238E27FC236}">
                <a16:creationId xmlns:a16="http://schemas.microsoft.com/office/drawing/2014/main" id="{1F81A03C-5D9D-4EBA-82F8-9F9623C5795A}"/>
              </a:ext>
            </a:extLst>
          </p:cNvPr>
          <p:cNvGraphicFramePr>
            <a:graphicFrameLocks noChangeAspect="1"/>
          </p:cNvGraphicFramePr>
          <p:nvPr>
            <p:extLst>
              <p:ext uri="{D42A27DB-BD31-4B8C-83A1-F6EECF244321}">
                <p14:modId xmlns:p14="http://schemas.microsoft.com/office/powerpoint/2010/main" val="2969797905"/>
              </p:ext>
            </p:extLst>
          </p:nvPr>
        </p:nvGraphicFramePr>
        <p:xfrm>
          <a:off x="957146" y="1033462"/>
          <a:ext cx="7368741" cy="4846320"/>
        </p:xfrm>
        <a:graphic>
          <a:graphicData uri="http://schemas.openxmlformats.org/presentationml/2006/ole">
            <mc:AlternateContent xmlns:mc="http://schemas.openxmlformats.org/markup-compatibility/2006">
              <mc:Choice xmlns:v="urn:schemas-microsoft-com:vml" Requires="v">
                <p:oleObj spid="_x0000_s8236" name="Worksheet" r:id="rId3" imgW="12163429" imgH="8001000" progId="Excel.Sheet.12">
                  <p:embed/>
                </p:oleObj>
              </mc:Choice>
              <mc:Fallback>
                <p:oleObj name="Worksheet" r:id="rId3" imgW="12163429" imgH="8001000" progId="Excel.Sheet.12">
                  <p:embed/>
                  <p:pic>
                    <p:nvPicPr>
                      <p:cNvPr id="0" name=""/>
                      <p:cNvPicPr/>
                      <p:nvPr/>
                    </p:nvPicPr>
                    <p:blipFill>
                      <a:blip r:embed="rId4"/>
                      <a:stretch>
                        <a:fillRect/>
                      </a:stretch>
                    </p:blipFill>
                    <p:spPr>
                      <a:xfrm>
                        <a:off x="957146" y="1033462"/>
                        <a:ext cx="7368741" cy="4846320"/>
                      </a:xfrm>
                      <a:prstGeom prst="rect">
                        <a:avLst/>
                      </a:prstGeom>
                    </p:spPr>
                  </p:pic>
                </p:oleObj>
              </mc:Fallback>
            </mc:AlternateContent>
          </a:graphicData>
        </a:graphic>
      </p:graphicFrame>
    </p:spTree>
    <p:extLst>
      <p:ext uri="{BB962C8B-B14F-4D97-AF65-F5344CB8AC3E}">
        <p14:creationId xmlns:p14="http://schemas.microsoft.com/office/powerpoint/2010/main" val="36893469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CB15F-172F-437D-A270-46085881504C}"/>
              </a:ext>
            </a:extLst>
          </p:cNvPr>
          <p:cNvSpPr>
            <a:spLocks noGrp="1"/>
          </p:cNvSpPr>
          <p:nvPr>
            <p:ph type="title"/>
          </p:nvPr>
        </p:nvSpPr>
        <p:spPr/>
        <p:txBody>
          <a:bodyPr/>
          <a:lstStyle/>
          <a:p>
            <a:r>
              <a:rPr lang="en-US" sz="3200" b="1" dirty="0"/>
              <a:t>Agenda</a:t>
            </a:r>
          </a:p>
        </p:txBody>
      </p:sp>
      <p:sp>
        <p:nvSpPr>
          <p:cNvPr id="3" name="Content Placeholder 2">
            <a:extLst>
              <a:ext uri="{FF2B5EF4-FFF2-40B4-BE49-F238E27FC236}">
                <a16:creationId xmlns:a16="http://schemas.microsoft.com/office/drawing/2014/main" id="{E6CBD474-CDAE-4F85-A42F-C230EAEE587B}"/>
              </a:ext>
            </a:extLst>
          </p:cNvPr>
          <p:cNvSpPr>
            <a:spLocks noGrp="1"/>
          </p:cNvSpPr>
          <p:nvPr>
            <p:ph idx="1"/>
          </p:nvPr>
        </p:nvSpPr>
        <p:spPr>
          <a:xfrm>
            <a:off x="3276600" y="2071194"/>
            <a:ext cx="5410200" cy="3245670"/>
          </a:xfrm>
        </p:spPr>
        <p:txBody>
          <a:bodyPr/>
          <a:lstStyle/>
          <a:p>
            <a:pPr marL="285750" indent="-285750">
              <a:buFont typeface="Wingdings" panose="05000000000000000000" pitchFamily="2" charset="2"/>
              <a:buChar char="§"/>
            </a:pPr>
            <a:endParaRPr lang="en-US" dirty="0"/>
          </a:p>
          <a:p>
            <a:pPr marL="342900" indent="-342900">
              <a:buFont typeface="+mj-lt"/>
              <a:buAutoNum type="arabicPeriod"/>
            </a:pPr>
            <a:r>
              <a:rPr lang="en-US" sz="2400" dirty="0"/>
              <a:t>Medical</a:t>
            </a:r>
          </a:p>
          <a:p>
            <a:pPr marL="342900" indent="-342900">
              <a:buFont typeface="+mj-lt"/>
              <a:buAutoNum type="arabicPeriod"/>
            </a:pPr>
            <a:r>
              <a:rPr lang="en-US" sz="2400" dirty="0"/>
              <a:t>Dental </a:t>
            </a:r>
          </a:p>
          <a:p>
            <a:pPr marL="681038" lvl="2" indent="-342900"/>
            <a:r>
              <a:rPr lang="en-US" sz="2400" dirty="0"/>
              <a:t>PPO</a:t>
            </a:r>
          </a:p>
          <a:p>
            <a:pPr marL="681038" lvl="2" indent="-342900"/>
            <a:r>
              <a:rPr lang="en-US" sz="2400" dirty="0"/>
              <a:t>HMO </a:t>
            </a:r>
          </a:p>
          <a:p>
            <a:pPr marL="342900" indent="-342900">
              <a:buFont typeface="+mj-lt"/>
              <a:buAutoNum type="arabicPeriod"/>
            </a:pPr>
            <a:r>
              <a:rPr lang="en-US" sz="2400" dirty="0"/>
              <a:t>Vision </a:t>
            </a:r>
          </a:p>
          <a:p>
            <a:pPr marL="342900" indent="-342900">
              <a:buFont typeface="+mj-lt"/>
              <a:buAutoNum type="arabicPeriod"/>
            </a:pPr>
            <a:r>
              <a:rPr lang="en-US" sz="2400" dirty="0"/>
              <a:t>Group Life &amp; Voluntary Life</a:t>
            </a:r>
          </a:p>
        </p:txBody>
      </p:sp>
      <p:sp>
        <p:nvSpPr>
          <p:cNvPr id="4" name="Text Placeholder 3">
            <a:extLst>
              <a:ext uri="{FF2B5EF4-FFF2-40B4-BE49-F238E27FC236}">
                <a16:creationId xmlns:a16="http://schemas.microsoft.com/office/drawing/2014/main" id="{318DA4EC-1A4C-4F9B-9B3A-A926AA497950}"/>
              </a:ext>
            </a:extLst>
          </p:cNvPr>
          <p:cNvSpPr>
            <a:spLocks noGrp="1"/>
          </p:cNvSpPr>
          <p:nvPr>
            <p:ph type="body" sz="quarter" idx="10"/>
          </p:nvPr>
        </p:nvSpPr>
        <p:spPr/>
        <p:txBody>
          <a:bodyPr/>
          <a:lstStyle/>
          <a:p>
            <a:r>
              <a:rPr lang="en-US" dirty="0"/>
              <a:t>2020 Employee </a:t>
            </a:r>
          </a:p>
          <a:p>
            <a:r>
              <a:rPr lang="en-US" dirty="0"/>
              <a:t>Benefits Marketing</a:t>
            </a:r>
          </a:p>
        </p:txBody>
      </p:sp>
    </p:spTree>
    <p:extLst>
      <p:ext uri="{BB962C8B-B14F-4D97-AF65-F5344CB8AC3E}">
        <p14:creationId xmlns:p14="http://schemas.microsoft.com/office/powerpoint/2010/main" val="38292432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3ECABC-C08B-4112-AC4D-775FF5B5D2E8}"/>
              </a:ext>
            </a:extLst>
          </p:cNvPr>
          <p:cNvSpPr>
            <a:spLocks noGrp="1"/>
          </p:cNvSpPr>
          <p:nvPr>
            <p:ph type="title"/>
          </p:nvPr>
        </p:nvSpPr>
        <p:spPr/>
        <p:txBody>
          <a:bodyPr/>
          <a:lstStyle/>
          <a:p>
            <a:r>
              <a:rPr lang="en-US" dirty="0"/>
              <a:t>Dental HMO Network Disruption</a:t>
            </a:r>
          </a:p>
        </p:txBody>
      </p:sp>
      <p:graphicFrame>
        <p:nvGraphicFramePr>
          <p:cNvPr id="3" name="Table 2">
            <a:extLst>
              <a:ext uri="{FF2B5EF4-FFF2-40B4-BE49-F238E27FC236}">
                <a16:creationId xmlns:a16="http://schemas.microsoft.com/office/drawing/2014/main" id="{1AE53FF6-FCF9-4CFE-B644-8FBF4FB0745F}"/>
              </a:ext>
            </a:extLst>
          </p:cNvPr>
          <p:cNvGraphicFramePr>
            <a:graphicFrameLocks noGrp="1"/>
          </p:cNvGraphicFramePr>
          <p:nvPr>
            <p:extLst>
              <p:ext uri="{D42A27DB-BD31-4B8C-83A1-F6EECF244321}">
                <p14:modId xmlns:p14="http://schemas.microsoft.com/office/powerpoint/2010/main" val="202062201"/>
              </p:ext>
            </p:extLst>
          </p:nvPr>
        </p:nvGraphicFramePr>
        <p:xfrm>
          <a:off x="1524000" y="1397000"/>
          <a:ext cx="6096000" cy="1010920"/>
        </p:xfrm>
        <a:graphic>
          <a:graphicData uri="http://schemas.openxmlformats.org/drawingml/2006/table">
            <a:tbl>
              <a:tblPr firstRow="1" bandRow="1">
                <a:tableStyleId>{5C22544A-7EE6-4342-B048-85BDC9FD1C3A}</a:tableStyleId>
              </a:tblPr>
              <a:tblGrid>
                <a:gridCol w="3048000">
                  <a:extLst>
                    <a:ext uri="{9D8B030D-6E8A-4147-A177-3AD203B41FA5}">
                      <a16:colId xmlns:a16="http://schemas.microsoft.com/office/drawing/2014/main" val="3480493969"/>
                    </a:ext>
                  </a:extLst>
                </a:gridCol>
                <a:gridCol w="3048000">
                  <a:extLst>
                    <a:ext uri="{9D8B030D-6E8A-4147-A177-3AD203B41FA5}">
                      <a16:colId xmlns:a16="http://schemas.microsoft.com/office/drawing/2014/main" val="1113702344"/>
                    </a:ext>
                  </a:extLst>
                </a:gridCol>
              </a:tblGrid>
              <a:tr h="370840">
                <a:tc>
                  <a:txBody>
                    <a:bodyPr/>
                    <a:lstStyle/>
                    <a:p>
                      <a:r>
                        <a:rPr lang="en-US" dirty="0"/>
                        <a:t>Network Factor</a:t>
                      </a:r>
                    </a:p>
                  </a:txBody>
                  <a:tcPr/>
                </a:tc>
                <a:tc>
                  <a:txBody>
                    <a:bodyPr/>
                    <a:lstStyle/>
                    <a:p>
                      <a:r>
                        <a:rPr lang="en-US" dirty="0"/>
                        <a:t>Match</a:t>
                      </a:r>
                    </a:p>
                  </a:txBody>
                  <a:tcPr/>
                </a:tc>
                <a:extLst>
                  <a:ext uri="{0D108BD9-81ED-4DB2-BD59-A6C34878D82A}">
                    <a16:rowId xmlns:a16="http://schemas.microsoft.com/office/drawing/2014/main" val="3820666845"/>
                  </a:ext>
                </a:extLst>
              </a:tr>
              <a:tr h="370840">
                <a:tc>
                  <a:txBody>
                    <a:bodyPr/>
                    <a:lstStyle/>
                    <a:p>
                      <a:r>
                        <a:rPr lang="en-US" dirty="0"/>
                        <a:t>Top 25 Providers</a:t>
                      </a:r>
                    </a:p>
                  </a:txBody>
                  <a:tcPr/>
                </a:tc>
                <a:tc>
                  <a:txBody>
                    <a:bodyPr/>
                    <a:lstStyle/>
                    <a:p>
                      <a:r>
                        <a:rPr lang="en-US" dirty="0"/>
                        <a:t>22 of 25 are within MetLife network</a:t>
                      </a:r>
                    </a:p>
                  </a:txBody>
                  <a:tcPr/>
                </a:tc>
                <a:extLst>
                  <a:ext uri="{0D108BD9-81ED-4DB2-BD59-A6C34878D82A}">
                    <a16:rowId xmlns:a16="http://schemas.microsoft.com/office/drawing/2014/main" val="627665129"/>
                  </a:ext>
                </a:extLst>
              </a:tr>
            </a:tbl>
          </a:graphicData>
        </a:graphic>
      </p:graphicFrame>
    </p:spTree>
    <p:extLst>
      <p:ext uri="{BB962C8B-B14F-4D97-AF65-F5344CB8AC3E}">
        <p14:creationId xmlns:p14="http://schemas.microsoft.com/office/powerpoint/2010/main" val="4176302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3694E4-3C61-474F-B8A9-20177459D8CC}"/>
              </a:ext>
            </a:extLst>
          </p:cNvPr>
          <p:cNvSpPr>
            <a:spLocks noGrp="1"/>
          </p:cNvSpPr>
          <p:nvPr>
            <p:ph type="title"/>
          </p:nvPr>
        </p:nvSpPr>
        <p:spPr/>
        <p:txBody>
          <a:bodyPr/>
          <a:lstStyle/>
          <a:p>
            <a:r>
              <a:rPr lang="en-US" dirty="0"/>
              <a:t>Vision</a:t>
            </a:r>
          </a:p>
        </p:txBody>
      </p:sp>
    </p:spTree>
    <p:extLst>
      <p:ext uri="{BB962C8B-B14F-4D97-AF65-F5344CB8AC3E}">
        <p14:creationId xmlns:p14="http://schemas.microsoft.com/office/powerpoint/2010/main" val="11327913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8056A87-231B-43C7-B93A-C8FA31A271EB}"/>
              </a:ext>
            </a:extLst>
          </p:cNvPr>
          <p:cNvSpPr>
            <a:spLocks noGrp="1"/>
          </p:cNvSpPr>
          <p:nvPr>
            <p:ph type="body" sz="quarter" idx="10"/>
          </p:nvPr>
        </p:nvSpPr>
        <p:spPr>
          <a:xfrm>
            <a:off x="0" y="3205163"/>
            <a:ext cx="3041650" cy="947387"/>
          </a:xfrm>
        </p:spPr>
        <p:txBody>
          <a:bodyPr/>
          <a:lstStyle/>
          <a:p>
            <a:r>
              <a:rPr lang="en-US" dirty="0"/>
              <a:t>Vision</a:t>
            </a:r>
          </a:p>
          <a:p>
            <a:r>
              <a:rPr lang="en-US" dirty="0"/>
              <a:t>Carrier and Pool Responses</a:t>
            </a:r>
          </a:p>
        </p:txBody>
      </p:sp>
      <p:graphicFrame>
        <p:nvGraphicFramePr>
          <p:cNvPr id="2" name="Table 1">
            <a:extLst>
              <a:ext uri="{FF2B5EF4-FFF2-40B4-BE49-F238E27FC236}">
                <a16:creationId xmlns:a16="http://schemas.microsoft.com/office/drawing/2014/main" id="{C50A2004-0FA6-4372-9D9D-4A529331BA11}"/>
              </a:ext>
            </a:extLst>
          </p:cNvPr>
          <p:cNvGraphicFramePr>
            <a:graphicFrameLocks noGrp="1"/>
          </p:cNvGraphicFramePr>
          <p:nvPr>
            <p:extLst>
              <p:ext uri="{D42A27DB-BD31-4B8C-83A1-F6EECF244321}">
                <p14:modId xmlns:p14="http://schemas.microsoft.com/office/powerpoint/2010/main" val="2258303882"/>
              </p:ext>
            </p:extLst>
          </p:nvPr>
        </p:nvGraphicFramePr>
        <p:xfrm>
          <a:off x="3139308" y="1911897"/>
          <a:ext cx="5871532" cy="2977768"/>
        </p:xfrm>
        <a:graphic>
          <a:graphicData uri="http://schemas.openxmlformats.org/drawingml/2006/table">
            <a:tbl>
              <a:tblPr firstRow="1" bandRow="1">
                <a:tableStyleId>{5C22544A-7EE6-4342-B048-85BDC9FD1C3A}</a:tableStyleId>
              </a:tblPr>
              <a:tblGrid>
                <a:gridCol w="3225985">
                  <a:extLst>
                    <a:ext uri="{9D8B030D-6E8A-4147-A177-3AD203B41FA5}">
                      <a16:colId xmlns:a16="http://schemas.microsoft.com/office/drawing/2014/main" val="181217513"/>
                    </a:ext>
                  </a:extLst>
                </a:gridCol>
                <a:gridCol w="2645547">
                  <a:extLst>
                    <a:ext uri="{9D8B030D-6E8A-4147-A177-3AD203B41FA5}">
                      <a16:colId xmlns:a16="http://schemas.microsoft.com/office/drawing/2014/main" val="553823060"/>
                    </a:ext>
                  </a:extLst>
                </a:gridCol>
              </a:tblGrid>
              <a:tr h="372221">
                <a:tc>
                  <a:txBody>
                    <a:bodyPr/>
                    <a:lstStyle/>
                    <a:p>
                      <a:r>
                        <a:rPr lang="en-US" dirty="0"/>
                        <a:t>Carrier</a:t>
                      </a:r>
                    </a:p>
                  </a:txBody>
                  <a:tcPr/>
                </a:tc>
                <a:tc>
                  <a:txBody>
                    <a:bodyPr/>
                    <a:lstStyle/>
                    <a:p>
                      <a:r>
                        <a:rPr lang="en-US" dirty="0"/>
                        <a:t>Response</a:t>
                      </a:r>
                    </a:p>
                  </a:txBody>
                  <a:tcPr/>
                </a:tc>
                <a:extLst>
                  <a:ext uri="{0D108BD9-81ED-4DB2-BD59-A6C34878D82A}">
                    <a16:rowId xmlns:a16="http://schemas.microsoft.com/office/drawing/2014/main" val="2022305308"/>
                  </a:ext>
                </a:extLst>
              </a:tr>
              <a:tr h="37222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ASCIP – Incumbent (VSP)</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Renewal received</a:t>
                      </a:r>
                    </a:p>
                  </a:txBody>
                  <a:tcPr/>
                </a:tc>
                <a:extLst>
                  <a:ext uri="{0D108BD9-81ED-4DB2-BD59-A6C34878D82A}">
                    <a16:rowId xmlns:a16="http://schemas.microsoft.com/office/drawing/2014/main" val="3026208715"/>
                  </a:ext>
                </a:extLst>
              </a:tr>
              <a:tr h="372221">
                <a:tc>
                  <a:txBody>
                    <a:bodyPr/>
                    <a:lstStyle/>
                    <a:p>
                      <a:r>
                        <a:rPr lang="en-US" dirty="0"/>
                        <a:t>CICCS (VSP)</a:t>
                      </a:r>
                    </a:p>
                  </a:txBody>
                  <a:tcPr/>
                </a:tc>
                <a:tc>
                  <a:txBody>
                    <a:bodyPr/>
                    <a:lstStyle/>
                    <a:p>
                      <a:r>
                        <a:rPr lang="en-US" dirty="0"/>
                        <a:t>Quoted</a:t>
                      </a:r>
                    </a:p>
                  </a:txBody>
                  <a:tcPr/>
                </a:tc>
                <a:extLst>
                  <a:ext uri="{0D108BD9-81ED-4DB2-BD59-A6C34878D82A}">
                    <a16:rowId xmlns:a16="http://schemas.microsoft.com/office/drawing/2014/main" val="560645767"/>
                  </a:ext>
                </a:extLst>
              </a:tr>
              <a:tr h="372221">
                <a:tc>
                  <a:txBody>
                    <a:bodyPr/>
                    <a:lstStyle/>
                    <a:p>
                      <a:r>
                        <a:rPr lang="en-US" dirty="0"/>
                        <a:t>EyeMed</a:t>
                      </a:r>
                    </a:p>
                  </a:txBody>
                  <a:tcPr/>
                </a:tc>
                <a:tc>
                  <a:txBody>
                    <a:bodyPr/>
                    <a:lstStyle/>
                    <a:p>
                      <a:r>
                        <a:rPr lang="en-US" dirty="0"/>
                        <a:t>Quoted</a:t>
                      </a:r>
                    </a:p>
                  </a:txBody>
                  <a:tcPr/>
                </a:tc>
                <a:extLst>
                  <a:ext uri="{0D108BD9-81ED-4DB2-BD59-A6C34878D82A}">
                    <a16:rowId xmlns:a16="http://schemas.microsoft.com/office/drawing/2014/main" val="3750102866"/>
                  </a:ext>
                </a:extLst>
              </a:tr>
              <a:tr h="372221">
                <a:tc>
                  <a:txBody>
                    <a:bodyPr/>
                    <a:lstStyle/>
                    <a:p>
                      <a:r>
                        <a:rPr lang="en-US" dirty="0"/>
                        <a:t>OCFBJPA (VSP)</a:t>
                      </a:r>
                    </a:p>
                  </a:txBody>
                  <a:tcPr/>
                </a:tc>
                <a:tc>
                  <a:txBody>
                    <a:bodyPr/>
                    <a:lstStyle/>
                    <a:p>
                      <a:r>
                        <a:rPr lang="en-US" dirty="0"/>
                        <a:t>Quoted</a:t>
                      </a:r>
                    </a:p>
                  </a:txBody>
                  <a:tcPr/>
                </a:tc>
                <a:extLst>
                  <a:ext uri="{0D108BD9-81ED-4DB2-BD59-A6C34878D82A}">
                    <a16:rowId xmlns:a16="http://schemas.microsoft.com/office/drawing/2014/main" val="608098618"/>
                  </a:ext>
                </a:extLst>
              </a:tr>
              <a:tr h="372221">
                <a:tc>
                  <a:txBody>
                    <a:bodyPr/>
                    <a:lstStyle/>
                    <a:p>
                      <a:r>
                        <a:rPr lang="en-US" dirty="0"/>
                        <a:t>MetLife</a:t>
                      </a:r>
                    </a:p>
                  </a:txBody>
                  <a:tcPr/>
                </a:tc>
                <a:tc>
                  <a:txBody>
                    <a:bodyPr/>
                    <a:lstStyle/>
                    <a:p>
                      <a:r>
                        <a:rPr lang="en-US" dirty="0"/>
                        <a:t>Quoted</a:t>
                      </a:r>
                    </a:p>
                  </a:txBody>
                  <a:tcPr/>
                </a:tc>
                <a:extLst>
                  <a:ext uri="{0D108BD9-81ED-4DB2-BD59-A6C34878D82A}">
                    <a16:rowId xmlns:a16="http://schemas.microsoft.com/office/drawing/2014/main" val="3120438399"/>
                  </a:ext>
                </a:extLst>
              </a:tr>
              <a:tr h="372221">
                <a:tc>
                  <a:txBody>
                    <a:bodyPr/>
                    <a:lstStyle/>
                    <a:p>
                      <a:r>
                        <a:rPr lang="en-US" dirty="0"/>
                        <a:t>VSP (Direct)</a:t>
                      </a:r>
                    </a:p>
                  </a:txBody>
                  <a:tcPr/>
                </a:tc>
                <a:tc>
                  <a:txBody>
                    <a:bodyPr/>
                    <a:lstStyle/>
                    <a:p>
                      <a:r>
                        <a:rPr lang="en-US" dirty="0"/>
                        <a:t>Quoted</a:t>
                      </a:r>
                    </a:p>
                  </a:txBody>
                  <a:tcPr/>
                </a:tc>
                <a:extLst>
                  <a:ext uri="{0D108BD9-81ED-4DB2-BD59-A6C34878D82A}">
                    <a16:rowId xmlns:a16="http://schemas.microsoft.com/office/drawing/2014/main" val="3920197283"/>
                  </a:ext>
                </a:extLst>
              </a:tr>
              <a:tr h="372221">
                <a:tc>
                  <a:txBody>
                    <a:bodyPr/>
                    <a:lstStyle/>
                    <a:p>
                      <a:r>
                        <a:rPr lang="en-US" dirty="0"/>
                        <a:t>VSP (Self-Insured Keenan)</a:t>
                      </a:r>
                    </a:p>
                  </a:txBody>
                  <a:tcPr/>
                </a:tc>
                <a:tc>
                  <a:txBody>
                    <a:bodyPr/>
                    <a:lstStyle/>
                    <a:p>
                      <a:r>
                        <a:rPr lang="en-US" dirty="0"/>
                        <a:t>Quoted</a:t>
                      </a:r>
                    </a:p>
                  </a:txBody>
                  <a:tcPr/>
                </a:tc>
                <a:extLst>
                  <a:ext uri="{0D108BD9-81ED-4DB2-BD59-A6C34878D82A}">
                    <a16:rowId xmlns:a16="http://schemas.microsoft.com/office/drawing/2014/main" val="4229652771"/>
                  </a:ext>
                </a:extLst>
              </a:tr>
            </a:tbl>
          </a:graphicData>
        </a:graphic>
      </p:graphicFrame>
    </p:spTree>
    <p:extLst>
      <p:ext uri="{BB962C8B-B14F-4D97-AF65-F5344CB8AC3E}">
        <p14:creationId xmlns:p14="http://schemas.microsoft.com/office/powerpoint/2010/main" val="327216651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3ECABC-C08B-4112-AC4D-775FF5B5D2E8}"/>
              </a:ext>
            </a:extLst>
          </p:cNvPr>
          <p:cNvSpPr>
            <a:spLocks noGrp="1"/>
          </p:cNvSpPr>
          <p:nvPr>
            <p:ph type="title"/>
          </p:nvPr>
        </p:nvSpPr>
        <p:spPr/>
        <p:txBody>
          <a:bodyPr/>
          <a:lstStyle/>
          <a:p>
            <a:r>
              <a:rPr lang="en-US" dirty="0"/>
              <a:t>Vision Rate Compare</a:t>
            </a:r>
          </a:p>
        </p:txBody>
      </p:sp>
      <p:graphicFrame>
        <p:nvGraphicFramePr>
          <p:cNvPr id="6" name="Object 5">
            <a:extLst>
              <a:ext uri="{FF2B5EF4-FFF2-40B4-BE49-F238E27FC236}">
                <a16:creationId xmlns:a16="http://schemas.microsoft.com/office/drawing/2014/main" id="{ADB032FC-C088-4DAA-A73B-891FB71AFE7F}"/>
              </a:ext>
            </a:extLst>
          </p:cNvPr>
          <p:cNvGraphicFramePr>
            <a:graphicFrameLocks noChangeAspect="1"/>
          </p:cNvGraphicFramePr>
          <p:nvPr>
            <p:extLst>
              <p:ext uri="{D42A27DB-BD31-4B8C-83A1-F6EECF244321}">
                <p14:modId xmlns:p14="http://schemas.microsoft.com/office/powerpoint/2010/main" val="2998688645"/>
              </p:ext>
            </p:extLst>
          </p:nvPr>
        </p:nvGraphicFramePr>
        <p:xfrm>
          <a:off x="78217" y="1657162"/>
          <a:ext cx="9010537" cy="2926080"/>
        </p:xfrm>
        <a:graphic>
          <a:graphicData uri="http://schemas.openxmlformats.org/presentationml/2006/ole">
            <mc:AlternateContent xmlns:mc="http://schemas.openxmlformats.org/markup-compatibility/2006">
              <mc:Choice xmlns:v="urn:schemas-microsoft-com:vml" Requires="v">
                <p:oleObj spid="_x0000_s7214" name="Worksheet" r:id="rId3" imgW="11906286" imgH="3867150" progId="Excel.Sheet.12">
                  <p:embed/>
                </p:oleObj>
              </mc:Choice>
              <mc:Fallback>
                <p:oleObj name="Worksheet" r:id="rId3" imgW="11906286" imgH="3867150" progId="Excel.Sheet.12">
                  <p:embed/>
                  <p:pic>
                    <p:nvPicPr>
                      <p:cNvPr id="0" name=""/>
                      <p:cNvPicPr/>
                      <p:nvPr/>
                    </p:nvPicPr>
                    <p:blipFill>
                      <a:blip r:embed="rId4"/>
                      <a:stretch>
                        <a:fillRect/>
                      </a:stretch>
                    </p:blipFill>
                    <p:spPr>
                      <a:xfrm>
                        <a:off x="78217" y="1657162"/>
                        <a:ext cx="9010537" cy="2926080"/>
                      </a:xfrm>
                      <a:prstGeom prst="rect">
                        <a:avLst/>
                      </a:prstGeom>
                    </p:spPr>
                  </p:pic>
                </p:oleObj>
              </mc:Fallback>
            </mc:AlternateContent>
          </a:graphicData>
        </a:graphic>
      </p:graphicFrame>
    </p:spTree>
    <p:extLst>
      <p:ext uri="{BB962C8B-B14F-4D97-AF65-F5344CB8AC3E}">
        <p14:creationId xmlns:p14="http://schemas.microsoft.com/office/powerpoint/2010/main" val="2434198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2E78EA-AECC-4736-8BE2-AE4246CADBD4}"/>
              </a:ext>
            </a:extLst>
          </p:cNvPr>
          <p:cNvSpPr>
            <a:spLocks noGrp="1"/>
          </p:cNvSpPr>
          <p:nvPr>
            <p:ph type="title"/>
          </p:nvPr>
        </p:nvSpPr>
        <p:spPr/>
        <p:txBody>
          <a:bodyPr/>
          <a:lstStyle/>
          <a:p>
            <a:r>
              <a:rPr lang="en-US" dirty="0"/>
              <a:t>Vision Benefit Compare</a:t>
            </a:r>
          </a:p>
        </p:txBody>
      </p:sp>
      <p:graphicFrame>
        <p:nvGraphicFramePr>
          <p:cNvPr id="4" name="Object 3">
            <a:extLst>
              <a:ext uri="{FF2B5EF4-FFF2-40B4-BE49-F238E27FC236}">
                <a16:creationId xmlns:a16="http://schemas.microsoft.com/office/drawing/2014/main" id="{6B38B225-FEE4-41D8-B5C4-05DD2F27C0CF}"/>
              </a:ext>
            </a:extLst>
          </p:cNvPr>
          <p:cNvGraphicFramePr>
            <a:graphicFrameLocks noChangeAspect="1"/>
          </p:cNvGraphicFramePr>
          <p:nvPr>
            <p:extLst>
              <p:ext uri="{D42A27DB-BD31-4B8C-83A1-F6EECF244321}">
                <p14:modId xmlns:p14="http://schemas.microsoft.com/office/powerpoint/2010/main" val="3933517599"/>
              </p:ext>
            </p:extLst>
          </p:nvPr>
        </p:nvGraphicFramePr>
        <p:xfrm>
          <a:off x="91595" y="1265955"/>
          <a:ext cx="8907542" cy="2834640"/>
        </p:xfrm>
        <a:graphic>
          <a:graphicData uri="http://schemas.openxmlformats.org/presentationml/2006/ole">
            <mc:AlternateContent xmlns:mc="http://schemas.openxmlformats.org/markup-compatibility/2006">
              <mc:Choice xmlns:v="urn:schemas-microsoft-com:vml" Requires="v">
                <p:oleObj spid="_x0000_s9260" name="Worksheet" r:id="rId3" imgW="13553941" imgH="4314998" progId="Excel.Sheet.12">
                  <p:embed/>
                </p:oleObj>
              </mc:Choice>
              <mc:Fallback>
                <p:oleObj name="Worksheet" r:id="rId3" imgW="13553941" imgH="4314998" progId="Excel.Sheet.12">
                  <p:embed/>
                  <p:pic>
                    <p:nvPicPr>
                      <p:cNvPr id="0" name=""/>
                      <p:cNvPicPr/>
                      <p:nvPr/>
                    </p:nvPicPr>
                    <p:blipFill>
                      <a:blip r:embed="rId4"/>
                      <a:stretch>
                        <a:fillRect/>
                      </a:stretch>
                    </p:blipFill>
                    <p:spPr>
                      <a:xfrm>
                        <a:off x="91595" y="1265955"/>
                        <a:ext cx="8907542" cy="2834640"/>
                      </a:xfrm>
                      <a:prstGeom prst="rect">
                        <a:avLst/>
                      </a:prstGeom>
                    </p:spPr>
                  </p:pic>
                </p:oleObj>
              </mc:Fallback>
            </mc:AlternateContent>
          </a:graphicData>
        </a:graphic>
      </p:graphicFrame>
    </p:spTree>
    <p:extLst>
      <p:ext uri="{BB962C8B-B14F-4D97-AF65-F5344CB8AC3E}">
        <p14:creationId xmlns:p14="http://schemas.microsoft.com/office/powerpoint/2010/main" val="10117974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F785AD-16E2-4BB7-AD17-579BEA8D55F0}"/>
              </a:ext>
            </a:extLst>
          </p:cNvPr>
          <p:cNvSpPr>
            <a:spLocks noGrp="1"/>
          </p:cNvSpPr>
          <p:nvPr>
            <p:ph type="title"/>
          </p:nvPr>
        </p:nvSpPr>
        <p:spPr/>
        <p:txBody>
          <a:bodyPr/>
          <a:lstStyle/>
          <a:p>
            <a:r>
              <a:rPr lang="en-US" dirty="0"/>
              <a:t>Vision Value Add Programs</a:t>
            </a:r>
          </a:p>
        </p:txBody>
      </p:sp>
      <p:sp>
        <p:nvSpPr>
          <p:cNvPr id="3" name="Content Placeholder 2">
            <a:extLst>
              <a:ext uri="{FF2B5EF4-FFF2-40B4-BE49-F238E27FC236}">
                <a16:creationId xmlns:a16="http://schemas.microsoft.com/office/drawing/2014/main" id="{D0BB559B-B203-44E8-A32D-7EFBC8B50F98}"/>
              </a:ext>
            </a:extLst>
          </p:cNvPr>
          <p:cNvSpPr>
            <a:spLocks noGrp="1"/>
          </p:cNvSpPr>
          <p:nvPr>
            <p:ph idx="1"/>
          </p:nvPr>
        </p:nvSpPr>
        <p:spPr/>
        <p:txBody>
          <a:bodyPr/>
          <a:lstStyle/>
          <a:p>
            <a:r>
              <a:rPr lang="en-US" sz="2400" dirty="0"/>
              <a:t>CICCS Trust</a:t>
            </a:r>
          </a:p>
          <a:p>
            <a:pPr lvl="1"/>
            <a:r>
              <a:rPr lang="en-US" sz="2400" dirty="0"/>
              <a:t>Hearing Aid Benefit – Epic Hearing</a:t>
            </a:r>
          </a:p>
          <a:p>
            <a:pPr lvl="2"/>
            <a:r>
              <a:rPr lang="en-US" sz="2400" dirty="0"/>
              <a:t>Hearing Exam Benefit of $70 every 5 years</a:t>
            </a:r>
          </a:p>
          <a:p>
            <a:pPr lvl="2"/>
            <a:r>
              <a:rPr lang="en-US" sz="2400" dirty="0"/>
              <a:t>$1000 Hearing Aid benefit per ear every 5 years</a:t>
            </a:r>
          </a:p>
        </p:txBody>
      </p:sp>
    </p:spTree>
    <p:extLst>
      <p:ext uri="{BB962C8B-B14F-4D97-AF65-F5344CB8AC3E}">
        <p14:creationId xmlns:p14="http://schemas.microsoft.com/office/powerpoint/2010/main" val="17509186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3ECABC-C08B-4112-AC4D-775FF5B5D2E8}"/>
              </a:ext>
            </a:extLst>
          </p:cNvPr>
          <p:cNvSpPr>
            <a:spLocks noGrp="1"/>
          </p:cNvSpPr>
          <p:nvPr>
            <p:ph type="title"/>
          </p:nvPr>
        </p:nvSpPr>
        <p:spPr/>
        <p:txBody>
          <a:bodyPr/>
          <a:lstStyle/>
          <a:p>
            <a:r>
              <a:rPr lang="en-US" dirty="0"/>
              <a:t>Vision Network Disruption</a:t>
            </a:r>
          </a:p>
        </p:txBody>
      </p:sp>
      <p:pic>
        <p:nvPicPr>
          <p:cNvPr id="3" name="Picture 2">
            <a:extLst>
              <a:ext uri="{FF2B5EF4-FFF2-40B4-BE49-F238E27FC236}">
                <a16:creationId xmlns:a16="http://schemas.microsoft.com/office/drawing/2014/main" id="{441E1076-9B8E-4E16-BB07-53660AAC8EF8}"/>
              </a:ext>
            </a:extLst>
          </p:cNvPr>
          <p:cNvPicPr>
            <a:picLocks noChangeAspect="1"/>
          </p:cNvPicPr>
          <p:nvPr/>
        </p:nvPicPr>
        <p:blipFill>
          <a:blip r:embed="rId2"/>
          <a:stretch>
            <a:fillRect/>
          </a:stretch>
        </p:blipFill>
        <p:spPr>
          <a:xfrm>
            <a:off x="1647825" y="1114425"/>
            <a:ext cx="5848350" cy="4629150"/>
          </a:xfrm>
          <a:prstGeom prst="rect">
            <a:avLst/>
          </a:prstGeom>
        </p:spPr>
      </p:pic>
    </p:spTree>
    <p:extLst>
      <p:ext uri="{BB962C8B-B14F-4D97-AF65-F5344CB8AC3E}">
        <p14:creationId xmlns:p14="http://schemas.microsoft.com/office/powerpoint/2010/main" val="13293820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3694E4-3C61-474F-B8A9-20177459D8CC}"/>
              </a:ext>
            </a:extLst>
          </p:cNvPr>
          <p:cNvSpPr>
            <a:spLocks noGrp="1"/>
          </p:cNvSpPr>
          <p:nvPr>
            <p:ph type="title"/>
          </p:nvPr>
        </p:nvSpPr>
        <p:spPr/>
        <p:txBody>
          <a:bodyPr/>
          <a:lstStyle/>
          <a:p>
            <a:r>
              <a:rPr lang="en-US" dirty="0"/>
              <a:t>Group Life &amp; Voluntary Life</a:t>
            </a:r>
          </a:p>
        </p:txBody>
      </p:sp>
    </p:spTree>
    <p:extLst>
      <p:ext uri="{BB962C8B-B14F-4D97-AF65-F5344CB8AC3E}">
        <p14:creationId xmlns:p14="http://schemas.microsoft.com/office/powerpoint/2010/main" val="31484575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8056A87-231B-43C7-B93A-C8FA31A271EB}"/>
              </a:ext>
            </a:extLst>
          </p:cNvPr>
          <p:cNvSpPr>
            <a:spLocks noGrp="1"/>
          </p:cNvSpPr>
          <p:nvPr>
            <p:ph type="body" sz="quarter" idx="10"/>
          </p:nvPr>
        </p:nvSpPr>
        <p:spPr>
          <a:xfrm>
            <a:off x="0" y="3205163"/>
            <a:ext cx="3041650" cy="947387"/>
          </a:xfrm>
        </p:spPr>
        <p:txBody>
          <a:bodyPr/>
          <a:lstStyle/>
          <a:p>
            <a:r>
              <a:rPr lang="en-US" dirty="0"/>
              <a:t>Pool and Carrier Responses</a:t>
            </a:r>
          </a:p>
        </p:txBody>
      </p:sp>
      <p:graphicFrame>
        <p:nvGraphicFramePr>
          <p:cNvPr id="2" name="Table 1">
            <a:extLst>
              <a:ext uri="{FF2B5EF4-FFF2-40B4-BE49-F238E27FC236}">
                <a16:creationId xmlns:a16="http://schemas.microsoft.com/office/drawing/2014/main" id="{DB026C1A-3E1F-4789-B559-BDF6946BF944}"/>
              </a:ext>
            </a:extLst>
          </p:cNvPr>
          <p:cNvGraphicFramePr>
            <a:graphicFrameLocks noGrp="1"/>
          </p:cNvGraphicFramePr>
          <p:nvPr>
            <p:extLst>
              <p:ext uri="{D42A27DB-BD31-4B8C-83A1-F6EECF244321}">
                <p14:modId xmlns:p14="http://schemas.microsoft.com/office/powerpoint/2010/main" val="3539975072"/>
              </p:ext>
            </p:extLst>
          </p:nvPr>
        </p:nvGraphicFramePr>
        <p:xfrm>
          <a:off x="3116298" y="1807541"/>
          <a:ext cx="5943728" cy="3296502"/>
        </p:xfrm>
        <a:graphic>
          <a:graphicData uri="http://schemas.openxmlformats.org/drawingml/2006/table">
            <a:tbl>
              <a:tblPr firstRow="1" bandRow="1">
                <a:tableStyleId>{5C22544A-7EE6-4342-B048-85BDC9FD1C3A}</a:tableStyleId>
              </a:tblPr>
              <a:tblGrid>
                <a:gridCol w="2971864">
                  <a:extLst>
                    <a:ext uri="{9D8B030D-6E8A-4147-A177-3AD203B41FA5}">
                      <a16:colId xmlns:a16="http://schemas.microsoft.com/office/drawing/2014/main" val="668323067"/>
                    </a:ext>
                  </a:extLst>
                </a:gridCol>
                <a:gridCol w="2971864">
                  <a:extLst>
                    <a:ext uri="{9D8B030D-6E8A-4147-A177-3AD203B41FA5}">
                      <a16:colId xmlns:a16="http://schemas.microsoft.com/office/drawing/2014/main" val="3376626766"/>
                    </a:ext>
                  </a:extLst>
                </a:gridCol>
              </a:tblGrid>
              <a:tr h="366278">
                <a:tc>
                  <a:txBody>
                    <a:bodyPr/>
                    <a:lstStyle/>
                    <a:p>
                      <a:r>
                        <a:rPr lang="en-US" dirty="0"/>
                        <a:t>Carrier</a:t>
                      </a:r>
                    </a:p>
                  </a:txBody>
                  <a:tcPr/>
                </a:tc>
                <a:tc>
                  <a:txBody>
                    <a:bodyPr/>
                    <a:lstStyle/>
                    <a:p>
                      <a:r>
                        <a:rPr lang="en-US" dirty="0"/>
                        <a:t>Response</a:t>
                      </a:r>
                    </a:p>
                  </a:txBody>
                  <a:tcPr/>
                </a:tc>
                <a:extLst>
                  <a:ext uri="{0D108BD9-81ED-4DB2-BD59-A6C34878D82A}">
                    <a16:rowId xmlns:a16="http://schemas.microsoft.com/office/drawing/2014/main" val="1744113001"/>
                  </a:ext>
                </a:extLst>
              </a:tr>
              <a:tr h="366278">
                <a:tc>
                  <a:txBody>
                    <a:bodyPr/>
                    <a:lstStyle/>
                    <a:p>
                      <a:r>
                        <a:rPr lang="en-US" dirty="0"/>
                        <a:t>Colonial Life </a:t>
                      </a:r>
                    </a:p>
                  </a:txBody>
                  <a:tcPr/>
                </a:tc>
                <a:tc>
                  <a:txBody>
                    <a:bodyPr/>
                    <a:lstStyle/>
                    <a:p>
                      <a:r>
                        <a:rPr lang="en-US" dirty="0"/>
                        <a:t>Quoted (uncompetitive)</a:t>
                      </a:r>
                    </a:p>
                  </a:txBody>
                  <a:tcPr/>
                </a:tc>
                <a:extLst>
                  <a:ext uri="{0D108BD9-81ED-4DB2-BD59-A6C34878D82A}">
                    <a16:rowId xmlns:a16="http://schemas.microsoft.com/office/drawing/2014/main" val="3841024729"/>
                  </a:ext>
                </a:extLst>
              </a:tr>
              <a:tr h="366278">
                <a:tc>
                  <a:txBody>
                    <a:bodyPr/>
                    <a:lstStyle/>
                    <a:p>
                      <a:r>
                        <a:rPr lang="en-US" dirty="0"/>
                        <a:t>Guardian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Quoted (uncompetitive)</a:t>
                      </a:r>
                    </a:p>
                  </a:txBody>
                  <a:tcPr/>
                </a:tc>
                <a:extLst>
                  <a:ext uri="{0D108BD9-81ED-4DB2-BD59-A6C34878D82A}">
                    <a16:rowId xmlns:a16="http://schemas.microsoft.com/office/drawing/2014/main" val="2680255384"/>
                  </a:ext>
                </a:extLst>
              </a:tr>
              <a:tr h="366278">
                <a:tc>
                  <a:txBody>
                    <a:bodyPr/>
                    <a:lstStyle/>
                    <a:p>
                      <a:r>
                        <a:rPr lang="en-US" dirty="0"/>
                        <a:t>MetLife (Incumbent)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Renewal received</a:t>
                      </a:r>
                    </a:p>
                  </a:txBody>
                  <a:tcPr/>
                </a:tc>
                <a:extLst>
                  <a:ext uri="{0D108BD9-81ED-4DB2-BD59-A6C34878D82A}">
                    <a16:rowId xmlns:a16="http://schemas.microsoft.com/office/drawing/2014/main" val="1825304911"/>
                  </a:ext>
                </a:extLst>
              </a:tr>
              <a:tr h="366278">
                <a:tc>
                  <a:txBody>
                    <a:bodyPr/>
                    <a:lstStyle/>
                    <a:p>
                      <a:r>
                        <a:rPr lang="en-US" dirty="0"/>
                        <a:t>Reliance Standard</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Quoted</a:t>
                      </a:r>
                    </a:p>
                  </a:txBody>
                  <a:tcPr/>
                </a:tc>
                <a:extLst>
                  <a:ext uri="{0D108BD9-81ED-4DB2-BD59-A6C34878D82A}">
                    <a16:rowId xmlns:a16="http://schemas.microsoft.com/office/drawing/2014/main" val="2609246112"/>
                  </a:ext>
                </a:extLst>
              </a:tr>
              <a:tr h="366278">
                <a:tc>
                  <a:txBody>
                    <a:bodyPr/>
                    <a:lstStyle/>
                    <a:p>
                      <a:r>
                        <a:rPr lang="en-US" dirty="0"/>
                        <a:t>The Hartford</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Quoted</a:t>
                      </a:r>
                    </a:p>
                  </a:txBody>
                  <a:tcPr/>
                </a:tc>
                <a:extLst>
                  <a:ext uri="{0D108BD9-81ED-4DB2-BD59-A6C34878D82A}">
                    <a16:rowId xmlns:a16="http://schemas.microsoft.com/office/drawing/2014/main" val="1141656944"/>
                  </a:ext>
                </a:extLst>
              </a:tr>
              <a:tr h="366278">
                <a:tc>
                  <a:txBody>
                    <a:bodyPr/>
                    <a:lstStyle/>
                    <a:p>
                      <a:r>
                        <a:rPr lang="en-US" dirty="0"/>
                        <a:t>UnitedHealthcare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Quoted</a:t>
                      </a:r>
                    </a:p>
                  </a:txBody>
                  <a:tcPr/>
                </a:tc>
                <a:extLst>
                  <a:ext uri="{0D108BD9-81ED-4DB2-BD59-A6C34878D82A}">
                    <a16:rowId xmlns:a16="http://schemas.microsoft.com/office/drawing/2014/main" val="2155206159"/>
                  </a:ext>
                </a:extLst>
              </a:tr>
              <a:tr h="366278">
                <a:tc>
                  <a:txBody>
                    <a:bodyPr/>
                    <a:lstStyle/>
                    <a:p>
                      <a:r>
                        <a:rPr lang="en-US" dirty="0"/>
                        <a:t>UNUM</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Quoted</a:t>
                      </a:r>
                    </a:p>
                  </a:txBody>
                  <a:tcPr/>
                </a:tc>
                <a:extLst>
                  <a:ext uri="{0D108BD9-81ED-4DB2-BD59-A6C34878D82A}">
                    <a16:rowId xmlns:a16="http://schemas.microsoft.com/office/drawing/2014/main" val="2969140107"/>
                  </a:ext>
                </a:extLst>
              </a:tr>
              <a:tr h="366278">
                <a:tc>
                  <a:txBody>
                    <a:bodyPr/>
                    <a:lstStyle/>
                    <a:p>
                      <a:r>
                        <a:rPr lang="en-US" dirty="0"/>
                        <a:t>Voya</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Quoted</a:t>
                      </a:r>
                    </a:p>
                  </a:txBody>
                  <a:tcPr/>
                </a:tc>
                <a:extLst>
                  <a:ext uri="{0D108BD9-81ED-4DB2-BD59-A6C34878D82A}">
                    <a16:rowId xmlns:a16="http://schemas.microsoft.com/office/drawing/2014/main" val="3134160396"/>
                  </a:ext>
                </a:extLst>
              </a:tr>
            </a:tbl>
          </a:graphicData>
        </a:graphic>
      </p:graphicFrame>
    </p:spTree>
    <p:extLst>
      <p:ext uri="{BB962C8B-B14F-4D97-AF65-F5344CB8AC3E}">
        <p14:creationId xmlns:p14="http://schemas.microsoft.com/office/powerpoint/2010/main" val="3256424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3ECABC-C08B-4112-AC4D-775FF5B5D2E8}"/>
              </a:ext>
            </a:extLst>
          </p:cNvPr>
          <p:cNvSpPr>
            <a:spLocks noGrp="1"/>
          </p:cNvSpPr>
          <p:nvPr>
            <p:ph type="title"/>
          </p:nvPr>
        </p:nvSpPr>
        <p:spPr/>
        <p:txBody>
          <a:bodyPr/>
          <a:lstStyle/>
          <a:p>
            <a:r>
              <a:rPr lang="en-US" dirty="0"/>
              <a:t>Group Life Rate Compare</a:t>
            </a:r>
          </a:p>
        </p:txBody>
      </p:sp>
      <p:graphicFrame>
        <p:nvGraphicFramePr>
          <p:cNvPr id="3" name="Object 2">
            <a:extLst>
              <a:ext uri="{FF2B5EF4-FFF2-40B4-BE49-F238E27FC236}">
                <a16:creationId xmlns:a16="http://schemas.microsoft.com/office/drawing/2014/main" id="{5D27E441-9E9F-4515-8B08-781E1BD79FDF}"/>
              </a:ext>
            </a:extLst>
          </p:cNvPr>
          <p:cNvGraphicFramePr>
            <a:graphicFrameLocks noChangeAspect="1"/>
          </p:cNvGraphicFramePr>
          <p:nvPr>
            <p:extLst>
              <p:ext uri="{D42A27DB-BD31-4B8C-83A1-F6EECF244321}">
                <p14:modId xmlns:p14="http://schemas.microsoft.com/office/powerpoint/2010/main" val="2091302797"/>
              </p:ext>
            </p:extLst>
          </p:nvPr>
        </p:nvGraphicFramePr>
        <p:xfrm>
          <a:off x="134809" y="1725702"/>
          <a:ext cx="8874381" cy="2743200"/>
        </p:xfrm>
        <a:graphic>
          <a:graphicData uri="http://schemas.openxmlformats.org/presentationml/2006/ole">
            <mc:AlternateContent xmlns:mc="http://schemas.openxmlformats.org/markup-compatibility/2006">
              <mc:Choice xmlns:v="urn:schemas-microsoft-com:vml" Requires="v">
                <p:oleObj spid="_x0000_s3131" name="Worksheet" r:id="rId3" imgW="11125142" imgH="3438698" progId="Excel.Sheet.12">
                  <p:embed/>
                </p:oleObj>
              </mc:Choice>
              <mc:Fallback>
                <p:oleObj name="Worksheet" r:id="rId3" imgW="11125142" imgH="3438698" progId="Excel.Sheet.12">
                  <p:embed/>
                  <p:pic>
                    <p:nvPicPr>
                      <p:cNvPr id="0" name=""/>
                      <p:cNvPicPr/>
                      <p:nvPr/>
                    </p:nvPicPr>
                    <p:blipFill>
                      <a:blip r:embed="rId4"/>
                      <a:stretch>
                        <a:fillRect/>
                      </a:stretch>
                    </p:blipFill>
                    <p:spPr>
                      <a:xfrm>
                        <a:off x="134809" y="1725702"/>
                        <a:ext cx="8874381" cy="2743200"/>
                      </a:xfrm>
                      <a:prstGeom prst="rect">
                        <a:avLst/>
                      </a:prstGeom>
                    </p:spPr>
                  </p:pic>
                </p:oleObj>
              </mc:Fallback>
            </mc:AlternateContent>
          </a:graphicData>
        </a:graphic>
      </p:graphicFrame>
    </p:spTree>
    <p:extLst>
      <p:ext uri="{BB962C8B-B14F-4D97-AF65-F5344CB8AC3E}">
        <p14:creationId xmlns:p14="http://schemas.microsoft.com/office/powerpoint/2010/main" val="792821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3FDFB8-8EC9-4C0D-B5D6-3EECBF88FC9C}"/>
              </a:ext>
            </a:extLst>
          </p:cNvPr>
          <p:cNvSpPr>
            <a:spLocks noGrp="1"/>
          </p:cNvSpPr>
          <p:nvPr>
            <p:ph type="title"/>
          </p:nvPr>
        </p:nvSpPr>
        <p:spPr/>
        <p:txBody>
          <a:bodyPr/>
          <a:lstStyle/>
          <a:p>
            <a:r>
              <a:rPr lang="en-US" dirty="0"/>
              <a:t>Medical</a:t>
            </a:r>
          </a:p>
        </p:txBody>
      </p:sp>
    </p:spTree>
    <p:extLst>
      <p:ext uri="{BB962C8B-B14F-4D97-AF65-F5344CB8AC3E}">
        <p14:creationId xmlns:p14="http://schemas.microsoft.com/office/powerpoint/2010/main" val="2196504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2E78EA-AECC-4736-8BE2-AE4246CADBD4}"/>
              </a:ext>
            </a:extLst>
          </p:cNvPr>
          <p:cNvSpPr>
            <a:spLocks noGrp="1"/>
          </p:cNvSpPr>
          <p:nvPr>
            <p:ph type="title"/>
          </p:nvPr>
        </p:nvSpPr>
        <p:spPr/>
        <p:txBody>
          <a:bodyPr/>
          <a:lstStyle/>
          <a:p>
            <a:r>
              <a:rPr lang="en-US" dirty="0"/>
              <a:t>Group Life Benefit Compare</a:t>
            </a:r>
          </a:p>
        </p:txBody>
      </p:sp>
      <p:graphicFrame>
        <p:nvGraphicFramePr>
          <p:cNvPr id="3" name="Object 2">
            <a:extLst>
              <a:ext uri="{FF2B5EF4-FFF2-40B4-BE49-F238E27FC236}">
                <a16:creationId xmlns:a16="http://schemas.microsoft.com/office/drawing/2014/main" id="{F9B1C086-3226-48D2-A24B-E9D916750358}"/>
              </a:ext>
            </a:extLst>
          </p:cNvPr>
          <p:cNvGraphicFramePr>
            <a:graphicFrameLocks noChangeAspect="1"/>
          </p:cNvGraphicFramePr>
          <p:nvPr>
            <p:extLst>
              <p:ext uri="{D42A27DB-BD31-4B8C-83A1-F6EECF244321}">
                <p14:modId xmlns:p14="http://schemas.microsoft.com/office/powerpoint/2010/main" val="2219226473"/>
              </p:ext>
            </p:extLst>
          </p:nvPr>
        </p:nvGraphicFramePr>
        <p:xfrm>
          <a:off x="89238" y="1324421"/>
          <a:ext cx="8876743" cy="3383280"/>
        </p:xfrm>
        <a:graphic>
          <a:graphicData uri="http://schemas.openxmlformats.org/presentationml/2006/ole">
            <mc:AlternateContent xmlns:mc="http://schemas.openxmlformats.org/markup-compatibility/2006">
              <mc:Choice xmlns:v="urn:schemas-microsoft-com:vml" Requires="v">
                <p:oleObj spid="_x0000_s6192" name="Worksheet" r:id="rId3" imgW="11439543" imgH="4362450" progId="Excel.Sheet.12">
                  <p:embed/>
                </p:oleObj>
              </mc:Choice>
              <mc:Fallback>
                <p:oleObj name="Worksheet" r:id="rId3" imgW="11439543" imgH="4362450" progId="Excel.Sheet.12">
                  <p:embed/>
                  <p:pic>
                    <p:nvPicPr>
                      <p:cNvPr id="0" name=""/>
                      <p:cNvPicPr/>
                      <p:nvPr/>
                    </p:nvPicPr>
                    <p:blipFill>
                      <a:blip r:embed="rId4"/>
                      <a:stretch>
                        <a:fillRect/>
                      </a:stretch>
                    </p:blipFill>
                    <p:spPr>
                      <a:xfrm>
                        <a:off x="89238" y="1324421"/>
                        <a:ext cx="8876743" cy="3383280"/>
                      </a:xfrm>
                      <a:prstGeom prst="rect">
                        <a:avLst/>
                      </a:prstGeom>
                    </p:spPr>
                  </p:pic>
                </p:oleObj>
              </mc:Fallback>
            </mc:AlternateContent>
          </a:graphicData>
        </a:graphic>
      </p:graphicFrame>
    </p:spTree>
    <p:extLst>
      <p:ext uri="{BB962C8B-B14F-4D97-AF65-F5344CB8AC3E}">
        <p14:creationId xmlns:p14="http://schemas.microsoft.com/office/powerpoint/2010/main" val="21478210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3ECABC-C08B-4112-AC4D-775FF5B5D2E8}"/>
              </a:ext>
            </a:extLst>
          </p:cNvPr>
          <p:cNvSpPr>
            <a:spLocks noGrp="1"/>
          </p:cNvSpPr>
          <p:nvPr>
            <p:ph type="title"/>
          </p:nvPr>
        </p:nvSpPr>
        <p:spPr/>
        <p:txBody>
          <a:bodyPr/>
          <a:lstStyle/>
          <a:p>
            <a:r>
              <a:rPr lang="en-US" dirty="0"/>
              <a:t>Group Voluntary Life Rate Compare</a:t>
            </a:r>
          </a:p>
        </p:txBody>
      </p:sp>
      <p:graphicFrame>
        <p:nvGraphicFramePr>
          <p:cNvPr id="3" name="Object 2">
            <a:extLst>
              <a:ext uri="{FF2B5EF4-FFF2-40B4-BE49-F238E27FC236}">
                <a16:creationId xmlns:a16="http://schemas.microsoft.com/office/drawing/2014/main" id="{895731AF-CE05-4F5A-BC3C-3BDDA392E754}"/>
              </a:ext>
            </a:extLst>
          </p:cNvPr>
          <p:cNvGraphicFramePr>
            <a:graphicFrameLocks noChangeAspect="1"/>
          </p:cNvGraphicFramePr>
          <p:nvPr>
            <p:extLst>
              <p:ext uri="{D42A27DB-BD31-4B8C-83A1-F6EECF244321}">
                <p14:modId xmlns:p14="http://schemas.microsoft.com/office/powerpoint/2010/main" val="862103202"/>
              </p:ext>
            </p:extLst>
          </p:nvPr>
        </p:nvGraphicFramePr>
        <p:xfrm>
          <a:off x="89651" y="1548838"/>
          <a:ext cx="8908153" cy="3291840"/>
        </p:xfrm>
        <a:graphic>
          <a:graphicData uri="http://schemas.openxmlformats.org/presentationml/2006/ole">
            <mc:AlternateContent xmlns:mc="http://schemas.openxmlformats.org/markup-compatibility/2006">
              <mc:Choice xmlns:v="urn:schemas-microsoft-com:vml" Requires="v">
                <p:oleObj spid="_x0000_s4148" name="Worksheet" r:id="rId3" imgW="11963545" imgH="4419600" progId="Excel.Sheet.12">
                  <p:embed/>
                </p:oleObj>
              </mc:Choice>
              <mc:Fallback>
                <p:oleObj name="Worksheet" r:id="rId3" imgW="11963545" imgH="4419600" progId="Excel.Sheet.12">
                  <p:embed/>
                  <p:pic>
                    <p:nvPicPr>
                      <p:cNvPr id="0" name=""/>
                      <p:cNvPicPr/>
                      <p:nvPr/>
                    </p:nvPicPr>
                    <p:blipFill>
                      <a:blip r:embed="rId4"/>
                      <a:stretch>
                        <a:fillRect/>
                      </a:stretch>
                    </p:blipFill>
                    <p:spPr>
                      <a:xfrm>
                        <a:off x="89651" y="1548838"/>
                        <a:ext cx="8908153" cy="3291840"/>
                      </a:xfrm>
                      <a:prstGeom prst="rect">
                        <a:avLst/>
                      </a:prstGeom>
                    </p:spPr>
                  </p:pic>
                </p:oleObj>
              </mc:Fallback>
            </mc:AlternateContent>
          </a:graphicData>
        </a:graphic>
      </p:graphicFrame>
    </p:spTree>
    <p:extLst>
      <p:ext uri="{BB962C8B-B14F-4D97-AF65-F5344CB8AC3E}">
        <p14:creationId xmlns:p14="http://schemas.microsoft.com/office/powerpoint/2010/main" val="14905813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2E78EA-AECC-4736-8BE2-AE4246CADBD4}"/>
              </a:ext>
            </a:extLst>
          </p:cNvPr>
          <p:cNvSpPr>
            <a:spLocks noGrp="1"/>
          </p:cNvSpPr>
          <p:nvPr>
            <p:ph type="title"/>
          </p:nvPr>
        </p:nvSpPr>
        <p:spPr/>
        <p:txBody>
          <a:bodyPr/>
          <a:lstStyle/>
          <a:p>
            <a:r>
              <a:rPr lang="en-US" dirty="0"/>
              <a:t>Group Voluntary Life Benefit Compare</a:t>
            </a:r>
          </a:p>
        </p:txBody>
      </p:sp>
      <p:graphicFrame>
        <p:nvGraphicFramePr>
          <p:cNvPr id="3" name="Object 2">
            <a:extLst>
              <a:ext uri="{FF2B5EF4-FFF2-40B4-BE49-F238E27FC236}">
                <a16:creationId xmlns:a16="http://schemas.microsoft.com/office/drawing/2014/main" id="{6F7AC25E-FBED-43D7-82ED-947CAED2ED1E}"/>
              </a:ext>
            </a:extLst>
          </p:cNvPr>
          <p:cNvGraphicFramePr>
            <a:graphicFrameLocks noChangeAspect="1"/>
          </p:cNvGraphicFramePr>
          <p:nvPr>
            <p:extLst>
              <p:ext uri="{D42A27DB-BD31-4B8C-83A1-F6EECF244321}">
                <p14:modId xmlns:p14="http://schemas.microsoft.com/office/powerpoint/2010/main" val="368297921"/>
              </p:ext>
            </p:extLst>
          </p:nvPr>
        </p:nvGraphicFramePr>
        <p:xfrm>
          <a:off x="54992" y="1578884"/>
          <a:ext cx="9017988" cy="3169201"/>
        </p:xfrm>
        <a:graphic>
          <a:graphicData uri="http://schemas.openxmlformats.org/presentationml/2006/ole">
            <mc:AlternateContent xmlns:mc="http://schemas.openxmlformats.org/markup-compatibility/2006">
              <mc:Choice xmlns:v="urn:schemas-microsoft-com:vml" Requires="v">
                <p:oleObj spid="_x0000_s5169" name="Worksheet" r:id="rId3" imgW="12763428" imgH="4486448" progId="Excel.Sheet.12">
                  <p:embed/>
                </p:oleObj>
              </mc:Choice>
              <mc:Fallback>
                <p:oleObj name="Worksheet" r:id="rId3" imgW="12763428" imgH="4486448" progId="Excel.Sheet.12">
                  <p:embed/>
                  <p:pic>
                    <p:nvPicPr>
                      <p:cNvPr id="0" name=""/>
                      <p:cNvPicPr/>
                      <p:nvPr/>
                    </p:nvPicPr>
                    <p:blipFill>
                      <a:blip r:embed="rId4"/>
                      <a:stretch>
                        <a:fillRect/>
                      </a:stretch>
                    </p:blipFill>
                    <p:spPr>
                      <a:xfrm>
                        <a:off x="54992" y="1578884"/>
                        <a:ext cx="9017988" cy="3169201"/>
                      </a:xfrm>
                      <a:prstGeom prst="rect">
                        <a:avLst/>
                      </a:prstGeom>
                    </p:spPr>
                  </p:pic>
                </p:oleObj>
              </mc:Fallback>
            </mc:AlternateContent>
          </a:graphicData>
        </a:graphic>
      </p:graphicFrame>
    </p:spTree>
    <p:extLst>
      <p:ext uri="{BB962C8B-B14F-4D97-AF65-F5344CB8AC3E}">
        <p14:creationId xmlns:p14="http://schemas.microsoft.com/office/powerpoint/2010/main" val="28683264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E8FFC1-876A-41AB-BE4F-D39B4DECC24D}"/>
              </a:ext>
            </a:extLst>
          </p:cNvPr>
          <p:cNvSpPr>
            <a:spLocks noGrp="1"/>
          </p:cNvSpPr>
          <p:nvPr>
            <p:ph type="title"/>
          </p:nvPr>
        </p:nvSpPr>
        <p:spPr/>
        <p:txBody>
          <a:bodyPr/>
          <a:lstStyle/>
          <a:p>
            <a:r>
              <a:rPr lang="en-US" dirty="0"/>
              <a:t>Your Dedicated Keenan Service Team</a:t>
            </a:r>
          </a:p>
        </p:txBody>
      </p:sp>
      <p:graphicFrame>
        <p:nvGraphicFramePr>
          <p:cNvPr id="4" name="Content Placeholder 3">
            <a:extLst>
              <a:ext uri="{FF2B5EF4-FFF2-40B4-BE49-F238E27FC236}">
                <a16:creationId xmlns:a16="http://schemas.microsoft.com/office/drawing/2014/main" id="{DDCFFFED-4D0A-495B-B36C-C004E04680EA}"/>
              </a:ext>
            </a:extLst>
          </p:cNvPr>
          <p:cNvGraphicFramePr>
            <a:graphicFrameLocks noGrp="1"/>
          </p:cNvGraphicFramePr>
          <p:nvPr>
            <p:ph idx="1"/>
            <p:extLst>
              <p:ext uri="{D42A27DB-BD31-4B8C-83A1-F6EECF244321}">
                <p14:modId xmlns:p14="http://schemas.microsoft.com/office/powerpoint/2010/main" val="3680446195"/>
              </p:ext>
            </p:extLst>
          </p:nvPr>
        </p:nvGraphicFramePr>
        <p:xfrm>
          <a:off x="640080" y="1371568"/>
          <a:ext cx="7420983" cy="4114863"/>
        </p:xfrm>
        <a:graphic>
          <a:graphicData uri="http://schemas.openxmlformats.org/drawingml/2006/table">
            <a:tbl>
              <a:tblPr/>
              <a:tblGrid>
                <a:gridCol w="1660314">
                  <a:extLst>
                    <a:ext uri="{9D8B030D-6E8A-4147-A177-3AD203B41FA5}">
                      <a16:colId xmlns:a16="http://schemas.microsoft.com/office/drawing/2014/main" val="4175795499"/>
                    </a:ext>
                  </a:extLst>
                </a:gridCol>
                <a:gridCol w="5760669">
                  <a:extLst>
                    <a:ext uri="{9D8B030D-6E8A-4147-A177-3AD203B41FA5}">
                      <a16:colId xmlns:a16="http://schemas.microsoft.com/office/drawing/2014/main" val="828379238"/>
                    </a:ext>
                  </a:extLst>
                </a:gridCol>
              </a:tblGrid>
              <a:tr h="195826">
                <a:tc>
                  <a:txBody>
                    <a:bodyPr/>
                    <a:lstStyle/>
                    <a:p>
                      <a:pPr algn="l" fontAlgn="t"/>
                      <a:r>
                        <a:rPr lang="en-US" sz="1100" b="1" i="0" u="none" strike="noStrike">
                          <a:solidFill>
                            <a:srgbClr val="FFFFFF"/>
                          </a:solidFill>
                          <a:effectLst/>
                          <a:latin typeface="Calibri" panose="020F0502020204030204" pitchFamily="34" charset="0"/>
                        </a:rPr>
                        <a:t>Name:</a:t>
                      </a:r>
                    </a:p>
                  </a:txBody>
                  <a:tcPr marL="9525" marR="9525" marT="9525"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008080"/>
                    </a:solidFill>
                  </a:tcPr>
                </a:tc>
                <a:tc>
                  <a:txBody>
                    <a:bodyPr/>
                    <a:lstStyle/>
                    <a:p>
                      <a:pPr algn="l" fontAlgn="t"/>
                      <a:r>
                        <a:rPr lang="en-US" sz="1100" b="0" i="0" u="none" strike="noStrike" dirty="0">
                          <a:solidFill>
                            <a:srgbClr val="000000"/>
                          </a:solidFill>
                          <a:effectLst/>
                          <a:latin typeface="Calibri" panose="020F0502020204030204" pitchFamily="34" charset="0"/>
                        </a:rPr>
                        <a:t>Jeffrey Mizokawa, Assistant Vice President </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522244492"/>
                  </a:ext>
                </a:extLst>
              </a:tr>
              <a:tr h="267004">
                <a:tc>
                  <a:txBody>
                    <a:bodyPr/>
                    <a:lstStyle/>
                    <a:p>
                      <a:pPr algn="l" fontAlgn="t"/>
                      <a:r>
                        <a:rPr lang="en-US" sz="1100" b="1" i="0" u="none" strike="noStrike">
                          <a:solidFill>
                            <a:srgbClr val="FFFFFF"/>
                          </a:solidFill>
                          <a:effectLst/>
                          <a:latin typeface="Calibri" panose="020F0502020204030204" pitchFamily="34" charset="0"/>
                        </a:rPr>
                        <a:t>Phone:</a:t>
                      </a:r>
                    </a:p>
                  </a:txBody>
                  <a:tcPr marL="9525" marR="9525" marT="9525"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008080"/>
                    </a:solidFill>
                  </a:tcPr>
                </a:tc>
                <a:tc>
                  <a:txBody>
                    <a:bodyPr/>
                    <a:lstStyle/>
                    <a:p>
                      <a:pPr algn="l" fontAlgn="t"/>
                      <a:r>
                        <a:rPr lang="en-US" sz="1100" b="0" i="0" u="none" strike="noStrike" dirty="0">
                          <a:solidFill>
                            <a:srgbClr val="000000"/>
                          </a:solidFill>
                          <a:effectLst/>
                          <a:latin typeface="Calibri" panose="020F0502020204030204" pitchFamily="34" charset="0"/>
                        </a:rPr>
                        <a:t>(949) 940-1760 Ext. 5140</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924629621"/>
                  </a:ext>
                </a:extLst>
              </a:tr>
              <a:tr h="267004">
                <a:tc>
                  <a:txBody>
                    <a:bodyPr/>
                    <a:lstStyle/>
                    <a:p>
                      <a:pPr algn="l" fontAlgn="t"/>
                      <a:r>
                        <a:rPr lang="en-US" sz="1100" b="1" i="0" u="none" strike="noStrike">
                          <a:solidFill>
                            <a:srgbClr val="FFFFFF"/>
                          </a:solidFill>
                          <a:effectLst/>
                          <a:latin typeface="Calibri" panose="020F0502020204030204" pitchFamily="34" charset="0"/>
                        </a:rPr>
                        <a:t>Cell:</a:t>
                      </a:r>
                    </a:p>
                  </a:txBody>
                  <a:tcPr marL="9525" marR="9525" marT="9525"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008080"/>
                    </a:solidFill>
                  </a:tcPr>
                </a:tc>
                <a:tc>
                  <a:txBody>
                    <a:bodyPr/>
                    <a:lstStyle/>
                    <a:p>
                      <a:pPr algn="l" fontAlgn="t"/>
                      <a:r>
                        <a:rPr lang="en-US" sz="1100" b="0" i="0" u="none" strike="noStrike" dirty="0">
                          <a:solidFill>
                            <a:srgbClr val="000000"/>
                          </a:solidFill>
                          <a:effectLst/>
                          <a:latin typeface="Calibri" panose="020F0502020204030204" pitchFamily="34" charset="0"/>
                        </a:rPr>
                        <a:t>(808) 375-6143</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790101637"/>
                  </a:ext>
                </a:extLst>
              </a:tr>
              <a:tr h="267004">
                <a:tc>
                  <a:txBody>
                    <a:bodyPr/>
                    <a:lstStyle/>
                    <a:p>
                      <a:pPr algn="l" fontAlgn="t"/>
                      <a:r>
                        <a:rPr lang="en-US" sz="1100" b="1" i="0" u="none" strike="noStrike">
                          <a:solidFill>
                            <a:srgbClr val="FFFFFF"/>
                          </a:solidFill>
                          <a:effectLst/>
                          <a:latin typeface="Calibri" panose="020F0502020204030204" pitchFamily="34" charset="0"/>
                        </a:rPr>
                        <a:t>Email:</a:t>
                      </a:r>
                    </a:p>
                  </a:txBody>
                  <a:tcPr marL="9525" marR="9525" marT="9525"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008080"/>
                    </a:solidFill>
                  </a:tcPr>
                </a:tc>
                <a:tc>
                  <a:txBody>
                    <a:bodyPr/>
                    <a:lstStyle/>
                    <a:p>
                      <a:r>
                        <a:rPr lang="en-US" sz="1100" u="sng" kern="1200" dirty="0">
                          <a:solidFill>
                            <a:schemeClr val="tx1"/>
                          </a:solidFill>
                          <a:effectLst/>
                          <a:latin typeface="+mn-lt"/>
                          <a:ea typeface="+mn-ea"/>
                          <a:cs typeface="+mn-cs"/>
                          <a:hlinkClick r:id="rId2"/>
                        </a:rPr>
                        <a:t>jmizokawa@keenan.com</a:t>
                      </a:r>
                      <a:endParaRPr lang="en-US" sz="1100" kern="1200" dirty="0">
                        <a:solidFill>
                          <a:schemeClr val="tx1"/>
                        </a:solidFill>
                        <a:effectLst/>
                        <a:latin typeface="+mn-lt"/>
                        <a:ea typeface="+mn-ea"/>
                        <a:cs typeface="+mn-cs"/>
                      </a:endParaRP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231450380"/>
                  </a:ext>
                </a:extLst>
              </a:tr>
              <a:tr h="812140">
                <a:tc>
                  <a:txBody>
                    <a:bodyPr/>
                    <a:lstStyle/>
                    <a:p>
                      <a:pPr algn="l" fontAlgn="t"/>
                      <a:r>
                        <a:rPr lang="en-US" sz="1100" b="1" i="0" u="none" strike="noStrike">
                          <a:solidFill>
                            <a:srgbClr val="FFFFFF"/>
                          </a:solidFill>
                          <a:effectLst/>
                          <a:latin typeface="Calibri" panose="020F0502020204030204" pitchFamily="34" charset="0"/>
                        </a:rPr>
                        <a:t>Responsibilities:</a:t>
                      </a:r>
                    </a:p>
                  </a:txBody>
                  <a:tcPr marL="9525" marR="9525" marT="9525"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008080"/>
                    </a:solidFill>
                  </a:tcPr>
                </a:tc>
                <a:tc>
                  <a:txBody>
                    <a:bodyPr/>
                    <a:lstStyle/>
                    <a:p>
                      <a:pPr algn="l" fontAlgn="t"/>
                      <a:r>
                        <a:rPr lang="en-US" sz="1100" kern="1200" dirty="0">
                          <a:solidFill>
                            <a:schemeClr val="tx1"/>
                          </a:solidFill>
                          <a:effectLst/>
                          <a:latin typeface="+mn-lt"/>
                          <a:ea typeface="+mn-ea"/>
                          <a:cs typeface="+mn-cs"/>
                        </a:rPr>
                        <a:t>Responsible for overall account management, including renewals, contract negotiations, questions and review.</a:t>
                      </a:r>
                      <a:endParaRPr lang="en-US" sz="11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67815500"/>
                  </a:ext>
                </a:extLst>
              </a:tr>
              <a:tr h="222504">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lnL>
                      <a:noFill/>
                    </a:lnL>
                    <a:lnR>
                      <a:noFill/>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3291150200"/>
                  </a:ext>
                </a:extLst>
              </a:tr>
              <a:tr h="267004">
                <a:tc>
                  <a:txBody>
                    <a:bodyPr/>
                    <a:lstStyle/>
                    <a:p>
                      <a:pPr algn="l" fontAlgn="t"/>
                      <a:r>
                        <a:rPr lang="en-US" sz="1100" b="1" i="0" u="none" strike="noStrike">
                          <a:solidFill>
                            <a:srgbClr val="FFFFFF"/>
                          </a:solidFill>
                          <a:effectLst/>
                          <a:latin typeface="Calibri" panose="020F0502020204030204" pitchFamily="34" charset="0"/>
                        </a:rPr>
                        <a:t>Name:</a:t>
                      </a:r>
                    </a:p>
                  </a:txBody>
                  <a:tcPr marL="9525" marR="9525" marT="9525"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008080"/>
                    </a:solidFill>
                  </a:tcPr>
                </a:tc>
                <a:tc>
                  <a:txBody>
                    <a:bodyPr/>
                    <a:lstStyle/>
                    <a:p>
                      <a:pPr algn="l" fontAlgn="b"/>
                      <a:r>
                        <a:rPr lang="fr-FR" sz="1100" b="0" i="0" u="none" strike="noStrike" dirty="0">
                          <a:solidFill>
                            <a:srgbClr val="000000"/>
                          </a:solidFill>
                          <a:effectLst/>
                          <a:latin typeface="Calibri" panose="020F0502020204030204" pitchFamily="34" charset="0"/>
                        </a:rPr>
                        <a:t>Kim Gleeson </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661118309"/>
                  </a:ext>
                </a:extLst>
              </a:tr>
              <a:tr h="267004">
                <a:tc>
                  <a:txBody>
                    <a:bodyPr/>
                    <a:lstStyle/>
                    <a:p>
                      <a:pPr algn="l" fontAlgn="t"/>
                      <a:r>
                        <a:rPr lang="en-US" sz="1100" b="1" i="0" u="none" strike="noStrike">
                          <a:solidFill>
                            <a:srgbClr val="FFFFFF"/>
                          </a:solidFill>
                          <a:effectLst/>
                          <a:latin typeface="Calibri" panose="020F0502020204030204" pitchFamily="34" charset="0"/>
                        </a:rPr>
                        <a:t>Phone:</a:t>
                      </a:r>
                    </a:p>
                  </a:txBody>
                  <a:tcPr marL="9525" marR="9525" marT="9525"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008080"/>
                    </a:solidFill>
                  </a:tcPr>
                </a:tc>
                <a:tc>
                  <a:txBody>
                    <a:bodyPr/>
                    <a:lstStyle/>
                    <a:p>
                      <a:pPr algn="l" fontAlgn="t"/>
                      <a:r>
                        <a:rPr lang="en-US" sz="1100" b="0" i="0" u="none" strike="noStrike" dirty="0">
                          <a:solidFill>
                            <a:srgbClr val="000000"/>
                          </a:solidFill>
                          <a:effectLst/>
                          <a:latin typeface="Calibri" panose="020F0502020204030204" pitchFamily="34" charset="0"/>
                        </a:rPr>
                        <a:t>(949) 940-1760 Ext. 5175</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93576215"/>
                  </a:ext>
                </a:extLst>
              </a:tr>
              <a:tr h="267004">
                <a:tc>
                  <a:txBody>
                    <a:bodyPr/>
                    <a:lstStyle/>
                    <a:p>
                      <a:pPr algn="l" fontAlgn="t"/>
                      <a:r>
                        <a:rPr lang="en-US" sz="1100" b="1" i="0" u="none" strike="noStrike" dirty="0">
                          <a:solidFill>
                            <a:srgbClr val="FFFFFF"/>
                          </a:solidFill>
                          <a:effectLst/>
                          <a:latin typeface="Calibri" panose="020F0502020204030204" pitchFamily="34" charset="0"/>
                        </a:rPr>
                        <a:t>Cell:</a:t>
                      </a:r>
                    </a:p>
                  </a:txBody>
                  <a:tcPr marL="9525" marR="9525" marT="9525"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008080"/>
                    </a:solidFill>
                  </a:tcPr>
                </a:tc>
                <a:tc>
                  <a:txBody>
                    <a:bodyPr/>
                    <a:lstStyle/>
                    <a:p>
                      <a:pPr algn="l" fontAlgn="b"/>
                      <a:r>
                        <a:rPr lang="en-US" sz="1100" b="0" i="0" u="none" strike="noStrike" dirty="0">
                          <a:solidFill>
                            <a:srgbClr val="000000"/>
                          </a:solidFill>
                          <a:effectLst/>
                          <a:latin typeface="Calibri" panose="020F0502020204030204" pitchFamily="34" charset="0"/>
                        </a:rPr>
                        <a:t>(714) 616-0456</a:t>
                      </a: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494514281"/>
                  </a:ext>
                </a:extLst>
              </a:tr>
              <a:tr h="267004">
                <a:tc>
                  <a:txBody>
                    <a:bodyPr/>
                    <a:lstStyle/>
                    <a:p>
                      <a:pPr algn="l" fontAlgn="t"/>
                      <a:r>
                        <a:rPr lang="en-US" sz="1100" b="1" i="0" u="none" strike="noStrike" dirty="0">
                          <a:solidFill>
                            <a:srgbClr val="FFFFFF"/>
                          </a:solidFill>
                          <a:effectLst/>
                          <a:latin typeface="Calibri" panose="020F0502020204030204" pitchFamily="34" charset="0"/>
                        </a:rPr>
                        <a:t>Email:</a:t>
                      </a:r>
                    </a:p>
                  </a:txBody>
                  <a:tcPr marL="9525" marR="9525" marT="9525"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008080"/>
                    </a:solidFill>
                  </a:tcPr>
                </a:tc>
                <a:tc>
                  <a:txBody>
                    <a:bodyPr/>
                    <a:lstStyle/>
                    <a:p>
                      <a:pPr algn="l" fontAlgn="b"/>
                      <a:r>
                        <a:rPr lang="en-US" sz="1100" b="0" i="0" u="sng" strike="noStrike" dirty="0">
                          <a:solidFill>
                            <a:srgbClr val="0563C1"/>
                          </a:solidFill>
                          <a:effectLst/>
                          <a:latin typeface="Calibri" panose="020F0502020204030204" pitchFamily="34" charset="0"/>
                          <a:hlinkClick r:id="rId3"/>
                        </a:rPr>
                        <a:t>kgleeson@Keenan.com</a:t>
                      </a:r>
                      <a:endParaRPr lang="en-US" sz="1100" b="0" i="0" u="sng" strike="noStrike" dirty="0">
                        <a:solidFill>
                          <a:srgbClr val="0563C1"/>
                        </a:solidFill>
                        <a:effectLst/>
                        <a:latin typeface="Calibri" panose="020F0502020204030204" pitchFamily="34" charset="0"/>
                      </a:endParaRP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1898748842"/>
                  </a:ext>
                </a:extLst>
              </a:tr>
              <a:tr h="1001268">
                <a:tc>
                  <a:txBody>
                    <a:bodyPr/>
                    <a:lstStyle/>
                    <a:p>
                      <a:pPr algn="l" fontAlgn="t"/>
                      <a:r>
                        <a:rPr lang="en-US" sz="1100" b="1" i="0" u="none" strike="noStrike" dirty="0">
                          <a:solidFill>
                            <a:srgbClr val="FFFFFF"/>
                          </a:solidFill>
                          <a:effectLst/>
                          <a:latin typeface="Calibri" panose="020F0502020204030204" pitchFamily="34" charset="0"/>
                        </a:rPr>
                        <a:t>Responsibilities:</a:t>
                      </a:r>
                    </a:p>
                  </a:txBody>
                  <a:tcPr marL="9525" marR="9525" marT="9525" marB="0">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solidFill>
                      <a:srgbClr val="008080"/>
                    </a:solidFill>
                  </a:tcPr>
                </a:tc>
                <a:tc>
                  <a:txBody>
                    <a:bodyPr/>
                    <a:lstStyle/>
                    <a:p>
                      <a:pPr marL="171450" indent="-171450" algn="l" fontAlgn="t">
                        <a:buFont typeface="Arial" panose="020B0604020202020204" pitchFamily="34" charset="0"/>
                        <a:buChar char="•"/>
                      </a:pPr>
                      <a:r>
                        <a:rPr lang="en-US" sz="1100" b="0" i="0" u="none" strike="noStrike" dirty="0">
                          <a:solidFill>
                            <a:srgbClr val="000000"/>
                          </a:solidFill>
                          <a:effectLst/>
                          <a:latin typeface="Calibri" panose="020F0502020204030204" pitchFamily="34" charset="0"/>
                        </a:rPr>
                        <a:t>Negotiates renewals/contract changes</a:t>
                      </a:r>
                    </a:p>
                    <a:p>
                      <a:pPr marL="171450" indent="-171450" algn="l" fontAlgn="t">
                        <a:buFont typeface="Arial" panose="020B0604020202020204" pitchFamily="34" charset="0"/>
                        <a:buChar char="•"/>
                      </a:pPr>
                      <a:r>
                        <a:rPr lang="en-US" sz="1100" b="0" i="0" u="none" strike="noStrike" dirty="0">
                          <a:solidFill>
                            <a:srgbClr val="000000"/>
                          </a:solidFill>
                          <a:effectLst/>
                          <a:latin typeface="Calibri" panose="020F0502020204030204" pitchFamily="34" charset="0"/>
                        </a:rPr>
                        <a:t>Coordinates implementation of new/existing plan and benefit programs</a:t>
                      </a:r>
                    </a:p>
                    <a:p>
                      <a:pPr marL="171450" indent="-171450" algn="l" fontAlgn="t">
                        <a:buFont typeface="Arial" panose="020B0604020202020204" pitchFamily="34" charset="0"/>
                        <a:buChar char="•"/>
                      </a:pPr>
                      <a:r>
                        <a:rPr lang="en-US" sz="1100" b="0" i="0" u="none" strike="noStrike" dirty="0">
                          <a:solidFill>
                            <a:srgbClr val="000000"/>
                          </a:solidFill>
                          <a:effectLst/>
                          <a:latin typeface="Calibri" panose="020F0502020204030204" pitchFamily="34" charset="0"/>
                        </a:rPr>
                        <a:t>Communicates Keenan Resources</a:t>
                      </a:r>
                    </a:p>
                    <a:p>
                      <a:pPr marL="171450" indent="-171450" algn="l" fontAlgn="t">
                        <a:buFont typeface="Arial" panose="020B0604020202020204" pitchFamily="34" charset="0"/>
                        <a:buChar char="•"/>
                      </a:pPr>
                      <a:r>
                        <a:rPr lang="en-US" sz="1100" b="0" i="0" u="none" strike="noStrike" dirty="0">
                          <a:solidFill>
                            <a:srgbClr val="000000"/>
                          </a:solidFill>
                          <a:effectLst/>
                          <a:latin typeface="Calibri" panose="020F0502020204030204" pitchFamily="34" charset="0"/>
                        </a:rPr>
                        <a:t>Preparation for Benefit Committee Meetings</a:t>
                      </a:r>
                    </a:p>
                    <a:p>
                      <a:pPr marL="171450" indent="-171450" algn="l" fontAlgn="t">
                        <a:buFont typeface="Arial" panose="020B0604020202020204" pitchFamily="34" charset="0"/>
                        <a:buChar char="•"/>
                      </a:pPr>
                      <a:r>
                        <a:rPr lang="en-US" sz="1100" b="0" i="0" u="none" strike="noStrike" dirty="0">
                          <a:solidFill>
                            <a:srgbClr val="000000"/>
                          </a:solidFill>
                          <a:effectLst/>
                          <a:latin typeface="Calibri" panose="020F0502020204030204" pitchFamily="34" charset="0"/>
                        </a:rPr>
                        <a:t>Coordinates open enrollment meetings, health &amp; wellness fairs</a:t>
                      </a:r>
                      <a:br>
                        <a:rPr lang="en-US" sz="1100" b="0" i="0" u="none" strike="noStrike" dirty="0">
                          <a:solidFill>
                            <a:srgbClr val="000000"/>
                          </a:solidFill>
                          <a:effectLst/>
                          <a:latin typeface="Calibri" panose="020F0502020204030204" pitchFamily="34" charset="0"/>
                        </a:rPr>
                      </a:br>
                      <a:endParaRPr lang="en-US" sz="1100" b="0" i="0" u="none" strike="noStrike" dirty="0">
                        <a:solidFill>
                          <a:srgbClr val="000000"/>
                        </a:solidFill>
                        <a:effectLst/>
                        <a:latin typeface="Calibri" panose="020F0502020204030204" pitchFamily="34" charset="0"/>
                      </a:endParaRPr>
                    </a:p>
                  </a:txBody>
                  <a:tcPr marL="9525" marR="9525" marT="9525" marB="0" anchor="ctr">
                    <a:lnL w="6350" cap="flat" cmpd="sng" algn="ctr">
                      <a:solidFill>
                        <a:srgbClr val="BFBFBF"/>
                      </a:solidFill>
                      <a:prstDash val="solid"/>
                      <a:round/>
                      <a:headEnd type="none" w="med" len="med"/>
                      <a:tailEnd type="none" w="med" len="med"/>
                    </a:lnL>
                    <a:lnR w="6350" cap="flat" cmpd="sng" algn="ctr">
                      <a:solidFill>
                        <a:srgbClr val="BFBFBF"/>
                      </a:solidFill>
                      <a:prstDash val="solid"/>
                      <a:round/>
                      <a:headEnd type="none" w="med" len="med"/>
                      <a:tailEnd type="none" w="med" len="med"/>
                    </a:lnR>
                    <a:lnT w="6350" cap="flat" cmpd="sng" algn="ctr">
                      <a:solidFill>
                        <a:srgbClr val="BFBFBF"/>
                      </a:solidFill>
                      <a:prstDash val="solid"/>
                      <a:round/>
                      <a:headEnd type="none" w="med" len="med"/>
                      <a:tailEnd type="none" w="med" len="med"/>
                    </a:lnT>
                    <a:lnB w="6350" cap="flat" cmpd="sng" algn="ctr">
                      <a:solidFill>
                        <a:srgbClr val="BFBFBF"/>
                      </a:solidFill>
                      <a:prstDash val="solid"/>
                      <a:round/>
                      <a:headEnd type="none" w="med" len="med"/>
                      <a:tailEnd type="none" w="med" len="med"/>
                    </a:lnB>
                  </a:tcPr>
                </a:tc>
                <a:extLst>
                  <a:ext uri="{0D108BD9-81ED-4DB2-BD59-A6C34878D82A}">
                    <a16:rowId xmlns:a16="http://schemas.microsoft.com/office/drawing/2014/main" val="2424179376"/>
                  </a:ext>
                </a:extLst>
              </a:tr>
            </a:tbl>
          </a:graphicData>
        </a:graphic>
      </p:graphicFrame>
    </p:spTree>
    <p:extLst>
      <p:ext uri="{BB962C8B-B14F-4D97-AF65-F5344CB8AC3E}">
        <p14:creationId xmlns:p14="http://schemas.microsoft.com/office/powerpoint/2010/main" val="8485264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p:txBody>
          <a:bodyPr/>
          <a:lstStyle/>
          <a:p>
            <a:r>
              <a:rPr lang="en-US" dirty="0"/>
              <a:t>About Keenan</a:t>
            </a:r>
          </a:p>
        </p:txBody>
      </p:sp>
      <p:grpSp>
        <p:nvGrpSpPr>
          <p:cNvPr id="2" name="Group 1">
            <a:extLst>
              <a:ext uri="{FF2B5EF4-FFF2-40B4-BE49-F238E27FC236}">
                <a16:creationId xmlns:a16="http://schemas.microsoft.com/office/drawing/2014/main" id="{FE4DD51A-F592-4132-B158-27CA02D885A9}"/>
              </a:ext>
            </a:extLst>
          </p:cNvPr>
          <p:cNvGrpSpPr/>
          <p:nvPr/>
        </p:nvGrpSpPr>
        <p:grpSpPr>
          <a:xfrm>
            <a:off x="256839" y="758537"/>
            <a:ext cx="8083758" cy="5056654"/>
            <a:chOff x="708930" y="1219200"/>
            <a:chExt cx="9856652" cy="6319641"/>
          </a:xfrm>
        </p:grpSpPr>
        <p:sp>
          <p:nvSpPr>
            <p:cNvPr id="33" name="Oval 32">
              <a:extLst>
                <a:ext uri="{FF2B5EF4-FFF2-40B4-BE49-F238E27FC236}">
                  <a16:creationId xmlns:a16="http://schemas.microsoft.com/office/drawing/2014/main" id="{7C543839-4444-4B3B-B3F4-86425C6FD408}"/>
                </a:ext>
              </a:extLst>
            </p:cNvPr>
            <p:cNvSpPr/>
            <p:nvPr/>
          </p:nvSpPr>
          <p:spPr>
            <a:xfrm>
              <a:off x="3851687" y="3029500"/>
              <a:ext cx="4509341" cy="4509341"/>
            </a:xfrm>
            <a:prstGeom prst="ellipse">
              <a:avLst/>
            </a:prstGeom>
            <a:noFill/>
            <a:ln w="123825">
              <a:solidFill>
                <a:srgbClr val="988F8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w="76200">
                  <a:solidFill>
                    <a:schemeClr val="tx1"/>
                  </a:solidFill>
                </a:ln>
              </a:endParaRPr>
            </a:p>
          </p:txBody>
        </p:sp>
        <p:sp>
          <p:nvSpPr>
            <p:cNvPr id="75" name="TextBox 74">
              <a:extLst>
                <a:ext uri="{FF2B5EF4-FFF2-40B4-BE49-F238E27FC236}">
                  <a16:creationId xmlns:a16="http://schemas.microsoft.com/office/drawing/2014/main" id="{428A392A-72EA-43C3-988D-F597B44A0724}"/>
                </a:ext>
              </a:extLst>
            </p:cNvPr>
            <p:cNvSpPr txBox="1"/>
            <p:nvPr/>
          </p:nvSpPr>
          <p:spPr>
            <a:xfrm>
              <a:off x="4953000" y="1219200"/>
              <a:ext cx="2316208" cy="1264533"/>
            </a:xfrm>
            <a:prstGeom prst="rect">
              <a:avLst/>
            </a:prstGeom>
            <a:noFill/>
          </p:spPr>
          <p:txBody>
            <a:bodyPr wrap="square" rtlCol="0">
              <a:spAutoFit/>
            </a:bodyPr>
            <a:lstStyle/>
            <a:p>
              <a:pPr algn="ctr"/>
              <a:r>
                <a:rPr lang="en-US" sz="3000" b="1" dirty="0">
                  <a:solidFill>
                    <a:srgbClr val="CF8B2A"/>
                  </a:solidFill>
                </a:rPr>
                <a:t>9</a:t>
              </a:r>
              <a:r>
                <a:rPr lang="en-US" sz="2400" dirty="0"/>
                <a:t> </a:t>
              </a:r>
            </a:p>
            <a:p>
              <a:pPr algn="ctr"/>
              <a:r>
                <a:rPr lang="en-US" sz="975" b="1" cap="all" dirty="0">
                  <a:solidFill>
                    <a:srgbClr val="988F86"/>
                  </a:solidFill>
                </a:rPr>
                <a:t>Offices in California</a:t>
              </a:r>
            </a:p>
            <a:p>
              <a:pPr algn="ctr"/>
              <a:r>
                <a:rPr lang="en-US" sz="1000" dirty="0">
                  <a:latin typeface="+mn-lt"/>
                </a:rPr>
                <a:t>Voted one of the Best </a:t>
              </a:r>
              <a:br>
                <a:rPr lang="en-US" sz="1000" dirty="0">
                  <a:latin typeface="+mn-lt"/>
                </a:rPr>
              </a:br>
              <a:r>
                <a:rPr lang="en-US" sz="1000" dirty="0">
                  <a:latin typeface="+mn-lt"/>
                </a:rPr>
                <a:t>Places to Work</a:t>
              </a:r>
            </a:p>
          </p:txBody>
        </p:sp>
        <p:sp>
          <p:nvSpPr>
            <p:cNvPr id="84" name="TextBox 83">
              <a:extLst>
                <a:ext uri="{FF2B5EF4-FFF2-40B4-BE49-F238E27FC236}">
                  <a16:creationId xmlns:a16="http://schemas.microsoft.com/office/drawing/2014/main" id="{9E75F533-B245-42AB-BCD3-A4E9279BB4D6}"/>
                </a:ext>
              </a:extLst>
            </p:cNvPr>
            <p:cNvSpPr txBox="1"/>
            <p:nvPr/>
          </p:nvSpPr>
          <p:spPr>
            <a:xfrm>
              <a:off x="708930" y="3475059"/>
              <a:ext cx="2824545" cy="1149139"/>
            </a:xfrm>
            <a:prstGeom prst="rect">
              <a:avLst/>
            </a:prstGeom>
            <a:noFill/>
          </p:spPr>
          <p:txBody>
            <a:bodyPr wrap="square" rtlCol="0">
              <a:spAutoFit/>
            </a:bodyPr>
            <a:lstStyle/>
            <a:p>
              <a:pPr algn="r"/>
              <a:r>
                <a:rPr lang="en-US" sz="2400" b="1" dirty="0">
                  <a:solidFill>
                    <a:srgbClr val="006680"/>
                  </a:solidFill>
                </a:rPr>
                <a:t>#12</a:t>
              </a:r>
              <a:r>
                <a:rPr lang="en-US" sz="2400" dirty="0">
                  <a:solidFill>
                    <a:srgbClr val="006680"/>
                  </a:solidFill>
                </a:rPr>
                <a:t> </a:t>
              </a:r>
            </a:p>
            <a:p>
              <a:pPr algn="r"/>
              <a:r>
                <a:rPr lang="en-US" sz="975" b="1" cap="all" dirty="0">
                  <a:solidFill>
                    <a:srgbClr val="988F86"/>
                  </a:solidFill>
                </a:rPr>
                <a:t>In the U.S.</a:t>
              </a:r>
            </a:p>
            <a:p>
              <a:pPr algn="r"/>
              <a:r>
                <a:rPr lang="en-US" sz="1000" dirty="0">
                  <a:latin typeface="+mn-lt"/>
                </a:rPr>
                <a:t>Joined AssuredPartners  in 2017 </a:t>
              </a:r>
              <a:br>
                <a:rPr lang="en-US" sz="1000" dirty="0">
                  <a:latin typeface="+mn-lt"/>
                </a:rPr>
              </a:br>
              <a:r>
                <a:rPr lang="en-US" sz="1000" dirty="0">
                  <a:latin typeface="+mn-lt"/>
                </a:rPr>
                <a:t>– 12</a:t>
              </a:r>
              <a:r>
                <a:rPr lang="en-US" sz="1000" baseline="30000" dirty="0">
                  <a:latin typeface="+mn-lt"/>
                </a:rPr>
                <a:t>th</a:t>
              </a:r>
              <a:r>
                <a:rPr lang="en-US" sz="1000" dirty="0">
                  <a:latin typeface="+mn-lt"/>
                </a:rPr>
                <a:t> largest broker in U.S.</a:t>
              </a:r>
            </a:p>
          </p:txBody>
        </p:sp>
        <p:sp>
          <p:nvSpPr>
            <p:cNvPr id="85" name="TextBox 84">
              <a:extLst>
                <a:ext uri="{FF2B5EF4-FFF2-40B4-BE49-F238E27FC236}">
                  <a16:creationId xmlns:a16="http://schemas.microsoft.com/office/drawing/2014/main" id="{2A7808EA-EDF0-4E66-B853-827CA517793A}"/>
                </a:ext>
              </a:extLst>
            </p:cNvPr>
            <p:cNvSpPr txBox="1"/>
            <p:nvPr/>
          </p:nvSpPr>
          <p:spPr>
            <a:xfrm>
              <a:off x="2252385" y="2135863"/>
              <a:ext cx="2091213" cy="1341464"/>
            </a:xfrm>
            <a:prstGeom prst="rect">
              <a:avLst/>
            </a:prstGeom>
            <a:noFill/>
          </p:spPr>
          <p:txBody>
            <a:bodyPr wrap="square" rtlCol="0">
              <a:spAutoFit/>
            </a:bodyPr>
            <a:lstStyle/>
            <a:p>
              <a:pPr algn="r"/>
              <a:r>
                <a:rPr lang="en-US" sz="2400" b="1" dirty="0">
                  <a:solidFill>
                    <a:srgbClr val="A2AD00"/>
                  </a:solidFill>
                </a:rPr>
                <a:t>750</a:t>
              </a:r>
              <a:r>
                <a:rPr lang="en-US" sz="2400" dirty="0"/>
                <a:t> </a:t>
              </a:r>
            </a:p>
            <a:p>
              <a:pPr algn="r"/>
              <a:r>
                <a:rPr lang="en-US" sz="975" b="1" cap="all" dirty="0">
                  <a:solidFill>
                    <a:srgbClr val="988F86"/>
                  </a:solidFill>
                </a:rPr>
                <a:t>employees</a:t>
              </a:r>
            </a:p>
            <a:p>
              <a:pPr algn="r"/>
              <a:r>
                <a:rPr lang="en-US" sz="1000" dirty="0">
                  <a:latin typeface="+mn-lt"/>
                </a:rPr>
                <a:t>40% of employees have </a:t>
              </a:r>
              <a:br>
                <a:rPr lang="en-US" sz="1000" dirty="0">
                  <a:latin typeface="+mn-lt"/>
                </a:rPr>
              </a:br>
              <a:r>
                <a:rPr lang="en-US" sz="1000" dirty="0">
                  <a:latin typeface="+mn-lt"/>
                </a:rPr>
                <a:t>worked at Keenan for </a:t>
              </a:r>
              <a:br>
                <a:rPr lang="en-US" sz="1000" dirty="0">
                  <a:latin typeface="+mn-lt"/>
                </a:rPr>
              </a:br>
              <a:r>
                <a:rPr lang="en-US" sz="1000" dirty="0">
                  <a:latin typeface="+mn-lt"/>
                </a:rPr>
                <a:t>10+ years </a:t>
              </a:r>
            </a:p>
          </p:txBody>
        </p:sp>
        <p:sp>
          <p:nvSpPr>
            <p:cNvPr id="86" name="TextBox 85">
              <a:extLst>
                <a:ext uri="{FF2B5EF4-FFF2-40B4-BE49-F238E27FC236}">
                  <a16:creationId xmlns:a16="http://schemas.microsoft.com/office/drawing/2014/main" id="{B23A80C4-1890-44A7-9DBD-40EBE4ACE33C}"/>
                </a:ext>
              </a:extLst>
            </p:cNvPr>
            <p:cNvSpPr txBox="1"/>
            <p:nvPr/>
          </p:nvSpPr>
          <p:spPr>
            <a:xfrm>
              <a:off x="2252384" y="4891178"/>
              <a:ext cx="1082295" cy="1615827"/>
            </a:xfrm>
            <a:prstGeom prst="rect">
              <a:avLst/>
            </a:prstGeom>
            <a:noFill/>
          </p:spPr>
          <p:txBody>
            <a:bodyPr wrap="square" rtlCol="0">
              <a:spAutoFit/>
            </a:bodyPr>
            <a:lstStyle/>
            <a:p>
              <a:pPr algn="r"/>
              <a:r>
                <a:rPr lang="en-US" sz="2400" b="1" dirty="0">
                  <a:solidFill>
                    <a:srgbClr val="54284E"/>
                  </a:solidFill>
                </a:rPr>
                <a:t>48</a:t>
              </a:r>
              <a:endParaRPr lang="en-US" sz="2400" dirty="0">
                <a:solidFill>
                  <a:srgbClr val="54284E"/>
                </a:solidFill>
              </a:endParaRPr>
            </a:p>
            <a:p>
              <a:pPr algn="r"/>
              <a:r>
                <a:rPr lang="en-US" sz="975" b="1" cap="all" dirty="0">
                  <a:solidFill>
                    <a:srgbClr val="988F86"/>
                  </a:solidFill>
                </a:rPr>
                <a:t>years</a:t>
              </a:r>
            </a:p>
            <a:p>
              <a:pPr algn="r"/>
              <a:r>
                <a:rPr lang="en-US" sz="975" dirty="0"/>
                <a:t>of providing </a:t>
              </a:r>
              <a:br>
                <a:rPr lang="en-US" sz="975" dirty="0"/>
              </a:br>
              <a:r>
                <a:rPr lang="en-US" sz="975" dirty="0"/>
                <a:t>customized </a:t>
              </a:r>
              <a:br>
                <a:rPr lang="en-US" sz="975" dirty="0"/>
              </a:br>
              <a:r>
                <a:rPr lang="en-US" sz="975" dirty="0"/>
                <a:t>solutions</a:t>
              </a:r>
            </a:p>
          </p:txBody>
        </p:sp>
        <p:sp>
          <p:nvSpPr>
            <p:cNvPr id="87" name="TextBox 86">
              <a:extLst>
                <a:ext uri="{FF2B5EF4-FFF2-40B4-BE49-F238E27FC236}">
                  <a16:creationId xmlns:a16="http://schemas.microsoft.com/office/drawing/2014/main" id="{D2A0D802-2080-44A6-A22E-71AAF438B1FD}"/>
                </a:ext>
              </a:extLst>
            </p:cNvPr>
            <p:cNvSpPr txBox="1"/>
            <p:nvPr/>
          </p:nvSpPr>
          <p:spPr>
            <a:xfrm>
              <a:off x="7839527" y="2443343"/>
              <a:ext cx="1914073" cy="815608"/>
            </a:xfrm>
            <a:prstGeom prst="rect">
              <a:avLst/>
            </a:prstGeom>
            <a:noFill/>
          </p:spPr>
          <p:txBody>
            <a:bodyPr wrap="square" rtlCol="0">
              <a:spAutoFit/>
            </a:bodyPr>
            <a:lstStyle/>
            <a:p>
              <a:r>
                <a:rPr lang="en-US" sz="2400" b="1" dirty="0">
                  <a:solidFill>
                    <a:srgbClr val="7C2230"/>
                  </a:solidFill>
                </a:rPr>
                <a:t>850+</a:t>
              </a:r>
              <a:endParaRPr lang="en-US" sz="2400" dirty="0">
                <a:solidFill>
                  <a:srgbClr val="7C2230"/>
                </a:solidFill>
              </a:endParaRPr>
            </a:p>
            <a:p>
              <a:r>
                <a:rPr lang="en-US" sz="975" b="1" cap="all" dirty="0">
                  <a:solidFill>
                    <a:srgbClr val="988F86"/>
                  </a:solidFill>
                </a:rPr>
                <a:t>Schools clients</a:t>
              </a:r>
            </a:p>
          </p:txBody>
        </p:sp>
        <p:sp>
          <p:nvSpPr>
            <p:cNvPr id="88" name="TextBox 87">
              <a:extLst>
                <a:ext uri="{FF2B5EF4-FFF2-40B4-BE49-F238E27FC236}">
                  <a16:creationId xmlns:a16="http://schemas.microsoft.com/office/drawing/2014/main" id="{95B34685-32AC-4881-AFEC-08667324F8C0}"/>
                </a:ext>
              </a:extLst>
            </p:cNvPr>
            <p:cNvSpPr txBox="1"/>
            <p:nvPr/>
          </p:nvSpPr>
          <p:spPr>
            <a:xfrm>
              <a:off x="8659731" y="3785236"/>
              <a:ext cx="1689003" cy="1015663"/>
            </a:xfrm>
            <a:prstGeom prst="rect">
              <a:avLst/>
            </a:prstGeom>
            <a:noFill/>
          </p:spPr>
          <p:txBody>
            <a:bodyPr wrap="square" rtlCol="0">
              <a:spAutoFit/>
            </a:bodyPr>
            <a:lstStyle/>
            <a:p>
              <a:r>
                <a:rPr lang="en-US" sz="2400" b="1" dirty="0">
                  <a:solidFill>
                    <a:srgbClr val="54284E"/>
                  </a:solidFill>
                </a:rPr>
                <a:t>120+</a:t>
              </a:r>
              <a:endParaRPr lang="en-US" sz="2400" dirty="0">
                <a:solidFill>
                  <a:srgbClr val="54284E"/>
                </a:solidFill>
              </a:endParaRPr>
            </a:p>
            <a:p>
              <a:r>
                <a:rPr lang="en-US" sz="975" b="1" cap="all" dirty="0">
                  <a:solidFill>
                    <a:srgbClr val="988F86"/>
                  </a:solidFill>
                </a:rPr>
                <a:t>Public agency clients</a:t>
              </a:r>
            </a:p>
          </p:txBody>
        </p:sp>
        <p:sp>
          <p:nvSpPr>
            <p:cNvPr id="89" name="TextBox 88">
              <a:extLst>
                <a:ext uri="{FF2B5EF4-FFF2-40B4-BE49-F238E27FC236}">
                  <a16:creationId xmlns:a16="http://schemas.microsoft.com/office/drawing/2014/main" id="{C6BF3035-13BB-4363-BC61-6B27B08627CE}"/>
                </a:ext>
              </a:extLst>
            </p:cNvPr>
            <p:cNvSpPr txBox="1"/>
            <p:nvPr/>
          </p:nvSpPr>
          <p:spPr>
            <a:xfrm>
              <a:off x="8876579" y="5015032"/>
              <a:ext cx="1689003" cy="1215717"/>
            </a:xfrm>
            <a:prstGeom prst="rect">
              <a:avLst/>
            </a:prstGeom>
            <a:noFill/>
          </p:spPr>
          <p:txBody>
            <a:bodyPr wrap="square" rtlCol="0">
              <a:spAutoFit/>
            </a:bodyPr>
            <a:lstStyle/>
            <a:p>
              <a:r>
                <a:rPr lang="en-US" sz="2400" b="1" dirty="0">
                  <a:solidFill>
                    <a:srgbClr val="006680"/>
                  </a:solidFill>
                </a:rPr>
                <a:t>100+</a:t>
              </a:r>
              <a:endParaRPr lang="en-US" sz="2400" dirty="0">
                <a:solidFill>
                  <a:srgbClr val="006680"/>
                </a:solidFill>
              </a:endParaRPr>
            </a:p>
            <a:p>
              <a:r>
                <a:rPr lang="en-US" sz="975" b="1" cap="all" dirty="0">
                  <a:solidFill>
                    <a:srgbClr val="988F86"/>
                  </a:solidFill>
                </a:rPr>
                <a:t>Health care organization clients</a:t>
              </a:r>
            </a:p>
          </p:txBody>
        </p:sp>
        <p:grpSp>
          <p:nvGrpSpPr>
            <p:cNvPr id="3" name="Group 2">
              <a:extLst>
                <a:ext uri="{FF2B5EF4-FFF2-40B4-BE49-F238E27FC236}">
                  <a16:creationId xmlns:a16="http://schemas.microsoft.com/office/drawing/2014/main" id="{B9B2EDEC-A142-434A-8458-D002D5CF48A7}"/>
                </a:ext>
              </a:extLst>
            </p:cNvPr>
            <p:cNvGrpSpPr/>
            <p:nvPr/>
          </p:nvGrpSpPr>
          <p:grpSpPr>
            <a:xfrm>
              <a:off x="5030314" y="5094138"/>
              <a:ext cx="2141452" cy="1212811"/>
              <a:chOff x="3506314" y="5218766"/>
              <a:chExt cx="2141452" cy="1212811"/>
            </a:xfrm>
          </p:grpSpPr>
          <p:sp>
            <p:nvSpPr>
              <p:cNvPr id="90" name="TextBox 89">
                <a:extLst>
                  <a:ext uri="{FF2B5EF4-FFF2-40B4-BE49-F238E27FC236}">
                    <a16:creationId xmlns:a16="http://schemas.microsoft.com/office/drawing/2014/main" id="{7B98A5D0-D1F9-45A2-8687-0F803D45BA10}"/>
                  </a:ext>
                </a:extLst>
              </p:cNvPr>
              <p:cNvSpPr txBox="1"/>
              <p:nvPr/>
            </p:nvSpPr>
            <p:spPr>
              <a:xfrm>
                <a:off x="3515490" y="5631359"/>
                <a:ext cx="2132275" cy="800218"/>
              </a:xfrm>
              <a:prstGeom prst="rect">
                <a:avLst/>
              </a:prstGeom>
              <a:noFill/>
            </p:spPr>
            <p:txBody>
              <a:bodyPr wrap="square" rtlCol="0">
                <a:spAutoFit/>
              </a:bodyPr>
              <a:lstStyle/>
              <a:p>
                <a:pPr algn="ctr"/>
                <a:r>
                  <a:rPr lang="en-US" sz="3300" b="1" cap="all" dirty="0">
                    <a:solidFill>
                      <a:srgbClr val="ECEBE8"/>
                    </a:solidFill>
                  </a:rPr>
                  <a:t>2020</a:t>
                </a:r>
              </a:p>
            </p:txBody>
          </p:sp>
          <p:pic>
            <p:nvPicPr>
              <p:cNvPr id="91" name="Picture 90">
                <a:extLst>
                  <a:ext uri="{FF2B5EF4-FFF2-40B4-BE49-F238E27FC236}">
                    <a16:creationId xmlns:a16="http://schemas.microsoft.com/office/drawing/2014/main" id="{8A6BCA1F-EE98-4FB8-A775-9451AD60E3F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06314" y="5218766"/>
                <a:ext cx="2141452" cy="496234"/>
              </a:xfrm>
              <a:prstGeom prst="rect">
                <a:avLst/>
              </a:prstGeom>
            </p:spPr>
          </p:pic>
        </p:grpSp>
        <p:sp>
          <p:nvSpPr>
            <p:cNvPr id="4" name="Oval 3">
              <a:extLst>
                <a:ext uri="{FF2B5EF4-FFF2-40B4-BE49-F238E27FC236}">
                  <a16:creationId xmlns:a16="http://schemas.microsoft.com/office/drawing/2014/main" id="{2DAAA922-0BB9-4113-BA1C-0906320BEACD}"/>
                </a:ext>
              </a:extLst>
            </p:cNvPr>
            <p:cNvSpPr/>
            <p:nvPr/>
          </p:nvSpPr>
          <p:spPr>
            <a:xfrm>
              <a:off x="3453205" y="5099441"/>
              <a:ext cx="874312" cy="874312"/>
            </a:xfrm>
            <a:prstGeom prst="ellipse">
              <a:avLst/>
            </a:prstGeom>
            <a:solidFill>
              <a:schemeClr val="bg1"/>
            </a:solidFill>
            <a:ln w="76200">
              <a:solidFill>
                <a:srgbClr val="5428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a:extLst>
                <a:ext uri="{FF2B5EF4-FFF2-40B4-BE49-F238E27FC236}">
                  <a16:creationId xmlns:a16="http://schemas.microsoft.com/office/drawing/2014/main" id="{3AFA366B-06F5-4E29-ACA9-E0C556A82C5D}"/>
                </a:ext>
              </a:extLst>
            </p:cNvPr>
            <p:cNvSpPr/>
            <p:nvPr/>
          </p:nvSpPr>
          <p:spPr>
            <a:xfrm>
              <a:off x="3613324" y="3895421"/>
              <a:ext cx="874312" cy="874312"/>
            </a:xfrm>
            <a:prstGeom prst="ellipse">
              <a:avLst/>
            </a:prstGeom>
            <a:solidFill>
              <a:schemeClr val="bg1"/>
            </a:solidFill>
            <a:ln w="76200">
              <a:solidFill>
                <a:srgbClr val="0066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Oval 16">
              <a:extLst>
                <a:ext uri="{FF2B5EF4-FFF2-40B4-BE49-F238E27FC236}">
                  <a16:creationId xmlns:a16="http://schemas.microsoft.com/office/drawing/2014/main" id="{52CA7A88-CA00-40E3-BBF9-CCC2E61DB297}"/>
                </a:ext>
              </a:extLst>
            </p:cNvPr>
            <p:cNvSpPr/>
            <p:nvPr/>
          </p:nvSpPr>
          <p:spPr>
            <a:xfrm>
              <a:off x="4426323" y="2916769"/>
              <a:ext cx="874312" cy="874312"/>
            </a:xfrm>
            <a:prstGeom prst="ellipse">
              <a:avLst/>
            </a:prstGeom>
            <a:solidFill>
              <a:schemeClr val="bg1"/>
            </a:solidFill>
            <a:ln w="76200">
              <a:solidFill>
                <a:srgbClr val="A2AD0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Oval 17">
              <a:extLst>
                <a:ext uri="{FF2B5EF4-FFF2-40B4-BE49-F238E27FC236}">
                  <a16:creationId xmlns:a16="http://schemas.microsoft.com/office/drawing/2014/main" id="{C306D7D0-ADA8-42E8-B399-CB18A000DF67}"/>
                </a:ext>
              </a:extLst>
            </p:cNvPr>
            <p:cNvSpPr/>
            <p:nvPr/>
          </p:nvSpPr>
          <p:spPr>
            <a:xfrm>
              <a:off x="5635207" y="2600746"/>
              <a:ext cx="874312" cy="874312"/>
            </a:xfrm>
            <a:prstGeom prst="ellipse">
              <a:avLst/>
            </a:prstGeom>
            <a:solidFill>
              <a:schemeClr val="bg1"/>
            </a:solidFill>
            <a:ln w="76200">
              <a:solidFill>
                <a:srgbClr val="CF8B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Oval 18">
              <a:extLst>
                <a:ext uri="{FF2B5EF4-FFF2-40B4-BE49-F238E27FC236}">
                  <a16:creationId xmlns:a16="http://schemas.microsoft.com/office/drawing/2014/main" id="{6D58F88F-1930-4AE4-97F8-CCEEC4FC7BCC}"/>
                </a:ext>
              </a:extLst>
            </p:cNvPr>
            <p:cNvSpPr/>
            <p:nvPr/>
          </p:nvSpPr>
          <p:spPr>
            <a:xfrm>
              <a:off x="6844091" y="2938914"/>
              <a:ext cx="874312" cy="874312"/>
            </a:xfrm>
            <a:prstGeom prst="ellipse">
              <a:avLst/>
            </a:prstGeom>
            <a:solidFill>
              <a:schemeClr val="bg1"/>
            </a:solidFill>
            <a:ln w="76200">
              <a:solidFill>
                <a:srgbClr val="7C22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Oval 19">
              <a:extLst>
                <a:ext uri="{FF2B5EF4-FFF2-40B4-BE49-F238E27FC236}">
                  <a16:creationId xmlns:a16="http://schemas.microsoft.com/office/drawing/2014/main" id="{D7DED509-B2CC-4D5F-BB1C-FD23CFE5D618}"/>
                </a:ext>
              </a:extLst>
            </p:cNvPr>
            <p:cNvSpPr/>
            <p:nvPr/>
          </p:nvSpPr>
          <p:spPr>
            <a:xfrm>
              <a:off x="7636067" y="3874763"/>
              <a:ext cx="874312" cy="874312"/>
            </a:xfrm>
            <a:prstGeom prst="ellipse">
              <a:avLst/>
            </a:prstGeom>
            <a:solidFill>
              <a:schemeClr val="bg1"/>
            </a:solidFill>
            <a:ln w="76200">
              <a:solidFill>
                <a:srgbClr val="54284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Oval 20">
              <a:extLst>
                <a:ext uri="{FF2B5EF4-FFF2-40B4-BE49-F238E27FC236}">
                  <a16:creationId xmlns:a16="http://schemas.microsoft.com/office/drawing/2014/main" id="{B6C5C1DD-4154-4B74-94CE-BA51875914A4}"/>
                </a:ext>
              </a:extLst>
            </p:cNvPr>
            <p:cNvSpPr/>
            <p:nvPr/>
          </p:nvSpPr>
          <p:spPr>
            <a:xfrm>
              <a:off x="7853038" y="5081603"/>
              <a:ext cx="874312" cy="874312"/>
            </a:xfrm>
            <a:prstGeom prst="ellipse">
              <a:avLst/>
            </a:prstGeom>
            <a:solidFill>
              <a:schemeClr val="bg1"/>
            </a:solidFill>
            <a:ln w="76200">
              <a:solidFill>
                <a:srgbClr val="0066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Graphic 5">
              <a:extLst>
                <a:ext uri="{FF2B5EF4-FFF2-40B4-BE49-F238E27FC236}">
                  <a16:creationId xmlns:a16="http://schemas.microsoft.com/office/drawing/2014/main" id="{0C6AAAC8-79E9-4B4B-8BDC-538E65A150A3}"/>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594935" y="5231096"/>
              <a:ext cx="611003" cy="611003"/>
            </a:xfrm>
            <a:prstGeom prst="rect">
              <a:avLst/>
            </a:prstGeom>
          </p:spPr>
        </p:pic>
        <p:pic>
          <p:nvPicPr>
            <p:cNvPr id="24" name="Graphic 23">
              <a:extLst>
                <a:ext uri="{FF2B5EF4-FFF2-40B4-BE49-F238E27FC236}">
                  <a16:creationId xmlns:a16="http://schemas.microsoft.com/office/drawing/2014/main" id="{B26E088B-7B6A-4095-8BC8-79E6E70F589B}"/>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771835" y="4096150"/>
              <a:ext cx="520773" cy="520773"/>
            </a:xfrm>
            <a:prstGeom prst="rect">
              <a:avLst/>
            </a:prstGeom>
          </p:spPr>
        </p:pic>
        <p:pic>
          <p:nvPicPr>
            <p:cNvPr id="26" name="Graphic 25">
              <a:extLst>
                <a:ext uri="{FF2B5EF4-FFF2-40B4-BE49-F238E27FC236}">
                  <a16:creationId xmlns:a16="http://schemas.microsoft.com/office/drawing/2014/main" id="{BE93B58A-313E-47E9-B7C2-FB96793B1161}"/>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4574626" y="3037903"/>
              <a:ext cx="580464" cy="580464"/>
            </a:xfrm>
            <a:prstGeom prst="rect">
              <a:avLst/>
            </a:prstGeom>
          </p:spPr>
        </p:pic>
        <p:pic>
          <p:nvPicPr>
            <p:cNvPr id="27" name="Graphic 26">
              <a:extLst>
                <a:ext uri="{FF2B5EF4-FFF2-40B4-BE49-F238E27FC236}">
                  <a16:creationId xmlns:a16="http://schemas.microsoft.com/office/drawing/2014/main" id="{1EF4DC88-5FA7-48B6-A668-8B2709851D39}"/>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922960" y="3021441"/>
              <a:ext cx="702146" cy="702146"/>
            </a:xfrm>
            <a:prstGeom prst="rect">
              <a:avLst/>
            </a:prstGeom>
          </p:spPr>
        </p:pic>
        <p:pic>
          <p:nvPicPr>
            <p:cNvPr id="28" name="Graphic 27">
              <a:extLst>
                <a:ext uri="{FF2B5EF4-FFF2-40B4-BE49-F238E27FC236}">
                  <a16:creationId xmlns:a16="http://schemas.microsoft.com/office/drawing/2014/main" id="{B474B6E1-EAF8-4365-8216-8E7463022B8D}"/>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7751668" y="3954553"/>
              <a:ext cx="667234" cy="667234"/>
            </a:xfrm>
            <a:prstGeom prst="rect">
              <a:avLst/>
            </a:prstGeom>
          </p:spPr>
        </p:pic>
        <p:pic>
          <p:nvPicPr>
            <p:cNvPr id="29" name="Graphic 28">
              <a:extLst>
                <a:ext uri="{FF2B5EF4-FFF2-40B4-BE49-F238E27FC236}">
                  <a16:creationId xmlns:a16="http://schemas.microsoft.com/office/drawing/2014/main" id="{2B53F94B-430F-4759-B4AF-CEA093115929}"/>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7972919" y="5165097"/>
              <a:ext cx="660268" cy="660268"/>
            </a:xfrm>
            <a:prstGeom prst="rect">
              <a:avLst/>
            </a:prstGeom>
          </p:spPr>
        </p:pic>
        <p:pic>
          <p:nvPicPr>
            <p:cNvPr id="30" name="Graphic 29">
              <a:extLst>
                <a:ext uri="{FF2B5EF4-FFF2-40B4-BE49-F238E27FC236}">
                  <a16:creationId xmlns:a16="http://schemas.microsoft.com/office/drawing/2014/main" id="{2AF3F622-DEEB-42F1-B4B4-CE7811A1AA27}"/>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5682217" y="2617836"/>
              <a:ext cx="795723" cy="795723"/>
            </a:xfrm>
            <a:prstGeom prst="rect">
              <a:avLst/>
            </a:prstGeom>
          </p:spPr>
        </p:pic>
      </p:grpSp>
      <p:sp>
        <p:nvSpPr>
          <p:cNvPr id="5" name="Rectangle 4">
            <a:extLst>
              <a:ext uri="{FF2B5EF4-FFF2-40B4-BE49-F238E27FC236}">
                <a16:creationId xmlns:a16="http://schemas.microsoft.com/office/drawing/2014/main" id="{64BBE172-9DC1-4877-8432-98D9745FA4B0}"/>
              </a:ext>
            </a:extLst>
          </p:cNvPr>
          <p:cNvSpPr/>
          <p:nvPr/>
        </p:nvSpPr>
        <p:spPr>
          <a:xfrm>
            <a:off x="2583297" y="4995415"/>
            <a:ext cx="4856230" cy="90264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72845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C5CDC1D-9A40-4DA7-AB8A-48BBF7DB919D}"/>
              </a:ext>
            </a:extLst>
          </p:cNvPr>
          <p:cNvSpPr>
            <a:spLocks noGrp="1"/>
          </p:cNvSpPr>
          <p:nvPr>
            <p:ph type="title"/>
          </p:nvPr>
        </p:nvSpPr>
        <p:spPr/>
        <p:txBody>
          <a:bodyPr/>
          <a:lstStyle/>
          <a:p>
            <a:r>
              <a:rPr lang="en-US" dirty="0"/>
              <a:t>Thank you for choosing Keenan.</a:t>
            </a:r>
            <a:br>
              <a:rPr lang="en-US" dirty="0"/>
            </a:br>
            <a:r>
              <a:rPr lang="en-US" sz="2000" dirty="0">
                <a:latin typeface="+mn-lt"/>
              </a:rPr>
              <a:t>We truly appreciate your business and look forward to working with you and </a:t>
            </a:r>
            <a:br>
              <a:rPr lang="en-US" sz="2000" dirty="0">
                <a:latin typeface="+mn-lt"/>
              </a:rPr>
            </a:br>
            <a:r>
              <a:rPr lang="en-US" sz="2000" dirty="0">
                <a:latin typeface="+mn-lt"/>
              </a:rPr>
              <a:t>RSCCD employees for many years to come.</a:t>
            </a:r>
            <a:br>
              <a:rPr lang="en-US" sz="2000" dirty="0">
                <a:latin typeface="+mn-lt"/>
              </a:rPr>
            </a:br>
            <a:br>
              <a:rPr lang="en-US" sz="2000" dirty="0">
                <a:latin typeface="+mn-lt"/>
              </a:rPr>
            </a:br>
            <a:r>
              <a:rPr lang="en-US" sz="2000" dirty="0">
                <a:latin typeface="+mn-lt"/>
              </a:rPr>
              <a:t>We believe in forming a mutually beneficial partnership and welcome your feedback on how we may serve you better.</a:t>
            </a:r>
          </a:p>
        </p:txBody>
      </p:sp>
      <p:pic>
        <p:nvPicPr>
          <p:cNvPr id="3" name="Picture 2">
            <a:extLst>
              <a:ext uri="{FF2B5EF4-FFF2-40B4-BE49-F238E27FC236}">
                <a16:creationId xmlns:a16="http://schemas.microsoft.com/office/drawing/2014/main" id="{7E00E343-92DE-4998-A55A-1556E26148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418" y="6005945"/>
            <a:ext cx="8833945" cy="699656"/>
          </a:xfrm>
          <a:prstGeom prst="rect">
            <a:avLst/>
          </a:prstGeom>
        </p:spPr>
      </p:pic>
    </p:spTree>
    <p:extLst>
      <p:ext uri="{BB962C8B-B14F-4D97-AF65-F5344CB8AC3E}">
        <p14:creationId xmlns:p14="http://schemas.microsoft.com/office/powerpoint/2010/main" val="16684976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8056A87-231B-43C7-B93A-C8FA31A271EB}"/>
              </a:ext>
            </a:extLst>
          </p:cNvPr>
          <p:cNvSpPr>
            <a:spLocks noGrp="1"/>
          </p:cNvSpPr>
          <p:nvPr>
            <p:ph type="body" sz="quarter" idx="10"/>
          </p:nvPr>
        </p:nvSpPr>
        <p:spPr>
          <a:xfrm>
            <a:off x="0" y="3205163"/>
            <a:ext cx="3041650" cy="947387"/>
          </a:xfrm>
        </p:spPr>
        <p:txBody>
          <a:bodyPr/>
          <a:lstStyle/>
          <a:p>
            <a:r>
              <a:rPr lang="en-US" sz="2000" dirty="0"/>
              <a:t>Pool Responses</a:t>
            </a:r>
          </a:p>
        </p:txBody>
      </p:sp>
      <p:graphicFrame>
        <p:nvGraphicFramePr>
          <p:cNvPr id="3" name="Table 2">
            <a:extLst>
              <a:ext uri="{FF2B5EF4-FFF2-40B4-BE49-F238E27FC236}">
                <a16:creationId xmlns:a16="http://schemas.microsoft.com/office/drawing/2014/main" id="{51E3C7DB-5BC3-4878-8070-1C2E5D253069}"/>
              </a:ext>
            </a:extLst>
          </p:cNvPr>
          <p:cNvGraphicFramePr>
            <a:graphicFrameLocks noGrp="1"/>
          </p:cNvGraphicFramePr>
          <p:nvPr>
            <p:extLst/>
          </p:nvPr>
        </p:nvGraphicFramePr>
        <p:xfrm>
          <a:off x="3102560" y="1251708"/>
          <a:ext cx="5999584" cy="3742693"/>
        </p:xfrm>
        <a:graphic>
          <a:graphicData uri="http://schemas.openxmlformats.org/drawingml/2006/table">
            <a:tbl>
              <a:tblPr firstRow="1" bandRow="1">
                <a:tableStyleId>{5C22544A-7EE6-4342-B048-85BDC9FD1C3A}</a:tableStyleId>
              </a:tblPr>
              <a:tblGrid>
                <a:gridCol w="4054020">
                  <a:extLst>
                    <a:ext uri="{9D8B030D-6E8A-4147-A177-3AD203B41FA5}">
                      <a16:colId xmlns:a16="http://schemas.microsoft.com/office/drawing/2014/main" val="2946687301"/>
                    </a:ext>
                  </a:extLst>
                </a:gridCol>
                <a:gridCol w="1945564">
                  <a:extLst>
                    <a:ext uri="{9D8B030D-6E8A-4147-A177-3AD203B41FA5}">
                      <a16:colId xmlns:a16="http://schemas.microsoft.com/office/drawing/2014/main" val="1581553522"/>
                    </a:ext>
                  </a:extLst>
                </a:gridCol>
              </a:tblGrid>
              <a:tr h="293773">
                <a:tc>
                  <a:txBody>
                    <a:bodyPr/>
                    <a:lstStyle/>
                    <a:p>
                      <a:r>
                        <a:rPr lang="en-US" dirty="0"/>
                        <a:t>Pool</a:t>
                      </a:r>
                    </a:p>
                  </a:txBody>
                  <a:tcPr/>
                </a:tc>
                <a:tc>
                  <a:txBody>
                    <a:bodyPr/>
                    <a:lstStyle/>
                    <a:p>
                      <a:r>
                        <a:rPr lang="en-US" dirty="0"/>
                        <a:t>Response</a:t>
                      </a:r>
                    </a:p>
                  </a:txBody>
                  <a:tcPr/>
                </a:tc>
                <a:extLst>
                  <a:ext uri="{0D108BD9-81ED-4DB2-BD59-A6C34878D82A}">
                    <a16:rowId xmlns:a16="http://schemas.microsoft.com/office/drawing/2014/main" val="2319802062"/>
                  </a:ext>
                </a:extLst>
              </a:tr>
              <a:tr h="293773">
                <a:tc>
                  <a:txBody>
                    <a:bodyPr/>
                    <a:lstStyle/>
                    <a:p>
                      <a:r>
                        <a:rPr lang="en-US" dirty="0"/>
                        <a:t>ASCIP – Incumbent </a:t>
                      </a:r>
                    </a:p>
                  </a:txBody>
                  <a:tcPr/>
                </a:tc>
                <a:tc>
                  <a:txBody>
                    <a:bodyPr/>
                    <a:lstStyle/>
                    <a:p>
                      <a:r>
                        <a:rPr lang="en-US" dirty="0"/>
                        <a:t>Renewal received</a:t>
                      </a:r>
                    </a:p>
                  </a:txBody>
                  <a:tcPr/>
                </a:tc>
                <a:extLst>
                  <a:ext uri="{0D108BD9-81ED-4DB2-BD59-A6C34878D82A}">
                    <a16:rowId xmlns:a16="http://schemas.microsoft.com/office/drawing/2014/main" val="32369644"/>
                  </a:ext>
                </a:extLst>
              </a:tr>
              <a:tr h="514103">
                <a:tc>
                  <a:txBody>
                    <a:bodyPr/>
                    <a:lstStyle/>
                    <a:p>
                      <a:r>
                        <a:rPr lang="en-US" dirty="0"/>
                        <a:t>California Schools JPA (CSEBA)</a:t>
                      </a:r>
                    </a:p>
                  </a:txBody>
                  <a:tcPr/>
                </a:tc>
                <a:tc>
                  <a:txBody>
                    <a:bodyPr/>
                    <a:lstStyle/>
                    <a:p>
                      <a:r>
                        <a:rPr lang="en-US" dirty="0"/>
                        <a:t>Declined</a:t>
                      </a:r>
                    </a:p>
                  </a:txBody>
                  <a:tcPr/>
                </a:tc>
                <a:extLst>
                  <a:ext uri="{0D108BD9-81ED-4DB2-BD59-A6C34878D82A}">
                    <a16:rowId xmlns:a16="http://schemas.microsoft.com/office/drawing/2014/main" val="772257136"/>
                  </a:ext>
                </a:extLst>
              </a:tr>
              <a:tr h="514103">
                <a:tc>
                  <a:txBody>
                    <a:bodyPr/>
                    <a:lstStyle/>
                    <a:p>
                      <a:r>
                        <a:rPr lang="en-US" dirty="0"/>
                        <a:t>California’s Valued Trust (CVT)</a:t>
                      </a:r>
                    </a:p>
                  </a:txBody>
                  <a:tcPr/>
                </a:tc>
                <a:tc>
                  <a:txBody>
                    <a:bodyPr/>
                    <a:lstStyle/>
                    <a:p>
                      <a:r>
                        <a:rPr lang="en-US" dirty="0"/>
                        <a:t>Quoted</a:t>
                      </a:r>
                    </a:p>
                  </a:txBody>
                  <a:tcPr/>
                </a:tc>
                <a:extLst>
                  <a:ext uri="{0D108BD9-81ED-4DB2-BD59-A6C34878D82A}">
                    <a16:rowId xmlns:a16="http://schemas.microsoft.com/office/drawing/2014/main" val="2902952576"/>
                  </a:ext>
                </a:extLst>
              </a:tr>
              <a:tr h="734432">
                <a:tc>
                  <a:txBody>
                    <a:bodyPr/>
                    <a:lstStyle/>
                    <a:p>
                      <a:r>
                        <a:rPr lang="en-US" dirty="0"/>
                        <a:t>California Schools Voluntary Employees Benefits Association (VEBA)</a:t>
                      </a:r>
                    </a:p>
                  </a:txBody>
                  <a:tcPr/>
                </a:tc>
                <a:tc>
                  <a:txBody>
                    <a:bodyPr/>
                    <a:lstStyle/>
                    <a:p>
                      <a:r>
                        <a:rPr lang="en-US" dirty="0"/>
                        <a:t>Declined</a:t>
                      </a:r>
                    </a:p>
                  </a:txBody>
                  <a:tcPr/>
                </a:tc>
                <a:extLst>
                  <a:ext uri="{0D108BD9-81ED-4DB2-BD59-A6C34878D82A}">
                    <a16:rowId xmlns:a16="http://schemas.microsoft.com/office/drawing/2014/main" val="4156050839"/>
                  </a:ext>
                </a:extLst>
              </a:tr>
              <a:tr h="734432">
                <a:tc>
                  <a:txBody>
                    <a:bodyPr/>
                    <a:lstStyle/>
                    <a:p>
                      <a:r>
                        <a:rPr lang="en-US" dirty="0"/>
                        <a:t>Regional Employer/Employee Partnership for Benefits (REEP)</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Declined</a:t>
                      </a:r>
                    </a:p>
                  </a:txBody>
                  <a:tcPr/>
                </a:tc>
                <a:extLst>
                  <a:ext uri="{0D108BD9-81ED-4DB2-BD59-A6C34878D82A}">
                    <a16:rowId xmlns:a16="http://schemas.microsoft.com/office/drawing/2014/main" val="3143234382"/>
                  </a:ext>
                </a:extLst>
              </a:tr>
              <a:tr h="514103">
                <a:tc>
                  <a:txBody>
                    <a:bodyPr/>
                    <a:lstStyle/>
                    <a:p>
                      <a:r>
                        <a:rPr lang="en-US" dirty="0"/>
                        <a:t>Self-Insured School of California (SISC)</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Declined</a:t>
                      </a:r>
                    </a:p>
                  </a:txBody>
                  <a:tcPr/>
                </a:tc>
                <a:extLst>
                  <a:ext uri="{0D108BD9-81ED-4DB2-BD59-A6C34878D82A}">
                    <a16:rowId xmlns:a16="http://schemas.microsoft.com/office/drawing/2014/main" val="2245847245"/>
                  </a:ext>
                </a:extLst>
              </a:tr>
            </a:tbl>
          </a:graphicData>
        </a:graphic>
      </p:graphicFrame>
    </p:spTree>
    <p:extLst>
      <p:ext uri="{BB962C8B-B14F-4D97-AF65-F5344CB8AC3E}">
        <p14:creationId xmlns:p14="http://schemas.microsoft.com/office/powerpoint/2010/main" val="25854719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AAB03-59FC-47CD-A67D-85C0BE0F1B50}"/>
              </a:ext>
            </a:extLst>
          </p:cNvPr>
          <p:cNvSpPr>
            <a:spLocks noGrp="1"/>
          </p:cNvSpPr>
          <p:nvPr>
            <p:ph type="title"/>
          </p:nvPr>
        </p:nvSpPr>
        <p:spPr/>
        <p:txBody>
          <a:bodyPr/>
          <a:lstStyle/>
          <a:p>
            <a:r>
              <a:rPr lang="en-US" dirty="0"/>
              <a:t>Pools – Reasons for Declination</a:t>
            </a:r>
          </a:p>
        </p:txBody>
      </p:sp>
      <p:graphicFrame>
        <p:nvGraphicFramePr>
          <p:cNvPr id="4" name="Content Placeholder 3">
            <a:extLst>
              <a:ext uri="{FF2B5EF4-FFF2-40B4-BE49-F238E27FC236}">
                <a16:creationId xmlns:a16="http://schemas.microsoft.com/office/drawing/2014/main" id="{DF21F621-B182-4E31-9A41-C31BE69420E9}"/>
              </a:ext>
            </a:extLst>
          </p:cNvPr>
          <p:cNvGraphicFramePr>
            <a:graphicFrameLocks noGrp="1"/>
          </p:cNvGraphicFramePr>
          <p:nvPr>
            <p:ph idx="1"/>
            <p:extLst/>
          </p:nvPr>
        </p:nvGraphicFramePr>
        <p:xfrm>
          <a:off x="457200" y="1143000"/>
          <a:ext cx="8229600" cy="4381500"/>
        </p:xfrm>
        <a:graphic>
          <a:graphicData uri="http://schemas.openxmlformats.org/drawingml/2006/table">
            <a:tbl>
              <a:tblPr firstRow="1" bandRow="1">
                <a:tableStyleId>{5C22544A-7EE6-4342-B048-85BDC9FD1C3A}</a:tableStyleId>
              </a:tblPr>
              <a:tblGrid>
                <a:gridCol w="2120900">
                  <a:extLst>
                    <a:ext uri="{9D8B030D-6E8A-4147-A177-3AD203B41FA5}">
                      <a16:colId xmlns:a16="http://schemas.microsoft.com/office/drawing/2014/main" val="2694999976"/>
                    </a:ext>
                  </a:extLst>
                </a:gridCol>
                <a:gridCol w="6108700">
                  <a:extLst>
                    <a:ext uri="{9D8B030D-6E8A-4147-A177-3AD203B41FA5}">
                      <a16:colId xmlns:a16="http://schemas.microsoft.com/office/drawing/2014/main" val="3871115754"/>
                    </a:ext>
                  </a:extLst>
                </a:gridCol>
              </a:tblGrid>
              <a:tr h="759460">
                <a:tc>
                  <a:txBody>
                    <a:bodyPr/>
                    <a:lstStyle/>
                    <a:p>
                      <a:r>
                        <a:rPr lang="en-US" dirty="0"/>
                        <a:t>Pool</a:t>
                      </a:r>
                    </a:p>
                  </a:txBody>
                  <a:tcPr/>
                </a:tc>
                <a:tc>
                  <a:txBody>
                    <a:bodyPr/>
                    <a:lstStyle/>
                    <a:p>
                      <a:r>
                        <a:rPr lang="en-US" dirty="0"/>
                        <a:t>Reason</a:t>
                      </a:r>
                    </a:p>
                  </a:txBody>
                  <a:tcPr/>
                </a:tc>
                <a:extLst>
                  <a:ext uri="{0D108BD9-81ED-4DB2-BD59-A6C34878D82A}">
                    <a16:rowId xmlns:a16="http://schemas.microsoft.com/office/drawing/2014/main" val="3486512880"/>
                  </a:ext>
                </a:extLst>
              </a:tr>
              <a:tr h="759460">
                <a:tc>
                  <a:txBody>
                    <a:bodyPr/>
                    <a:lstStyle/>
                    <a:p>
                      <a:r>
                        <a:rPr lang="en-US" dirty="0"/>
                        <a:t>CSEBA</a:t>
                      </a:r>
                    </a:p>
                  </a:txBody>
                  <a:tcPr/>
                </a:tc>
                <a:tc>
                  <a:txBody>
                    <a:bodyPr/>
                    <a:lstStyle/>
                    <a:p>
                      <a:r>
                        <a:rPr lang="en-US" sz="1400" kern="1200" dirty="0">
                          <a:solidFill>
                            <a:schemeClr val="dk1"/>
                          </a:solidFill>
                          <a:effectLst/>
                          <a:latin typeface="+mn-lt"/>
                          <a:ea typeface="+mn-ea"/>
                          <a:cs typeface="+mn-cs"/>
                        </a:rPr>
                        <a:t>“Both the PPO and HMO experience and overall age of this group are less favorable than the current CSEBA pool and we do not feel that this would be a good risk for us.  1/3 of the group appears to be lifetime retirees, and that doesn't fit into our underwriting guidelines or strategies for growth.”</a:t>
                      </a:r>
                      <a:endParaRPr lang="en-US" sz="1400" dirty="0"/>
                    </a:p>
                  </a:txBody>
                  <a:tcPr/>
                </a:tc>
                <a:extLst>
                  <a:ext uri="{0D108BD9-81ED-4DB2-BD59-A6C34878D82A}">
                    <a16:rowId xmlns:a16="http://schemas.microsoft.com/office/drawing/2014/main" val="1482493576"/>
                  </a:ext>
                </a:extLst>
              </a:tr>
              <a:tr h="759460">
                <a:tc>
                  <a:txBody>
                    <a:bodyPr/>
                    <a:lstStyle/>
                    <a:p>
                      <a:r>
                        <a:rPr lang="en-US" dirty="0"/>
                        <a:t>REEP</a:t>
                      </a:r>
                    </a:p>
                  </a:txBody>
                  <a:tcPr/>
                </a:tc>
                <a:tc>
                  <a:txBody>
                    <a:bodyPr/>
                    <a:lstStyle/>
                    <a:p>
                      <a:r>
                        <a:rPr lang="en-US" sz="1400" dirty="0"/>
                        <a:t>“</a:t>
                      </a:r>
                      <a:r>
                        <a:rPr lang="en-US" sz="1400" kern="1200" dirty="0">
                          <a:solidFill>
                            <a:schemeClr val="dk1"/>
                          </a:solidFill>
                          <a:effectLst/>
                          <a:latin typeface="+mn-lt"/>
                          <a:ea typeface="+mn-ea"/>
                          <a:cs typeface="+mn-cs"/>
                        </a:rPr>
                        <a:t>The driving factor is that the average age of subscribers is substantially older than the REEP averages.”</a:t>
                      </a:r>
                      <a:endParaRPr lang="en-US" sz="1400" dirty="0"/>
                    </a:p>
                  </a:txBody>
                  <a:tcPr/>
                </a:tc>
                <a:extLst>
                  <a:ext uri="{0D108BD9-81ED-4DB2-BD59-A6C34878D82A}">
                    <a16:rowId xmlns:a16="http://schemas.microsoft.com/office/drawing/2014/main" val="3477718001"/>
                  </a:ext>
                </a:extLst>
              </a:tr>
              <a:tr h="759460">
                <a:tc>
                  <a:txBody>
                    <a:bodyPr/>
                    <a:lstStyle/>
                    <a:p>
                      <a:r>
                        <a:rPr lang="en-US" dirty="0"/>
                        <a:t>VEBA</a:t>
                      </a:r>
                    </a:p>
                  </a:txBody>
                  <a:tcPr/>
                </a:tc>
                <a:tc>
                  <a:txBody>
                    <a:bodyPr/>
                    <a:lstStyle/>
                    <a:p>
                      <a:r>
                        <a:rPr lang="en-US" sz="1400" b="0" i="0" u="none" strike="noStrike" kern="1200" baseline="0" dirty="0">
                          <a:solidFill>
                            <a:schemeClr val="dk1"/>
                          </a:solidFill>
                          <a:latin typeface="+mn-lt"/>
                          <a:ea typeface="+mn-ea"/>
                          <a:cs typeface="+mn-cs"/>
                        </a:rPr>
                        <a:t>“We have evaluated your information and, at this time, we will not be releasing a quote. In order for VEBA to create custom solutions we begin conversations with prospective groups 9 months prior to the effective date.”</a:t>
                      </a:r>
                      <a:endParaRPr lang="en-US" sz="1400" dirty="0"/>
                    </a:p>
                  </a:txBody>
                  <a:tcPr/>
                </a:tc>
                <a:extLst>
                  <a:ext uri="{0D108BD9-81ED-4DB2-BD59-A6C34878D82A}">
                    <a16:rowId xmlns:a16="http://schemas.microsoft.com/office/drawing/2014/main" val="2867243782"/>
                  </a:ext>
                </a:extLst>
              </a:tr>
              <a:tr h="759460">
                <a:tc>
                  <a:txBody>
                    <a:bodyPr/>
                    <a:lstStyle/>
                    <a:p>
                      <a:r>
                        <a:rPr lang="en-US" dirty="0"/>
                        <a:t>SISC</a:t>
                      </a:r>
                    </a:p>
                  </a:txBody>
                  <a:tcPr/>
                </a:tc>
                <a:tc>
                  <a:txBody>
                    <a:bodyPr/>
                    <a:lstStyle/>
                    <a:p>
                      <a:r>
                        <a:rPr lang="en-US" sz="1400" kern="1200" dirty="0">
                          <a:solidFill>
                            <a:schemeClr val="dk1"/>
                          </a:solidFill>
                          <a:effectLst/>
                          <a:latin typeface="+mn-lt"/>
                          <a:ea typeface="+mn-ea"/>
                          <a:cs typeface="+mn-cs"/>
                        </a:rPr>
                        <a:t>“Based on the information provided in the RFP, with 150 members missing parts of Medicare, we are declining to quote.  Based on the information in the RFP, if Medicare were required, we believe rates for SISC plans would be about 6% higher for actives/early retirees and in the ballpark of $600 per Medicare member.”</a:t>
                      </a:r>
                    </a:p>
                  </a:txBody>
                  <a:tcPr/>
                </a:tc>
                <a:extLst>
                  <a:ext uri="{0D108BD9-81ED-4DB2-BD59-A6C34878D82A}">
                    <a16:rowId xmlns:a16="http://schemas.microsoft.com/office/drawing/2014/main" val="1832306794"/>
                  </a:ext>
                </a:extLst>
              </a:tr>
            </a:tbl>
          </a:graphicData>
        </a:graphic>
      </p:graphicFrame>
    </p:spTree>
    <p:extLst>
      <p:ext uri="{BB962C8B-B14F-4D97-AF65-F5344CB8AC3E}">
        <p14:creationId xmlns:p14="http://schemas.microsoft.com/office/powerpoint/2010/main" val="11795952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8056A87-231B-43C7-B93A-C8FA31A271EB}"/>
              </a:ext>
            </a:extLst>
          </p:cNvPr>
          <p:cNvSpPr>
            <a:spLocks noGrp="1"/>
          </p:cNvSpPr>
          <p:nvPr>
            <p:ph type="body" sz="quarter" idx="10"/>
          </p:nvPr>
        </p:nvSpPr>
        <p:spPr>
          <a:xfrm>
            <a:off x="0" y="3205163"/>
            <a:ext cx="3041650" cy="947387"/>
          </a:xfrm>
        </p:spPr>
        <p:txBody>
          <a:bodyPr/>
          <a:lstStyle/>
          <a:p>
            <a:r>
              <a:rPr lang="en-US" sz="2000" dirty="0"/>
              <a:t>Direct to Carrier Responses</a:t>
            </a:r>
          </a:p>
        </p:txBody>
      </p:sp>
      <p:graphicFrame>
        <p:nvGraphicFramePr>
          <p:cNvPr id="2" name="Table 1">
            <a:extLst>
              <a:ext uri="{FF2B5EF4-FFF2-40B4-BE49-F238E27FC236}">
                <a16:creationId xmlns:a16="http://schemas.microsoft.com/office/drawing/2014/main" id="{52DBB099-483F-4ACA-A3C0-E591A0D3EBC9}"/>
              </a:ext>
            </a:extLst>
          </p:cNvPr>
          <p:cNvGraphicFramePr>
            <a:graphicFrameLocks noGrp="1"/>
          </p:cNvGraphicFramePr>
          <p:nvPr>
            <p:extLst/>
          </p:nvPr>
        </p:nvGraphicFramePr>
        <p:xfrm>
          <a:off x="3181739" y="1925003"/>
          <a:ext cx="5868956" cy="2560320"/>
        </p:xfrm>
        <a:graphic>
          <a:graphicData uri="http://schemas.openxmlformats.org/drawingml/2006/table">
            <a:tbl>
              <a:tblPr firstRow="1" bandRow="1">
                <a:tableStyleId>{5C22544A-7EE6-4342-B048-85BDC9FD1C3A}</a:tableStyleId>
              </a:tblPr>
              <a:tblGrid>
                <a:gridCol w="3405673">
                  <a:extLst>
                    <a:ext uri="{9D8B030D-6E8A-4147-A177-3AD203B41FA5}">
                      <a16:colId xmlns:a16="http://schemas.microsoft.com/office/drawing/2014/main" val="2946687301"/>
                    </a:ext>
                  </a:extLst>
                </a:gridCol>
                <a:gridCol w="2463283">
                  <a:extLst>
                    <a:ext uri="{9D8B030D-6E8A-4147-A177-3AD203B41FA5}">
                      <a16:colId xmlns:a16="http://schemas.microsoft.com/office/drawing/2014/main" val="1581553522"/>
                    </a:ext>
                  </a:extLst>
                </a:gridCol>
              </a:tblGrid>
              <a:tr h="349823">
                <a:tc>
                  <a:txBody>
                    <a:bodyPr/>
                    <a:lstStyle/>
                    <a:p>
                      <a:r>
                        <a:rPr lang="en-US" dirty="0"/>
                        <a:t>Carrier</a:t>
                      </a:r>
                    </a:p>
                  </a:txBody>
                  <a:tcPr/>
                </a:tc>
                <a:tc>
                  <a:txBody>
                    <a:bodyPr/>
                    <a:lstStyle/>
                    <a:p>
                      <a:r>
                        <a:rPr lang="en-US" dirty="0"/>
                        <a:t>Response</a:t>
                      </a:r>
                    </a:p>
                  </a:txBody>
                  <a:tcPr/>
                </a:tc>
                <a:extLst>
                  <a:ext uri="{0D108BD9-81ED-4DB2-BD59-A6C34878D82A}">
                    <a16:rowId xmlns:a16="http://schemas.microsoft.com/office/drawing/2014/main" val="2319802062"/>
                  </a:ext>
                </a:extLst>
              </a:tr>
              <a:tr h="349823">
                <a:tc>
                  <a:txBody>
                    <a:bodyPr/>
                    <a:lstStyle/>
                    <a:p>
                      <a:r>
                        <a:rPr lang="en-US" dirty="0"/>
                        <a:t>Aetna</a:t>
                      </a:r>
                    </a:p>
                  </a:txBody>
                  <a:tcPr/>
                </a:tc>
                <a:tc>
                  <a:txBody>
                    <a:bodyPr/>
                    <a:lstStyle/>
                    <a:p>
                      <a:r>
                        <a:rPr lang="en-US" dirty="0"/>
                        <a:t>Quoted</a:t>
                      </a:r>
                    </a:p>
                  </a:txBody>
                  <a:tcPr/>
                </a:tc>
                <a:extLst>
                  <a:ext uri="{0D108BD9-81ED-4DB2-BD59-A6C34878D82A}">
                    <a16:rowId xmlns:a16="http://schemas.microsoft.com/office/drawing/2014/main" val="32369644"/>
                  </a:ext>
                </a:extLst>
              </a:tr>
              <a:tr h="349823">
                <a:tc>
                  <a:txBody>
                    <a:bodyPr/>
                    <a:lstStyle/>
                    <a:p>
                      <a:r>
                        <a:rPr lang="en-US" dirty="0"/>
                        <a:t>Anthem</a:t>
                      </a:r>
                    </a:p>
                  </a:txBody>
                  <a:tcPr/>
                </a:tc>
                <a:tc>
                  <a:txBody>
                    <a:bodyPr/>
                    <a:lstStyle/>
                    <a:p>
                      <a:r>
                        <a:rPr lang="en-US" dirty="0"/>
                        <a:t>Quoted</a:t>
                      </a:r>
                    </a:p>
                  </a:txBody>
                  <a:tcPr/>
                </a:tc>
                <a:extLst>
                  <a:ext uri="{0D108BD9-81ED-4DB2-BD59-A6C34878D82A}">
                    <a16:rowId xmlns:a16="http://schemas.microsoft.com/office/drawing/2014/main" val="772257136"/>
                  </a:ext>
                </a:extLst>
              </a:tr>
              <a:tr h="349823">
                <a:tc>
                  <a:txBody>
                    <a:bodyPr/>
                    <a:lstStyle/>
                    <a:p>
                      <a:r>
                        <a:rPr lang="en-US" dirty="0"/>
                        <a:t>Blue Shield</a:t>
                      </a:r>
                    </a:p>
                  </a:txBody>
                  <a:tcPr/>
                </a:tc>
                <a:tc>
                  <a:txBody>
                    <a:bodyPr/>
                    <a:lstStyle/>
                    <a:p>
                      <a:r>
                        <a:rPr lang="en-US" dirty="0"/>
                        <a:t>Quoted</a:t>
                      </a:r>
                    </a:p>
                  </a:txBody>
                  <a:tcPr/>
                </a:tc>
                <a:extLst>
                  <a:ext uri="{0D108BD9-81ED-4DB2-BD59-A6C34878D82A}">
                    <a16:rowId xmlns:a16="http://schemas.microsoft.com/office/drawing/2014/main" val="2902952576"/>
                  </a:ext>
                </a:extLst>
              </a:tr>
              <a:tr h="349823">
                <a:tc>
                  <a:txBody>
                    <a:bodyPr/>
                    <a:lstStyle/>
                    <a:p>
                      <a:r>
                        <a:rPr lang="en-US" dirty="0"/>
                        <a:t>Cigna </a:t>
                      </a:r>
                    </a:p>
                  </a:txBody>
                  <a:tcPr/>
                </a:tc>
                <a:tc>
                  <a:txBody>
                    <a:bodyPr/>
                    <a:lstStyle/>
                    <a:p>
                      <a:r>
                        <a:rPr lang="en-US" dirty="0"/>
                        <a:t>Declined</a:t>
                      </a:r>
                    </a:p>
                  </a:txBody>
                  <a:tcPr/>
                </a:tc>
                <a:extLst>
                  <a:ext uri="{0D108BD9-81ED-4DB2-BD59-A6C34878D82A}">
                    <a16:rowId xmlns:a16="http://schemas.microsoft.com/office/drawing/2014/main" val="4156050839"/>
                  </a:ext>
                </a:extLst>
              </a:tr>
              <a:tr h="349823">
                <a:tc>
                  <a:txBody>
                    <a:bodyPr/>
                    <a:lstStyle/>
                    <a:p>
                      <a:r>
                        <a:rPr lang="en-US" dirty="0"/>
                        <a:t>Health Net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Quoted</a:t>
                      </a:r>
                    </a:p>
                  </a:txBody>
                  <a:tcPr/>
                </a:tc>
                <a:extLst>
                  <a:ext uri="{0D108BD9-81ED-4DB2-BD59-A6C34878D82A}">
                    <a16:rowId xmlns:a16="http://schemas.microsoft.com/office/drawing/2014/main" val="3143234382"/>
                  </a:ext>
                </a:extLst>
              </a:tr>
              <a:tr h="349823">
                <a:tc>
                  <a:txBody>
                    <a:bodyPr/>
                    <a:lstStyle/>
                    <a:p>
                      <a:r>
                        <a:rPr lang="en-US" dirty="0"/>
                        <a:t>UnitedHealthcare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Quoted</a:t>
                      </a:r>
                    </a:p>
                  </a:txBody>
                  <a:tcPr/>
                </a:tc>
                <a:extLst>
                  <a:ext uri="{0D108BD9-81ED-4DB2-BD59-A6C34878D82A}">
                    <a16:rowId xmlns:a16="http://schemas.microsoft.com/office/drawing/2014/main" val="2245847245"/>
                  </a:ext>
                </a:extLst>
              </a:tr>
            </a:tbl>
          </a:graphicData>
        </a:graphic>
      </p:graphicFrame>
    </p:spTree>
    <p:extLst>
      <p:ext uri="{BB962C8B-B14F-4D97-AF65-F5344CB8AC3E}">
        <p14:creationId xmlns:p14="http://schemas.microsoft.com/office/powerpoint/2010/main" val="24878228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FE6B44-80A7-4A42-81B6-734F05993CC5}"/>
              </a:ext>
            </a:extLst>
          </p:cNvPr>
          <p:cNvSpPr>
            <a:spLocks noGrp="1"/>
          </p:cNvSpPr>
          <p:nvPr>
            <p:ph type="title"/>
          </p:nvPr>
        </p:nvSpPr>
        <p:spPr>
          <a:xfrm>
            <a:off x="457200" y="312738"/>
            <a:ext cx="8229600" cy="830262"/>
          </a:xfrm>
        </p:spPr>
        <p:txBody>
          <a:bodyPr/>
          <a:lstStyle/>
          <a:p>
            <a:r>
              <a:rPr lang="en-US" dirty="0"/>
              <a:t>Impact of Unblended Rates</a:t>
            </a:r>
          </a:p>
        </p:txBody>
      </p:sp>
      <p:sp>
        <p:nvSpPr>
          <p:cNvPr id="7" name="TextBox 6">
            <a:extLst>
              <a:ext uri="{FF2B5EF4-FFF2-40B4-BE49-F238E27FC236}">
                <a16:creationId xmlns:a16="http://schemas.microsoft.com/office/drawing/2014/main" id="{6F8F9F71-96E4-47C0-81F2-525FEEB39BF8}"/>
              </a:ext>
            </a:extLst>
          </p:cNvPr>
          <p:cNvSpPr txBox="1"/>
          <p:nvPr/>
        </p:nvSpPr>
        <p:spPr>
          <a:xfrm>
            <a:off x="5134708" y="1589649"/>
            <a:ext cx="3552092" cy="2031325"/>
          </a:xfrm>
          <a:prstGeom prst="rect">
            <a:avLst/>
          </a:prstGeom>
          <a:noFill/>
        </p:spPr>
        <p:txBody>
          <a:bodyPr wrap="square" rtlCol="0">
            <a:spAutoFit/>
          </a:bodyPr>
          <a:lstStyle/>
          <a:p>
            <a:pPr marL="285750" indent="-285750">
              <a:buFontTx/>
              <a:buChar char="-"/>
            </a:pPr>
            <a:r>
              <a:rPr lang="en-US" dirty="0"/>
              <a:t>Quote #1: Current Structure</a:t>
            </a:r>
          </a:p>
          <a:p>
            <a:endParaRPr lang="en-US" dirty="0"/>
          </a:p>
          <a:p>
            <a:pPr marL="285750" indent="-285750">
              <a:buFontTx/>
              <a:buChar char="-"/>
            </a:pPr>
            <a:r>
              <a:rPr lang="en-US" dirty="0"/>
              <a:t>Quote #2: Medicare Eligible Retirees Carved-Out</a:t>
            </a:r>
          </a:p>
          <a:p>
            <a:endParaRPr lang="en-US" dirty="0"/>
          </a:p>
          <a:p>
            <a:pPr marL="285750" indent="-285750">
              <a:buFontTx/>
              <a:buChar char="-"/>
            </a:pPr>
            <a:r>
              <a:rPr lang="en-US" dirty="0"/>
              <a:t>Quote #3: All Three Groups Separated</a:t>
            </a:r>
          </a:p>
        </p:txBody>
      </p:sp>
      <p:graphicFrame>
        <p:nvGraphicFramePr>
          <p:cNvPr id="9" name="Content Placeholder 8">
            <a:extLst>
              <a:ext uri="{FF2B5EF4-FFF2-40B4-BE49-F238E27FC236}">
                <a16:creationId xmlns:a16="http://schemas.microsoft.com/office/drawing/2014/main" id="{43051D53-BD01-43E5-BA37-18BD620DFC94}"/>
              </a:ext>
            </a:extLst>
          </p:cNvPr>
          <p:cNvGraphicFramePr>
            <a:graphicFrameLocks noGrp="1"/>
          </p:cNvGraphicFramePr>
          <p:nvPr>
            <p:ph idx="1"/>
            <p:extLst/>
          </p:nvPr>
        </p:nvGraphicFramePr>
        <p:xfrm>
          <a:off x="-854612" y="1346395"/>
          <a:ext cx="7297615" cy="416520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519394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FE6B44-80A7-4A42-81B6-734F05993CC5}"/>
              </a:ext>
            </a:extLst>
          </p:cNvPr>
          <p:cNvSpPr>
            <a:spLocks noGrp="1"/>
          </p:cNvSpPr>
          <p:nvPr>
            <p:ph type="title"/>
          </p:nvPr>
        </p:nvSpPr>
        <p:spPr>
          <a:xfrm>
            <a:off x="457200" y="312738"/>
            <a:ext cx="8229600" cy="830262"/>
          </a:xfrm>
        </p:spPr>
        <p:txBody>
          <a:bodyPr/>
          <a:lstStyle/>
          <a:p>
            <a:r>
              <a:rPr lang="en-US" dirty="0"/>
              <a:t>Medicare Eligible Retirees</a:t>
            </a:r>
          </a:p>
        </p:txBody>
      </p:sp>
      <p:graphicFrame>
        <p:nvGraphicFramePr>
          <p:cNvPr id="6" name="Content Placeholder 5">
            <a:extLst>
              <a:ext uri="{FF2B5EF4-FFF2-40B4-BE49-F238E27FC236}">
                <a16:creationId xmlns:a16="http://schemas.microsoft.com/office/drawing/2014/main" id="{EB955C1E-8B58-46F1-9058-BE3E0DB8BA22}"/>
              </a:ext>
            </a:extLst>
          </p:cNvPr>
          <p:cNvGraphicFramePr>
            <a:graphicFrameLocks noGrp="1"/>
          </p:cNvGraphicFramePr>
          <p:nvPr>
            <p:ph idx="1"/>
            <p:extLst/>
          </p:nvPr>
        </p:nvGraphicFramePr>
        <p:xfrm>
          <a:off x="288388" y="1448972"/>
          <a:ext cx="4846320" cy="41898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TextBox 6">
            <a:extLst>
              <a:ext uri="{FF2B5EF4-FFF2-40B4-BE49-F238E27FC236}">
                <a16:creationId xmlns:a16="http://schemas.microsoft.com/office/drawing/2014/main" id="{6F8F9F71-96E4-47C0-81F2-525FEEB39BF8}"/>
              </a:ext>
            </a:extLst>
          </p:cNvPr>
          <p:cNvSpPr txBox="1"/>
          <p:nvPr/>
        </p:nvSpPr>
        <p:spPr>
          <a:xfrm>
            <a:off x="5134708" y="1589649"/>
            <a:ext cx="3552092" cy="2862322"/>
          </a:xfrm>
          <a:prstGeom prst="rect">
            <a:avLst/>
          </a:prstGeom>
          <a:noFill/>
        </p:spPr>
        <p:txBody>
          <a:bodyPr wrap="square" rtlCol="0">
            <a:spAutoFit/>
          </a:bodyPr>
          <a:lstStyle/>
          <a:p>
            <a:pPr marL="285750" indent="-285750">
              <a:buFontTx/>
              <a:buChar char="-"/>
            </a:pPr>
            <a:r>
              <a:rPr lang="en-US" dirty="0"/>
              <a:t>Move current Medicare eligible to coordinated plan to reduce premium costs</a:t>
            </a:r>
          </a:p>
          <a:p>
            <a:endParaRPr lang="en-US" dirty="0"/>
          </a:p>
          <a:p>
            <a:pPr marL="285750" indent="-285750">
              <a:buFontTx/>
              <a:buChar char="-"/>
            </a:pPr>
            <a:r>
              <a:rPr lang="en-US" dirty="0"/>
              <a:t>Evaluating the impacts to the remaining populations and the cost of potential Part B benefit penalties</a:t>
            </a:r>
          </a:p>
          <a:p>
            <a:endParaRPr lang="en-US" dirty="0"/>
          </a:p>
          <a:p>
            <a:pPr marL="285750" indent="-285750">
              <a:buFontTx/>
              <a:buChar char="-"/>
            </a:pPr>
            <a:r>
              <a:rPr lang="en-US" dirty="0"/>
              <a:t>OPEB Liability Impacts</a:t>
            </a:r>
          </a:p>
        </p:txBody>
      </p:sp>
    </p:spTree>
    <p:extLst>
      <p:ext uri="{BB962C8B-B14F-4D97-AF65-F5344CB8AC3E}">
        <p14:creationId xmlns:p14="http://schemas.microsoft.com/office/powerpoint/2010/main" val="9592978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418F67-7BD1-42C7-BF6E-C19ADC78D7F3}"/>
              </a:ext>
            </a:extLst>
          </p:cNvPr>
          <p:cNvSpPr>
            <a:spLocks noGrp="1"/>
          </p:cNvSpPr>
          <p:nvPr>
            <p:ph type="title"/>
          </p:nvPr>
        </p:nvSpPr>
        <p:spPr/>
        <p:txBody>
          <a:bodyPr/>
          <a:lstStyle/>
          <a:p>
            <a:r>
              <a:rPr lang="en-US" dirty="0"/>
              <a:t>Pending Items</a:t>
            </a:r>
          </a:p>
        </p:txBody>
      </p:sp>
      <p:sp>
        <p:nvSpPr>
          <p:cNvPr id="3" name="Content Placeholder 2">
            <a:extLst>
              <a:ext uri="{FF2B5EF4-FFF2-40B4-BE49-F238E27FC236}">
                <a16:creationId xmlns:a16="http://schemas.microsoft.com/office/drawing/2014/main" id="{5802F3E9-0C75-470A-9B93-F2FAE33CF5C9}"/>
              </a:ext>
            </a:extLst>
          </p:cNvPr>
          <p:cNvSpPr>
            <a:spLocks noGrp="1"/>
          </p:cNvSpPr>
          <p:nvPr>
            <p:ph idx="1"/>
          </p:nvPr>
        </p:nvSpPr>
        <p:spPr/>
        <p:txBody>
          <a:bodyPr/>
          <a:lstStyle/>
          <a:p>
            <a:r>
              <a:rPr lang="en-US" sz="1800" dirty="0">
                <a:latin typeface="Arial" panose="020B0604020202020204" pitchFamily="34" charset="0"/>
                <a:cs typeface="Arial" panose="020B0604020202020204" pitchFamily="34" charset="0"/>
              </a:rPr>
              <a:t>Revised Carrier Rates</a:t>
            </a:r>
          </a:p>
          <a:p>
            <a:pPr lvl="1"/>
            <a:r>
              <a:rPr lang="en-US" sz="1800" dirty="0">
                <a:latin typeface="Arial" panose="020B0604020202020204" pitchFamily="34" charset="0"/>
                <a:cs typeface="Arial" panose="020B0604020202020204" pitchFamily="34" charset="0"/>
              </a:rPr>
              <a:t>On 8/14, Keenan received large claims reports and timelines for data that were requested to finalize the carrier quotes</a:t>
            </a:r>
          </a:p>
          <a:p>
            <a:pPr marL="234950" lvl="1" indent="0">
              <a:buNone/>
            </a:pPr>
            <a:endParaRPr lang="en-US" sz="1800" dirty="0">
              <a:latin typeface="Arial" panose="020B0604020202020204" pitchFamily="34" charset="0"/>
              <a:cs typeface="Arial" panose="020B0604020202020204" pitchFamily="34" charset="0"/>
            </a:endParaRPr>
          </a:p>
          <a:p>
            <a:r>
              <a:rPr lang="en-US" sz="1800" dirty="0">
                <a:latin typeface="Arial" panose="020B0604020202020204" pitchFamily="34" charset="0"/>
                <a:cs typeface="Arial" panose="020B0604020202020204" pitchFamily="34" charset="0"/>
              </a:rPr>
              <a:t>ASCIP Renewal</a:t>
            </a:r>
          </a:p>
          <a:p>
            <a:pPr lvl="1"/>
            <a:r>
              <a:rPr lang="en-US" sz="1800" dirty="0">
                <a:latin typeface="Arial" panose="020B0604020202020204" pitchFamily="34" charset="0"/>
                <a:cs typeface="Arial" panose="020B0604020202020204" pitchFamily="34" charset="0"/>
              </a:rPr>
              <a:t>On 8/14, Keenan received the ASCIP renewal.  We are currently awaiting the additional quotes which would allow us to compare options ASCIP has for managing Medicare eligible retirees.</a:t>
            </a:r>
          </a:p>
        </p:txBody>
      </p:sp>
    </p:spTree>
    <p:extLst>
      <p:ext uri="{BB962C8B-B14F-4D97-AF65-F5344CB8AC3E}">
        <p14:creationId xmlns:p14="http://schemas.microsoft.com/office/powerpoint/2010/main" val="1639040841"/>
      </p:ext>
    </p:extLst>
  </p:cSld>
  <p:clrMapOvr>
    <a:masterClrMapping/>
  </p:clrMapOvr>
</p:sld>
</file>

<file path=ppt/theme/theme1.xml><?xml version="1.0" encoding="utf-8"?>
<a:theme xmlns:a="http://schemas.openxmlformats.org/drawingml/2006/main" name="Keenan Blue Generic Template">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Keenan Blue Renewal Template  -  Read-Only" id="{C41971A2-2A38-4259-B6A8-DB2BA718E69F}" vid="{F16E8759-5675-41B4-810D-70B05257BBE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2DE2D2707C82D4C85E2293FF954124C" ma:contentTypeVersion="2" ma:contentTypeDescription="Create a new document." ma:contentTypeScope="" ma:versionID="4916cdb96221a3e22d82ff13da61fcfb">
  <xsd:schema xmlns:xsd="http://www.w3.org/2001/XMLSchema" xmlns:xs="http://www.w3.org/2001/XMLSchema" xmlns:p="http://schemas.microsoft.com/office/2006/metadata/properties" xmlns:ns1="http://schemas.microsoft.com/sharepoint/v3" xmlns:ns2="d6e866e8-7e90-4abe-a382-bf774f596087" targetNamespace="http://schemas.microsoft.com/office/2006/metadata/properties" ma:root="true" ma:fieldsID="a5d518da3fc92331687d7f6ebe292455" ns1:_="" ns2:_="">
    <xsd:import namespace="http://schemas.microsoft.com/sharepoint/v3"/>
    <xsd:import namespace="d6e866e8-7e90-4abe-a382-bf774f596087"/>
    <xsd:element name="properties">
      <xsd:complexType>
        <xsd:sequence>
          <xsd:element name="documentManagement">
            <xsd:complexType>
              <xsd:all>
                <xsd:element ref="ns1:PublishingStartDate" minOccurs="0"/>
                <xsd:element ref="ns1:PublishingExpirationDate" minOccurs="0"/>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internalName="PublishingStartDate">
      <xsd:simpleType>
        <xsd:restriction base="dms:Unknown"/>
      </xsd:simpleType>
    </xsd:element>
    <xsd:element name="PublishingExpirationDate" ma:index="9" nillable="true" ma:displayName="Scheduling End Dat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d6e866e8-7e90-4abe-a382-bf774f596087"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689FF57F-9F06-4B3E-930B-601B4794C361}"/>
</file>

<file path=customXml/itemProps2.xml><?xml version="1.0" encoding="utf-8"?>
<ds:datastoreItem xmlns:ds="http://schemas.openxmlformats.org/officeDocument/2006/customXml" ds:itemID="{5C6B9FF1-753F-4698-8441-63EC0A45AA05}"/>
</file>

<file path=customXml/itemProps3.xml><?xml version="1.0" encoding="utf-8"?>
<ds:datastoreItem xmlns:ds="http://schemas.openxmlformats.org/officeDocument/2006/customXml" ds:itemID="{B710A866-BCE3-46C2-9C59-FBCE6CF2BF87}"/>
</file>

<file path=docProps/app.xml><?xml version="1.0" encoding="utf-8"?>
<Properties xmlns="http://schemas.openxmlformats.org/officeDocument/2006/extended-properties" xmlns:vt="http://schemas.openxmlformats.org/officeDocument/2006/docPropsVTypes">
  <Template>Keenan Blue Renewal Template</Template>
  <TotalTime>0</TotalTime>
  <Words>1091</Words>
  <Application>Microsoft Office PowerPoint</Application>
  <PresentationFormat>On-screen Show (4:3)</PresentationFormat>
  <Paragraphs>250</Paragraphs>
  <Slides>35</Slides>
  <Notes>0</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35</vt:i4>
      </vt:variant>
    </vt:vector>
  </HeadingPairs>
  <TitlesOfParts>
    <vt:vector size="41" baseType="lpstr">
      <vt:lpstr>Arial</vt:lpstr>
      <vt:lpstr>Calibri</vt:lpstr>
      <vt:lpstr>Gill Sans MT</vt:lpstr>
      <vt:lpstr>Wingdings</vt:lpstr>
      <vt:lpstr>Keenan Blue Generic Template</vt:lpstr>
      <vt:lpstr>Worksheet</vt:lpstr>
      <vt:lpstr>2020 Employee Benefits  Marketing Analysis</vt:lpstr>
      <vt:lpstr>Agenda</vt:lpstr>
      <vt:lpstr>Medical</vt:lpstr>
      <vt:lpstr>PowerPoint Presentation</vt:lpstr>
      <vt:lpstr>Pools – Reasons for Declination</vt:lpstr>
      <vt:lpstr>PowerPoint Presentation</vt:lpstr>
      <vt:lpstr>Impact of Unblended Rates</vt:lpstr>
      <vt:lpstr>Medicare Eligible Retirees</vt:lpstr>
      <vt:lpstr>Pending Items</vt:lpstr>
      <vt:lpstr>Timeline for Medical Marketing</vt:lpstr>
      <vt:lpstr>Dental</vt:lpstr>
      <vt:lpstr>PowerPoint Presentation</vt:lpstr>
      <vt:lpstr>Dental PPO Rate Compare</vt:lpstr>
      <vt:lpstr>Dental PPO Benefit Compare</vt:lpstr>
      <vt:lpstr>Dental PPO Value Add Programs</vt:lpstr>
      <vt:lpstr>Dental PPO Network Disruption</vt:lpstr>
      <vt:lpstr>PowerPoint Presentation</vt:lpstr>
      <vt:lpstr>Dental HMO Rate Compare</vt:lpstr>
      <vt:lpstr>Dental HMO Benefit Compare</vt:lpstr>
      <vt:lpstr>Dental HMO Network Disruption</vt:lpstr>
      <vt:lpstr>Vision</vt:lpstr>
      <vt:lpstr>PowerPoint Presentation</vt:lpstr>
      <vt:lpstr>Vision Rate Compare</vt:lpstr>
      <vt:lpstr>Vision Benefit Compare</vt:lpstr>
      <vt:lpstr>Vision Value Add Programs</vt:lpstr>
      <vt:lpstr>Vision Network Disruption</vt:lpstr>
      <vt:lpstr>Group Life &amp; Voluntary Life</vt:lpstr>
      <vt:lpstr>PowerPoint Presentation</vt:lpstr>
      <vt:lpstr>Group Life Rate Compare</vt:lpstr>
      <vt:lpstr>Group Life Benefit Compare</vt:lpstr>
      <vt:lpstr>Group Voluntary Life Rate Compare</vt:lpstr>
      <vt:lpstr>Group Voluntary Life Benefit Compare</vt:lpstr>
      <vt:lpstr>Your Dedicated Keenan Service Team</vt:lpstr>
      <vt:lpstr>About Keenan</vt:lpstr>
      <vt:lpstr>Thank you for choosing Keenan. We truly appreciate your business and look forward to working with you and  RSCCD employees for many years to come.  We believe in forming a mutually beneficial partnership and welcome your feedback on how we may serve you better.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2020-07-13T19:55:01Z</dcterms:created>
  <dcterms:modified xsi:type="dcterms:W3CDTF">2023-04-10T17:56:30Z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0x010100E2DE2D2707C82D4C85E2293FF954124C</vt:lpwstr>
  </property>
</Properties>
</file>