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57" r:id="rId4"/>
    <p:sldId id="262" r:id="rId5"/>
    <p:sldId id="261" r:id="rId6"/>
    <p:sldId id="266" r:id="rId7"/>
    <p:sldId id="267" r:id="rId8"/>
    <p:sldId id="260" r:id="rId9"/>
    <p:sldId id="264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09A"/>
    <a:srgbClr val="A83544"/>
    <a:srgbClr val="D89F74"/>
    <a:srgbClr val="DEA57A"/>
    <a:srgbClr val="FDBFD1"/>
    <a:srgbClr val="A70533"/>
    <a:srgbClr val="A23643"/>
    <a:srgbClr val="8A042A"/>
    <a:srgbClr val="EBD2B0"/>
    <a:srgbClr val="233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A961F-D47C-428A-A914-A4C4EEF44DE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7997E-5374-4343-B1E6-4C451EBF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023360"/>
            <a:ext cx="9144000" cy="2834640"/>
          </a:xfrm>
          <a:prstGeom prst="rect">
            <a:avLst/>
          </a:prstGeom>
          <a:gradFill flip="none" rotWithShape="1">
            <a:gsLst>
              <a:gs pos="5618">
                <a:schemeClr val="bg1"/>
              </a:gs>
              <a:gs pos="33000">
                <a:schemeClr val="bg1">
                  <a:lumMod val="95000"/>
                </a:schemeClr>
              </a:gs>
              <a:gs pos="68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A23643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1956" y="2748598"/>
            <a:ext cx="7298018" cy="878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algn="l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974" y="351595"/>
            <a:ext cx="1415405" cy="35220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390906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01956" y="1333756"/>
            <a:ext cx="7298018" cy="1325563"/>
          </a:xfrm>
          <a:prstGeom prst="rect">
            <a:avLst/>
          </a:prstGeom>
        </p:spPr>
        <p:txBody>
          <a:bodyPr/>
          <a:lstStyle>
            <a:lvl1pPr>
              <a:defRPr sz="44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 smtClean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302008" y="4411133"/>
            <a:ext cx="5218510" cy="1943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Description text Second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4020831"/>
            <a:ext cx="9144000" cy="762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yiv23916840170950ED6C-396F-496B-BED3-066B98E5C0E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8" y="4123992"/>
            <a:ext cx="2254802" cy="26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6666813"/>
            <a:ext cx="9144000" cy="7620"/>
          </a:xfrm>
          <a:prstGeom prst="line">
            <a:avLst/>
          </a:prstGeom>
          <a:ln w="76200">
            <a:solidFill>
              <a:srgbClr val="DDC09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V="1">
            <a:off x="-11084" y="6737770"/>
            <a:ext cx="9193876" cy="2226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9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47525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 smtClean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663854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4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53" y="2752240"/>
            <a:ext cx="1214607" cy="34961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5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for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835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8650" y="1862138"/>
            <a:ext cx="7886700" cy="4157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014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77" y="2752240"/>
            <a:ext cx="1214607" cy="3496163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 smtClean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Click to edit Master text styles</a:t>
            </a:r>
          </a:p>
          <a:p>
            <a:pPr lvl="1"/>
            <a:r>
              <a:rPr lang="en-US" sz="2000" dirty="0" smtClean="0"/>
              <a:t>Second level</a:t>
            </a:r>
          </a:p>
          <a:p>
            <a:pPr lvl="2"/>
            <a:r>
              <a:rPr lang="en-US" sz="1800" dirty="0" smtClean="0"/>
              <a:t>Third level</a:t>
            </a:r>
          </a:p>
          <a:p>
            <a:pPr lvl="3"/>
            <a:r>
              <a:rPr lang="en-US" sz="1400" dirty="0" smtClean="0"/>
              <a:t>Fourth level</a:t>
            </a:r>
          </a:p>
          <a:p>
            <a:pPr lvl="4"/>
            <a:r>
              <a:rPr lang="en-US" sz="1350" dirty="0" smtClean="0"/>
              <a:t>Fifth level</a:t>
            </a:r>
          </a:p>
        </p:txBody>
      </p:sp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Click to edit Master text styles</a:t>
            </a:r>
          </a:p>
          <a:p>
            <a:pPr lvl="1"/>
            <a:r>
              <a:rPr lang="en-US" sz="2000" dirty="0" smtClean="0"/>
              <a:t>Second level</a:t>
            </a:r>
          </a:p>
          <a:p>
            <a:pPr lvl="2"/>
            <a:r>
              <a:rPr lang="en-US" sz="1800" dirty="0" smtClean="0"/>
              <a:t>Third level</a:t>
            </a:r>
          </a:p>
          <a:p>
            <a:pPr lvl="3"/>
            <a:r>
              <a:rPr lang="en-US" sz="1400" dirty="0" smtClean="0"/>
              <a:t>Fourth level</a:t>
            </a:r>
          </a:p>
          <a:p>
            <a:pPr lvl="4"/>
            <a:r>
              <a:rPr lang="en-US" sz="1350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57798" y="6505744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6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77" y="2752240"/>
            <a:ext cx="1214607" cy="3496163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 smtClean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8651" y="1892301"/>
            <a:ext cx="3948113" cy="4156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063" y="1874845"/>
            <a:ext cx="3931701" cy="41735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1892301"/>
            <a:ext cx="3714750" cy="4156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969762" y="6440556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9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matic-Use Sparing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50" b="1">
                <a:solidFill>
                  <a:srgbClr val="D89F7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0" y="6241506"/>
            <a:ext cx="9144000" cy="7620"/>
          </a:xfrm>
          <a:prstGeom prst="line">
            <a:avLst/>
          </a:prstGeom>
          <a:ln w="1270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6381818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54318" y="2552700"/>
            <a:ext cx="6885161" cy="2662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none" spc="0" baseline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1pPr>
            <a:lvl2pPr algn="ctr">
              <a:defRPr sz="3000" b="1" cap="none" spc="0" baseline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2pPr>
            <a:lvl3pPr>
              <a:defRPr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3pPr>
            <a:lvl4pPr>
              <a:defRPr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4pPr>
            <a:lvl5pPr>
              <a:defRPr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5pPr>
          </a:lstStyle>
          <a:p>
            <a:pPr lvl="0"/>
            <a:r>
              <a:rPr lang="en-US" dirty="0" smtClean="0"/>
              <a:t>Dramatic Emphasis</a:t>
            </a:r>
          </a:p>
          <a:p>
            <a:pPr lvl="1"/>
            <a:r>
              <a:rPr lang="en-US" dirty="0" smtClean="0"/>
              <a:t>Use sparingly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69762" y="6440556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‹#›</a:t>
            </a:fld>
            <a:endParaRPr lang="en-US" sz="135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4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77" y="2752240"/>
            <a:ext cx="1214607" cy="3496163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 smtClean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69762" y="6440556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9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16580"/>
            <a:ext cx="9144000" cy="37414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36000">
                <a:schemeClr val="accent2">
                  <a:lumMod val="50000"/>
                </a:schemeClr>
              </a:gs>
              <a:gs pos="77000">
                <a:srgbClr val="A70533"/>
              </a:gs>
              <a:gs pos="55000">
                <a:srgbClr val="8A042A"/>
              </a:gs>
              <a:gs pos="100000">
                <a:srgbClr val="FDBFD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28959" y="275017"/>
            <a:ext cx="2417908" cy="27366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0" y="297180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54330" y="3676685"/>
            <a:ext cx="4114800" cy="247967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4950" b="1" dirty="0" smtClean="0">
                <a:solidFill>
                  <a:schemeClr val="bg1"/>
                </a:solidFill>
              </a:rPr>
              <a:t>Closing</a:t>
            </a:r>
            <a:endParaRPr lang="en-US" sz="4950" b="1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6311" y="3693479"/>
            <a:ext cx="3620453" cy="2462879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2100" b="1" dirty="0" smtClean="0">
                <a:solidFill>
                  <a:schemeClr val="bg1"/>
                </a:solidFill>
              </a:rPr>
              <a:t>Name</a:t>
            </a:r>
          </a:p>
          <a:p>
            <a:pPr algn="l"/>
            <a:r>
              <a:rPr lang="en-US" sz="2100" b="1" dirty="0" smtClean="0">
                <a:solidFill>
                  <a:schemeClr val="bg1"/>
                </a:solidFill>
              </a:rPr>
              <a:t>Title</a:t>
            </a:r>
          </a:p>
          <a:p>
            <a:pPr algn="l"/>
            <a:r>
              <a:rPr lang="en-US" sz="2100" b="1" dirty="0" smtClean="0">
                <a:solidFill>
                  <a:schemeClr val="bg1"/>
                </a:solidFill>
              </a:rPr>
              <a:t>Contact Info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0" y="6705338"/>
            <a:ext cx="9144000" cy="7620"/>
          </a:xfrm>
          <a:prstGeom prst="line">
            <a:avLst/>
          </a:prstGeom>
          <a:ln w="76200" cmpd="sng">
            <a:solidFill>
              <a:srgbClr val="DDC09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8941094" y="480973"/>
            <a:ext cx="202907" cy="1239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900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8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6" r:id="rId3"/>
    <p:sldLayoutId id="2147483669" r:id="rId4"/>
    <p:sldLayoutId id="2147483702" r:id="rId5"/>
    <p:sldLayoutId id="2147483704" r:id="rId6"/>
    <p:sldLayoutId id="2147483703" r:id="rId7"/>
    <p:sldLayoutId id="214748370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re.,gov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1955" y="3020930"/>
            <a:ext cx="7298018" cy="658892"/>
          </a:xfrm>
        </p:spPr>
        <p:txBody>
          <a:bodyPr/>
          <a:lstStyle/>
          <a:p>
            <a:r>
              <a:rPr lang="en-US" dirty="0" err="1" smtClean="0"/>
              <a:t>CompanionCare</a:t>
            </a:r>
            <a:r>
              <a:rPr lang="en-US" dirty="0" smtClean="0"/>
              <a:t> Medicare Supplement Plan</a:t>
            </a:r>
          </a:p>
          <a:p>
            <a:r>
              <a:rPr lang="en-US" dirty="0" smtClean="0"/>
              <a:t>Effective January 1, 2021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Rancho Santiago CCD</a:t>
            </a:r>
            <a:br>
              <a:rPr lang="en-US" dirty="0" smtClean="0"/>
            </a:br>
            <a:r>
              <a:rPr lang="en-US" dirty="0" err="1" smtClean="0"/>
              <a:t>medicare</a:t>
            </a:r>
            <a:r>
              <a:rPr lang="en-US" dirty="0" smtClean="0"/>
              <a:t> supplement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5" y="365128"/>
            <a:ext cx="7886700" cy="1137851"/>
          </a:xfrm>
        </p:spPr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7525" y="1594398"/>
            <a:ext cx="7886700" cy="4351338"/>
          </a:xfrm>
        </p:spPr>
        <p:txBody>
          <a:bodyPr/>
          <a:lstStyle/>
          <a:p>
            <a:r>
              <a:rPr lang="en-US" dirty="0" smtClean="0"/>
              <a:t>Medicare coverage issues:  Medicare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www.medicare.gov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1-800-633-4227</a:t>
            </a:r>
          </a:p>
          <a:p>
            <a:endParaRPr lang="en-US" dirty="0" smtClean="0"/>
          </a:p>
          <a:p>
            <a:r>
              <a:rPr lang="en-US" dirty="0" err="1" smtClean="0"/>
              <a:t>CompanionCare</a:t>
            </a:r>
            <a:r>
              <a:rPr lang="en-US" dirty="0" smtClean="0"/>
              <a:t> Medicare Supplement coverage issues:  SISC Customer Service 800-825-5541</a:t>
            </a:r>
          </a:p>
          <a:p>
            <a:endParaRPr lang="en-US" dirty="0" smtClean="0"/>
          </a:p>
          <a:p>
            <a:r>
              <a:rPr lang="en-US" dirty="0" smtClean="0"/>
              <a:t>Drug Coverage Issues:  Navitus Health Solutions </a:t>
            </a:r>
            <a:r>
              <a:rPr lang="en-US" dirty="0"/>
              <a:t>1-866-270-3877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77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330" y="3676685"/>
            <a:ext cx="2462442" cy="24796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Dan Sanger</a:t>
            </a:r>
            <a:br>
              <a:rPr lang="en-US" sz="2400" dirty="0" smtClean="0"/>
            </a:br>
            <a:r>
              <a:rPr lang="en-US" sz="2400" dirty="0" smtClean="0"/>
              <a:t>Executive Director of Health Benefits</a:t>
            </a:r>
            <a:br>
              <a:rPr lang="en-US" sz="2400" dirty="0" smtClean="0"/>
            </a:br>
            <a:r>
              <a:rPr lang="en-US" sz="2400" dirty="0" smtClean="0"/>
              <a:t>ASCIP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3047" y="3664239"/>
            <a:ext cx="2751477" cy="24796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Cheryl Jackson</a:t>
            </a:r>
          </a:p>
          <a:p>
            <a:r>
              <a:rPr lang="en-US" sz="2400" dirty="0" smtClean="0"/>
              <a:t>Benefit Services Consultant</a:t>
            </a:r>
          </a:p>
          <a:p>
            <a:r>
              <a:rPr lang="en-US" sz="2400" dirty="0" smtClean="0"/>
              <a:t>ASCIP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799" y="3664239"/>
            <a:ext cx="2409102" cy="24796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Lauri Phillips</a:t>
            </a:r>
          </a:p>
          <a:p>
            <a:r>
              <a:rPr lang="en-US" sz="2400" dirty="0" smtClean="0"/>
              <a:t>Account Manager</a:t>
            </a:r>
          </a:p>
          <a:p>
            <a:r>
              <a:rPr lang="en-US" sz="2400" dirty="0" smtClean="0"/>
              <a:t>SISC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4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5" y="365128"/>
            <a:ext cx="8107592" cy="1325563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medicare</a:t>
            </a:r>
            <a:r>
              <a:rPr lang="en-US" dirty="0" smtClean="0"/>
              <a:t> supplement plan?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Medicare Supplement plans pays the copays / coinsurance for care </a:t>
            </a:r>
            <a:r>
              <a:rPr lang="en-US" i="1" dirty="0" smtClean="0"/>
              <a:t>covered by Medicare.</a:t>
            </a:r>
          </a:p>
          <a:p>
            <a:endParaRPr lang="en-US" dirty="0" smtClean="0"/>
          </a:p>
          <a:p>
            <a:r>
              <a:rPr lang="en-US" dirty="0" smtClean="0"/>
              <a:t>Plan is “claim free” when provider accepts Medicare assignment.  </a:t>
            </a:r>
          </a:p>
          <a:p>
            <a:pPr lvl="1"/>
            <a:r>
              <a:rPr lang="en-US" dirty="0" smtClean="0"/>
              <a:t>If the provider does not then the member may be subject to out-of-pocket expenses due to balance billing.  </a:t>
            </a:r>
            <a:r>
              <a:rPr lang="en-US" i="1" dirty="0" smtClean="0"/>
              <a:t>Always confirm.</a:t>
            </a:r>
          </a:p>
          <a:p>
            <a:endParaRPr lang="en-US" dirty="0"/>
          </a:p>
          <a:p>
            <a:r>
              <a:rPr lang="en-US" dirty="0" smtClean="0"/>
              <a:t>Members do not assign their Medicare to a carrier.  Providers </a:t>
            </a:r>
            <a:r>
              <a:rPr lang="en-US" dirty="0"/>
              <a:t>that accept Medicare will accept </a:t>
            </a:r>
            <a:r>
              <a:rPr lang="en-US" dirty="0" err="1"/>
              <a:t>CompanionCare</a:t>
            </a:r>
            <a:r>
              <a:rPr lang="en-US" dirty="0"/>
              <a:t> nationwide.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29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moving to </a:t>
            </a:r>
            <a:r>
              <a:rPr lang="en-US" dirty="0" err="1" smtClean="0"/>
              <a:t>companioncare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53107" y="1484486"/>
            <a:ext cx="8254562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RSCCD retirees and spouses/domestic partners with </a:t>
            </a:r>
            <a:r>
              <a:rPr lang="en-US" i="1" dirty="0" smtClean="0"/>
              <a:t>both</a:t>
            </a:r>
            <a:r>
              <a:rPr lang="en-US" dirty="0" smtClean="0"/>
              <a:t> Medicare Part A (hospital / inpatient) </a:t>
            </a:r>
            <a:r>
              <a:rPr lang="en-US" i="1" dirty="0" smtClean="0"/>
              <a:t>and</a:t>
            </a:r>
            <a:r>
              <a:rPr lang="en-US" dirty="0" smtClean="0"/>
              <a:t> Part B (physician / outpatient) will be covered by </a:t>
            </a:r>
            <a:r>
              <a:rPr lang="en-US" dirty="0" err="1" smtClean="0"/>
              <a:t>CompanionCare</a:t>
            </a:r>
            <a:r>
              <a:rPr lang="en-US" dirty="0" smtClean="0"/>
              <a:t> effective 1/1/2021.</a:t>
            </a:r>
          </a:p>
          <a:p>
            <a:pPr lvl="1"/>
            <a:r>
              <a:rPr lang="en-US" sz="2000" dirty="0"/>
              <a:t>Retirees will be automatically enrolled in Medicare Part D (Drug) and be provided coverage under a CMS approved formulary through Navitus.</a:t>
            </a:r>
          </a:p>
          <a:p>
            <a:endParaRPr lang="en-US" dirty="0" smtClean="0"/>
          </a:p>
          <a:p>
            <a:r>
              <a:rPr lang="en-US" dirty="0"/>
              <a:t>All non-Medicare enrolled retirees and dependents will remain on one of the active employee medical plan options.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9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Overview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70131"/>
              </p:ext>
            </p:extLst>
          </p:nvPr>
        </p:nvGraphicFramePr>
        <p:xfrm>
          <a:off x="767255" y="1027909"/>
          <a:ext cx="8050925" cy="4677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0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8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 2020 Benefits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CompanionCare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Based on 2020 Medicare Benefits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7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Inpatient Hospital (Part A)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all but first $</a:t>
                      </a:r>
                      <a:r>
                        <a:rPr lang="en-US" sz="1400" u="none" strike="noStrike" dirty="0" smtClean="0">
                          <a:effectLst/>
                        </a:rPr>
                        <a:t>1,408 </a:t>
                      </a:r>
                      <a:r>
                        <a:rPr lang="en-US" sz="1400" u="none" strike="noStrike" dirty="0">
                          <a:effectLst/>
                        </a:rPr>
                        <a:t>for 1st  60 days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all but $</a:t>
                      </a:r>
                      <a:r>
                        <a:rPr lang="en-US" sz="1400" u="none" strike="noStrike" dirty="0" smtClean="0">
                          <a:effectLst/>
                        </a:rPr>
                        <a:t>352 </a:t>
                      </a:r>
                      <a:r>
                        <a:rPr lang="en-US" sz="1400" u="none" strike="noStrike" dirty="0">
                          <a:effectLst/>
                        </a:rPr>
                        <a:t>a day for the 61st–90th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all but </a:t>
                      </a:r>
                      <a:r>
                        <a:rPr lang="en-US" sz="1400" u="none" strike="noStrike" dirty="0" smtClean="0">
                          <a:effectLst/>
                        </a:rPr>
                        <a:t>$704 </a:t>
                      </a:r>
                      <a:r>
                        <a:rPr lang="en-US" sz="1400" u="none" strike="noStrike" dirty="0">
                          <a:effectLst/>
                        </a:rPr>
                        <a:t>a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Lifetime Reserve for 91st to 150th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nothing after Lifetime Reserve is used (refer to Evidence of Coverage)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$</a:t>
                      </a:r>
                      <a:r>
                        <a:rPr lang="en-US" sz="1400" u="none" strike="noStrike" dirty="0" smtClean="0">
                          <a:effectLst/>
                        </a:rPr>
                        <a:t>1,408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$</a:t>
                      </a:r>
                      <a:r>
                        <a:rPr lang="en-US" sz="1400" u="none" strike="noStrike" dirty="0" smtClean="0">
                          <a:effectLst/>
                        </a:rPr>
                        <a:t>352 </a:t>
                      </a:r>
                      <a:r>
                        <a:rPr lang="en-US" sz="1400" u="none" strike="noStrike" dirty="0">
                          <a:effectLst/>
                        </a:rPr>
                        <a:t>a </a:t>
                      </a:r>
                      <a:r>
                        <a:rPr lang="en-US" sz="1400" u="none" strike="noStrike" dirty="0" smtClean="0">
                          <a:effectLst/>
                        </a:rPr>
                        <a:t>day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</a:t>
                      </a:r>
                      <a:r>
                        <a:rPr lang="en-US" sz="1400" u="none" strike="noStrike" dirty="0" smtClean="0">
                          <a:effectLst/>
                        </a:rPr>
                        <a:t>$704 </a:t>
                      </a:r>
                      <a:r>
                        <a:rPr lang="en-US" sz="1400" u="none" strike="noStrike" dirty="0">
                          <a:effectLst/>
                        </a:rPr>
                        <a:t>a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100% after Medicare and Lifetime Reserve are exhausted, up to 365 days per lifetime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15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Skilled Nursing Facilities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(must be approved by Medicare)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100% for 1st 20 </a:t>
                      </a:r>
                      <a:r>
                        <a:rPr lang="en-US" sz="1400" u="none" strike="noStrike" dirty="0" smtClean="0">
                          <a:effectLst/>
                        </a:rPr>
                        <a:t>days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all but $</a:t>
                      </a:r>
                      <a:r>
                        <a:rPr lang="en-US" sz="1400" u="none" strike="noStrike" dirty="0" smtClean="0">
                          <a:effectLst/>
                        </a:rPr>
                        <a:t>176 </a:t>
                      </a:r>
                      <a:r>
                        <a:rPr lang="en-US" sz="1400" u="none" strike="noStrike" dirty="0">
                          <a:effectLst/>
                        </a:rPr>
                        <a:t>a day for 21st to 100th </a:t>
                      </a:r>
                      <a:r>
                        <a:rPr lang="en-US" sz="1400" u="none" strike="noStrike" dirty="0" smtClean="0">
                          <a:effectLst/>
                        </a:rPr>
                        <a:t>day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nothing after 100th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</a:t>
                      </a:r>
                      <a:r>
                        <a:rPr lang="en-US" sz="1400" u="none" strike="noStrike" dirty="0" smtClean="0">
                          <a:effectLst/>
                        </a:rPr>
                        <a:t>nothing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$</a:t>
                      </a:r>
                      <a:r>
                        <a:rPr lang="en-US" sz="1400" u="none" strike="noStrike" dirty="0" smtClean="0">
                          <a:effectLst/>
                        </a:rPr>
                        <a:t>176 </a:t>
                      </a:r>
                      <a:r>
                        <a:rPr lang="en-US" sz="1400" u="none" strike="noStrike" dirty="0">
                          <a:effectLst/>
                        </a:rPr>
                        <a:t>a day for 21st to 100</a:t>
                      </a:r>
                      <a:r>
                        <a:rPr lang="en-US" sz="1400" u="none" strike="noStrike" baseline="30000" dirty="0">
                          <a:effectLst/>
                        </a:rPr>
                        <a:t>th  </a:t>
                      </a:r>
                      <a:r>
                        <a:rPr lang="en-US" sz="1400" u="none" strike="noStrike" dirty="0" smtClean="0">
                          <a:effectLst/>
                        </a:rPr>
                        <a:t>day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nothing after 100th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4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Deductible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$</a:t>
                      </a:r>
                      <a:r>
                        <a:rPr lang="en-US" sz="1400" u="none" strike="noStrike" dirty="0" smtClean="0">
                          <a:effectLst/>
                        </a:rPr>
                        <a:t>198 </a:t>
                      </a:r>
                      <a:r>
                        <a:rPr lang="en-US" sz="1400" u="none" strike="noStrike" dirty="0">
                          <a:effectLst/>
                        </a:rPr>
                        <a:t>Part B deductible per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</a:t>
                      </a:r>
                      <a:r>
                        <a:rPr lang="en-US" sz="1400" u="none" strike="noStrike" dirty="0" smtClean="0">
                          <a:effectLst/>
                        </a:rPr>
                        <a:t>$198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76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Basis of Payment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80% Medicare-approved (MA) charges after Part B deductible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20% MA charges Including 100% of Medicare Part B deductible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09216"/>
              </p:ext>
            </p:extLst>
          </p:nvPr>
        </p:nvGraphicFramePr>
        <p:xfrm>
          <a:off x="647523" y="1040524"/>
          <a:ext cx="7960448" cy="4448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5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4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 2020 Benefits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CompanionCare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Based on 2020 Medicare Benefits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6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Medical Services (Part B)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Doctor, </a:t>
                      </a:r>
                      <a:r>
                        <a:rPr lang="en-US" sz="1400" u="none" strike="noStrike" dirty="0" smtClean="0">
                          <a:effectLst/>
                        </a:rPr>
                        <a:t>x-ray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Appliances and ambulance lab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fr-FR" sz="1400" u="none" strike="noStrike" dirty="0" smtClean="0">
                          <a:effectLst/>
                        </a:rPr>
                        <a:t>· 80</a:t>
                      </a:r>
                      <a:r>
                        <a:rPr lang="fr-FR" sz="1400" u="none" strike="noStrike" dirty="0">
                          <a:effectLst/>
                        </a:rPr>
                        <a:t>% MA </a:t>
                      </a:r>
                      <a:r>
                        <a:rPr lang="fr-FR" sz="1400" u="none" strike="noStrike" dirty="0" smtClean="0">
                          <a:effectLst/>
                        </a:rPr>
                        <a:t>charges</a:t>
                      </a:r>
                    </a:p>
                    <a:p>
                      <a:pPr algn="l" fontAlgn="t"/>
                      <a:r>
                        <a:rPr lang="fr-FR" sz="1400" u="none" strike="noStrike" dirty="0"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· 100% MA charges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fr-FR" sz="1400" u="none" strike="noStrike" dirty="0" smtClean="0">
                          <a:effectLst/>
                        </a:rPr>
                        <a:t>· </a:t>
                      </a:r>
                      <a:r>
                        <a:rPr lang="fr-FR" sz="1400" u="none" strike="noStrike" dirty="0">
                          <a:effectLst/>
                        </a:rPr>
                        <a:t>Pays 20% MA </a:t>
                      </a:r>
                      <a:r>
                        <a:rPr lang="fr-FR" sz="1400" u="none" strike="noStrike" dirty="0" smtClean="0">
                          <a:effectLst/>
                        </a:rPr>
                        <a:t>charges</a:t>
                      </a:r>
                    </a:p>
                    <a:p>
                      <a:pPr algn="l" fontAlgn="t"/>
                      <a:r>
                        <a:rPr lang="fr-FR" sz="1400" u="none" strike="noStrike" dirty="0">
                          <a:effectLst/>
                        </a:rPr>
                        <a:t/>
                      </a:r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· Pays </a:t>
                      </a:r>
                      <a:r>
                        <a:rPr lang="fr-FR" sz="1400" u="none" strike="noStrike" dirty="0" err="1">
                          <a:effectLst/>
                        </a:rPr>
                        <a:t>nothing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Physical/Speech Therapy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80% MA charges up to the Medicare annual benefit amount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· Pays 20% MA charges up to the Medicare annual benefit amount (PT and ST combined)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Blood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80% MA charges after 3 pints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1st 3 pints </a:t>
                      </a:r>
                      <a:r>
                        <a:rPr lang="en-US" sz="1400" u="none" strike="noStrike" dirty="0" err="1">
                          <a:effectLst/>
                        </a:rPr>
                        <a:t>unreplaced</a:t>
                      </a:r>
                      <a:r>
                        <a:rPr lang="en-US" sz="1400" u="none" strike="noStrike" dirty="0">
                          <a:effectLst/>
                        </a:rPr>
                        <a:t> blood and 20% MA charges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93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Travel Coverage</a:t>
                      </a:r>
                      <a:b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(when outside the US for less than 6 consecutive months)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Not covered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80% inpatient hospital, surgery, anesthetist and in-hospital visits for medically necessary services for 90 days of treatment per hospital stay. For details call Anthem customer service at 1-800-825-5541.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100465"/>
              </p:ext>
            </p:extLst>
          </p:nvPr>
        </p:nvGraphicFramePr>
        <p:xfrm>
          <a:off x="557048" y="1008993"/>
          <a:ext cx="8050924" cy="3569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8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72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4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Outpatient Prescription Drugs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 Part D Prescription Drug Plan Through Navitus Health Solutions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19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Retail Pharmacy Mail Order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30-day supply $9 Generic co-pay, $35 Brand </a:t>
                      </a:r>
                      <a:r>
                        <a:rPr lang="en-US" sz="1400" u="none" strike="noStrike" dirty="0" smtClean="0">
                          <a:effectLst/>
                        </a:rPr>
                        <a:t>co-pay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90-day supply $18 Generic co-pay, $90 Brand co-pay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59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Due to Medicare restrictions the following programs are not available with </a:t>
                      </a:r>
                      <a:r>
                        <a:rPr lang="en-US" sz="1400" b="1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CompanionCare</a:t>
                      </a:r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</a:t>
                      </a:r>
                      <a:r>
                        <a:rPr lang="en-US" sz="1400" u="none" strike="noStrike" dirty="0" smtClean="0">
                          <a:effectLst/>
                        </a:rPr>
                        <a:t>$0 generic co-pay at Costco</a:t>
                      </a: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/>
                      </a:r>
                      <a:br>
                        <a:rPr lang="en-US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· % diabetic supplies for generic co-pay</a:t>
                      </a:r>
                    </a:p>
                    <a:p>
                      <a:pPr algn="l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compound medication coverage</a:t>
                      </a:r>
                    </a:p>
                    <a:p>
                      <a:pPr algn="l" fontAlgn="t"/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Pharmacy benefits are administered through Navitus Health Solutions Medicare Rx using a </a:t>
                      </a:r>
                      <a:r>
                        <a:rPr lang="en-US" sz="1400" u="none" strike="noStrike" dirty="0" smtClean="0">
                          <a:effectLst/>
                        </a:rPr>
                        <a:t>Medicare CMS-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approved Part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D formulary. Some exclusions and prior authorizations may apply. </a:t>
                      </a:r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en-US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400" u="none" strike="noStrike" dirty="0" smtClean="0">
                          <a:effectLst/>
                        </a:rPr>
                        <a:t>Members </a:t>
                      </a:r>
                      <a:r>
                        <a:rPr lang="en-US" sz="1400" u="none" strike="noStrike" dirty="0">
                          <a:effectLst/>
                        </a:rPr>
                        <a:t>that have questions regarding their medication coverage can call Navitus Health Solutions Medicare Rx at 1-866-270-3877 or TYY users please call 711.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0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process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7525" y="1280157"/>
            <a:ext cx="7886700" cy="4351338"/>
          </a:xfrm>
        </p:spPr>
        <p:txBody>
          <a:bodyPr/>
          <a:lstStyle/>
          <a:p>
            <a:r>
              <a:rPr lang="en-US" dirty="0" err="1" smtClean="0"/>
              <a:t>CompanionCare</a:t>
            </a:r>
            <a:r>
              <a:rPr lang="en-US" dirty="0" smtClean="0"/>
              <a:t> enrollment form must be completed and submitted to RSCCD along with a copy of each CC enrollee’s  Medicare card.</a:t>
            </a:r>
          </a:p>
          <a:p>
            <a:pPr lvl="1"/>
            <a:r>
              <a:rPr lang="en-US" dirty="0"/>
              <a:t>Each enrollee will complete a separate enrollment form</a:t>
            </a:r>
          </a:p>
          <a:p>
            <a:endParaRPr lang="en-US" dirty="0" smtClean="0"/>
          </a:p>
          <a:p>
            <a:r>
              <a:rPr lang="en-US" dirty="0" smtClean="0"/>
              <a:t>SISC must receive completed application no less than 45 </a:t>
            </a:r>
            <a:r>
              <a:rPr lang="en-US" dirty="0"/>
              <a:t>days prior to coverage effective </a:t>
            </a:r>
            <a:r>
              <a:rPr lang="en-US" dirty="0" smtClean="0"/>
              <a:t>date. </a:t>
            </a:r>
          </a:p>
          <a:p>
            <a:endParaRPr lang="en-US" sz="800" dirty="0"/>
          </a:p>
          <a:p>
            <a:r>
              <a:rPr lang="en-US" dirty="0"/>
              <a:t>Retiring employees or retirees becoming Medicare eligible will enroll mid-year and there is no need to wait till open enrollment.      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Requirements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7525" y="1027909"/>
            <a:ext cx="7886700" cy="4351338"/>
          </a:xfrm>
        </p:spPr>
        <p:txBody>
          <a:bodyPr/>
          <a:lstStyle/>
          <a:p>
            <a:r>
              <a:rPr lang="en-US" dirty="0" smtClean="0"/>
              <a:t>New retirees enrolled in Medicare Parts A &amp; B are eligible for </a:t>
            </a:r>
            <a:r>
              <a:rPr lang="en-US" dirty="0" err="1" smtClean="0"/>
              <a:t>CompanionCare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Retirees will be automatically enrolled in Medicare Part D (Drug)</a:t>
            </a:r>
          </a:p>
          <a:p>
            <a:endParaRPr lang="en-US" dirty="0" smtClean="0"/>
          </a:p>
          <a:p>
            <a:pPr algn="r"/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Note:  Medicare may apply a fee based on income, known as an </a:t>
            </a:r>
            <a:r>
              <a:rPr lang="en-US" i="1" dirty="0" smtClean="0"/>
              <a:t>Income-Related Monthly Adjustment Amount </a:t>
            </a:r>
            <a:r>
              <a:rPr lang="en-US" i="1" dirty="0"/>
              <a:t>(IRMAA) based on federal tax return data from two years prior.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4974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IP Theme">
  <a:themeElements>
    <a:clrScheme name="Primary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A31B"/>
      </a:accent1>
      <a:accent2>
        <a:srgbClr val="C00000"/>
      </a:accent2>
      <a:accent3>
        <a:srgbClr val="0000FF"/>
      </a:accent3>
      <a:accent4>
        <a:srgbClr val="7030A0"/>
      </a:accent4>
      <a:accent5>
        <a:srgbClr val="8DB3E2"/>
      </a:accent5>
      <a:accent6>
        <a:srgbClr val="F79646"/>
      </a:accent6>
      <a:hlink>
        <a:srgbClr val="6565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IP PowerPoint Master 2017" id="{F7795500-CB2E-4397-AFF7-E84E78A0DA11}" vid="{FAEDEDED-7488-4211-8BDB-6538206A1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E2D2707C82D4C85E2293FF954124C" ma:contentTypeVersion="2" ma:contentTypeDescription="Create a new document." ma:contentTypeScope="" ma:versionID="4916cdb96221a3e22d82ff13da61fcfb">
  <xsd:schema xmlns:xsd="http://www.w3.org/2001/XMLSchema" xmlns:xs="http://www.w3.org/2001/XMLSchema" xmlns:p="http://schemas.microsoft.com/office/2006/metadata/properties" xmlns:ns1="http://schemas.microsoft.com/sharepoint/v3" xmlns:ns2="d6e866e8-7e90-4abe-a382-bf774f596087" targetNamespace="http://schemas.microsoft.com/office/2006/metadata/properties" ma:root="true" ma:fieldsID="a5d518da3fc92331687d7f6ebe292455" ns1:_="" ns2:_="">
    <xsd:import namespace="http://schemas.microsoft.com/sharepoint/v3"/>
    <xsd:import namespace="d6e866e8-7e90-4abe-a382-bf774f59608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866e8-7e90-4abe-a382-bf774f596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57F26A-84D4-46C7-997A-57C59BB7BF35}"/>
</file>

<file path=customXml/itemProps2.xml><?xml version="1.0" encoding="utf-8"?>
<ds:datastoreItem xmlns:ds="http://schemas.openxmlformats.org/officeDocument/2006/customXml" ds:itemID="{D85F33AB-E7B3-4F0E-9DE1-85D4EFD4BE2C}"/>
</file>

<file path=customXml/itemProps3.xml><?xml version="1.0" encoding="utf-8"?>
<ds:datastoreItem xmlns:ds="http://schemas.openxmlformats.org/officeDocument/2006/customXml" ds:itemID="{AF9CE2E3-865D-4105-A210-964A0A1CE60D}"/>
</file>

<file path=docProps/app.xml><?xml version="1.0" encoding="utf-8"?>
<Properties xmlns="http://schemas.openxmlformats.org/officeDocument/2006/extended-properties" xmlns:vt="http://schemas.openxmlformats.org/officeDocument/2006/docPropsVTypes">
  <Template>ASCIP Powerpoint Template-2017</Template>
  <TotalTime>0</TotalTime>
  <Words>647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ASCIP Theme</vt:lpstr>
      <vt:lpstr>Rancho Santiago CCD medicare supplement plan</vt:lpstr>
      <vt:lpstr>Dan Sanger Executive Director of Health Benefits ASCIP</vt:lpstr>
      <vt:lpstr>What is a medicare supplement plan?</vt:lpstr>
      <vt:lpstr>Who is moving to companioncare?</vt:lpstr>
      <vt:lpstr>Benefits Overview</vt:lpstr>
      <vt:lpstr>Benefits Overview</vt:lpstr>
      <vt:lpstr>Benefits Overview</vt:lpstr>
      <vt:lpstr>Enrollment process</vt:lpstr>
      <vt:lpstr>Eligibility Requirements</vt:lpstr>
      <vt:lpstr>support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2018-04-07T00:38:04Z</dcterms:created>
  <dcterms:modified xsi:type="dcterms:W3CDTF">2020-10-06T21:21:34Z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0x010100E2DE2D2707C82D4C85E2293FF954124C</vt:lpwstr>
  </property>
</Properties>
</file>