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256" r:id="rId6"/>
    <p:sldId id="1762" r:id="rId7"/>
    <p:sldId id="1731" r:id="rId8"/>
    <p:sldId id="1763" r:id="rId9"/>
    <p:sldId id="1811" r:id="rId10"/>
    <p:sldId id="1812" r:id="rId11"/>
    <p:sldId id="1809" r:id="rId12"/>
    <p:sldId id="1771" r:id="rId13"/>
    <p:sldId id="1808" r:id="rId14"/>
    <p:sldId id="1810" r:id="rId15"/>
    <p:sldId id="1813" r:id="rId16"/>
    <p:sldId id="1750" r:id="rId17"/>
    <p:sldId id="1798" r:id="rId18"/>
    <p:sldId id="1802" r:id="rId19"/>
    <p:sldId id="1807" r:id="rId20"/>
    <p:sldId id="1749" r:id="rId21"/>
    <p:sldId id="1805" r:id="rId22"/>
    <p:sldId id="1793" r:id="rId23"/>
    <p:sldId id="1796" r:id="rId24"/>
    <p:sldId id="259"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1A9ACE-B6C4-44A2-9116-18B172FEB6F8}">
          <p14:sldIdLst>
            <p14:sldId id="256"/>
            <p14:sldId id="1762"/>
            <p14:sldId id="1731"/>
            <p14:sldId id="1763"/>
            <p14:sldId id="1811"/>
            <p14:sldId id="1812"/>
            <p14:sldId id="1809"/>
            <p14:sldId id="1771"/>
            <p14:sldId id="1808"/>
            <p14:sldId id="1810"/>
            <p14:sldId id="1813"/>
            <p14:sldId id="1750"/>
            <p14:sldId id="1798"/>
            <p14:sldId id="1802"/>
            <p14:sldId id="1807"/>
            <p14:sldId id="1749"/>
            <p14:sldId id="1805"/>
            <p14:sldId id="1793"/>
            <p14:sldId id="1796"/>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2340"/>
    <a:srgbClr val="2B7050"/>
    <a:srgbClr val="898A8D"/>
    <a:srgbClr val="EE7623"/>
    <a:srgbClr val="00205C"/>
    <a:srgbClr val="8C837B"/>
    <a:srgbClr val="53284F"/>
    <a:srgbClr val="A8AD00"/>
    <a:srgbClr val="006580"/>
    <a:srgbClr val="792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85" autoAdjust="0"/>
    <p:restoredTop sz="91789" autoAdjust="0"/>
  </p:normalViewPr>
  <p:slideViewPr>
    <p:cSldViewPr snapToGrid="0">
      <p:cViewPr varScale="1">
        <p:scale>
          <a:sx n="104" d="100"/>
          <a:sy n="104" d="100"/>
        </p:scale>
        <p:origin x="10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24" Type="http://schemas.openxmlformats.org/officeDocument/2006/relationships/slide" Target="slides/slide19.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E20234-C3F4-44EB-9726-B1D0D30F8CD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EC395D-5013-47D9-9E1E-64539539FF4C}">
      <dgm:prSet phldrT="[Text]" phldr="0"/>
      <dgm:spPr/>
      <dgm:t>
        <a:bodyPr/>
        <a:lstStyle/>
        <a:p>
          <a:pPr rtl="0"/>
          <a:r>
            <a:rPr lang="en-US" dirty="0">
              <a:latin typeface="Calibri Light" panose="020F0302020204030204"/>
            </a:rPr>
            <a:t>2025 Renewals</a:t>
          </a:r>
          <a:endParaRPr lang="en-US" dirty="0"/>
        </a:p>
      </dgm:t>
    </dgm:pt>
    <dgm:pt modelId="{FF310624-7A57-44E1-9CC1-3B139D168A28}" type="parTrans" cxnId="{847DD858-82D8-45E0-805E-D0AC90920C26}">
      <dgm:prSet/>
      <dgm:spPr/>
      <dgm:t>
        <a:bodyPr/>
        <a:lstStyle/>
        <a:p>
          <a:endParaRPr lang="en-US"/>
        </a:p>
      </dgm:t>
    </dgm:pt>
    <dgm:pt modelId="{169DA594-75AC-47AC-9907-98992EB8E95A}" type="sibTrans" cxnId="{847DD858-82D8-45E0-805E-D0AC90920C26}">
      <dgm:prSet/>
      <dgm:spPr/>
      <dgm:t>
        <a:bodyPr/>
        <a:lstStyle/>
        <a:p>
          <a:endParaRPr lang="en-US"/>
        </a:p>
      </dgm:t>
    </dgm:pt>
    <dgm:pt modelId="{8AFF7D63-646B-4B6D-B940-0AD18AE31407}">
      <dgm:prSet phldrT="[Text]" phldr="0"/>
      <dgm:spPr/>
      <dgm:t>
        <a:bodyPr/>
        <a:lstStyle/>
        <a:p>
          <a:pPr rtl="0"/>
          <a:r>
            <a:rPr lang="en-US" dirty="0">
              <a:latin typeface="Calibri Light" panose="020F0302020204030204"/>
            </a:rPr>
            <a:t>Aetna Final Rates</a:t>
          </a:r>
          <a:endParaRPr lang="en-US" dirty="0"/>
        </a:p>
      </dgm:t>
    </dgm:pt>
    <dgm:pt modelId="{5B578B1C-17B6-4382-9C55-537A28B9850A}" type="parTrans" cxnId="{DC944D54-EEB8-451A-BD95-0559F6C71D97}">
      <dgm:prSet/>
      <dgm:spPr/>
      <dgm:t>
        <a:bodyPr/>
        <a:lstStyle/>
        <a:p>
          <a:endParaRPr lang="en-US"/>
        </a:p>
      </dgm:t>
    </dgm:pt>
    <dgm:pt modelId="{64DBBBE8-F4BA-4167-8362-A9B6806C37FB}" type="sibTrans" cxnId="{DC944D54-EEB8-451A-BD95-0559F6C71D97}">
      <dgm:prSet/>
      <dgm:spPr/>
      <dgm:t>
        <a:bodyPr/>
        <a:lstStyle/>
        <a:p>
          <a:endParaRPr lang="en-US"/>
        </a:p>
      </dgm:t>
    </dgm:pt>
    <dgm:pt modelId="{0247D6C7-7A19-4766-813B-3912CD2F84E2}">
      <dgm:prSet phldrT="[Text]" phldr="0"/>
      <dgm:spPr/>
      <dgm:t>
        <a:bodyPr/>
        <a:lstStyle/>
        <a:p>
          <a:pPr rtl="0"/>
          <a:r>
            <a:rPr lang="en-US" dirty="0"/>
            <a:t>JBC Next Steps</a:t>
          </a:r>
        </a:p>
      </dgm:t>
    </dgm:pt>
    <dgm:pt modelId="{A4FD9869-B273-47E4-8201-2164C0BD3046}" type="parTrans" cxnId="{BF82B87A-C98F-4F0E-9039-2D6D64401FA4}">
      <dgm:prSet/>
      <dgm:spPr/>
      <dgm:t>
        <a:bodyPr/>
        <a:lstStyle/>
        <a:p>
          <a:endParaRPr lang="en-US"/>
        </a:p>
      </dgm:t>
    </dgm:pt>
    <dgm:pt modelId="{452DC938-5D1D-47DB-AD5D-857AAE9ED521}" type="sibTrans" cxnId="{BF82B87A-C98F-4F0E-9039-2D6D64401FA4}">
      <dgm:prSet/>
      <dgm:spPr/>
      <dgm:t>
        <a:bodyPr/>
        <a:lstStyle/>
        <a:p>
          <a:endParaRPr lang="en-US"/>
        </a:p>
      </dgm:t>
    </dgm:pt>
    <dgm:pt modelId="{836EEF7F-113E-44D1-B942-8F1290986EBF}" type="pres">
      <dgm:prSet presAssocID="{E2E20234-C3F4-44EB-9726-B1D0D30F8CD0}" presName="linear" presStyleCnt="0">
        <dgm:presLayoutVars>
          <dgm:dir/>
          <dgm:animLvl val="lvl"/>
          <dgm:resizeHandles val="exact"/>
        </dgm:presLayoutVars>
      </dgm:prSet>
      <dgm:spPr/>
    </dgm:pt>
    <dgm:pt modelId="{C7BF4A51-601F-4A79-89EA-0A0D18296FA5}" type="pres">
      <dgm:prSet presAssocID="{CCEC395D-5013-47D9-9E1E-64539539FF4C}" presName="parentLin" presStyleCnt="0"/>
      <dgm:spPr/>
    </dgm:pt>
    <dgm:pt modelId="{946FBC18-1F89-44D9-BE6A-20B03C257EEF}" type="pres">
      <dgm:prSet presAssocID="{CCEC395D-5013-47D9-9E1E-64539539FF4C}" presName="parentLeftMargin" presStyleLbl="node1" presStyleIdx="0" presStyleCnt="3"/>
      <dgm:spPr/>
    </dgm:pt>
    <dgm:pt modelId="{B3C570E3-CBE3-4009-9236-07F27083B585}" type="pres">
      <dgm:prSet presAssocID="{CCEC395D-5013-47D9-9E1E-64539539FF4C}" presName="parentText" presStyleLbl="node1" presStyleIdx="0" presStyleCnt="3">
        <dgm:presLayoutVars>
          <dgm:chMax val="0"/>
          <dgm:bulletEnabled val="1"/>
        </dgm:presLayoutVars>
      </dgm:prSet>
      <dgm:spPr/>
    </dgm:pt>
    <dgm:pt modelId="{56C9488B-5DB7-469C-91C7-60DC8069315C}" type="pres">
      <dgm:prSet presAssocID="{CCEC395D-5013-47D9-9E1E-64539539FF4C}" presName="negativeSpace" presStyleCnt="0"/>
      <dgm:spPr/>
    </dgm:pt>
    <dgm:pt modelId="{8C805A38-EB36-40D5-837C-8C6642C20881}" type="pres">
      <dgm:prSet presAssocID="{CCEC395D-5013-47D9-9E1E-64539539FF4C}" presName="childText" presStyleLbl="conFgAcc1" presStyleIdx="0" presStyleCnt="3">
        <dgm:presLayoutVars>
          <dgm:bulletEnabled val="1"/>
        </dgm:presLayoutVars>
      </dgm:prSet>
      <dgm:spPr/>
    </dgm:pt>
    <dgm:pt modelId="{4813F58B-A147-488E-9DDD-5A6FA622B01D}" type="pres">
      <dgm:prSet presAssocID="{169DA594-75AC-47AC-9907-98992EB8E95A}" presName="spaceBetweenRectangles" presStyleCnt="0"/>
      <dgm:spPr/>
    </dgm:pt>
    <dgm:pt modelId="{A2863FBE-8E2F-4773-89B7-FEC155655C5B}" type="pres">
      <dgm:prSet presAssocID="{8AFF7D63-646B-4B6D-B940-0AD18AE31407}" presName="parentLin" presStyleCnt="0"/>
      <dgm:spPr/>
    </dgm:pt>
    <dgm:pt modelId="{175FD63D-D183-49D4-9A42-77E5048667D4}" type="pres">
      <dgm:prSet presAssocID="{8AFF7D63-646B-4B6D-B940-0AD18AE31407}" presName="parentLeftMargin" presStyleLbl="node1" presStyleIdx="0" presStyleCnt="3"/>
      <dgm:spPr/>
    </dgm:pt>
    <dgm:pt modelId="{4F643214-4957-4B34-A9D7-F5C1E6436C8C}" type="pres">
      <dgm:prSet presAssocID="{8AFF7D63-646B-4B6D-B940-0AD18AE31407}" presName="parentText" presStyleLbl="node1" presStyleIdx="1" presStyleCnt="3">
        <dgm:presLayoutVars>
          <dgm:chMax val="0"/>
          <dgm:bulletEnabled val="1"/>
        </dgm:presLayoutVars>
      </dgm:prSet>
      <dgm:spPr/>
    </dgm:pt>
    <dgm:pt modelId="{E5A972AF-D6A8-4F6A-8FCD-B8B7F57343BE}" type="pres">
      <dgm:prSet presAssocID="{8AFF7D63-646B-4B6D-B940-0AD18AE31407}" presName="negativeSpace" presStyleCnt="0"/>
      <dgm:spPr/>
    </dgm:pt>
    <dgm:pt modelId="{BF4CD537-46AB-4487-A0CE-B8BD2D13A165}" type="pres">
      <dgm:prSet presAssocID="{8AFF7D63-646B-4B6D-B940-0AD18AE31407}" presName="childText" presStyleLbl="conFgAcc1" presStyleIdx="1" presStyleCnt="3">
        <dgm:presLayoutVars>
          <dgm:bulletEnabled val="1"/>
        </dgm:presLayoutVars>
      </dgm:prSet>
      <dgm:spPr/>
    </dgm:pt>
    <dgm:pt modelId="{9F5E6F20-18A3-4AA0-9923-6A836586F664}" type="pres">
      <dgm:prSet presAssocID="{64DBBBE8-F4BA-4167-8362-A9B6806C37FB}" presName="spaceBetweenRectangles" presStyleCnt="0"/>
      <dgm:spPr/>
    </dgm:pt>
    <dgm:pt modelId="{282471AB-0426-4256-86D9-229E8179593C}" type="pres">
      <dgm:prSet presAssocID="{0247D6C7-7A19-4766-813B-3912CD2F84E2}" presName="parentLin" presStyleCnt="0"/>
      <dgm:spPr/>
    </dgm:pt>
    <dgm:pt modelId="{613555DD-206C-4465-A915-D5969BFECA64}" type="pres">
      <dgm:prSet presAssocID="{0247D6C7-7A19-4766-813B-3912CD2F84E2}" presName="parentLeftMargin" presStyleLbl="node1" presStyleIdx="1" presStyleCnt="3"/>
      <dgm:spPr/>
    </dgm:pt>
    <dgm:pt modelId="{5C74FF1C-E4DA-4924-94E3-A93D5307126B}" type="pres">
      <dgm:prSet presAssocID="{0247D6C7-7A19-4766-813B-3912CD2F84E2}" presName="parentText" presStyleLbl="node1" presStyleIdx="2" presStyleCnt="3">
        <dgm:presLayoutVars>
          <dgm:chMax val="0"/>
          <dgm:bulletEnabled val="1"/>
        </dgm:presLayoutVars>
      </dgm:prSet>
      <dgm:spPr/>
    </dgm:pt>
    <dgm:pt modelId="{686F11E8-E744-45A7-863A-0B3AC9CBC163}" type="pres">
      <dgm:prSet presAssocID="{0247D6C7-7A19-4766-813B-3912CD2F84E2}" presName="negativeSpace" presStyleCnt="0"/>
      <dgm:spPr/>
    </dgm:pt>
    <dgm:pt modelId="{B955ECC2-7DED-4929-B464-D35286815EBF}" type="pres">
      <dgm:prSet presAssocID="{0247D6C7-7A19-4766-813B-3912CD2F84E2}" presName="childText" presStyleLbl="conFgAcc1" presStyleIdx="2" presStyleCnt="3">
        <dgm:presLayoutVars>
          <dgm:bulletEnabled val="1"/>
        </dgm:presLayoutVars>
      </dgm:prSet>
      <dgm:spPr/>
    </dgm:pt>
  </dgm:ptLst>
  <dgm:cxnLst>
    <dgm:cxn modelId="{FAF1C933-3C0A-48F0-B128-6F9257ADC1D7}" type="presOf" srcId="{8AFF7D63-646B-4B6D-B940-0AD18AE31407}" destId="{175FD63D-D183-49D4-9A42-77E5048667D4}" srcOrd="0" destOrd="0" presId="urn:microsoft.com/office/officeart/2005/8/layout/list1"/>
    <dgm:cxn modelId="{43B5263E-9B40-4792-A7B8-174DEAC9864B}" type="presOf" srcId="{8AFF7D63-646B-4B6D-B940-0AD18AE31407}" destId="{4F643214-4957-4B34-A9D7-F5C1E6436C8C}" srcOrd="1" destOrd="0" presId="urn:microsoft.com/office/officeart/2005/8/layout/list1"/>
    <dgm:cxn modelId="{E3715C5D-B13C-4F6A-97C9-0E1BF310F16B}" type="presOf" srcId="{CCEC395D-5013-47D9-9E1E-64539539FF4C}" destId="{946FBC18-1F89-44D9-BE6A-20B03C257EEF}" srcOrd="0" destOrd="0" presId="urn:microsoft.com/office/officeart/2005/8/layout/list1"/>
    <dgm:cxn modelId="{DC944D54-EEB8-451A-BD95-0559F6C71D97}" srcId="{E2E20234-C3F4-44EB-9726-B1D0D30F8CD0}" destId="{8AFF7D63-646B-4B6D-B940-0AD18AE31407}" srcOrd="1" destOrd="0" parTransId="{5B578B1C-17B6-4382-9C55-537A28B9850A}" sibTransId="{64DBBBE8-F4BA-4167-8362-A9B6806C37FB}"/>
    <dgm:cxn modelId="{847DD858-82D8-45E0-805E-D0AC90920C26}" srcId="{E2E20234-C3F4-44EB-9726-B1D0D30F8CD0}" destId="{CCEC395D-5013-47D9-9E1E-64539539FF4C}" srcOrd="0" destOrd="0" parTransId="{FF310624-7A57-44E1-9CC1-3B139D168A28}" sibTransId="{169DA594-75AC-47AC-9907-98992EB8E95A}"/>
    <dgm:cxn modelId="{BF82B87A-C98F-4F0E-9039-2D6D64401FA4}" srcId="{E2E20234-C3F4-44EB-9726-B1D0D30F8CD0}" destId="{0247D6C7-7A19-4766-813B-3912CD2F84E2}" srcOrd="2" destOrd="0" parTransId="{A4FD9869-B273-47E4-8201-2164C0BD3046}" sibTransId="{452DC938-5D1D-47DB-AD5D-857AAE9ED521}"/>
    <dgm:cxn modelId="{135FD884-D8A4-48C0-9654-DEB762870E9F}" type="presOf" srcId="{CCEC395D-5013-47D9-9E1E-64539539FF4C}" destId="{B3C570E3-CBE3-4009-9236-07F27083B585}" srcOrd="1" destOrd="0" presId="urn:microsoft.com/office/officeart/2005/8/layout/list1"/>
    <dgm:cxn modelId="{EDFBCEBD-F80E-4027-AD41-97D7A25BA63F}" type="presOf" srcId="{0247D6C7-7A19-4766-813B-3912CD2F84E2}" destId="{613555DD-206C-4465-A915-D5969BFECA64}" srcOrd="0" destOrd="0" presId="urn:microsoft.com/office/officeart/2005/8/layout/list1"/>
    <dgm:cxn modelId="{F8E804EF-9A5C-47D2-89CC-2E4816E00718}" type="presOf" srcId="{E2E20234-C3F4-44EB-9726-B1D0D30F8CD0}" destId="{836EEF7F-113E-44D1-B942-8F1290986EBF}" srcOrd="0" destOrd="0" presId="urn:microsoft.com/office/officeart/2005/8/layout/list1"/>
    <dgm:cxn modelId="{C25493FC-D3D9-449A-ACC2-F5C56502BC7D}" type="presOf" srcId="{0247D6C7-7A19-4766-813B-3912CD2F84E2}" destId="{5C74FF1C-E4DA-4924-94E3-A93D5307126B}" srcOrd="1" destOrd="0" presId="urn:microsoft.com/office/officeart/2005/8/layout/list1"/>
    <dgm:cxn modelId="{A1937FC2-73F7-4B9D-A713-B638630809AA}" type="presParOf" srcId="{836EEF7F-113E-44D1-B942-8F1290986EBF}" destId="{C7BF4A51-601F-4A79-89EA-0A0D18296FA5}" srcOrd="0" destOrd="0" presId="urn:microsoft.com/office/officeart/2005/8/layout/list1"/>
    <dgm:cxn modelId="{15E35B9D-8482-4E71-96EB-F0D32DCB7D91}" type="presParOf" srcId="{C7BF4A51-601F-4A79-89EA-0A0D18296FA5}" destId="{946FBC18-1F89-44D9-BE6A-20B03C257EEF}" srcOrd="0" destOrd="0" presId="urn:microsoft.com/office/officeart/2005/8/layout/list1"/>
    <dgm:cxn modelId="{58936C23-4C52-44D5-B4E1-4FE83BE1B8EE}" type="presParOf" srcId="{C7BF4A51-601F-4A79-89EA-0A0D18296FA5}" destId="{B3C570E3-CBE3-4009-9236-07F27083B585}" srcOrd="1" destOrd="0" presId="urn:microsoft.com/office/officeart/2005/8/layout/list1"/>
    <dgm:cxn modelId="{E414DE73-2E1B-46BD-8F32-65E38E72C912}" type="presParOf" srcId="{836EEF7F-113E-44D1-B942-8F1290986EBF}" destId="{56C9488B-5DB7-469C-91C7-60DC8069315C}" srcOrd="1" destOrd="0" presId="urn:microsoft.com/office/officeart/2005/8/layout/list1"/>
    <dgm:cxn modelId="{984C5D90-4B24-438A-9D46-8FC57BC71D0A}" type="presParOf" srcId="{836EEF7F-113E-44D1-B942-8F1290986EBF}" destId="{8C805A38-EB36-40D5-837C-8C6642C20881}" srcOrd="2" destOrd="0" presId="urn:microsoft.com/office/officeart/2005/8/layout/list1"/>
    <dgm:cxn modelId="{E12097DD-2092-4A4E-B12C-0AD712BFA9AE}" type="presParOf" srcId="{836EEF7F-113E-44D1-B942-8F1290986EBF}" destId="{4813F58B-A147-488E-9DDD-5A6FA622B01D}" srcOrd="3" destOrd="0" presId="urn:microsoft.com/office/officeart/2005/8/layout/list1"/>
    <dgm:cxn modelId="{7CB5700F-E0E9-4B89-A48B-F176F48135CC}" type="presParOf" srcId="{836EEF7F-113E-44D1-B942-8F1290986EBF}" destId="{A2863FBE-8E2F-4773-89B7-FEC155655C5B}" srcOrd="4" destOrd="0" presId="urn:microsoft.com/office/officeart/2005/8/layout/list1"/>
    <dgm:cxn modelId="{2660B8AE-E8FB-423A-9B80-0784CB38A6FE}" type="presParOf" srcId="{A2863FBE-8E2F-4773-89B7-FEC155655C5B}" destId="{175FD63D-D183-49D4-9A42-77E5048667D4}" srcOrd="0" destOrd="0" presId="urn:microsoft.com/office/officeart/2005/8/layout/list1"/>
    <dgm:cxn modelId="{258A4996-1C86-4084-9EBA-E44DDE1790A6}" type="presParOf" srcId="{A2863FBE-8E2F-4773-89B7-FEC155655C5B}" destId="{4F643214-4957-4B34-A9D7-F5C1E6436C8C}" srcOrd="1" destOrd="0" presId="urn:microsoft.com/office/officeart/2005/8/layout/list1"/>
    <dgm:cxn modelId="{56925C42-4352-40F3-8523-AEA5E81A9E98}" type="presParOf" srcId="{836EEF7F-113E-44D1-B942-8F1290986EBF}" destId="{E5A972AF-D6A8-4F6A-8FCD-B8B7F57343BE}" srcOrd="5" destOrd="0" presId="urn:microsoft.com/office/officeart/2005/8/layout/list1"/>
    <dgm:cxn modelId="{C10DA2A0-6180-4202-A588-BB30819EC59E}" type="presParOf" srcId="{836EEF7F-113E-44D1-B942-8F1290986EBF}" destId="{BF4CD537-46AB-4487-A0CE-B8BD2D13A165}" srcOrd="6" destOrd="0" presId="urn:microsoft.com/office/officeart/2005/8/layout/list1"/>
    <dgm:cxn modelId="{D1332AF1-1D1D-41DC-A149-BB79582FF972}" type="presParOf" srcId="{836EEF7F-113E-44D1-B942-8F1290986EBF}" destId="{9F5E6F20-18A3-4AA0-9923-6A836586F664}" srcOrd="7" destOrd="0" presId="urn:microsoft.com/office/officeart/2005/8/layout/list1"/>
    <dgm:cxn modelId="{4B235E44-E70C-4B3D-BA0D-899803E7DF2A}" type="presParOf" srcId="{836EEF7F-113E-44D1-B942-8F1290986EBF}" destId="{282471AB-0426-4256-86D9-229E8179593C}" srcOrd="8" destOrd="0" presId="urn:microsoft.com/office/officeart/2005/8/layout/list1"/>
    <dgm:cxn modelId="{0F6C8255-6B33-4209-9F69-5E0C4A4CBAEE}" type="presParOf" srcId="{282471AB-0426-4256-86D9-229E8179593C}" destId="{613555DD-206C-4465-A915-D5969BFECA64}" srcOrd="0" destOrd="0" presId="urn:microsoft.com/office/officeart/2005/8/layout/list1"/>
    <dgm:cxn modelId="{32BBE4AE-BCAC-425D-A894-661DAAB1854F}" type="presParOf" srcId="{282471AB-0426-4256-86D9-229E8179593C}" destId="{5C74FF1C-E4DA-4924-94E3-A93D5307126B}" srcOrd="1" destOrd="0" presId="urn:microsoft.com/office/officeart/2005/8/layout/list1"/>
    <dgm:cxn modelId="{4F929CC1-05C9-44C8-A462-59F2F1A38407}" type="presParOf" srcId="{836EEF7F-113E-44D1-B942-8F1290986EBF}" destId="{686F11E8-E744-45A7-863A-0B3AC9CBC163}" srcOrd="9" destOrd="0" presId="urn:microsoft.com/office/officeart/2005/8/layout/list1"/>
    <dgm:cxn modelId="{AE687ADC-68E5-4C93-A346-7F56D0FB2E4A}" type="presParOf" srcId="{836EEF7F-113E-44D1-B942-8F1290986EBF}" destId="{B955ECC2-7DED-4929-B464-D35286815E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05A38-EB36-40D5-837C-8C6642C20881}">
      <dsp:nvSpPr>
        <dsp:cNvPr id="0" name=""/>
        <dsp:cNvSpPr/>
      </dsp:nvSpPr>
      <dsp:spPr>
        <a:xfrm>
          <a:off x="0" y="486244"/>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570E3-CBE3-4009-9236-07F27083B585}">
      <dsp:nvSpPr>
        <dsp:cNvPr id="0" name=""/>
        <dsp:cNvSpPr/>
      </dsp:nvSpPr>
      <dsp:spPr>
        <a:xfrm>
          <a:off x="565785" y="28684"/>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2025 Renewals</a:t>
          </a:r>
          <a:endParaRPr lang="en-US" sz="3100" kern="1200" dirty="0"/>
        </a:p>
      </dsp:txBody>
      <dsp:txXfrm>
        <a:off x="610457" y="73356"/>
        <a:ext cx="7831646" cy="825776"/>
      </dsp:txXfrm>
    </dsp:sp>
    <dsp:sp modelId="{BF4CD537-46AB-4487-A0CE-B8BD2D13A165}">
      <dsp:nvSpPr>
        <dsp:cNvPr id="0" name=""/>
        <dsp:cNvSpPr/>
      </dsp:nvSpPr>
      <dsp:spPr>
        <a:xfrm>
          <a:off x="0" y="189240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643214-4957-4B34-A9D7-F5C1E6436C8C}">
      <dsp:nvSpPr>
        <dsp:cNvPr id="0" name=""/>
        <dsp:cNvSpPr/>
      </dsp:nvSpPr>
      <dsp:spPr>
        <a:xfrm>
          <a:off x="565785" y="143484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Calibri Light" panose="020F0302020204030204"/>
            </a:rPr>
            <a:t>Aetna Final Rates</a:t>
          </a:r>
          <a:endParaRPr lang="en-US" sz="3100" kern="1200" dirty="0"/>
        </a:p>
      </dsp:txBody>
      <dsp:txXfrm>
        <a:off x="610457" y="1479517"/>
        <a:ext cx="7831646" cy="825776"/>
      </dsp:txXfrm>
    </dsp:sp>
    <dsp:sp modelId="{B955ECC2-7DED-4929-B464-D35286815EBF}">
      <dsp:nvSpPr>
        <dsp:cNvPr id="0" name=""/>
        <dsp:cNvSpPr/>
      </dsp:nvSpPr>
      <dsp:spPr>
        <a:xfrm>
          <a:off x="0" y="3298565"/>
          <a:ext cx="11315700"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74FF1C-E4DA-4924-94E3-A93D5307126B}">
      <dsp:nvSpPr>
        <dsp:cNvPr id="0" name=""/>
        <dsp:cNvSpPr/>
      </dsp:nvSpPr>
      <dsp:spPr>
        <a:xfrm>
          <a:off x="565785" y="2841005"/>
          <a:ext cx="7920990"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395" tIns="0" rIns="299395" bIns="0" numCol="1" spcCol="1270" anchor="ctr" anchorCtr="0">
          <a:noAutofit/>
        </a:bodyPr>
        <a:lstStyle/>
        <a:p>
          <a:pPr marL="0" lvl="0" indent="0" algn="l" defTabSz="1377950" rtl="0">
            <a:lnSpc>
              <a:spcPct val="90000"/>
            </a:lnSpc>
            <a:spcBef>
              <a:spcPct val="0"/>
            </a:spcBef>
            <a:spcAft>
              <a:spcPct val="35000"/>
            </a:spcAft>
            <a:buNone/>
          </a:pPr>
          <a:r>
            <a:rPr lang="en-US" sz="3100" kern="1200" dirty="0"/>
            <a:t>JBC Next Steps</a:t>
          </a:r>
        </a:p>
      </dsp:txBody>
      <dsp:txXfrm>
        <a:off x="610457" y="2885677"/>
        <a:ext cx="7831646"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13887-EF01-4391-973E-7047AC95E33B}" type="datetimeFigureOut">
              <a:rPr lang="en-US" smtClean="0"/>
              <a:t>7/25/2024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85D7A9-1A8F-4790-B6D7-D23880C6B0C1}" type="slidenum">
              <a:rPr lang="en-US" smtClean="0"/>
              <a:t>‹#›</a:t>
            </a:fld>
            <a:endParaRPr lang="en-US"/>
          </a:p>
        </p:txBody>
      </p:sp>
    </p:spTree>
    <p:extLst>
      <p:ext uri="{BB962C8B-B14F-4D97-AF65-F5344CB8AC3E}">
        <p14:creationId xmlns:p14="http://schemas.microsoft.com/office/powerpoint/2010/main" val="41393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5</a:t>
            </a:fld>
            <a:endParaRPr lang="en-US"/>
          </a:p>
        </p:txBody>
      </p:sp>
    </p:spTree>
    <p:extLst>
      <p:ext uri="{BB962C8B-B14F-4D97-AF65-F5344CB8AC3E}">
        <p14:creationId xmlns:p14="http://schemas.microsoft.com/office/powerpoint/2010/main" val="260722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6</a:t>
            </a:fld>
            <a:endParaRPr lang="en-US"/>
          </a:p>
        </p:txBody>
      </p:sp>
    </p:spTree>
    <p:extLst>
      <p:ext uri="{BB962C8B-B14F-4D97-AF65-F5344CB8AC3E}">
        <p14:creationId xmlns:p14="http://schemas.microsoft.com/office/powerpoint/2010/main" val="9829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7</a:t>
            </a:fld>
            <a:endParaRPr lang="en-US"/>
          </a:p>
        </p:txBody>
      </p:sp>
    </p:spTree>
    <p:extLst>
      <p:ext uri="{BB962C8B-B14F-4D97-AF65-F5344CB8AC3E}">
        <p14:creationId xmlns:p14="http://schemas.microsoft.com/office/powerpoint/2010/main" val="208793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8</a:t>
            </a:fld>
            <a:endParaRPr lang="en-US"/>
          </a:p>
        </p:txBody>
      </p:sp>
    </p:spTree>
    <p:extLst>
      <p:ext uri="{BB962C8B-B14F-4D97-AF65-F5344CB8AC3E}">
        <p14:creationId xmlns:p14="http://schemas.microsoft.com/office/powerpoint/2010/main" val="16876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85D7A9-1A8F-4790-B6D7-D23880C6B0C1}" type="slidenum">
              <a:rPr lang="en-US" smtClean="0"/>
              <a:t>9</a:t>
            </a:fld>
            <a:endParaRPr lang="en-US"/>
          </a:p>
        </p:txBody>
      </p:sp>
    </p:spTree>
    <p:extLst>
      <p:ext uri="{BB962C8B-B14F-4D97-AF65-F5344CB8AC3E}">
        <p14:creationId xmlns:p14="http://schemas.microsoft.com/office/powerpoint/2010/main" val="1155050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C26C61-D5D1-43A4-8514-BDFD8A1F2352}"/>
              </a:ext>
            </a:extLst>
          </p:cNvPr>
          <p:cNvSpPr>
            <a:spLocks noGrp="1"/>
          </p:cNvSpPr>
          <p:nvPr>
            <p:ph type="subTitle" idx="1" hasCustomPrompt="1"/>
          </p:nvPr>
        </p:nvSpPr>
        <p:spPr>
          <a:xfrm>
            <a:off x="495300" y="4144963"/>
            <a:ext cx="7953375" cy="1655762"/>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7" name="Title 1">
            <a:extLst>
              <a:ext uri="{FF2B5EF4-FFF2-40B4-BE49-F238E27FC236}">
                <a16:creationId xmlns:a16="http://schemas.microsoft.com/office/drawing/2014/main" id="{C5EA9919-9AB8-48A5-82AC-2E93750A768F}"/>
              </a:ext>
            </a:extLst>
          </p:cNvPr>
          <p:cNvSpPr>
            <a:spLocks noGrp="1"/>
          </p:cNvSpPr>
          <p:nvPr>
            <p:ph type="title" hasCustomPrompt="1"/>
          </p:nvPr>
        </p:nvSpPr>
        <p:spPr>
          <a:xfrm>
            <a:off x="495299" y="2781300"/>
            <a:ext cx="7191375" cy="828675"/>
          </a:xfrm>
        </p:spPr>
        <p:txBody>
          <a:bodyPr/>
          <a:lstStyle>
            <a:lvl1pPr>
              <a:defRPr b="1">
                <a:solidFill>
                  <a:schemeClr val="bg1"/>
                </a:solidFill>
                <a:latin typeface="+mn-lt"/>
              </a:defRPr>
            </a:lvl1pPr>
          </a:lstStyle>
          <a:p>
            <a:r>
              <a:rPr lang="en-US"/>
              <a:t>Click to add title </a:t>
            </a:r>
          </a:p>
        </p:txBody>
      </p:sp>
      <p:sp>
        <p:nvSpPr>
          <p:cNvPr id="8" name="TextBox 7">
            <a:extLst>
              <a:ext uri="{FF2B5EF4-FFF2-40B4-BE49-F238E27FC236}">
                <a16:creationId xmlns:a16="http://schemas.microsoft.com/office/drawing/2014/main" id="{561B09D8-C18D-48BF-B8B8-D7DD8DB86B37}"/>
              </a:ext>
            </a:extLst>
          </p:cNvPr>
          <p:cNvSpPr txBox="1"/>
          <p:nvPr userDrawn="1"/>
        </p:nvSpPr>
        <p:spPr>
          <a:xfrm>
            <a:off x="495299" y="6328517"/>
            <a:ext cx="59436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  |  www.keenan.com</a:t>
            </a:r>
          </a:p>
        </p:txBody>
      </p:sp>
      <p:pic>
        <p:nvPicPr>
          <p:cNvPr id="6" name="Picture 5" descr="A black and white sign&#10;&#10;Description automatically generated with low confidence">
            <a:extLst>
              <a:ext uri="{FF2B5EF4-FFF2-40B4-BE49-F238E27FC236}">
                <a16:creationId xmlns:a16="http://schemas.microsoft.com/office/drawing/2014/main" id="{AC3A149D-BEFD-4CDE-90E3-47A21D2A1A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198" y="6058404"/>
            <a:ext cx="1967488" cy="419101"/>
          </a:xfrm>
          <a:prstGeom prst="rect">
            <a:avLst/>
          </a:prstGeom>
        </p:spPr>
      </p:pic>
    </p:spTree>
    <p:extLst>
      <p:ext uri="{BB962C8B-B14F-4D97-AF65-F5344CB8AC3E}">
        <p14:creationId xmlns:p14="http://schemas.microsoft.com/office/powerpoint/2010/main" val="250396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279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4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6" cy="2971800"/>
          </a:xfrm>
        </p:spPr>
        <p:txBody>
          <a:bodyPr/>
          <a:lstStyle>
            <a:lvl1pPr>
              <a:defRPr b="1">
                <a:latin typeface="+mn-lt"/>
              </a:defRPr>
            </a:lvl1pPr>
          </a:lstStyle>
          <a:p>
            <a:r>
              <a:rPr lang="en-US"/>
              <a:t>Click to edit Master title style</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200" y="3924302"/>
            <a:ext cx="5410202"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2CDDC1D3-7A10-42CD-A634-3AEED63FCDB7}"/>
              </a:ext>
            </a:extLst>
          </p:cNvPr>
          <p:cNvSpPr>
            <a:spLocks noGrp="1"/>
          </p:cNvSpPr>
          <p:nvPr>
            <p:ph sz="half" idx="2" hasCustomPrompt="1"/>
          </p:nvPr>
        </p:nvSpPr>
        <p:spPr>
          <a:xfrm>
            <a:off x="6324599" y="3924302"/>
            <a:ext cx="5448301" cy="2009766"/>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634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Box 12">
            <a:extLst>
              <a:ext uri="{FF2B5EF4-FFF2-40B4-BE49-F238E27FC236}">
                <a16:creationId xmlns:a16="http://schemas.microsoft.com/office/drawing/2014/main" id="{A71E8737-67F6-48CA-93B3-4136DC89261F}"/>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4" name="TextBox 13">
            <a:extLst>
              <a:ext uri="{FF2B5EF4-FFF2-40B4-BE49-F238E27FC236}">
                <a16:creationId xmlns:a16="http://schemas.microsoft.com/office/drawing/2014/main" id="{BD59B646-6961-434F-9DBA-0A1E61A6DCE8}"/>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42580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200" y="238125"/>
            <a:ext cx="6981824" cy="2190750"/>
          </a:xfrm>
        </p:spPr>
        <p:txBody>
          <a:bodyPr/>
          <a:lstStyle>
            <a:lvl1pPr>
              <a:defRPr b="1">
                <a:latin typeface="+mn-lt"/>
              </a:defRPr>
            </a:lvl1pPr>
          </a:lstStyle>
          <a:p>
            <a:r>
              <a:rPr lang="en-US"/>
              <a:t>Click to edit Master title style</a:t>
            </a:r>
          </a:p>
        </p:txBody>
      </p:sp>
      <p:sp>
        <p:nvSpPr>
          <p:cNvPr id="8" name="Content Placeholder 2">
            <a:extLst>
              <a:ext uri="{FF2B5EF4-FFF2-40B4-BE49-F238E27FC236}">
                <a16:creationId xmlns:a16="http://schemas.microsoft.com/office/drawing/2014/main" id="{2E336718-9D49-4A1B-9038-229B78CE94F8}"/>
              </a:ext>
            </a:extLst>
          </p:cNvPr>
          <p:cNvSpPr>
            <a:spLocks noGrp="1"/>
          </p:cNvSpPr>
          <p:nvPr>
            <p:ph sz="half" idx="1"/>
          </p:nvPr>
        </p:nvSpPr>
        <p:spPr>
          <a:xfrm>
            <a:off x="457199" y="3133731"/>
            <a:ext cx="6981825" cy="2800337"/>
          </a:xfrm>
        </p:spPr>
        <p:txBody>
          <a:bodyPr/>
          <a:lstStyle>
            <a:lvl1pPr>
              <a:defRPr sz="2000">
                <a:solidFill>
                  <a:schemeClr val="bg1"/>
                </a:solidFill>
                <a:latin typeface="+mn-lt"/>
              </a:defRPr>
            </a:lvl1pPr>
            <a:lvl2pPr>
              <a:defRPr sz="17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1D0705-3933-439C-A06D-711A98D02E3C}"/>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3" name="TextBox 12">
            <a:extLst>
              <a:ext uri="{FF2B5EF4-FFF2-40B4-BE49-F238E27FC236}">
                <a16:creationId xmlns:a16="http://schemas.microsoft.com/office/drawing/2014/main" id="{5DE88DA8-D7EB-405D-B6F5-BB17EB3A89D9}"/>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3146733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0ED3E1-91DD-49E8-B546-A6E4B7DBC05D}"/>
              </a:ext>
            </a:extLst>
          </p:cNvPr>
          <p:cNvSpPr>
            <a:spLocks noGrp="1"/>
          </p:cNvSpPr>
          <p:nvPr>
            <p:ph type="title" hasCustomPrompt="1"/>
          </p:nvPr>
        </p:nvSpPr>
        <p:spPr>
          <a:xfrm>
            <a:off x="457200" y="2362200"/>
            <a:ext cx="11134725" cy="1371600"/>
          </a:xfrm>
        </p:spPr>
        <p:txBody>
          <a:bodyPr anchor="t"/>
          <a:lstStyle>
            <a:lvl1pPr algn="ctr">
              <a:defRPr sz="4000" b="1" cap="all">
                <a:solidFill>
                  <a:schemeClr val="bg1"/>
                </a:solidFill>
                <a:latin typeface="+mn-lt"/>
              </a:defRPr>
            </a:lvl1pPr>
          </a:lstStyle>
          <a:p>
            <a:r>
              <a:rPr lang="en-US"/>
              <a:t>Click to edit Master </a:t>
            </a:r>
            <a:br>
              <a:rPr lang="en-US"/>
            </a:br>
            <a:r>
              <a:rPr lang="en-US"/>
              <a:t>title style</a:t>
            </a:r>
          </a:p>
        </p:txBody>
      </p:sp>
      <p:cxnSp>
        <p:nvCxnSpPr>
          <p:cNvPr id="9" name="Straight Connector 8">
            <a:extLst>
              <a:ext uri="{FF2B5EF4-FFF2-40B4-BE49-F238E27FC236}">
                <a16:creationId xmlns:a16="http://schemas.microsoft.com/office/drawing/2014/main" id="{B1787985-05C1-48EA-8D6B-C421F7D66D46}"/>
              </a:ext>
            </a:extLst>
          </p:cNvPr>
          <p:cNvCxnSpPr>
            <a:cxnSpLocks/>
          </p:cNvCxnSpPr>
          <p:nvPr userDrawn="1"/>
        </p:nvCxnSpPr>
        <p:spPr>
          <a:xfrm>
            <a:off x="457200" y="6248400"/>
            <a:ext cx="113157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670CCC0-37A7-41E5-A27D-6D052A574687}"/>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bg1"/>
                </a:solidFill>
              </a:rPr>
              <a:t>‹#›</a:t>
            </a:fld>
            <a:endParaRPr lang="en-US" sz="1000">
              <a:solidFill>
                <a:schemeClr val="bg1"/>
              </a:solidFill>
            </a:endParaRPr>
          </a:p>
        </p:txBody>
      </p:sp>
      <p:sp>
        <p:nvSpPr>
          <p:cNvPr id="11" name="TextBox 10">
            <a:extLst>
              <a:ext uri="{FF2B5EF4-FFF2-40B4-BE49-F238E27FC236}">
                <a16:creationId xmlns:a16="http://schemas.microsoft.com/office/drawing/2014/main" id="{A20C6874-C7B6-4866-A448-B8DCB8A4D43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bg1"/>
                </a:solidFill>
                <a:latin typeface="+mn-lt"/>
                <a:cs typeface="Arial" panose="020B0604020202020204" pitchFamily="34" charset="0"/>
              </a:rPr>
              <a:t>Keenan &amp; Associates  |  CA </a:t>
            </a:r>
            <a:r>
              <a:rPr lang="en-US" sz="1000">
                <a:solidFill>
                  <a:schemeClr val="bg1"/>
                </a:solidFill>
                <a:latin typeface="+mn-lt"/>
                <a:cs typeface="Arial" pitchFamily="34" charset="0"/>
              </a:rPr>
              <a:t>License No. 0451271</a:t>
            </a:r>
            <a:endParaRPr lang="en-US" sz="1000">
              <a:solidFill>
                <a:schemeClr val="bg1"/>
              </a:solidFill>
              <a:latin typeface="+mn-lt"/>
            </a:endParaRPr>
          </a:p>
        </p:txBody>
      </p:sp>
    </p:spTree>
    <p:extLst>
      <p:ext uri="{BB962C8B-B14F-4D97-AF65-F5344CB8AC3E}">
        <p14:creationId xmlns:p14="http://schemas.microsoft.com/office/powerpoint/2010/main" val="258849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021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6110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84673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412344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825625"/>
            <a:ext cx="11315699" cy="41084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47900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018B7-69DE-4A8B-9CCA-C85552B638B5}"/>
              </a:ext>
            </a:extLst>
          </p:cNvPr>
          <p:cNvSpPr>
            <a:spLocks noGrp="1"/>
          </p:cNvSpPr>
          <p:nvPr>
            <p:ph type="title"/>
          </p:nvPr>
        </p:nvSpPr>
        <p:spPr>
          <a:xfrm>
            <a:off x="457199" y="238125"/>
            <a:ext cx="11315699" cy="828675"/>
          </a:xfrm>
        </p:spPr>
        <p:txBody>
          <a:bodyPr/>
          <a:lstStyle>
            <a:lvl1pPr>
              <a:defRPr b="1">
                <a:solidFill>
                  <a:schemeClr val="tx1"/>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CB335921-C86A-4AB2-AE68-BAB48DA152C2}"/>
              </a:ext>
            </a:extLst>
          </p:cNvPr>
          <p:cNvSpPr>
            <a:spLocks noGrp="1"/>
          </p:cNvSpPr>
          <p:nvPr>
            <p:ph idx="1"/>
          </p:nvPr>
        </p:nvSpPr>
        <p:spPr>
          <a:xfrm>
            <a:off x="457199" y="1485899"/>
            <a:ext cx="11315699" cy="44481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E909658-3515-46CF-BF90-1F458BE8C4DC}"/>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1E71EA-45BB-4028-A36D-5AA45DAE4B16}"/>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DD44C260-359A-4706-8237-179F902A4F2B}"/>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60259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D3B603-BA85-4519-A744-A18C1E40D782}"/>
              </a:ext>
            </a:extLst>
          </p:cNvPr>
          <p:cNvSpPr>
            <a:spLocks noGrp="1"/>
          </p:cNvSpPr>
          <p:nvPr>
            <p:ph sz="half" idx="1"/>
          </p:nvPr>
        </p:nvSpPr>
        <p:spPr>
          <a:xfrm>
            <a:off x="457200" y="1819275"/>
            <a:ext cx="5410202"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B5252FB9-52C8-44BE-9D4B-271E39CA713D}"/>
              </a:ext>
            </a:extLst>
          </p:cNvPr>
          <p:cNvSpPr>
            <a:spLocks noGrp="1"/>
          </p:cNvSpPr>
          <p:nvPr>
            <p:ph sz="half" idx="2" hasCustomPrompt="1"/>
          </p:nvPr>
        </p:nvSpPr>
        <p:spPr>
          <a:xfrm>
            <a:off x="6324599" y="1819275"/>
            <a:ext cx="5448301" cy="4114793"/>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latin typeface="+mn-lt"/>
              </a:defRPr>
            </a:lvl1pPr>
          </a:lstStyle>
          <a:p>
            <a:r>
              <a:rPr lang="en-US"/>
              <a:t>Click to edit Master title style</a:t>
            </a:r>
          </a:p>
        </p:txBody>
      </p:sp>
      <p:sp>
        <p:nvSpPr>
          <p:cNvPr id="13" name="TextBox 12">
            <a:extLst>
              <a:ext uri="{FF2B5EF4-FFF2-40B4-BE49-F238E27FC236}">
                <a16:creationId xmlns:a16="http://schemas.microsoft.com/office/drawing/2014/main" id="{567A0353-B970-4FB6-B720-F457D2ADB6CA}"/>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4" name="TextBox 13">
            <a:extLst>
              <a:ext uri="{FF2B5EF4-FFF2-40B4-BE49-F238E27FC236}">
                <a16:creationId xmlns:a16="http://schemas.microsoft.com/office/drawing/2014/main" id="{32804203-5511-4180-84E9-23CAC686657D}"/>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Tree>
    <p:extLst>
      <p:ext uri="{BB962C8B-B14F-4D97-AF65-F5344CB8AC3E}">
        <p14:creationId xmlns:p14="http://schemas.microsoft.com/office/powerpoint/2010/main" val="118706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27F5-0771-491E-95B1-5DB8EE8C993E}"/>
              </a:ext>
            </a:extLst>
          </p:cNvPr>
          <p:cNvCxnSpPr>
            <a:cxnSpLocks/>
          </p:cNvCxnSpPr>
          <p:nvPr userDrawn="1"/>
        </p:nvCxnSpPr>
        <p:spPr>
          <a:xfrm>
            <a:off x="457200" y="6248400"/>
            <a:ext cx="11315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9FD9B0-3D45-4DFC-9BE3-DB903170D449}"/>
              </a:ext>
            </a:extLst>
          </p:cNvPr>
          <p:cNvSpPr txBox="1"/>
          <p:nvPr userDrawn="1"/>
        </p:nvSpPr>
        <p:spPr>
          <a:xfrm>
            <a:off x="381000" y="6328517"/>
            <a:ext cx="381000" cy="246221"/>
          </a:xfrm>
          <a:prstGeom prst="rect">
            <a:avLst/>
          </a:prstGeom>
          <a:noFill/>
        </p:spPr>
        <p:txBody>
          <a:bodyPr wrap="square" rtlCol="0">
            <a:spAutoFit/>
          </a:bodyPr>
          <a:lstStyle/>
          <a:p>
            <a:fld id="{CA6C637D-3A24-4800-B0A3-8A126E09E57E}" type="slidenum">
              <a:rPr lang="en-US" sz="1000" smtClean="0">
                <a:solidFill>
                  <a:schemeClr val="tx1"/>
                </a:solidFill>
              </a:rPr>
              <a:t>‹#›</a:t>
            </a:fld>
            <a:endParaRPr lang="en-US" sz="1000">
              <a:solidFill>
                <a:schemeClr val="tx1"/>
              </a:solidFill>
            </a:endParaRPr>
          </a:p>
        </p:txBody>
      </p:sp>
      <p:sp>
        <p:nvSpPr>
          <p:cNvPr id="11" name="TextBox 10">
            <a:extLst>
              <a:ext uri="{FF2B5EF4-FFF2-40B4-BE49-F238E27FC236}">
                <a16:creationId xmlns:a16="http://schemas.microsoft.com/office/drawing/2014/main" id="{FBB215AE-CC6C-44C0-849A-797BA165EFC7}"/>
              </a:ext>
            </a:extLst>
          </p:cNvPr>
          <p:cNvSpPr txBox="1"/>
          <p:nvPr userDrawn="1"/>
        </p:nvSpPr>
        <p:spPr>
          <a:xfrm>
            <a:off x="7124700" y="6328517"/>
            <a:ext cx="4762500" cy="246221"/>
          </a:xfrm>
          <a:prstGeom prst="rect">
            <a:avLst/>
          </a:prstGeom>
          <a:noFill/>
        </p:spPr>
        <p:txBody>
          <a:bodyPr wrap="square" rtlCol="0">
            <a:spAutoFit/>
          </a:bodyPr>
          <a:lstStyle/>
          <a:p>
            <a:pPr algn="r"/>
            <a:r>
              <a:rPr lang="en-US" sz="1000" i="0">
                <a:solidFill>
                  <a:schemeClr val="tx1"/>
                </a:solidFill>
                <a:latin typeface="+mn-lt"/>
                <a:cs typeface="Arial" panose="020B0604020202020204" pitchFamily="34" charset="0"/>
              </a:rPr>
              <a:t>Keenan &amp; Associates  |  CA </a:t>
            </a:r>
            <a:r>
              <a:rPr lang="en-US" sz="1000">
                <a:solidFill>
                  <a:schemeClr val="tx1"/>
                </a:solidFill>
                <a:latin typeface="+mn-lt"/>
                <a:cs typeface="Arial" pitchFamily="34" charset="0"/>
              </a:rPr>
              <a:t>License No. 0451271</a:t>
            </a:r>
            <a:endParaRPr lang="en-US" sz="1000">
              <a:solidFill>
                <a:schemeClr val="tx1"/>
              </a:solidFill>
              <a:latin typeface="+mn-lt"/>
            </a:endParaRPr>
          </a:p>
        </p:txBody>
      </p:sp>
      <p:sp>
        <p:nvSpPr>
          <p:cNvPr id="12" name="Title 1">
            <a:extLst>
              <a:ext uri="{FF2B5EF4-FFF2-40B4-BE49-F238E27FC236}">
                <a16:creationId xmlns:a16="http://schemas.microsoft.com/office/drawing/2014/main" id="{00FC14BF-CB8B-49B2-A2AF-472EDC73C8C5}"/>
              </a:ext>
            </a:extLst>
          </p:cNvPr>
          <p:cNvSpPr>
            <a:spLocks noGrp="1"/>
          </p:cNvSpPr>
          <p:nvPr>
            <p:ph type="title"/>
          </p:nvPr>
        </p:nvSpPr>
        <p:spPr>
          <a:xfrm>
            <a:off x="457199" y="238125"/>
            <a:ext cx="11315699" cy="828675"/>
          </a:xfrm>
        </p:spPr>
        <p:txBody>
          <a:bodyPr/>
          <a:lstStyle>
            <a:lvl1pPr>
              <a:defRPr>
                <a:solidFill>
                  <a:schemeClr val="tx1"/>
                </a:solidFill>
                <a:latin typeface="+mn-lt"/>
              </a:defRPr>
            </a:lvl1pPr>
          </a:lstStyle>
          <a:p>
            <a:r>
              <a:rPr lang="en-US"/>
              <a:t>Click to edit Master title style</a:t>
            </a:r>
          </a:p>
        </p:txBody>
      </p:sp>
      <p:sp>
        <p:nvSpPr>
          <p:cNvPr id="13" name="Content Placeholder 2">
            <a:extLst>
              <a:ext uri="{FF2B5EF4-FFF2-40B4-BE49-F238E27FC236}">
                <a16:creationId xmlns:a16="http://schemas.microsoft.com/office/drawing/2014/main" id="{BA8C65D9-4C1A-4667-89AD-8C56B7289E66}"/>
              </a:ext>
            </a:extLst>
          </p:cNvPr>
          <p:cNvSpPr>
            <a:spLocks noGrp="1"/>
          </p:cNvSpPr>
          <p:nvPr>
            <p:ph sz="half" idx="1"/>
          </p:nvPr>
        </p:nvSpPr>
        <p:spPr>
          <a:xfrm>
            <a:off x="457200" y="1238251"/>
            <a:ext cx="5410202"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a:extLst>
              <a:ext uri="{FF2B5EF4-FFF2-40B4-BE49-F238E27FC236}">
                <a16:creationId xmlns:a16="http://schemas.microsoft.com/office/drawing/2014/main" id="{339E8DD1-7208-49BF-99E6-D5B0C593DBEB}"/>
              </a:ext>
            </a:extLst>
          </p:cNvPr>
          <p:cNvSpPr>
            <a:spLocks noGrp="1"/>
          </p:cNvSpPr>
          <p:nvPr>
            <p:ph sz="half" idx="2" hasCustomPrompt="1"/>
          </p:nvPr>
        </p:nvSpPr>
        <p:spPr>
          <a:xfrm>
            <a:off x="6324599" y="1238251"/>
            <a:ext cx="5448301" cy="4695818"/>
          </a:xfrm>
        </p:spPr>
        <p:txBody>
          <a:bodyPr/>
          <a:lstStyle>
            <a:lvl1pPr>
              <a:defRPr sz="2000">
                <a:latin typeface="+mn-lt"/>
              </a:defRPr>
            </a:lvl1pPr>
            <a:lvl2pPr>
              <a:defRPr sz="1700">
                <a:latin typeface="+mn-lt"/>
              </a:defRPr>
            </a:lvl2pPr>
            <a:lvl3pPr>
              <a:defRPr sz="1600">
                <a:latin typeface="+mn-lt"/>
              </a:defRPr>
            </a:lvl3pPr>
            <a:lvl4pPr>
              <a:defRPr sz="1400">
                <a:latin typeface="+mn-lt"/>
              </a:defRPr>
            </a:lvl4pPr>
            <a:lvl5pPr>
              <a:defRPr sz="12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33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0728C-FE42-4FC0-8105-2214A3E9D41C}"/>
              </a:ext>
            </a:extLst>
          </p:cNvPr>
          <p:cNvSpPr>
            <a:spLocks noGrp="1"/>
          </p:cNvSpPr>
          <p:nvPr>
            <p:ph type="title"/>
          </p:nvPr>
        </p:nvSpPr>
        <p:spPr>
          <a:xfrm>
            <a:off x="838200" y="238125"/>
            <a:ext cx="10515600" cy="8286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219AEF-3B44-4282-BBA2-63CA12C3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0967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64" r:id="rId7"/>
    <p:sldLayoutId id="2147483651" r:id="rId8"/>
    <p:sldLayoutId id="2147483654" r:id="rId9"/>
    <p:sldLayoutId id="2147483659" r:id="rId10"/>
    <p:sldLayoutId id="2147483660" r:id="rId11"/>
    <p:sldLayoutId id="2147483662" r:id="rId12"/>
    <p:sldLayoutId id="2147483661" r:id="rId13"/>
    <p:sldLayoutId id="2147483663" r:id="rId14"/>
    <p:sldLayoutId id="2147483652" r:id="rId15"/>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A51CA1-2A74-4E66-A1B2-0E68F873D0A8}"/>
              </a:ext>
            </a:extLst>
          </p:cNvPr>
          <p:cNvSpPr>
            <a:spLocks noGrp="1"/>
          </p:cNvSpPr>
          <p:nvPr>
            <p:ph type="subTitle" idx="1"/>
          </p:nvPr>
        </p:nvSpPr>
        <p:spPr>
          <a:xfrm>
            <a:off x="495300" y="3905574"/>
            <a:ext cx="9097108" cy="2143534"/>
          </a:xfrm>
        </p:spPr>
        <p:txBody>
          <a:bodyPr vert="horz" lIns="91440" tIns="45720" rIns="91440" bIns="45720" rtlCol="0" anchor="t">
            <a:normAutofit fontScale="55000" lnSpcReduction="20000"/>
          </a:bodyPr>
          <a:lstStyle/>
          <a:p>
            <a:r>
              <a:rPr lang="en-US" sz="2900" dirty="0"/>
              <a:t>2025 Fiscal Impact with Final Rates </a:t>
            </a:r>
          </a:p>
          <a:p>
            <a:r>
              <a:rPr lang="en-US" sz="2900" dirty="0"/>
              <a:t>Date: July 25, 2024</a:t>
            </a:r>
          </a:p>
          <a:p>
            <a:endParaRPr lang="en-US" sz="2900" dirty="0"/>
          </a:p>
          <a:p>
            <a:r>
              <a:rPr lang="en-US" sz="2900" dirty="0"/>
              <a:t>Presenter:</a:t>
            </a:r>
          </a:p>
          <a:p>
            <a:r>
              <a:rPr lang="en-US" sz="2900" dirty="0">
                <a:cs typeface="Arial"/>
              </a:rPr>
              <a:t>Jeffrey Mizokawa, Vice President – Schools Practice Leader</a:t>
            </a:r>
          </a:p>
          <a:p>
            <a:r>
              <a:rPr lang="en-US" sz="2900" dirty="0">
                <a:cs typeface="Arial"/>
              </a:rPr>
              <a:t>April Shoeleh, Account Executive</a:t>
            </a:r>
          </a:p>
          <a:p>
            <a:r>
              <a:rPr lang="en-US" sz="2900" dirty="0">
                <a:cs typeface="Arial"/>
              </a:rPr>
              <a:t>Kim Gleeson,  Assistant Vice President</a:t>
            </a:r>
            <a:r>
              <a:rPr lang="en-US" sz="2200" dirty="0">
                <a:cs typeface="Arial"/>
              </a:rPr>
              <a:t>	</a:t>
            </a:r>
            <a:endParaRPr lang="en-US" dirty="0"/>
          </a:p>
        </p:txBody>
      </p:sp>
      <p:sp>
        <p:nvSpPr>
          <p:cNvPr id="4" name="Title 3">
            <a:extLst>
              <a:ext uri="{FF2B5EF4-FFF2-40B4-BE49-F238E27FC236}">
                <a16:creationId xmlns:a16="http://schemas.microsoft.com/office/drawing/2014/main" id="{AF51370A-1364-4BEB-984B-A3D3AA567496}"/>
              </a:ext>
            </a:extLst>
          </p:cNvPr>
          <p:cNvSpPr>
            <a:spLocks noGrp="1"/>
          </p:cNvSpPr>
          <p:nvPr>
            <p:ph type="title"/>
          </p:nvPr>
        </p:nvSpPr>
        <p:spPr>
          <a:xfrm>
            <a:off x="495300" y="2037381"/>
            <a:ext cx="8741691" cy="828675"/>
          </a:xfrm>
        </p:spPr>
        <p:txBody>
          <a:bodyPr>
            <a:noAutofit/>
          </a:bodyPr>
          <a:lstStyle/>
          <a:p>
            <a:r>
              <a:rPr lang="en-US" sz="4000" dirty="0"/>
              <a:t>Rancho Santiago CCD</a:t>
            </a:r>
            <a:br>
              <a:rPr lang="en-US" sz="4000" dirty="0"/>
            </a:br>
            <a:r>
              <a:rPr lang="en-US" sz="4000" dirty="0"/>
              <a:t>Joint Benefits Committee</a:t>
            </a:r>
          </a:p>
        </p:txBody>
      </p:sp>
    </p:spTree>
    <p:extLst>
      <p:ext uri="{BB962C8B-B14F-4D97-AF65-F5344CB8AC3E}">
        <p14:creationId xmlns:p14="http://schemas.microsoft.com/office/powerpoint/2010/main" val="253580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70739-254F-1379-7B86-4F04B815D3E5}"/>
              </a:ext>
            </a:extLst>
          </p:cNvPr>
          <p:cNvSpPr>
            <a:spLocks noGrp="1"/>
          </p:cNvSpPr>
          <p:nvPr>
            <p:ph type="title"/>
          </p:nvPr>
        </p:nvSpPr>
        <p:spPr/>
        <p:txBody>
          <a:bodyPr/>
          <a:lstStyle/>
          <a:p>
            <a:r>
              <a:rPr lang="en-US" dirty="0"/>
              <a:t>Renewal Cost Summary</a:t>
            </a:r>
          </a:p>
        </p:txBody>
      </p:sp>
      <p:graphicFrame>
        <p:nvGraphicFramePr>
          <p:cNvPr id="4" name="Content Placeholder 3">
            <a:extLst>
              <a:ext uri="{FF2B5EF4-FFF2-40B4-BE49-F238E27FC236}">
                <a16:creationId xmlns:a16="http://schemas.microsoft.com/office/drawing/2014/main" id="{119FFBBA-04E4-DF31-0BEB-0A6CCCC91018}"/>
              </a:ext>
            </a:extLst>
          </p:cNvPr>
          <p:cNvGraphicFramePr>
            <a:graphicFrameLocks noGrp="1"/>
          </p:cNvGraphicFramePr>
          <p:nvPr>
            <p:ph idx="1"/>
            <p:extLst>
              <p:ext uri="{D42A27DB-BD31-4B8C-83A1-F6EECF244321}">
                <p14:modId xmlns:p14="http://schemas.microsoft.com/office/powerpoint/2010/main" val="3344870460"/>
              </p:ext>
            </p:extLst>
          </p:nvPr>
        </p:nvGraphicFramePr>
        <p:xfrm>
          <a:off x="2036617" y="1506249"/>
          <a:ext cx="7864766" cy="2437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45971">
                  <a:extLst>
                    <a:ext uri="{9D8B030D-6E8A-4147-A177-3AD203B41FA5}">
                      <a16:colId xmlns:a16="http://schemas.microsoft.com/office/drawing/2014/main" val="772345734"/>
                    </a:ext>
                  </a:extLst>
                </a:gridCol>
                <a:gridCol w="1828206">
                  <a:extLst>
                    <a:ext uri="{9D8B030D-6E8A-4147-A177-3AD203B41FA5}">
                      <a16:colId xmlns:a16="http://schemas.microsoft.com/office/drawing/2014/main" val="785828545"/>
                    </a:ext>
                  </a:extLst>
                </a:gridCol>
                <a:gridCol w="1847705">
                  <a:extLst>
                    <a:ext uri="{9D8B030D-6E8A-4147-A177-3AD203B41FA5}">
                      <a16:colId xmlns:a16="http://schemas.microsoft.com/office/drawing/2014/main" val="449566621"/>
                    </a:ext>
                  </a:extLst>
                </a:gridCol>
              </a:tblGrid>
              <a:tr h="348240">
                <a:tc>
                  <a:txBody>
                    <a:bodyPr/>
                    <a:lstStyle/>
                    <a:p>
                      <a:r>
                        <a:rPr lang="en-US" sz="1600" dirty="0"/>
                        <a:t>Coverage</a:t>
                      </a:r>
                    </a:p>
                  </a:txBody>
                  <a:tcPr/>
                </a:tc>
                <a:tc>
                  <a:txBody>
                    <a:bodyPr/>
                    <a:lstStyle/>
                    <a:p>
                      <a:pPr algn="ctr"/>
                      <a:r>
                        <a:rPr lang="en-US" sz="1600" dirty="0"/>
                        <a:t>Plan</a:t>
                      </a:r>
                    </a:p>
                  </a:txBody>
                  <a:tcPr/>
                </a:tc>
                <a:tc>
                  <a:txBody>
                    <a:bodyPr/>
                    <a:lstStyle/>
                    <a:p>
                      <a:pPr algn="ctr"/>
                      <a:r>
                        <a:rPr lang="en-US" sz="1600" dirty="0"/>
                        <a:t>2024</a:t>
                      </a:r>
                    </a:p>
                  </a:txBody>
                  <a:tcPr/>
                </a:tc>
                <a:tc>
                  <a:txBody>
                    <a:bodyPr/>
                    <a:lstStyle/>
                    <a:p>
                      <a:pPr algn="ctr"/>
                      <a:r>
                        <a:rPr lang="en-US" sz="1600" dirty="0"/>
                        <a:t>2025</a:t>
                      </a:r>
                    </a:p>
                  </a:txBody>
                  <a:tcPr/>
                </a:tc>
                <a:extLst>
                  <a:ext uri="{0D108BD9-81ED-4DB2-BD59-A6C34878D82A}">
                    <a16:rowId xmlns:a16="http://schemas.microsoft.com/office/drawing/2014/main" val="69187309"/>
                  </a:ext>
                </a:extLst>
              </a:tr>
              <a:tr h="348240">
                <a:tc rowSpan="3">
                  <a:txBody>
                    <a:bodyPr/>
                    <a:lstStyle/>
                    <a:p>
                      <a:pPr algn="ctr"/>
                      <a:r>
                        <a:rPr lang="en-US" sz="1600" dirty="0"/>
                        <a:t>Medical</a:t>
                      </a:r>
                    </a:p>
                  </a:txBody>
                  <a:tcPr anchor="ctr"/>
                </a:tc>
                <a:tc>
                  <a:txBody>
                    <a:bodyPr/>
                    <a:lstStyle/>
                    <a:p>
                      <a:pPr algn="ctr"/>
                      <a:r>
                        <a:rPr lang="en-US" sz="1600" dirty="0"/>
                        <a:t>Anthem HMO (ASCIP)</a:t>
                      </a:r>
                    </a:p>
                  </a:txBody>
                  <a:tcPr/>
                </a:tc>
                <a:tc>
                  <a:txBody>
                    <a:bodyPr/>
                    <a:lstStyle/>
                    <a:p>
                      <a:pPr algn="ctr"/>
                      <a:r>
                        <a:rPr lang="en-US" sz="1600" dirty="0"/>
                        <a:t>$11,671,075.92</a:t>
                      </a:r>
                    </a:p>
                  </a:txBody>
                  <a:tcPr/>
                </a:tc>
                <a:tc>
                  <a:txBody>
                    <a:bodyPr/>
                    <a:lstStyle/>
                    <a:p>
                      <a:pPr algn="ctr"/>
                      <a:r>
                        <a:rPr lang="en-US" sz="1600" dirty="0"/>
                        <a:t>$11,869,484.16</a:t>
                      </a:r>
                    </a:p>
                  </a:txBody>
                  <a:tcPr/>
                </a:tc>
                <a:extLst>
                  <a:ext uri="{0D108BD9-81ED-4DB2-BD59-A6C34878D82A}">
                    <a16:rowId xmlns:a16="http://schemas.microsoft.com/office/drawing/2014/main" val="1693138962"/>
                  </a:ext>
                </a:extLst>
              </a:tr>
              <a:tr h="348240">
                <a:tc vMerge="1">
                  <a:txBody>
                    <a:bodyPr/>
                    <a:lstStyle/>
                    <a:p>
                      <a:endParaRPr lang="en-US"/>
                    </a:p>
                  </a:txBody>
                  <a:tcPr/>
                </a:tc>
                <a:tc>
                  <a:txBody>
                    <a:bodyPr/>
                    <a:lstStyle/>
                    <a:p>
                      <a:pPr algn="ctr"/>
                      <a:r>
                        <a:rPr lang="en-US" sz="1600" dirty="0"/>
                        <a:t>Anthem PPO (ASCIP)</a:t>
                      </a:r>
                    </a:p>
                  </a:txBody>
                  <a:tcPr/>
                </a:tc>
                <a:tc>
                  <a:txBody>
                    <a:bodyPr/>
                    <a:lstStyle/>
                    <a:p>
                      <a:pPr algn="ctr"/>
                      <a:r>
                        <a:rPr lang="en-US" sz="1600" dirty="0"/>
                        <a:t>$11,322,341.64</a:t>
                      </a:r>
                    </a:p>
                  </a:txBody>
                  <a:tcPr/>
                </a:tc>
                <a:tc>
                  <a:txBody>
                    <a:bodyPr/>
                    <a:lstStyle/>
                    <a:p>
                      <a:pPr algn="ctr"/>
                      <a:r>
                        <a:rPr lang="en-US" sz="1600" dirty="0"/>
                        <a:t>$11,514,817.08</a:t>
                      </a:r>
                    </a:p>
                  </a:txBody>
                  <a:tcPr/>
                </a:tc>
                <a:extLst>
                  <a:ext uri="{0D108BD9-81ED-4DB2-BD59-A6C34878D82A}">
                    <a16:rowId xmlns:a16="http://schemas.microsoft.com/office/drawing/2014/main" val="1790261027"/>
                  </a:ext>
                </a:extLst>
              </a:tr>
              <a:tr h="348240">
                <a:tc vMerge="1">
                  <a:txBody>
                    <a:bodyPr/>
                    <a:lstStyle/>
                    <a:p>
                      <a:endParaRPr lang="en-US"/>
                    </a:p>
                  </a:txBody>
                  <a:tcPr/>
                </a:tc>
                <a:tc>
                  <a:txBody>
                    <a:bodyPr/>
                    <a:lstStyle/>
                    <a:p>
                      <a:pPr algn="ctr"/>
                      <a:r>
                        <a:rPr lang="en-US" sz="1600" dirty="0"/>
                        <a:t>Kaiser HMO (ASCIP)</a:t>
                      </a:r>
                    </a:p>
                  </a:txBody>
                  <a:tcPr/>
                </a:tc>
                <a:tc>
                  <a:txBody>
                    <a:bodyPr/>
                    <a:lstStyle/>
                    <a:p>
                      <a:pPr algn="ctr"/>
                      <a:r>
                        <a:rPr lang="en-US" sz="1600" dirty="0"/>
                        <a:t>$4,551,711.24</a:t>
                      </a:r>
                    </a:p>
                  </a:txBody>
                  <a:tcPr/>
                </a:tc>
                <a:tc>
                  <a:txBody>
                    <a:bodyPr/>
                    <a:lstStyle/>
                    <a:p>
                      <a:pPr algn="ctr"/>
                      <a:r>
                        <a:rPr lang="en-US" sz="1600" dirty="0"/>
                        <a:t>$4,796,766.12</a:t>
                      </a:r>
                    </a:p>
                  </a:txBody>
                  <a:tcPr/>
                </a:tc>
                <a:extLst>
                  <a:ext uri="{0D108BD9-81ED-4DB2-BD59-A6C34878D82A}">
                    <a16:rowId xmlns:a16="http://schemas.microsoft.com/office/drawing/2014/main" val="3975039010"/>
                  </a:ext>
                </a:extLst>
              </a:tr>
              <a:tr h="34824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$27,545,128.80</a:t>
                      </a:r>
                    </a:p>
                  </a:txBody>
                  <a:tcPr/>
                </a:tc>
                <a:tc>
                  <a:txBody>
                    <a:bodyPr/>
                    <a:lstStyle/>
                    <a:p>
                      <a:pPr algn="ctr"/>
                      <a:r>
                        <a:rPr lang="en-US" sz="1600" dirty="0"/>
                        <a:t>$28,181,067.36</a:t>
                      </a:r>
                    </a:p>
                  </a:txBody>
                  <a:tcPr/>
                </a:tc>
                <a:extLst>
                  <a:ext uri="{0D108BD9-81ED-4DB2-BD59-A6C34878D82A}">
                    <a16:rowId xmlns:a16="http://schemas.microsoft.com/office/drawing/2014/main" val="186847545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+2.3%</a:t>
                      </a:r>
                    </a:p>
                  </a:txBody>
                  <a:tcPr/>
                </a:tc>
                <a:extLst>
                  <a:ext uri="{0D108BD9-81ED-4DB2-BD59-A6C34878D82A}">
                    <a16:rowId xmlns:a16="http://schemas.microsoft.com/office/drawing/2014/main" val="1465648514"/>
                  </a:ext>
                </a:extLst>
              </a:tr>
              <a:tr h="34824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+$635,938.56</a:t>
                      </a:r>
                    </a:p>
                  </a:txBody>
                  <a:tcPr/>
                </a:tc>
                <a:extLst>
                  <a:ext uri="{0D108BD9-81ED-4DB2-BD59-A6C34878D82A}">
                    <a16:rowId xmlns:a16="http://schemas.microsoft.com/office/drawing/2014/main" val="2099012475"/>
                  </a:ext>
                </a:extLst>
              </a:tr>
            </a:tbl>
          </a:graphicData>
        </a:graphic>
      </p:graphicFrame>
      <p:graphicFrame>
        <p:nvGraphicFramePr>
          <p:cNvPr id="5" name="Content Placeholder 3">
            <a:extLst>
              <a:ext uri="{FF2B5EF4-FFF2-40B4-BE49-F238E27FC236}">
                <a16:creationId xmlns:a16="http://schemas.microsoft.com/office/drawing/2014/main" id="{BD2F108C-85AE-2A80-524B-AB5C8A70EFCD}"/>
              </a:ext>
            </a:extLst>
          </p:cNvPr>
          <p:cNvGraphicFramePr>
            <a:graphicFrameLocks/>
          </p:cNvGraphicFramePr>
          <p:nvPr>
            <p:extLst>
              <p:ext uri="{D42A27DB-BD31-4B8C-83A1-F6EECF244321}">
                <p14:modId xmlns:p14="http://schemas.microsoft.com/office/powerpoint/2010/main" val="2647153251"/>
              </p:ext>
            </p:extLst>
          </p:nvPr>
        </p:nvGraphicFramePr>
        <p:xfrm>
          <a:off x="2036618" y="4069138"/>
          <a:ext cx="7864765" cy="2011680"/>
        </p:xfrm>
        <a:graphic>
          <a:graphicData uri="http://schemas.openxmlformats.org/drawingml/2006/table">
            <a:tbl>
              <a:tblPr firstRow="1" bandRow="1">
                <a:tableStyleId>{5C22544A-7EE6-4342-B048-85BDC9FD1C3A}</a:tableStyleId>
              </a:tblPr>
              <a:tblGrid>
                <a:gridCol w="1342884">
                  <a:extLst>
                    <a:ext uri="{9D8B030D-6E8A-4147-A177-3AD203B41FA5}">
                      <a16:colId xmlns:a16="http://schemas.microsoft.com/office/drawing/2014/main" val="1245411104"/>
                    </a:ext>
                  </a:extLst>
                </a:gridCol>
                <a:gridCol w="2874242">
                  <a:extLst>
                    <a:ext uri="{9D8B030D-6E8A-4147-A177-3AD203B41FA5}">
                      <a16:colId xmlns:a16="http://schemas.microsoft.com/office/drawing/2014/main" val="772345734"/>
                    </a:ext>
                  </a:extLst>
                </a:gridCol>
                <a:gridCol w="1884750">
                  <a:extLst>
                    <a:ext uri="{9D8B030D-6E8A-4147-A177-3AD203B41FA5}">
                      <a16:colId xmlns:a16="http://schemas.microsoft.com/office/drawing/2014/main" val="785828545"/>
                    </a:ext>
                  </a:extLst>
                </a:gridCol>
                <a:gridCol w="1762889">
                  <a:extLst>
                    <a:ext uri="{9D8B030D-6E8A-4147-A177-3AD203B41FA5}">
                      <a16:colId xmlns:a16="http://schemas.microsoft.com/office/drawing/2014/main" val="449566621"/>
                    </a:ext>
                  </a:extLst>
                </a:gridCol>
              </a:tblGrid>
              <a:tr h="313180">
                <a:tc>
                  <a:txBody>
                    <a:bodyPr/>
                    <a:lstStyle/>
                    <a:p>
                      <a:r>
                        <a:rPr lang="en-US" sz="1600"/>
                        <a:t>Coverage</a:t>
                      </a:r>
                    </a:p>
                  </a:txBody>
                  <a:tcPr/>
                </a:tc>
                <a:tc>
                  <a:txBody>
                    <a:bodyPr/>
                    <a:lstStyle/>
                    <a:p>
                      <a:pPr algn="ctr"/>
                      <a:r>
                        <a:rPr lang="en-US" sz="1600" dirty="0"/>
                        <a:t>Plan</a:t>
                      </a:r>
                    </a:p>
                  </a:txBody>
                  <a:tcPr/>
                </a:tc>
                <a:tc>
                  <a:txBody>
                    <a:bodyPr/>
                    <a:lstStyle/>
                    <a:p>
                      <a:pPr algn="ctr"/>
                      <a:r>
                        <a:rPr lang="en-US" sz="1600" dirty="0"/>
                        <a:t>2024</a:t>
                      </a:r>
                    </a:p>
                  </a:txBody>
                  <a:tcPr/>
                </a:tc>
                <a:tc>
                  <a:txBody>
                    <a:bodyPr/>
                    <a:lstStyle/>
                    <a:p>
                      <a:pPr algn="ctr"/>
                      <a:r>
                        <a:rPr lang="en-US" sz="1600" dirty="0"/>
                        <a:t>2025</a:t>
                      </a:r>
                    </a:p>
                  </a:txBody>
                  <a:tcPr/>
                </a:tc>
                <a:extLst>
                  <a:ext uri="{0D108BD9-81ED-4DB2-BD59-A6C34878D82A}">
                    <a16:rowId xmlns:a16="http://schemas.microsoft.com/office/drawing/2014/main" val="69187309"/>
                  </a:ext>
                </a:extLst>
              </a:tr>
              <a:tr h="313180">
                <a:tc>
                  <a:txBody>
                    <a:bodyPr/>
                    <a:lstStyle/>
                    <a:p>
                      <a:pPr algn="ctr"/>
                      <a:r>
                        <a:rPr lang="en-US" sz="1600" dirty="0"/>
                        <a:t>Dental</a:t>
                      </a:r>
                    </a:p>
                  </a:txBody>
                  <a:tcPr anchor="ctr"/>
                </a:tc>
                <a:tc>
                  <a:txBody>
                    <a:bodyPr/>
                    <a:lstStyle/>
                    <a:p>
                      <a:pPr algn="ctr"/>
                      <a:r>
                        <a:rPr lang="en-US" sz="1600" dirty="0"/>
                        <a:t>Delta Dental PPO (CICCS)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$1,497,303.60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$1,542,229.32</a:t>
                      </a:r>
                    </a:p>
                  </a:txBody>
                  <a:tcPr/>
                </a:tc>
                <a:extLst>
                  <a:ext uri="{0D108BD9-81ED-4DB2-BD59-A6C34878D82A}">
                    <a16:rowId xmlns:a16="http://schemas.microsoft.com/office/drawing/2014/main" val="1868475454"/>
                  </a:ext>
                </a:extLst>
              </a:tr>
              <a:tr h="313180">
                <a:tc>
                  <a:txBody>
                    <a:bodyPr/>
                    <a:lstStyle/>
                    <a:p>
                      <a:pPr lvl="0" algn="ctr">
                        <a:buNone/>
                      </a:pPr>
                      <a:r>
                        <a:rPr lang="en-US" sz="1600" dirty="0"/>
                        <a:t>Vision</a:t>
                      </a:r>
                    </a:p>
                  </a:txBody>
                  <a:tcPr/>
                </a:tc>
                <a:tc>
                  <a:txBody>
                    <a:bodyPr/>
                    <a:lstStyle/>
                    <a:p>
                      <a:pPr algn="ctr"/>
                      <a:r>
                        <a:rPr lang="en-US" sz="1600" dirty="0"/>
                        <a:t>VSP (CICCS)</a:t>
                      </a:r>
                    </a:p>
                  </a:txBody>
                  <a:tcPr/>
                </a:tc>
                <a:tc>
                  <a:txBody>
                    <a:bodyPr/>
                    <a:lstStyle/>
                    <a:p>
                      <a:pPr algn="ctr"/>
                      <a:r>
                        <a:rPr lang="en-US" sz="1600" dirty="0"/>
                        <a:t>$203,210.88</a:t>
                      </a:r>
                    </a:p>
                  </a:txBody>
                  <a:tcPr/>
                </a:tc>
                <a:tc>
                  <a:txBody>
                    <a:bodyPr/>
                    <a:lstStyle/>
                    <a:p>
                      <a:pPr algn="ctr"/>
                      <a:r>
                        <a:rPr lang="en-US" sz="1600" dirty="0"/>
                        <a:t>$212,313.60</a:t>
                      </a:r>
                    </a:p>
                  </a:txBody>
                  <a:tcPr/>
                </a:tc>
                <a:extLst>
                  <a:ext uri="{0D108BD9-81ED-4DB2-BD59-A6C34878D82A}">
                    <a16:rowId xmlns:a16="http://schemas.microsoft.com/office/drawing/2014/main" val="1465648514"/>
                  </a:ext>
                </a:extLst>
              </a:tr>
              <a:tr h="313180">
                <a:tc gridSpan="2">
                  <a:txBody>
                    <a:bodyPr/>
                    <a:lstStyle/>
                    <a:p>
                      <a:pPr algn="l"/>
                      <a:r>
                        <a:rPr lang="en-US" sz="1600" dirty="0"/>
                        <a:t>Annual Premium </a:t>
                      </a:r>
                    </a:p>
                  </a:txBody>
                  <a:tcPr anchor="ctr"/>
                </a:tc>
                <a:tc hMerge="1">
                  <a:txBody>
                    <a:bodyPr/>
                    <a:lstStyle/>
                    <a:p>
                      <a:pPr algn="ctr"/>
                      <a:r>
                        <a:rPr lang="en-US" dirty="0"/>
                        <a:t>Annual Premium </a:t>
                      </a:r>
                    </a:p>
                  </a:txBody>
                  <a:tcPr/>
                </a:tc>
                <a:tc>
                  <a:txBody>
                    <a:bodyPr/>
                    <a:lstStyle/>
                    <a:p>
                      <a:pPr algn="ctr"/>
                      <a:r>
                        <a:rPr lang="en-US" sz="1600" dirty="0"/>
                        <a:t>$1,700,514.48</a:t>
                      </a:r>
                    </a:p>
                  </a:txBody>
                  <a:tcPr/>
                </a:tc>
                <a:tc>
                  <a:txBody>
                    <a:bodyPr/>
                    <a:lstStyle/>
                    <a:p>
                      <a:pPr algn="ctr"/>
                      <a:r>
                        <a:rPr lang="en-US" sz="1600" dirty="0"/>
                        <a:t>$1,754,542.92</a:t>
                      </a:r>
                    </a:p>
                  </a:txBody>
                  <a:tcPr/>
                </a:tc>
                <a:extLst>
                  <a:ext uri="{0D108BD9-81ED-4DB2-BD59-A6C34878D82A}">
                    <a16:rowId xmlns:a16="http://schemas.microsoft.com/office/drawing/2014/main" val="4250351180"/>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3%</a:t>
                      </a:r>
                    </a:p>
                  </a:txBody>
                  <a:tcPr/>
                </a:tc>
                <a:extLst>
                  <a:ext uri="{0D108BD9-81ED-4DB2-BD59-A6C34878D82A}">
                    <a16:rowId xmlns:a16="http://schemas.microsoft.com/office/drawing/2014/main" val="3898243015"/>
                  </a:ext>
                </a:extLst>
              </a:tr>
              <a:tr h="313180">
                <a:tc gridSpan="2">
                  <a:txBody>
                    <a:bodyPr/>
                    <a:lstStyle/>
                    <a:p>
                      <a:pPr algn="l"/>
                      <a:r>
                        <a:rPr lang="en-US" sz="1600" dirty="0"/>
                        <a:t>$ Change Over Current</a:t>
                      </a:r>
                    </a:p>
                  </a:txBody>
                  <a:tcPr/>
                </a:tc>
                <a:tc hMerge="1">
                  <a:txBody>
                    <a:bodyPr/>
                    <a:lstStyle/>
                    <a:p>
                      <a:pPr algn="ctr"/>
                      <a:r>
                        <a:rPr lang="en-US" dirty="0"/>
                        <a:t>$ Change Over Current</a:t>
                      </a:r>
                    </a:p>
                  </a:txBody>
                  <a:tcPr/>
                </a:tc>
                <a:tc>
                  <a:txBody>
                    <a:bodyPr/>
                    <a:lstStyle/>
                    <a:p>
                      <a:pPr algn="ctr"/>
                      <a:endParaRPr lang="en-US" sz="1600" dirty="0"/>
                    </a:p>
                  </a:txBody>
                  <a:tcPr/>
                </a:tc>
                <a:tc>
                  <a:txBody>
                    <a:bodyPr/>
                    <a:lstStyle/>
                    <a:p>
                      <a:pPr algn="ctr"/>
                      <a:r>
                        <a:rPr lang="en-US" sz="1600" dirty="0"/>
                        <a:t>+$54,028.44</a:t>
                      </a:r>
                    </a:p>
                  </a:txBody>
                  <a:tcPr/>
                </a:tc>
                <a:extLst>
                  <a:ext uri="{0D108BD9-81ED-4DB2-BD59-A6C34878D82A}">
                    <a16:rowId xmlns:a16="http://schemas.microsoft.com/office/drawing/2014/main" val="272424346"/>
                  </a:ext>
                </a:extLst>
              </a:tr>
            </a:tbl>
          </a:graphicData>
        </a:graphic>
      </p:graphicFrame>
    </p:spTree>
    <p:extLst>
      <p:ext uri="{BB962C8B-B14F-4D97-AF65-F5344CB8AC3E}">
        <p14:creationId xmlns:p14="http://schemas.microsoft.com/office/powerpoint/2010/main" val="233573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2025 Aetna Final Rates</a:t>
            </a:r>
          </a:p>
        </p:txBody>
      </p:sp>
    </p:spTree>
    <p:extLst>
      <p:ext uri="{BB962C8B-B14F-4D97-AF65-F5344CB8AC3E}">
        <p14:creationId xmlns:p14="http://schemas.microsoft.com/office/powerpoint/2010/main" val="394835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Option 1</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227263" y="1645531"/>
          <a:ext cx="5717186" cy="3779520"/>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$766.18</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$1,607.48</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$2,296.90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$901,860.94</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$10,822,331.28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-($541,982.76)</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$1,176.09</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$2,456.51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$3,528.50</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$791,467.45</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$9,497,609.40</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-4.77%</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-($476,160.24)</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-$1,018,143.00</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25168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2a</a:t>
            </a:r>
            <a:br>
              <a:rPr lang="en-US" dirty="0">
                <a:cs typeface="Arial"/>
              </a:rPr>
            </a:br>
            <a:r>
              <a:rPr lang="en-US" sz="1600" dirty="0">
                <a:latin typeface="+mj-lt"/>
                <a:cs typeface="Arial" panose="020B0604020202020204" pitchFamily="34" charset="0"/>
              </a:rPr>
              <a:t>Quote #2 (a) - All Benefit Eligible Active Employees and Early Retirees </a:t>
            </a:r>
            <a:r>
              <a:rPr lang="en-US" sz="1600" u="sng" dirty="0">
                <a:latin typeface="+mj-lt"/>
                <a:cs typeface="Arial" panose="020B0604020202020204" pitchFamily="34" charset="0"/>
              </a:rPr>
              <a:t>except</a:t>
            </a:r>
            <a:r>
              <a:rPr lang="en-US" sz="1600" dirty="0">
                <a:latin typeface="+mj-lt"/>
                <a:cs typeface="Arial" panose="020B0604020202020204" pitchFamily="34" charset="0"/>
              </a:rPr>
              <a:t> CSEA 579</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542636" y="1664033"/>
          <a:ext cx="5146964" cy="3779520"/>
        </p:xfrm>
        <a:graphic>
          <a:graphicData uri="http://schemas.openxmlformats.org/drawingml/2006/table">
            <a:tbl>
              <a:tblPr firstRow="1" bandRow="1">
                <a:tableStyleId>{5C22544A-7EE6-4342-B048-85BDC9FD1C3A}</a:tableStyleId>
              </a:tblPr>
              <a:tblGrid>
                <a:gridCol w="1535545">
                  <a:extLst>
                    <a:ext uri="{9D8B030D-6E8A-4147-A177-3AD203B41FA5}">
                      <a16:colId xmlns:a16="http://schemas.microsoft.com/office/drawing/2014/main" val="2865777675"/>
                    </a:ext>
                  </a:extLst>
                </a:gridCol>
                <a:gridCol w="523241">
                  <a:extLst>
                    <a:ext uri="{9D8B030D-6E8A-4147-A177-3AD203B41FA5}">
                      <a16:colId xmlns:a16="http://schemas.microsoft.com/office/drawing/2014/main" val="3004253403"/>
                    </a:ext>
                  </a:extLst>
                </a:gridCol>
                <a:gridCol w="1139305">
                  <a:extLst>
                    <a:ext uri="{9D8B030D-6E8A-4147-A177-3AD203B41FA5}">
                      <a16:colId xmlns:a16="http://schemas.microsoft.com/office/drawing/2014/main" val="3306517564"/>
                    </a:ext>
                  </a:extLst>
                </a:gridCol>
                <a:gridCol w="1948873">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59</a:t>
                      </a:r>
                    </a:p>
                  </a:txBody>
                  <a:tcPr/>
                </a:tc>
                <a:tc>
                  <a:txBody>
                    <a:bodyPr/>
                    <a:lstStyle/>
                    <a:p>
                      <a:pPr algn="r"/>
                      <a:r>
                        <a:rPr lang="en-US" sz="1400" dirty="0"/>
                        <a:t>$818.23</a:t>
                      </a:r>
                    </a:p>
                  </a:txBody>
                  <a:tcPr/>
                </a:tc>
                <a:tc>
                  <a:txBody>
                    <a:bodyPr/>
                    <a:lstStyle/>
                    <a:p>
                      <a:pPr algn="r"/>
                      <a:r>
                        <a:rPr lang="en-US" sz="1400" dirty="0"/>
                        <a:t>$761.41</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43</a:t>
                      </a:r>
                    </a:p>
                  </a:txBody>
                  <a:tcPr/>
                </a:tc>
                <a:tc>
                  <a:txBody>
                    <a:bodyPr/>
                    <a:lstStyle/>
                    <a:p>
                      <a:pPr algn="r"/>
                      <a:r>
                        <a:rPr lang="en-US" sz="1400" dirty="0"/>
                        <a:t>$1,716.68</a:t>
                      </a:r>
                    </a:p>
                  </a:txBody>
                  <a:tcPr/>
                </a:tc>
                <a:tc>
                  <a:txBody>
                    <a:bodyPr/>
                    <a:lstStyle/>
                    <a:p>
                      <a:pPr algn="r"/>
                      <a:r>
                        <a:rPr lang="en-US" sz="1400" dirty="0"/>
                        <a:t>$1,597.47</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129</a:t>
                      </a:r>
                    </a:p>
                  </a:txBody>
                  <a:tcPr/>
                </a:tc>
                <a:tc>
                  <a:txBody>
                    <a:bodyPr/>
                    <a:lstStyle/>
                    <a:p>
                      <a:pPr algn="r"/>
                      <a:r>
                        <a:rPr lang="en-US" sz="1400" dirty="0"/>
                        <a:t>$2,452.93</a:t>
                      </a:r>
                    </a:p>
                  </a:txBody>
                  <a:tcPr/>
                </a:tc>
                <a:tc>
                  <a:txBody>
                    <a:bodyPr/>
                    <a:lstStyle/>
                    <a:p>
                      <a:pPr algn="r"/>
                      <a:r>
                        <a:rPr lang="en-US" sz="1400" dirty="0"/>
                        <a:t>$2,282.61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$438,520,78</a:t>
                      </a:r>
                    </a:p>
                  </a:txBody>
                  <a:tcPr/>
                </a:tc>
                <a:tc hMerge="1">
                  <a:txBody>
                    <a:bodyPr/>
                    <a:lstStyle/>
                    <a:p>
                      <a:endParaRPr lang="en-US"/>
                    </a:p>
                  </a:txBody>
                  <a:tcPr/>
                </a:tc>
                <a:tc>
                  <a:txBody>
                    <a:bodyPr/>
                    <a:lstStyle/>
                    <a:p>
                      <a:pPr algn="r"/>
                      <a:r>
                        <a:rPr lang="en-US" sz="1400" dirty="0"/>
                        <a:t>$408,071.09</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$5,262,249.36</a:t>
                      </a:r>
                    </a:p>
                  </a:txBody>
                  <a:tcPr/>
                </a:tc>
                <a:tc hMerge="1">
                  <a:txBody>
                    <a:bodyPr/>
                    <a:lstStyle/>
                    <a:p>
                      <a:endParaRPr lang="en-US"/>
                    </a:p>
                  </a:txBody>
                  <a:tcPr/>
                </a:tc>
                <a:tc>
                  <a:txBody>
                    <a:bodyPr/>
                    <a:lstStyle/>
                    <a:p>
                      <a:pPr algn="r"/>
                      <a:r>
                        <a:rPr lang="en-US" sz="1400" dirty="0"/>
                        <a:t>$4,896,853.08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-5.36%</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-($277,433.64)</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84C5CB2B-B66A-492F-99E4-9CF0E5BE3271}"/>
              </a:ext>
            </a:extLst>
          </p:cNvPr>
          <p:cNvGraphicFramePr>
            <a:graphicFrameLocks noGrp="1"/>
          </p:cNvGraphicFramePr>
          <p:nvPr/>
        </p:nvGraphicFramePr>
        <p:xfrm>
          <a:off x="6502401" y="1649800"/>
          <a:ext cx="5146964" cy="3793753"/>
        </p:xfrm>
        <a:graphic>
          <a:graphicData uri="http://schemas.openxmlformats.org/drawingml/2006/table">
            <a:tbl>
              <a:tblPr firstRow="1" bandRow="1">
                <a:tableStyleId>{5C22544A-7EE6-4342-B048-85BDC9FD1C3A}</a:tableStyleId>
              </a:tblPr>
              <a:tblGrid>
                <a:gridCol w="1539111">
                  <a:extLst>
                    <a:ext uri="{9D8B030D-6E8A-4147-A177-3AD203B41FA5}">
                      <a16:colId xmlns:a16="http://schemas.microsoft.com/office/drawing/2014/main" val="1912937720"/>
                    </a:ext>
                  </a:extLst>
                </a:gridCol>
                <a:gridCol w="519675">
                  <a:extLst>
                    <a:ext uri="{9D8B030D-6E8A-4147-A177-3AD203B41FA5}">
                      <a16:colId xmlns:a16="http://schemas.microsoft.com/office/drawing/2014/main" val="2084616454"/>
                    </a:ext>
                  </a:extLst>
                </a:gridCol>
                <a:gridCol w="1048857">
                  <a:extLst>
                    <a:ext uri="{9D8B030D-6E8A-4147-A177-3AD203B41FA5}">
                      <a16:colId xmlns:a16="http://schemas.microsoft.com/office/drawing/2014/main" val="3552329364"/>
                    </a:ext>
                  </a:extLst>
                </a:gridCol>
                <a:gridCol w="2039321">
                  <a:extLst>
                    <a:ext uri="{9D8B030D-6E8A-4147-A177-3AD203B41FA5}">
                      <a16:colId xmlns:a16="http://schemas.microsoft.com/office/drawing/2014/main" val="898678130"/>
                    </a:ext>
                  </a:extLst>
                </a:gridCol>
              </a:tblGrid>
              <a:tr h="303551">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2387031852"/>
                  </a:ext>
                </a:extLst>
              </a:tr>
              <a:tr h="303551">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25616335"/>
                  </a:ext>
                </a:extLst>
              </a:tr>
              <a:tr h="303551">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540537232"/>
                  </a:ext>
                </a:extLst>
              </a:tr>
              <a:tr h="303551">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2a</a:t>
                      </a:r>
                    </a:p>
                  </a:txBody>
                  <a:tcPr anchor="ctr">
                    <a:solidFill>
                      <a:srgbClr val="632340"/>
                    </a:solidFill>
                  </a:tcPr>
                </a:tc>
                <a:extLst>
                  <a:ext uri="{0D108BD9-81ED-4DB2-BD59-A6C34878D82A}">
                    <a16:rowId xmlns:a16="http://schemas.microsoft.com/office/drawing/2014/main" val="1289869792"/>
                  </a:ext>
                </a:extLst>
              </a:tr>
              <a:tr h="303551">
                <a:tc>
                  <a:txBody>
                    <a:bodyPr/>
                    <a:lstStyle/>
                    <a:p>
                      <a:r>
                        <a:rPr lang="en-US" sz="1400" dirty="0"/>
                        <a:t>EE Only</a:t>
                      </a:r>
                    </a:p>
                  </a:txBody>
                  <a:tcPr/>
                </a:tc>
                <a:tc>
                  <a:txBody>
                    <a:bodyPr/>
                    <a:lstStyle/>
                    <a:p>
                      <a:pPr lvl="0" algn="r">
                        <a:buNone/>
                      </a:pPr>
                      <a:r>
                        <a:rPr lang="en-US" sz="1400" dirty="0"/>
                        <a:t>106</a:t>
                      </a:r>
                    </a:p>
                  </a:txBody>
                  <a:tcPr/>
                </a:tc>
                <a:tc>
                  <a:txBody>
                    <a:bodyPr/>
                    <a:lstStyle/>
                    <a:p>
                      <a:pPr algn="r"/>
                      <a:r>
                        <a:rPr lang="en-US" sz="1400" dirty="0"/>
                        <a:t>$1,256.05</a:t>
                      </a:r>
                    </a:p>
                  </a:txBody>
                  <a:tcPr/>
                </a:tc>
                <a:tc>
                  <a:txBody>
                    <a:bodyPr/>
                    <a:lstStyle/>
                    <a:p>
                      <a:pPr algn="r"/>
                      <a:r>
                        <a:rPr lang="en-US" sz="1400" dirty="0"/>
                        <a:t>$1,168.77</a:t>
                      </a:r>
                    </a:p>
                  </a:txBody>
                  <a:tcPr/>
                </a:tc>
                <a:extLst>
                  <a:ext uri="{0D108BD9-81ED-4DB2-BD59-A6C34878D82A}">
                    <a16:rowId xmlns:a16="http://schemas.microsoft.com/office/drawing/2014/main" val="402668792"/>
                  </a:ext>
                </a:extLst>
              </a:tr>
              <a:tr h="303551">
                <a:tc>
                  <a:txBody>
                    <a:bodyPr/>
                    <a:lstStyle/>
                    <a:p>
                      <a:r>
                        <a:rPr lang="en-US" sz="1400" dirty="0"/>
                        <a:t>EE + 1</a:t>
                      </a:r>
                    </a:p>
                  </a:txBody>
                  <a:tcPr/>
                </a:tc>
                <a:tc>
                  <a:txBody>
                    <a:bodyPr/>
                    <a:lstStyle/>
                    <a:p>
                      <a:pPr lvl="0" algn="r">
                        <a:buNone/>
                      </a:pPr>
                      <a:r>
                        <a:rPr lang="en-US" sz="1400" dirty="0"/>
                        <a:t>95</a:t>
                      </a:r>
                    </a:p>
                  </a:txBody>
                  <a:tcPr/>
                </a:tc>
                <a:tc>
                  <a:txBody>
                    <a:bodyPr/>
                    <a:lstStyle/>
                    <a:p>
                      <a:pPr algn="r"/>
                      <a:r>
                        <a:rPr lang="en-US" sz="1400" dirty="0"/>
                        <a:t>$2,623.52</a:t>
                      </a:r>
                    </a:p>
                  </a:txBody>
                  <a:tcPr/>
                </a:tc>
                <a:tc>
                  <a:txBody>
                    <a:bodyPr/>
                    <a:lstStyle/>
                    <a:p>
                      <a:pPr algn="r"/>
                      <a:r>
                        <a:rPr lang="en-US" sz="1400" dirty="0"/>
                        <a:t>$2,452.12</a:t>
                      </a:r>
                    </a:p>
                  </a:txBody>
                  <a:tcPr/>
                </a:tc>
                <a:extLst>
                  <a:ext uri="{0D108BD9-81ED-4DB2-BD59-A6C34878D82A}">
                    <a16:rowId xmlns:a16="http://schemas.microsoft.com/office/drawing/2014/main" val="1991882534"/>
                  </a:ext>
                </a:extLst>
              </a:tr>
              <a:tr h="319033">
                <a:tc>
                  <a:txBody>
                    <a:bodyPr/>
                    <a:lstStyle/>
                    <a:p>
                      <a:r>
                        <a:rPr lang="en-US" sz="1400"/>
                        <a:t>EE + Family</a:t>
                      </a:r>
                    </a:p>
                  </a:txBody>
                  <a:tcPr/>
                </a:tc>
                <a:tc>
                  <a:txBody>
                    <a:bodyPr/>
                    <a:lstStyle/>
                    <a:p>
                      <a:pPr lvl="0" algn="r">
                        <a:buNone/>
                      </a:pPr>
                      <a:r>
                        <a:rPr lang="en-US" sz="1400" dirty="0"/>
                        <a:t>63</a:t>
                      </a:r>
                    </a:p>
                  </a:txBody>
                  <a:tcPr/>
                </a:tc>
                <a:tc>
                  <a:txBody>
                    <a:bodyPr/>
                    <a:lstStyle/>
                    <a:p>
                      <a:pPr algn="r"/>
                      <a:r>
                        <a:rPr lang="en-US" sz="1400" dirty="0"/>
                        <a:t>$3,768.393</a:t>
                      </a:r>
                    </a:p>
                  </a:txBody>
                  <a:tcPr/>
                </a:tc>
                <a:tc>
                  <a:txBody>
                    <a:bodyPr/>
                    <a:lstStyle/>
                    <a:p>
                      <a:pPr algn="r"/>
                      <a:r>
                        <a:rPr lang="en-US" sz="1400" dirty="0"/>
                        <a:t>$3,503.80</a:t>
                      </a:r>
                    </a:p>
                  </a:txBody>
                  <a:tcPr/>
                </a:tc>
                <a:extLst>
                  <a:ext uri="{0D108BD9-81ED-4DB2-BD59-A6C34878D82A}">
                    <a16:rowId xmlns:a16="http://schemas.microsoft.com/office/drawing/2014/main" val="1870309692"/>
                  </a:ext>
                </a:extLst>
              </a:tr>
              <a:tr h="303551">
                <a:tc>
                  <a:txBody>
                    <a:bodyPr/>
                    <a:lstStyle/>
                    <a:p>
                      <a:r>
                        <a:rPr lang="en-US" sz="1400"/>
                        <a:t>Monthly Premium</a:t>
                      </a:r>
                    </a:p>
                  </a:txBody>
                  <a:tcPr/>
                </a:tc>
                <a:tc gridSpan="2">
                  <a:txBody>
                    <a:bodyPr/>
                    <a:lstStyle/>
                    <a:p>
                      <a:pPr lvl="0" algn="r">
                        <a:buNone/>
                      </a:pPr>
                      <a:r>
                        <a:rPr lang="en-US" sz="1400" dirty="0"/>
                        <a:t>$619,784.27</a:t>
                      </a:r>
                    </a:p>
                  </a:txBody>
                  <a:tcPr/>
                </a:tc>
                <a:tc hMerge="1">
                  <a:txBody>
                    <a:bodyPr/>
                    <a:lstStyle/>
                    <a:p>
                      <a:endParaRPr lang="en-US"/>
                    </a:p>
                  </a:txBody>
                  <a:tcPr/>
                </a:tc>
                <a:tc>
                  <a:txBody>
                    <a:bodyPr/>
                    <a:lstStyle/>
                    <a:p>
                      <a:pPr algn="r"/>
                      <a:r>
                        <a:rPr lang="en-US" sz="1400" dirty="0"/>
                        <a:t>$577,580.42</a:t>
                      </a:r>
                    </a:p>
                  </a:txBody>
                  <a:tcPr/>
                </a:tc>
                <a:extLst>
                  <a:ext uri="{0D108BD9-81ED-4DB2-BD59-A6C34878D82A}">
                    <a16:rowId xmlns:a16="http://schemas.microsoft.com/office/drawing/2014/main" val="631069883"/>
                  </a:ext>
                </a:extLst>
              </a:tr>
              <a:tr h="303551">
                <a:tc>
                  <a:txBody>
                    <a:bodyPr/>
                    <a:lstStyle/>
                    <a:p>
                      <a:r>
                        <a:rPr lang="en-US" sz="1400" dirty="0"/>
                        <a:t>Annual Premium</a:t>
                      </a:r>
                    </a:p>
                  </a:txBody>
                  <a:tcPr/>
                </a:tc>
                <a:tc gridSpan="2">
                  <a:txBody>
                    <a:bodyPr/>
                    <a:lstStyle/>
                    <a:p>
                      <a:pPr lvl="0" algn="r">
                        <a:buNone/>
                      </a:pPr>
                      <a:r>
                        <a:rPr lang="en-US" sz="1400" dirty="0"/>
                        <a:t>$7,437,411.24</a:t>
                      </a:r>
                    </a:p>
                  </a:txBody>
                  <a:tcPr/>
                </a:tc>
                <a:tc hMerge="1">
                  <a:txBody>
                    <a:bodyPr/>
                    <a:lstStyle/>
                    <a:p>
                      <a:endParaRPr lang="en-US"/>
                    </a:p>
                  </a:txBody>
                  <a:tcPr/>
                </a:tc>
                <a:tc>
                  <a:txBody>
                    <a:bodyPr/>
                    <a:lstStyle/>
                    <a:p>
                      <a:pPr algn="r"/>
                      <a:r>
                        <a:rPr lang="en-US" sz="1400" dirty="0"/>
                        <a:t>$6,930,965.04</a:t>
                      </a:r>
                    </a:p>
                  </a:txBody>
                  <a:tcPr/>
                </a:tc>
                <a:extLst>
                  <a:ext uri="{0D108BD9-81ED-4DB2-BD59-A6C34878D82A}">
                    <a16:rowId xmlns:a16="http://schemas.microsoft.com/office/drawing/2014/main" val="2152335652"/>
                  </a:ext>
                </a:extLst>
              </a:tr>
              <a:tr h="51603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-5.23%</a:t>
                      </a:r>
                    </a:p>
                  </a:txBody>
                  <a:tcPr/>
                </a:tc>
                <a:extLst>
                  <a:ext uri="{0D108BD9-81ED-4DB2-BD59-A6C34878D82A}">
                    <a16:rowId xmlns:a16="http://schemas.microsoft.com/office/drawing/2014/main" val="593015278"/>
                  </a:ext>
                </a:extLst>
              </a:tr>
              <a:tr h="51603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algn="r"/>
                      <a:r>
                        <a:rPr lang="en-US" sz="1400" b="1" dirty="0">
                          <a:solidFill>
                            <a:schemeClr val="tx1"/>
                          </a:solidFill>
                        </a:rPr>
                        <a:t>-($382,124.76)</a:t>
                      </a:r>
                    </a:p>
                  </a:txBody>
                  <a:tcPr/>
                </a:tc>
                <a:extLst>
                  <a:ext uri="{0D108BD9-81ED-4DB2-BD59-A6C34878D82A}">
                    <a16:rowId xmlns:a16="http://schemas.microsoft.com/office/drawing/2014/main" val="4193041056"/>
                  </a:ext>
                </a:extLst>
              </a:tr>
            </a:tbl>
          </a:graphicData>
        </a:graphic>
      </p:graphicFrame>
      <p:graphicFrame>
        <p:nvGraphicFramePr>
          <p:cNvPr id="7" name="Table 6">
            <a:extLst>
              <a:ext uri="{FF2B5EF4-FFF2-40B4-BE49-F238E27FC236}">
                <a16:creationId xmlns:a16="http://schemas.microsoft.com/office/drawing/2014/main" id="{92EDE6D8-F4A2-27E5-61EB-9CF647FD1091}"/>
              </a:ext>
            </a:extLst>
          </p:cNvPr>
          <p:cNvGraphicFramePr>
            <a:graphicFrameLocks noGrp="1"/>
          </p:cNvGraphicFramePr>
          <p:nvPr/>
        </p:nvGraphicFramePr>
        <p:xfrm>
          <a:off x="3140363" y="5689424"/>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3700781277"/>
                    </a:ext>
                  </a:extLst>
                </a:gridCol>
                <a:gridCol w="3435926">
                  <a:extLst>
                    <a:ext uri="{9D8B030D-6E8A-4147-A177-3AD203B41FA5}">
                      <a16:colId xmlns:a16="http://schemas.microsoft.com/office/drawing/2014/main" val="2875868631"/>
                    </a:ext>
                  </a:extLst>
                </a:gridCol>
              </a:tblGrid>
              <a:tr h="301856">
                <a:tc>
                  <a:txBody>
                    <a:bodyPr/>
                    <a:lstStyle/>
                    <a:p>
                      <a:r>
                        <a:rPr lang="en-US" sz="1400" b="1" dirty="0">
                          <a:solidFill>
                            <a:schemeClr val="bg1"/>
                          </a:solidFill>
                        </a:rPr>
                        <a:t>Total Estimated Savings from Current</a:t>
                      </a:r>
                    </a:p>
                  </a:txBody>
                  <a:tcPr>
                    <a:solidFill>
                      <a:srgbClr val="632340"/>
                    </a:solidFill>
                  </a:tcPr>
                </a:tc>
                <a:tc>
                  <a:txBody>
                    <a:bodyPr/>
                    <a:lstStyle/>
                    <a:p>
                      <a:pPr algn="ctr"/>
                      <a:r>
                        <a:rPr lang="en-US" sz="1400" b="1" dirty="0">
                          <a:solidFill>
                            <a:schemeClr val="bg1"/>
                          </a:solidFill>
                        </a:rPr>
                        <a:t>-$659,558.40</a:t>
                      </a:r>
                    </a:p>
                  </a:txBody>
                  <a:tcPr>
                    <a:solidFill>
                      <a:srgbClr val="632340"/>
                    </a:solidFill>
                  </a:tcPr>
                </a:tc>
                <a:extLst>
                  <a:ext uri="{0D108BD9-81ED-4DB2-BD59-A6C34878D82A}">
                    <a16:rowId xmlns:a16="http://schemas.microsoft.com/office/drawing/2014/main" val="4174803946"/>
                  </a:ext>
                </a:extLst>
              </a:tr>
            </a:tbl>
          </a:graphicData>
        </a:graphic>
      </p:graphicFrame>
    </p:spTree>
    <p:extLst>
      <p:ext uri="{BB962C8B-B14F-4D97-AF65-F5344CB8AC3E}">
        <p14:creationId xmlns:p14="http://schemas.microsoft.com/office/powerpoint/2010/main" val="203637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a:xfrm>
            <a:off x="438150" y="147783"/>
            <a:ext cx="11315699" cy="1103746"/>
          </a:xfrm>
        </p:spPr>
        <p:txBody>
          <a:bodyPr>
            <a:normAutofit/>
          </a:bodyPr>
          <a:lstStyle/>
          <a:p>
            <a:pPr lvl="0"/>
            <a:r>
              <a:rPr lang="en-US" dirty="0">
                <a:cs typeface="Arial"/>
              </a:rPr>
              <a:t>Rate Comparison – AETNA HMO &amp; PPO Option 2b</a:t>
            </a:r>
            <a:br>
              <a:rPr lang="en-US" dirty="0">
                <a:cs typeface="Arial"/>
              </a:rPr>
            </a:br>
            <a:r>
              <a:rPr lang="en-US" sz="1600" dirty="0">
                <a:latin typeface="+mj-lt"/>
                <a:cs typeface="Arial" panose="020B0604020202020204" pitchFamily="34" charset="0"/>
              </a:rPr>
              <a:t>Quote #2 (b) - All </a:t>
            </a:r>
            <a:r>
              <a:rPr lang="en-US" sz="1600" u="none" dirty="0">
                <a:latin typeface="+mj-lt"/>
                <a:cs typeface="Arial" panose="020B0604020202020204" pitchFamily="34" charset="0"/>
              </a:rPr>
              <a:t>CSEA 579 </a:t>
            </a:r>
            <a:r>
              <a:rPr lang="en-US" sz="1600" dirty="0">
                <a:latin typeface="+mj-lt"/>
                <a:cs typeface="Arial" panose="020B0604020202020204" pitchFamily="34" charset="0"/>
              </a:rPr>
              <a:t>Benefit Eligible Active Employees and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170872" y="1711138"/>
          <a:ext cx="5611092" cy="3779520"/>
        </p:xfrm>
        <a:graphic>
          <a:graphicData uri="http://schemas.openxmlformats.org/drawingml/2006/table">
            <a:tbl>
              <a:tblPr firstRow="1" bandRow="1">
                <a:tableStyleId>{5C22544A-7EE6-4342-B048-85BDC9FD1C3A}</a:tableStyleId>
              </a:tblPr>
              <a:tblGrid>
                <a:gridCol w="1550819">
                  <a:extLst>
                    <a:ext uri="{9D8B030D-6E8A-4147-A177-3AD203B41FA5}">
                      <a16:colId xmlns:a16="http://schemas.microsoft.com/office/drawing/2014/main" val="2865777675"/>
                    </a:ext>
                  </a:extLst>
                </a:gridCol>
                <a:gridCol w="484901">
                  <a:extLst>
                    <a:ext uri="{9D8B030D-6E8A-4147-A177-3AD203B41FA5}">
                      <a16:colId xmlns:a16="http://schemas.microsoft.com/office/drawing/2014/main" val="3004253403"/>
                    </a:ext>
                  </a:extLst>
                </a:gridCol>
                <a:gridCol w="1330935">
                  <a:extLst>
                    <a:ext uri="{9D8B030D-6E8A-4147-A177-3AD203B41FA5}">
                      <a16:colId xmlns:a16="http://schemas.microsoft.com/office/drawing/2014/main" val="3306517564"/>
                    </a:ext>
                  </a:extLst>
                </a:gridCol>
                <a:gridCol w="2244437">
                  <a:extLst>
                    <a:ext uri="{9D8B030D-6E8A-4147-A177-3AD203B41FA5}">
                      <a16:colId xmlns:a16="http://schemas.microsoft.com/office/drawing/2014/main" val="3723609454"/>
                    </a:ext>
                  </a:extLst>
                </a:gridCol>
              </a:tblGrid>
              <a:tr h="263487">
                <a:tc rowSpan="4">
                  <a:txBody>
                    <a:bodyPr/>
                    <a:lstStyle/>
                    <a:p>
                      <a:pPr lvl="0" algn="l"/>
                      <a:r>
                        <a:rPr lang="en-US" sz="1400" dirty="0"/>
                        <a:t>Anthem HMO</a:t>
                      </a:r>
                    </a:p>
                    <a:p>
                      <a:pPr lvl="0">
                        <a:buNone/>
                      </a:pPr>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 </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50</a:t>
                      </a:r>
                    </a:p>
                  </a:txBody>
                  <a:tcPr/>
                </a:tc>
                <a:tc>
                  <a:txBody>
                    <a:bodyPr/>
                    <a:lstStyle/>
                    <a:p>
                      <a:pPr algn="r"/>
                      <a:r>
                        <a:rPr lang="en-US" sz="1400" dirty="0"/>
                        <a:t>$818.23</a:t>
                      </a:r>
                    </a:p>
                  </a:txBody>
                  <a:tcPr/>
                </a:tc>
                <a:tc>
                  <a:txBody>
                    <a:bodyPr/>
                    <a:lstStyle/>
                    <a:p>
                      <a:pPr algn="r"/>
                      <a:r>
                        <a:rPr lang="en-US" sz="1400" dirty="0"/>
                        <a:t>$851.82</a:t>
                      </a:r>
                    </a:p>
                  </a:txBody>
                  <a:tcPr/>
                </a:tc>
                <a:extLst>
                  <a:ext uri="{0D108BD9-81ED-4DB2-BD59-A6C34878D82A}">
                    <a16:rowId xmlns:a16="http://schemas.microsoft.com/office/drawing/2014/main" val="2917265168"/>
                  </a:ext>
                </a:extLst>
              </a:tr>
              <a:tr h="263487">
                <a:tc>
                  <a:txBody>
                    <a:bodyPr/>
                    <a:lstStyle/>
                    <a:p>
                      <a:r>
                        <a:rPr lang="en-US" sz="1400" dirty="0"/>
                        <a:t>EE + 1</a:t>
                      </a:r>
                    </a:p>
                  </a:txBody>
                  <a:tcPr/>
                </a:tc>
                <a:tc>
                  <a:txBody>
                    <a:bodyPr/>
                    <a:lstStyle/>
                    <a:p>
                      <a:pPr lvl="0" algn="r">
                        <a:buNone/>
                      </a:pPr>
                      <a:r>
                        <a:rPr lang="en-US" sz="1400" dirty="0"/>
                        <a:t>66</a:t>
                      </a:r>
                    </a:p>
                  </a:txBody>
                  <a:tcPr/>
                </a:tc>
                <a:tc>
                  <a:txBody>
                    <a:bodyPr/>
                    <a:lstStyle/>
                    <a:p>
                      <a:pPr algn="r"/>
                      <a:r>
                        <a:rPr lang="en-US" sz="1400" dirty="0"/>
                        <a:t>$1,716.68</a:t>
                      </a:r>
                    </a:p>
                  </a:txBody>
                  <a:tcPr/>
                </a:tc>
                <a:tc>
                  <a:txBody>
                    <a:bodyPr/>
                    <a:lstStyle/>
                    <a:p>
                      <a:pPr algn="r"/>
                      <a:r>
                        <a:rPr lang="en-US" sz="1400" dirty="0"/>
                        <a:t>$1,787.16</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151</a:t>
                      </a:r>
                    </a:p>
                  </a:txBody>
                  <a:tcPr/>
                </a:tc>
                <a:tc>
                  <a:txBody>
                    <a:bodyPr/>
                    <a:lstStyle/>
                    <a:p>
                      <a:pPr algn="r"/>
                      <a:r>
                        <a:rPr lang="en-US" sz="1400" dirty="0"/>
                        <a:t>$2,452.93</a:t>
                      </a:r>
                    </a:p>
                  </a:txBody>
                  <a:tcPr/>
                </a:tc>
                <a:tc>
                  <a:txBody>
                    <a:bodyPr/>
                    <a:lstStyle/>
                    <a:p>
                      <a:pPr algn="r"/>
                      <a:r>
                        <a:rPr lang="en-US" sz="1400" dirty="0"/>
                        <a:t>$2,553.64</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$524,604.81</a:t>
                      </a:r>
                    </a:p>
                  </a:txBody>
                  <a:tcPr/>
                </a:tc>
                <a:tc hMerge="1">
                  <a:txBody>
                    <a:bodyPr/>
                    <a:lstStyle/>
                    <a:p>
                      <a:endParaRPr lang="en-US"/>
                    </a:p>
                  </a:txBody>
                  <a:tcPr/>
                </a:tc>
                <a:tc>
                  <a:txBody>
                    <a:bodyPr/>
                    <a:lstStyle/>
                    <a:p>
                      <a:pPr algn="r"/>
                      <a:r>
                        <a:rPr lang="en-US" sz="1400" dirty="0"/>
                        <a:t>$546,143.20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$6,295,257.72</a:t>
                      </a:r>
                    </a:p>
                  </a:txBody>
                  <a:tcPr/>
                </a:tc>
                <a:tc hMerge="1">
                  <a:txBody>
                    <a:bodyPr/>
                    <a:lstStyle/>
                    <a:p>
                      <a:endParaRPr lang="en-US"/>
                    </a:p>
                  </a:txBody>
                  <a:tcPr/>
                </a:tc>
                <a:tc>
                  <a:txBody>
                    <a:bodyPr/>
                    <a:lstStyle/>
                    <a:p>
                      <a:pPr algn="r"/>
                      <a:r>
                        <a:rPr lang="en-US" sz="1400" dirty="0"/>
                        <a:t>$6,553,718.40</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+5.88%</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+$105,230.40</a:t>
                      </a:r>
                    </a:p>
                  </a:txBody>
                  <a:tcPr/>
                </a:tc>
                <a:tc hMerge="1">
                  <a:txBody>
                    <a:bodyPr/>
                    <a:lstStyle/>
                    <a:p>
                      <a:endParaRPr lang="en-US"/>
                    </a:p>
                  </a:txBody>
                  <a:tcPr/>
                </a:tc>
                <a:tc>
                  <a:txBody>
                    <a:bodyPr/>
                    <a:lstStyle/>
                    <a:p>
                      <a:pPr algn="r"/>
                      <a:r>
                        <a:rPr lang="en-US" sz="1400" b="1" dirty="0">
                          <a:solidFill>
                            <a:schemeClr val="tx1"/>
                          </a:solidFill>
                        </a:rPr>
                        <a:t>+$363,691.08</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E5080B92-0F13-C453-69E7-4645DB241D2E}"/>
              </a:ext>
            </a:extLst>
          </p:cNvPr>
          <p:cNvGraphicFramePr>
            <a:graphicFrameLocks noGrp="1"/>
          </p:cNvGraphicFramePr>
          <p:nvPr/>
        </p:nvGraphicFramePr>
        <p:xfrm>
          <a:off x="6142757" y="1711138"/>
          <a:ext cx="5611092" cy="3779520"/>
        </p:xfrm>
        <a:graphic>
          <a:graphicData uri="http://schemas.openxmlformats.org/drawingml/2006/table">
            <a:tbl>
              <a:tblPr firstRow="1" bandRow="1">
                <a:tableStyleId>{5C22544A-7EE6-4342-B048-85BDC9FD1C3A}</a:tableStyleId>
              </a:tblPr>
              <a:tblGrid>
                <a:gridCol w="1547092">
                  <a:extLst>
                    <a:ext uri="{9D8B030D-6E8A-4147-A177-3AD203B41FA5}">
                      <a16:colId xmlns:a16="http://schemas.microsoft.com/office/drawing/2014/main" val="2347561920"/>
                    </a:ext>
                  </a:extLst>
                </a:gridCol>
                <a:gridCol w="517236">
                  <a:extLst>
                    <a:ext uri="{9D8B030D-6E8A-4147-A177-3AD203B41FA5}">
                      <a16:colId xmlns:a16="http://schemas.microsoft.com/office/drawing/2014/main" val="229725432"/>
                    </a:ext>
                  </a:extLst>
                </a:gridCol>
                <a:gridCol w="1293091">
                  <a:extLst>
                    <a:ext uri="{9D8B030D-6E8A-4147-A177-3AD203B41FA5}">
                      <a16:colId xmlns:a16="http://schemas.microsoft.com/office/drawing/2014/main" val="2684282584"/>
                    </a:ext>
                  </a:extLst>
                </a:gridCol>
                <a:gridCol w="2253673">
                  <a:extLst>
                    <a:ext uri="{9D8B030D-6E8A-4147-A177-3AD203B41FA5}">
                      <a16:colId xmlns:a16="http://schemas.microsoft.com/office/drawing/2014/main" val="3358345532"/>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dirty="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792741270"/>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algn="ctr"/>
                      <a:r>
                        <a:rPr lang="en-US" sz="1400" b="1" dirty="0"/>
                        <a:t>AETNA</a:t>
                      </a:r>
                    </a:p>
                  </a:txBody>
                  <a:tcPr/>
                </a:tc>
                <a:extLst>
                  <a:ext uri="{0D108BD9-81ED-4DB2-BD59-A6C34878D82A}">
                    <a16:rowId xmlns:a16="http://schemas.microsoft.com/office/drawing/2014/main" val="3838125590"/>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1252359055"/>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 – 2b </a:t>
                      </a:r>
                    </a:p>
                  </a:txBody>
                  <a:tcPr anchor="ctr">
                    <a:solidFill>
                      <a:srgbClr val="632340"/>
                    </a:solidFill>
                  </a:tcPr>
                </a:tc>
                <a:extLst>
                  <a:ext uri="{0D108BD9-81ED-4DB2-BD59-A6C34878D82A}">
                    <a16:rowId xmlns:a16="http://schemas.microsoft.com/office/drawing/2014/main" val="2132537989"/>
                  </a:ext>
                </a:extLst>
              </a:tr>
              <a:tr h="263487">
                <a:tc>
                  <a:txBody>
                    <a:bodyPr/>
                    <a:lstStyle/>
                    <a:p>
                      <a:r>
                        <a:rPr lang="en-US" sz="1400"/>
                        <a:t>EE Only</a:t>
                      </a:r>
                    </a:p>
                  </a:txBody>
                  <a:tcPr/>
                </a:tc>
                <a:tc>
                  <a:txBody>
                    <a:bodyPr/>
                    <a:lstStyle/>
                    <a:p>
                      <a:pPr lvl="0" algn="r">
                        <a:buNone/>
                      </a:pPr>
                      <a:r>
                        <a:rPr lang="en-US" sz="1400" dirty="0"/>
                        <a:t>55</a:t>
                      </a:r>
                    </a:p>
                  </a:txBody>
                  <a:tcPr/>
                </a:tc>
                <a:tc>
                  <a:txBody>
                    <a:bodyPr/>
                    <a:lstStyle/>
                    <a:p>
                      <a:pPr algn="r"/>
                      <a:r>
                        <a:rPr lang="en-US" sz="1400" dirty="0"/>
                        <a:t>$1,256.05</a:t>
                      </a:r>
                    </a:p>
                  </a:txBody>
                  <a:tcPr/>
                </a:tc>
                <a:tc>
                  <a:txBody>
                    <a:bodyPr/>
                    <a:lstStyle/>
                    <a:p>
                      <a:pPr algn="r"/>
                      <a:r>
                        <a:rPr lang="en-US" sz="1400" dirty="0"/>
                        <a:t>$1307.55</a:t>
                      </a:r>
                    </a:p>
                  </a:txBody>
                  <a:tcPr/>
                </a:tc>
                <a:extLst>
                  <a:ext uri="{0D108BD9-81ED-4DB2-BD59-A6C34878D82A}">
                    <a16:rowId xmlns:a16="http://schemas.microsoft.com/office/drawing/2014/main" val="3722810324"/>
                  </a:ext>
                </a:extLst>
              </a:tr>
              <a:tr h="263487">
                <a:tc>
                  <a:txBody>
                    <a:bodyPr/>
                    <a:lstStyle/>
                    <a:p>
                      <a:r>
                        <a:rPr lang="en-US" sz="1400" dirty="0"/>
                        <a:t>EE + 1</a:t>
                      </a:r>
                    </a:p>
                  </a:txBody>
                  <a:tcPr/>
                </a:tc>
                <a:tc>
                  <a:txBody>
                    <a:bodyPr/>
                    <a:lstStyle/>
                    <a:p>
                      <a:pPr lvl="0" algn="r">
                        <a:buNone/>
                      </a:pPr>
                      <a:r>
                        <a:rPr lang="en-US" sz="1400" dirty="0"/>
                        <a:t>51</a:t>
                      </a:r>
                    </a:p>
                  </a:txBody>
                  <a:tcPr/>
                </a:tc>
                <a:tc>
                  <a:txBody>
                    <a:bodyPr/>
                    <a:lstStyle/>
                    <a:p>
                      <a:pPr algn="r"/>
                      <a:r>
                        <a:rPr lang="en-US" sz="1400" dirty="0"/>
                        <a:t>$2,623.52</a:t>
                      </a:r>
                    </a:p>
                  </a:txBody>
                  <a:tcPr/>
                </a:tc>
                <a:tc>
                  <a:txBody>
                    <a:bodyPr/>
                    <a:lstStyle/>
                    <a:p>
                      <a:pPr algn="r"/>
                      <a:r>
                        <a:rPr lang="en-US" sz="1400" dirty="0"/>
                        <a:t>$2743.29</a:t>
                      </a:r>
                    </a:p>
                  </a:txBody>
                  <a:tcPr/>
                </a:tc>
                <a:extLst>
                  <a:ext uri="{0D108BD9-81ED-4DB2-BD59-A6C34878D82A}">
                    <a16:rowId xmlns:a16="http://schemas.microsoft.com/office/drawing/2014/main" val="1905825637"/>
                  </a:ext>
                </a:extLst>
              </a:tr>
              <a:tr h="263487">
                <a:tc>
                  <a:txBody>
                    <a:bodyPr/>
                    <a:lstStyle/>
                    <a:p>
                      <a:r>
                        <a:rPr lang="en-US" sz="1400"/>
                        <a:t>EE + Family</a:t>
                      </a:r>
                    </a:p>
                  </a:txBody>
                  <a:tcPr/>
                </a:tc>
                <a:tc>
                  <a:txBody>
                    <a:bodyPr/>
                    <a:lstStyle/>
                    <a:p>
                      <a:pPr lvl="0" algn="r">
                        <a:buNone/>
                      </a:pPr>
                      <a:r>
                        <a:rPr lang="en-US" sz="1400" dirty="0"/>
                        <a:t>6</a:t>
                      </a:r>
                    </a:p>
                  </a:txBody>
                  <a:tcPr/>
                </a:tc>
                <a:tc>
                  <a:txBody>
                    <a:bodyPr/>
                    <a:lstStyle/>
                    <a:p>
                      <a:pPr algn="r"/>
                      <a:r>
                        <a:rPr lang="en-US" sz="1400" dirty="0"/>
                        <a:t>$3,768.393</a:t>
                      </a:r>
                    </a:p>
                  </a:txBody>
                  <a:tcPr/>
                </a:tc>
                <a:tc>
                  <a:txBody>
                    <a:bodyPr/>
                    <a:lstStyle/>
                    <a:p>
                      <a:pPr algn="r"/>
                      <a:r>
                        <a:rPr lang="en-US" sz="1400" dirty="0"/>
                        <a:t>$3919.84</a:t>
                      </a:r>
                    </a:p>
                  </a:txBody>
                  <a:tcPr/>
                </a:tc>
                <a:extLst>
                  <a:ext uri="{0D108BD9-81ED-4DB2-BD59-A6C34878D82A}">
                    <a16:rowId xmlns:a16="http://schemas.microsoft.com/office/drawing/2014/main" val="2351741014"/>
                  </a:ext>
                </a:extLst>
              </a:tr>
              <a:tr h="263487">
                <a:tc>
                  <a:txBody>
                    <a:bodyPr/>
                    <a:lstStyle/>
                    <a:p>
                      <a:r>
                        <a:rPr lang="en-US" sz="1400"/>
                        <a:t>Monthly Premium</a:t>
                      </a:r>
                    </a:p>
                  </a:txBody>
                  <a:tcPr/>
                </a:tc>
                <a:tc gridSpan="2">
                  <a:txBody>
                    <a:bodyPr/>
                    <a:lstStyle/>
                    <a:p>
                      <a:pPr lvl="0" algn="r">
                        <a:buNone/>
                      </a:pPr>
                      <a:r>
                        <a:rPr lang="en-US" sz="1400" dirty="0"/>
                        <a:t>$225,492.61</a:t>
                      </a:r>
                    </a:p>
                  </a:txBody>
                  <a:tcPr/>
                </a:tc>
                <a:tc hMerge="1">
                  <a:txBody>
                    <a:bodyPr/>
                    <a:lstStyle/>
                    <a:p>
                      <a:endParaRPr lang="en-US"/>
                    </a:p>
                  </a:txBody>
                  <a:tcPr/>
                </a:tc>
                <a:tc>
                  <a:txBody>
                    <a:bodyPr/>
                    <a:lstStyle/>
                    <a:p>
                      <a:pPr algn="r"/>
                      <a:r>
                        <a:rPr lang="en-US" sz="1400" dirty="0"/>
                        <a:t>$235,342.08</a:t>
                      </a:r>
                    </a:p>
                  </a:txBody>
                  <a:tcPr/>
                </a:tc>
                <a:extLst>
                  <a:ext uri="{0D108BD9-81ED-4DB2-BD59-A6C34878D82A}">
                    <a16:rowId xmlns:a16="http://schemas.microsoft.com/office/drawing/2014/main" val="6583246"/>
                  </a:ext>
                </a:extLst>
              </a:tr>
              <a:tr h="263487">
                <a:tc>
                  <a:txBody>
                    <a:bodyPr/>
                    <a:lstStyle/>
                    <a:p>
                      <a:r>
                        <a:rPr lang="en-US" sz="1400"/>
                        <a:t>Annual Premium</a:t>
                      </a:r>
                    </a:p>
                  </a:txBody>
                  <a:tcPr/>
                </a:tc>
                <a:tc gridSpan="2">
                  <a:txBody>
                    <a:bodyPr/>
                    <a:lstStyle/>
                    <a:p>
                      <a:pPr lvl="0" algn="r">
                        <a:buNone/>
                      </a:pPr>
                      <a:r>
                        <a:rPr lang="en-US" sz="1400" dirty="0"/>
                        <a:t>$2,705,911.32</a:t>
                      </a:r>
                    </a:p>
                  </a:txBody>
                  <a:tcPr/>
                </a:tc>
                <a:tc hMerge="1">
                  <a:txBody>
                    <a:bodyPr/>
                    <a:lstStyle/>
                    <a:p>
                      <a:endParaRPr lang="en-US"/>
                    </a:p>
                  </a:txBody>
                  <a:tcPr/>
                </a:tc>
                <a:tc>
                  <a:txBody>
                    <a:bodyPr/>
                    <a:lstStyle/>
                    <a:p>
                      <a:pPr algn="r"/>
                      <a:r>
                        <a:rPr lang="en-US" sz="1400" dirty="0"/>
                        <a:t>$2,824,104.96</a:t>
                      </a:r>
                    </a:p>
                  </a:txBody>
                  <a:tcPr/>
                </a:tc>
                <a:extLst>
                  <a:ext uri="{0D108BD9-81ED-4DB2-BD59-A6C34878D82A}">
                    <a16:rowId xmlns:a16="http://schemas.microsoft.com/office/drawing/2014/main" val="13093085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+6.14%</a:t>
                      </a:r>
                    </a:p>
                  </a:txBody>
                  <a:tcPr/>
                </a:tc>
                <a:extLst>
                  <a:ext uri="{0D108BD9-81ED-4DB2-BD59-A6C34878D82A}">
                    <a16:rowId xmlns:a16="http://schemas.microsoft.com/office/drawing/2014/main" val="2160794791"/>
                  </a:ext>
                </a:extLst>
              </a:tr>
              <a:tr h="263487">
                <a:tc>
                  <a:txBody>
                    <a:bodyPr/>
                    <a:lstStyle/>
                    <a:p>
                      <a:r>
                        <a:rPr lang="en-US" sz="1400" b="1"/>
                        <a:t>$ Change Over Current</a:t>
                      </a:r>
                    </a:p>
                  </a:txBody>
                  <a:tcPr/>
                </a:tc>
                <a:tc gridSpan="2">
                  <a:txBody>
                    <a:bodyPr/>
                    <a:lstStyle/>
                    <a:p>
                      <a:pPr lvl="0" algn="r">
                        <a:buNone/>
                      </a:pPr>
                      <a:r>
                        <a:rPr lang="en-US" sz="1400" b="1" dirty="0"/>
                        <a:t>+$45,231.48</a:t>
                      </a:r>
                    </a:p>
                  </a:txBody>
                  <a:tcPr/>
                </a:tc>
                <a:tc hMerge="1">
                  <a:txBody>
                    <a:bodyPr/>
                    <a:lstStyle/>
                    <a:p>
                      <a:endParaRPr lang="en-US"/>
                    </a:p>
                  </a:txBody>
                  <a:tcPr/>
                </a:tc>
                <a:tc>
                  <a:txBody>
                    <a:bodyPr/>
                    <a:lstStyle/>
                    <a:p>
                      <a:pPr algn="r"/>
                      <a:r>
                        <a:rPr lang="en-US" sz="1400" b="1" dirty="0">
                          <a:solidFill>
                            <a:schemeClr val="tx1"/>
                          </a:solidFill>
                        </a:rPr>
                        <a:t>+$163,425.12</a:t>
                      </a:r>
                    </a:p>
                  </a:txBody>
                  <a:tcPr/>
                </a:tc>
                <a:extLst>
                  <a:ext uri="{0D108BD9-81ED-4DB2-BD59-A6C34878D82A}">
                    <a16:rowId xmlns:a16="http://schemas.microsoft.com/office/drawing/2014/main" val="2779611946"/>
                  </a:ext>
                </a:extLst>
              </a:tr>
            </a:tbl>
          </a:graphicData>
        </a:graphic>
      </p:graphicFrame>
      <p:graphicFrame>
        <p:nvGraphicFramePr>
          <p:cNvPr id="4" name="Table 3">
            <a:extLst>
              <a:ext uri="{FF2B5EF4-FFF2-40B4-BE49-F238E27FC236}">
                <a16:creationId xmlns:a16="http://schemas.microsoft.com/office/drawing/2014/main" id="{E8616051-577E-F218-ACC8-60F1C87E03C4}"/>
              </a:ext>
            </a:extLst>
          </p:cNvPr>
          <p:cNvGraphicFramePr>
            <a:graphicFrameLocks noGrp="1"/>
          </p:cNvGraphicFramePr>
          <p:nvPr/>
        </p:nvGraphicFramePr>
        <p:xfrm>
          <a:off x="3101110" y="5797867"/>
          <a:ext cx="6446981" cy="304800"/>
        </p:xfrm>
        <a:graphic>
          <a:graphicData uri="http://schemas.openxmlformats.org/drawingml/2006/table">
            <a:tbl>
              <a:tblPr firstRow="1" bandRow="1">
                <a:tableStyleId>{5C22544A-7EE6-4342-B048-85BDC9FD1C3A}</a:tableStyleId>
              </a:tblPr>
              <a:tblGrid>
                <a:gridCol w="3011055">
                  <a:extLst>
                    <a:ext uri="{9D8B030D-6E8A-4147-A177-3AD203B41FA5}">
                      <a16:colId xmlns:a16="http://schemas.microsoft.com/office/drawing/2014/main" val="831112113"/>
                    </a:ext>
                  </a:extLst>
                </a:gridCol>
                <a:gridCol w="3435926">
                  <a:extLst>
                    <a:ext uri="{9D8B030D-6E8A-4147-A177-3AD203B41FA5}">
                      <a16:colId xmlns:a16="http://schemas.microsoft.com/office/drawing/2014/main" val="2665479134"/>
                    </a:ext>
                  </a:extLst>
                </a:gridCol>
              </a:tblGrid>
              <a:tr h="301856">
                <a:tc>
                  <a:txBody>
                    <a:bodyPr/>
                    <a:lstStyle/>
                    <a:p>
                      <a:r>
                        <a:rPr lang="en-US" sz="1400" b="1" dirty="0">
                          <a:solidFill>
                            <a:schemeClr val="bg1"/>
                          </a:solidFill>
                        </a:rPr>
                        <a:t>Total Estimated Increase from Current</a:t>
                      </a:r>
                    </a:p>
                  </a:txBody>
                  <a:tcPr>
                    <a:solidFill>
                      <a:srgbClr val="632340"/>
                    </a:solidFill>
                  </a:tcPr>
                </a:tc>
                <a:tc>
                  <a:txBody>
                    <a:bodyPr/>
                    <a:lstStyle/>
                    <a:p>
                      <a:pPr algn="ctr"/>
                      <a:r>
                        <a:rPr lang="en-US" sz="1400" b="1" dirty="0">
                          <a:solidFill>
                            <a:schemeClr val="bg1"/>
                          </a:solidFill>
                        </a:rPr>
                        <a:t>+$527,116.20</a:t>
                      </a:r>
                    </a:p>
                  </a:txBody>
                  <a:tcPr>
                    <a:solidFill>
                      <a:srgbClr val="632340"/>
                    </a:solidFill>
                  </a:tcPr>
                </a:tc>
                <a:extLst>
                  <a:ext uri="{0D108BD9-81ED-4DB2-BD59-A6C34878D82A}">
                    <a16:rowId xmlns:a16="http://schemas.microsoft.com/office/drawing/2014/main" val="3879916375"/>
                  </a:ext>
                </a:extLst>
              </a:tr>
            </a:tbl>
          </a:graphicData>
        </a:graphic>
      </p:graphicFrame>
    </p:spTree>
    <p:extLst>
      <p:ext uri="{BB962C8B-B14F-4D97-AF65-F5344CB8AC3E}">
        <p14:creationId xmlns:p14="http://schemas.microsoft.com/office/powerpoint/2010/main" val="270880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AETNA HMO &amp; PPO (Actives &amp; Early Retirees)</a:t>
            </a:r>
            <a:br>
              <a:rPr lang="en-US" dirty="0">
                <a:cs typeface="Arial"/>
              </a:rPr>
            </a:br>
            <a:r>
              <a:rPr lang="en-US" dirty="0">
                <a:cs typeface="Arial"/>
              </a:rPr>
              <a:t>Rate Cap – </a:t>
            </a:r>
            <a:r>
              <a:rPr lang="en-US" dirty="0">
                <a:cs typeface="Calibri"/>
              </a:rPr>
              <a:t>9.9% rate cap for first renewal</a:t>
            </a:r>
            <a:r>
              <a:rPr lang="en-US" dirty="0">
                <a:cs typeface="Arial"/>
              </a:rPr>
              <a:t>	</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nvPr>
        </p:nvGraphicFramePr>
        <p:xfrm>
          <a:off x="227263" y="1645531"/>
          <a:ext cx="5717186" cy="3838349"/>
        </p:xfrm>
        <a:graphic>
          <a:graphicData uri="http://schemas.openxmlformats.org/drawingml/2006/table">
            <a:tbl>
              <a:tblPr firstRow="1" bandRow="1">
                <a:tableStyleId>{5C22544A-7EE6-4342-B048-85BDC9FD1C3A}</a:tableStyleId>
              </a:tblPr>
              <a:tblGrid>
                <a:gridCol w="1632239">
                  <a:extLst>
                    <a:ext uri="{9D8B030D-6E8A-4147-A177-3AD203B41FA5}">
                      <a16:colId xmlns:a16="http://schemas.microsoft.com/office/drawing/2014/main" val="2865777675"/>
                    </a:ext>
                  </a:extLst>
                </a:gridCol>
                <a:gridCol w="730032">
                  <a:extLst>
                    <a:ext uri="{9D8B030D-6E8A-4147-A177-3AD203B41FA5}">
                      <a16:colId xmlns:a16="http://schemas.microsoft.com/office/drawing/2014/main" val="3004253403"/>
                    </a:ext>
                  </a:extLst>
                </a:gridCol>
                <a:gridCol w="1181136">
                  <a:extLst>
                    <a:ext uri="{9D8B030D-6E8A-4147-A177-3AD203B41FA5}">
                      <a16:colId xmlns:a16="http://schemas.microsoft.com/office/drawing/2014/main" val="3306517564"/>
                    </a:ext>
                  </a:extLst>
                </a:gridCol>
                <a:gridCol w="2173779">
                  <a:extLst>
                    <a:ext uri="{9D8B030D-6E8A-4147-A177-3AD203B41FA5}">
                      <a16:colId xmlns:a16="http://schemas.microsoft.com/office/drawing/2014/main" val="1852029362"/>
                    </a:ext>
                  </a:extLst>
                </a:gridCol>
              </a:tblGrid>
              <a:tr h="263487">
                <a:tc rowSpan="4">
                  <a:txBody>
                    <a:bodyPr/>
                    <a:lstStyle/>
                    <a:p>
                      <a:pPr lvl="0" algn="l"/>
                      <a:r>
                        <a:rPr lang="en-US" sz="1400" dirty="0"/>
                        <a:t>Anthem HMO</a:t>
                      </a:r>
                      <a:endParaRPr lang="en-US" sz="1400" kern="1200" dirty="0">
                        <a:solidFill>
                          <a:schemeClr val="bg1"/>
                        </a:solidFill>
                        <a:latin typeface="+mn-lt"/>
                        <a:ea typeface="+mn-ea"/>
                        <a:cs typeface="Arial" panose="020B0604020202020204" pitchFamily="34" charset="0"/>
                      </a:endParaRPr>
                    </a:p>
                    <a:p>
                      <a:pPr lvl="0">
                        <a:buNone/>
                      </a:pPr>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a:t>HMO</a:t>
                      </a:r>
                    </a:p>
                  </a:txBody>
                  <a:tcPr/>
                </a:tc>
                <a:tc hMerge="1">
                  <a:txBody>
                    <a:bodyPr/>
                    <a:lstStyle/>
                    <a:p>
                      <a:endParaRPr lang="en-US"/>
                    </a:p>
                  </a:txBody>
                  <a:tcPr/>
                </a:tc>
                <a:tc>
                  <a:txBody>
                    <a:bodyPr/>
                    <a:lstStyle/>
                    <a:p>
                      <a:pPr lvl="0" algn="ctr">
                        <a:buNone/>
                      </a:pPr>
                      <a:r>
                        <a:rPr lang="en-US" sz="1400" b="1" dirty="0"/>
                        <a:t>HMO</a:t>
                      </a:r>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algn="r"/>
                      <a:r>
                        <a:rPr lang="en-US" sz="1400" dirty="0"/>
                        <a:t>$818.23</a:t>
                      </a:r>
                    </a:p>
                  </a:txBody>
                  <a:tcPr/>
                </a:tc>
                <a:tc>
                  <a:txBody>
                    <a:bodyPr/>
                    <a:lstStyle/>
                    <a:p>
                      <a:pPr algn="r"/>
                      <a:r>
                        <a:rPr lang="en-US" sz="1400" dirty="0"/>
                        <a:t>$789.17</a:t>
                      </a:r>
                    </a:p>
                  </a:txBody>
                  <a:tcPr/>
                </a:tc>
                <a:extLst>
                  <a:ext uri="{0D108BD9-81ED-4DB2-BD59-A6C34878D82A}">
                    <a16:rowId xmlns:a16="http://schemas.microsoft.com/office/drawing/2014/main" val="2917265168"/>
                  </a:ext>
                </a:extLst>
              </a:tr>
              <a:tr h="363629">
                <a:tc>
                  <a:txBody>
                    <a:bodyPr/>
                    <a:lstStyle/>
                    <a:p>
                      <a:r>
                        <a:rPr lang="en-US" sz="1400"/>
                        <a:t>EE + 1</a:t>
                      </a:r>
                    </a:p>
                  </a:txBody>
                  <a:tcPr/>
                </a:tc>
                <a:tc>
                  <a:txBody>
                    <a:bodyPr/>
                    <a:lstStyle/>
                    <a:p>
                      <a:pPr lvl="0" algn="r">
                        <a:buNone/>
                      </a:pPr>
                      <a:r>
                        <a:rPr lang="en-US" sz="1400" dirty="0"/>
                        <a:t>109</a:t>
                      </a:r>
                    </a:p>
                  </a:txBody>
                  <a:tcPr/>
                </a:tc>
                <a:tc>
                  <a:txBody>
                    <a:bodyPr/>
                    <a:lstStyle/>
                    <a:p>
                      <a:pPr algn="r"/>
                      <a:r>
                        <a:rPr lang="en-US" sz="1400" dirty="0"/>
                        <a:t>$1,716.68</a:t>
                      </a:r>
                    </a:p>
                  </a:txBody>
                  <a:tcPr/>
                </a:tc>
                <a:tc>
                  <a:txBody>
                    <a:bodyPr/>
                    <a:lstStyle/>
                    <a:p>
                      <a:pPr algn="r"/>
                      <a:r>
                        <a:rPr lang="en-US" sz="1400" dirty="0"/>
                        <a:t>$1,655.70</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280</a:t>
                      </a:r>
                    </a:p>
                  </a:txBody>
                  <a:tcPr/>
                </a:tc>
                <a:tc>
                  <a:txBody>
                    <a:bodyPr/>
                    <a:lstStyle/>
                    <a:p>
                      <a:pPr algn="r"/>
                      <a:r>
                        <a:rPr lang="en-US" sz="1400" dirty="0"/>
                        <a:t>$2,452.93</a:t>
                      </a:r>
                    </a:p>
                  </a:txBody>
                  <a:tcPr/>
                </a:tc>
                <a:tc>
                  <a:txBody>
                    <a:bodyPr/>
                    <a:lstStyle/>
                    <a:p>
                      <a:pPr algn="r"/>
                      <a:r>
                        <a:rPr lang="en-US" sz="1400" dirty="0"/>
                        <a:t>$2,365.81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$963,125.59</a:t>
                      </a:r>
                    </a:p>
                  </a:txBody>
                  <a:tcPr/>
                </a:tc>
                <a:tc hMerge="1">
                  <a:txBody>
                    <a:bodyPr/>
                    <a:lstStyle/>
                    <a:p>
                      <a:endParaRPr lang="en-US"/>
                    </a:p>
                  </a:txBody>
                  <a:tcPr/>
                </a:tc>
                <a:tc>
                  <a:txBody>
                    <a:bodyPr/>
                    <a:lstStyle/>
                    <a:p>
                      <a:pPr algn="r"/>
                      <a:r>
                        <a:rPr lang="en-US" sz="1400" dirty="0"/>
                        <a:t>$928,916.77</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$11,557,507.08</a:t>
                      </a:r>
                    </a:p>
                  </a:txBody>
                  <a:tcPr/>
                </a:tc>
                <a:tc hMerge="1">
                  <a:txBody>
                    <a:bodyPr/>
                    <a:lstStyle/>
                    <a:p>
                      <a:endParaRPr lang="en-US"/>
                    </a:p>
                  </a:txBody>
                  <a:tcPr/>
                </a:tc>
                <a:tc>
                  <a:txBody>
                    <a:bodyPr/>
                    <a:lstStyle/>
                    <a:p>
                      <a:pPr algn="r"/>
                      <a:r>
                        <a:rPr lang="en-US" sz="1400" dirty="0"/>
                        <a:t>$11,147,001.22</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-1.91%</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r>
                        <a:rPr lang="en-US" sz="1400" b="1" dirty="0"/>
                        <a:t>+$193,193.04</a:t>
                      </a:r>
                    </a:p>
                  </a:txBody>
                  <a:tcPr/>
                </a:tc>
                <a:tc hMerge="1">
                  <a:txBody>
                    <a:bodyPr/>
                    <a:lstStyle/>
                    <a:p>
                      <a:endParaRPr lang="en-US"/>
                    </a:p>
                  </a:txBody>
                  <a:tcPr/>
                </a:tc>
                <a:tc>
                  <a:txBody>
                    <a:bodyPr/>
                    <a:lstStyle/>
                    <a:p>
                      <a:pPr algn="r"/>
                      <a:r>
                        <a:rPr lang="en-US" sz="1400" b="1" dirty="0">
                          <a:solidFill>
                            <a:schemeClr val="tx1"/>
                          </a:solidFill>
                        </a:rPr>
                        <a:t>-($217,312.82)</a:t>
                      </a:r>
                    </a:p>
                  </a:txBody>
                  <a:tcPr/>
                </a:tc>
                <a:extLst>
                  <a:ext uri="{0D108BD9-81ED-4DB2-BD59-A6C34878D82A}">
                    <a16:rowId xmlns:a16="http://schemas.microsoft.com/office/drawing/2014/main" val="2866543593"/>
                  </a:ext>
                </a:extLst>
              </a:tr>
            </a:tbl>
          </a:graphicData>
        </a:graphic>
      </p:graphicFrame>
      <p:graphicFrame>
        <p:nvGraphicFramePr>
          <p:cNvPr id="3" name="Table 2">
            <a:extLst>
              <a:ext uri="{FF2B5EF4-FFF2-40B4-BE49-F238E27FC236}">
                <a16:creationId xmlns:a16="http://schemas.microsoft.com/office/drawing/2014/main" id="{0C536502-F983-E24A-59AD-E6CC25400423}"/>
              </a:ext>
            </a:extLst>
          </p:cNvPr>
          <p:cNvGraphicFramePr>
            <a:graphicFrameLocks noGrp="1"/>
          </p:cNvGraphicFramePr>
          <p:nvPr/>
        </p:nvGraphicFramePr>
        <p:xfrm>
          <a:off x="6295559" y="1619281"/>
          <a:ext cx="5717186" cy="3779520"/>
        </p:xfrm>
        <a:graphic>
          <a:graphicData uri="http://schemas.openxmlformats.org/drawingml/2006/table">
            <a:tbl>
              <a:tblPr firstRow="1" bandRow="1">
                <a:tableStyleId>{5C22544A-7EE6-4342-B048-85BDC9FD1C3A}</a:tableStyleId>
              </a:tblPr>
              <a:tblGrid>
                <a:gridCol w="1509441">
                  <a:extLst>
                    <a:ext uri="{9D8B030D-6E8A-4147-A177-3AD203B41FA5}">
                      <a16:colId xmlns:a16="http://schemas.microsoft.com/office/drawing/2014/main" val="1770437925"/>
                    </a:ext>
                  </a:extLst>
                </a:gridCol>
                <a:gridCol w="777433">
                  <a:extLst>
                    <a:ext uri="{9D8B030D-6E8A-4147-A177-3AD203B41FA5}">
                      <a16:colId xmlns:a16="http://schemas.microsoft.com/office/drawing/2014/main" val="2468773065"/>
                    </a:ext>
                  </a:extLst>
                </a:gridCol>
                <a:gridCol w="992429">
                  <a:extLst>
                    <a:ext uri="{9D8B030D-6E8A-4147-A177-3AD203B41FA5}">
                      <a16:colId xmlns:a16="http://schemas.microsoft.com/office/drawing/2014/main" val="88633199"/>
                    </a:ext>
                  </a:extLst>
                </a:gridCol>
                <a:gridCol w="2437883">
                  <a:extLst>
                    <a:ext uri="{9D8B030D-6E8A-4147-A177-3AD203B41FA5}">
                      <a16:colId xmlns:a16="http://schemas.microsoft.com/office/drawing/2014/main" val="2707837460"/>
                    </a:ext>
                  </a:extLst>
                </a:gridCol>
              </a:tblGrid>
              <a:tr h="263487">
                <a:tc rowSpan="4">
                  <a:txBody>
                    <a:bodyPr/>
                    <a:lstStyle/>
                    <a:p>
                      <a:pPr lvl="0" algn="l"/>
                      <a:r>
                        <a:rPr lang="en-US" sz="1400" dirty="0"/>
                        <a:t>Anthem PPO</a:t>
                      </a:r>
                    </a:p>
                    <a:p>
                      <a:pPr lvl="0" algn="l"/>
                      <a:endParaRPr lang="en-US" sz="1400" dirty="0"/>
                    </a:p>
                  </a:txBody>
                  <a:tcPr anchor="b"/>
                </a:tc>
                <a:tc gridSpan="2">
                  <a:txBody>
                    <a:bodyPr/>
                    <a:lstStyle/>
                    <a:p>
                      <a:pPr lvl="0" algn="ctr">
                        <a:buNone/>
                      </a:pPr>
                      <a:r>
                        <a:rPr lang="en-US" sz="1400"/>
                        <a:t>ASCIP</a:t>
                      </a:r>
                    </a:p>
                  </a:txBody>
                  <a:tcPr/>
                </a:tc>
                <a:tc hMerge="1">
                  <a:txBody>
                    <a:bodyPr/>
                    <a:lstStyle/>
                    <a:p>
                      <a:endParaRPr lang="en-US" sz="1200"/>
                    </a:p>
                  </a:txBody>
                  <a:tcPr/>
                </a:tc>
                <a:tc>
                  <a:txBody>
                    <a:bodyPr/>
                    <a:lstStyle/>
                    <a:p>
                      <a:pPr algn="ctr"/>
                      <a:r>
                        <a:rPr lang="en-US" sz="1400" dirty="0"/>
                        <a:t>Direct to Carrier</a:t>
                      </a:r>
                    </a:p>
                  </a:txBody>
                  <a:tcPr/>
                </a:tc>
                <a:extLst>
                  <a:ext uri="{0D108BD9-81ED-4DB2-BD59-A6C34878D82A}">
                    <a16:rowId xmlns:a16="http://schemas.microsoft.com/office/drawing/2014/main" val="1209268039"/>
                  </a:ext>
                </a:extLst>
              </a:tr>
              <a:tr h="263487">
                <a:tc vMerge="1">
                  <a:txBody>
                    <a:bodyPr/>
                    <a:lstStyle/>
                    <a:p>
                      <a:endParaRPr lang="en-US"/>
                    </a:p>
                  </a:txBody>
                  <a:tcPr/>
                </a:tc>
                <a:tc gridSpan="2">
                  <a:txBody>
                    <a:bodyPr/>
                    <a:lstStyle/>
                    <a:p>
                      <a:pPr lvl="0" algn="ctr">
                        <a:buNone/>
                      </a:pPr>
                      <a:r>
                        <a:rPr lang="en-US" sz="1400" b="1"/>
                        <a:t>Anthem</a:t>
                      </a:r>
                    </a:p>
                  </a:txBody>
                  <a:tcPr/>
                </a:tc>
                <a:tc hMerge="1">
                  <a:txBody>
                    <a:bodyPr/>
                    <a:lstStyle/>
                    <a:p>
                      <a:endParaRPr lang="en-US"/>
                    </a:p>
                  </a:txBody>
                  <a:tcPr/>
                </a:tc>
                <a:tc>
                  <a:txBody>
                    <a:bodyPr/>
                    <a:lstStyle/>
                    <a:p>
                      <a:pPr algn="ctr"/>
                      <a:r>
                        <a:rPr lang="en-US" sz="1400" b="1"/>
                        <a:t>AETNA</a:t>
                      </a:r>
                    </a:p>
                  </a:txBody>
                  <a:tcPr/>
                </a:tc>
                <a:extLst>
                  <a:ext uri="{0D108BD9-81ED-4DB2-BD59-A6C34878D82A}">
                    <a16:rowId xmlns:a16="http://schemas.microsoft.com/office/drawing/2014/main" val="3155805582"/>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dirty="0"/>
                        <a:t>PPO</a:t>
                      </a:r>
                    </a:p>
                  </a:txBody>
                  <a:tcPr/>
                </a:tc>
                <a:extLst>
                  <a:ext uri="{0D108BD9-81ED-4DB2-BD59-A6C34878D82A}">
                    <a16:rowId xmlns:a16="http://schemas.microsoft.com/office/drawing/2014/main" val="3060749757"/>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2025 Renewal</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r>
                        <a:rPr lang="en-US" sz="1400" kern="1200" dirty="0">
                          <a:solidFill>
                            <a:schemeClr val="bg1"/>
                          </a:solidFill>
                          <a:latin typeface="+mn-lt"/>
                          <a:ea typeface="+mn-ea"/>
                          <a:cs typeface="Arial" panose="020B0604020202020204" pitchFamily="34" charset="0"/>
                        </a:rPr>
                        <a:t>2025 Proposed</a:t>
                      </a:r>
                    </a:p>
                  </a:txBody>
                  <a:tcPr anchor="ctr">
                    <a:solidFill>
                      <a:srgbClr val="632340"/>
                    </a:solidFill>
                  </a:tcPr>
                </a:tc>
                <a:extLst>
                  <a:ext uri="{0D108BD9-81ED-4DB2-BD59-A6C34878D82A}">
                    <a16:rowId xmlns:a16="http://schemas.microsoft.com/office/drawing/2014/main" val="2350981053"/>
                  </a:ext>
                </a:extLst>
              </a:tr>
              <a:tr h="263487">
                <a:tc>
                  <a:txBody>
                    <a:bodyPr/>
                    <a:lstStyle/>
                    <a:p>
                      <a:r>
                        <a:rPr lang="en-US" sz="1400" dirty="0"/>
                        <a:t>EE Only</a:t>
                      </a:r>
                    </a:p>
                  </a:txBody>
                  <a:tcPr/>
                </a:tc>
                <a:tc>
                  <a:txBody>
                    <a:bodyPr/>
                    <a:lstStyle/>
                    <a:p>
                      <a:pPr lvl="0" algn="r">
                        <a:buNone/>
                      </a:pPr>
                      <a:r>
                        <a:rPr lang="en-US" sz="1400" dirty="0"/>
                        <a:t>161</a:t>
                      </a:r>
                    </a:p>
                  </a:txBody>
                  <a:tcPr/>
                </a:tc>
                <a:tc>
                  <a:txBody>
                    <a:bodyPr/>
                    <a:lstStyle/>
                    <a:p>
                      <a:pPr algn="r"/>
                      <a:r>
                        <a:rPr lang="en-US" sz="1400" dirty="0"/>
                        <a:t>$1,256.05</a:t>
                      </a:r>
                    </a:p>
                  </a:txBody>
                  <a:tcPr/>
                </a:tc>
                <a:tc>
                  <a:txBody>
                    <a:bodyPr/>
                    <a:lstStyle/>
                    <a:p>
                      <a:pPr algn="r"/>
                      <a:r>
                        <a:rPr lang="en-US" sz="1400" dirty="0"/>
                        <a:t>$1,211.37</a:t>
                      </a:r>
                    </a:p>
                  </a:txBody>
                  <a:tcPr/>
                </a:tc>
                <a:extLst>
                  <a:ext uri="{0D108BD9-81ED-4DB2-BD59-A6C34878D82A}">
                    <a16:rowId xmlns:a16="http://schemas.microsoft.com/office/drawing/2014/main" val="2953722707"/>
                  </a:ext>
                </a:extLst>
              </a:tr>
              <a:tr h="263487">
                <a:tc>
                  <a:txBody>
                    <a:bodyPr/>
                    <a:lstStyle/>
                    <a:p>
                      <a:r>
                        <a:rPr lang="en-US" sz="1400" dirty="0"/>
                        <a:t>EE + 1</a:t>
                      </a:r>
                    </a:p>
                  </a:txBody>
                  <a:tcPr/>
                </a:tc>
                <a:tc>
                  <a:txBody>
                    <a:bodyPr/>
                    <a:lstStyle/>
                    <a:p>
                      <a:pPr lvl="0" algn="r">
                        <a:buNone/>
                      </a:pPr>
                      <a:r>
                        <a:rPr lang="en-US" sz="1400" dirty="0"/>
                        <a:t>146</a:t>
                      </a:r>
                    </a:p>
                  </a:txBody>
                  <a:tcPr/>
                </a:tc>
                <a:tc>
                  <a:txBody>
                    <a:bodyPr/>
                    <a:lstStyle/>
                    <a:p>
                      <a:pPr algn="r"/>
                      <a:r>
                        <a:rPr lang="en-US" sz="1400" dirty="0"/>
                        <a:t>$2,623.52</a:t>
                      </a:r>
                    </a:p>
                  </a:txBody>
                  <a:tcPr/>
                </a:tc>
                <a:tc>
                  <a:txBody>
                    <a:bodyPr/>
                    <a:lstStyle/>
                    <a:p>
                      <a:pPr algn="r"/>
                      <a:r>
                        <a:rPr lang="en-US" sz="1400" dirty="0"/>
                        <a:t>$2,530.21</a:t>
                      </a:r>
                    </a:p>
                  </a:txBody>
                  <a:tcPr/>
                </a:tc>
                <a:extLst>
                  <a:ext uri="{0D108BD9-81ED-4DB2-BD59-A6C34878D82A}">
                    <a16:rowId xmlns:a16="http://schemas.microsoft.com/office/drawing/2014/main" val="3253436620"/>
                  </a:ext>
                </a:extLst>
              </a:tr>
              <a:tr h="263487">
                <a:tc>
                  <a:txBody>
                    <a:bodyPr/>
                    <a:lstStyle/>
                    <a:p>
                      <a:r>
                        <a:rPr lang="en-US" sz="1400" dirty="0"/>
                        <a:t>EE + Family</a:t>
                      </a:r>
                    </a:p>
                  </a:txBody>
                  <a:tcPr/>
                </a:tc>
                <a:tc>
                  <a:txBody>
                    <a:bodyPr/>
                    <a:lstStyle/>
                    <a:p>
                      <a:pPr lvl="0" algn="r">
                        <a:buNone/>
                      </a:pPr>
                      <a:r>
                        <a:rPr lang="en-US" sz="1400" dirty="0"/>
                        <a:t>69</a:t>
                      </a:r>
                    </a:p>
                  </a:txBody>
                  <a:tcPr/>
                </a:tc>
                <a:tc>
                  <a:txBody>
                    <a:bodyPr/>
                    <a:lstStyle/>
                    <a:p>
                      <a:pPr algn="r"/>
                      <a:r>
                        <a:rPr lang="en-US" sz="1400" dirty="0"/>
                        <a:t>$3,768.39</a:t>
                      </a:r>
                    </a:p>
                  </a:txBody>
                  <a:tcPr/>
                </a:tc>
                <a:tc>
                  <a:txBody>
                    <a:bodyPr/>
                    <a:lstStyle/>
                    <a:p>
                      <a:pPr algn="r"/>
                      <a:r>
                        <a:rPr lang="en-US" sz="1400" dirty="0"/>
                        <a:t>$3,634.36</a:t>
                      </a:r>
                    </a:p>
                  </a:txBody>
                  <a:tcPr/>
                </a:tc>
                <a:extLst>
                  <a:ext uri="{0D108BD9-81ED-4DB2-BD59-A6C34878D82A}">
                    <a16:rowId xmlns:a16="http://schemas.microsoft.com/office/drawing/2014/main" val="1379690262"/>
                  </a:ext>
                </a:extLst>
              </a:tr>
              <a:tr h="263487">
                <a:tc>
                  <a:txBody>
                    <a:bodyPr/>
                    <a:lstStyle/>
                    <a:p>
                      <a:r>
                        <a:rPr lang="en-US" sz="1400"/>
                        <a:t>Monthly Premium</a:t>
                      </a:r>
                    </a:p>
                  </a:txBody>
                  <a:tcPr/>
                </a:tc>
                <a:tc gridSpan="2">
                  <a:txBody>
                    <a:bodyPr/>
                    <a:lstStyle/>
                    <a:p>
                      <a:pPr lvl="0" algn="r">
                        <a:buNone/>
                      </a:pPr>
                      <a:r>
                        <a:rPr lang="en-US" sz="1400" dirty="0"/>
                        <a:t>$845,276.88</a:t>
                      </a:r>
                    </a:p>
                  </a:txBody>
                  <a:tcPr/>
                </a:tc>
                <a:tc hMerge="1">
                  <a:txBody>
                    <a:bodyPr/>
                    <a:lstStyle/>
                    <a:p>
                      <a:endParaRPr lang="en-US"/>
                    </a:p>
                  </a:txBody>
                  <a:tcPr/>
                </a:tc>
                <a:tc>
                  <a:txBody>
                    <a:bodyPr/>
                    <a:lstStyle/>
                    <a:p>
                      <a:pPr algn="r"/>
                      <a:r>
                        <a:rPr lang="en-US" sz="1400" dirty="0"/>
                        <a:t>$815,211.47</a:t>
                      </a:r>
                    </a:p>
                  </a:txBody>
                  <a:tcPr/>
                </a:tc>
                <a:extLst>
                  <a:ext uri="{0D108BD9-81ED-4DB2-BD59-A6C34878D82A}">
                    <a16:rowId xmlns:a16="http://schemas.microsoft.com/office/drawing/2014/main" val="3068323759"/>
                  </a:ext>
                </a:extLst>
              </a:tr>
              <a:tr h="263487">
                <a:tc>
                  <a:txBody>
                    <a:bodyPr/>
                    <a:lstStyle/>
                    <a:p>
                      <a:r>
                        <a:rPr lang="en-US" sz="1400"/>
                        <a:t>Annual Premium</a:t>
                      </a:r>
                    </a:p>
                  </a:txBody>
                  <a:tcPr/>
                </a:tc>
                <a:tc gridSpan="2">
                  <a:txBody>
                    <a:bodyPr/>
                    <a:lstStyle/>
                    <a:p>
                      <a:pPr lvl="0" algn="r">
                        <a:buNone/>
                      </a:pPr>
                      <a:r>
                        <a:rPr lang="en-US" sz="1400"/>
                        <a:t>$10,143,322.56</a:t>
                      </a:r>
                      <a:endParaRPr lang="en-US" sz="1400" dirty="0"/>
                    </a:p>
                  </a:txBody>
                  <a:tcPr/>
                </a:tc>
                <a:tc hMerge="1">
                  <a:txBody>
                    <a:bodyPr/>
                    <a:lstStyle/>
                    <a:p>
                      <a:endParaRPr lang="en-US"/>
                    </a:p>
                  </a:txBody>
                  <a:tcPr/>
                </a:tc>
                <a:tc>
                  <a:txBody>
                    <a:bodyPr/>
                    <a:lstStyle/>
                    <a:p>
                      <a:pPr algn="r"/>
                      <a:r>
                        <a:rPr lang="en-US" sz="1400" dirty="0"/>
                        <a:t>$9,782,537.68</a:t>
                      </a:r>
                    </a:p>
                  </a:txBody>
                  <a:tcPr/>
                </a:tc>
                <a:extLst>
                  <a:ext uri="{0D108BD9-81ED-4DB2-BD59-A6C34878D82A}">
                    <a16:rowId xmlns:a16="http://schemas.microsoft.com/office/drawing/2014/main" val="3014699030"/>
                  </a:ext>
                </a:extLst>
              </a:tr>
              <a:tr h="263487">
                <a:tc>
                  <a:txBody>
                    <a:bodyPr/>
                    <a:lstStyle/>
                    <a:p>
                      <a:r>
                        <a:rPr lang="en-US" sz="1400"/>
                        <a:t>% Change Over Current</a:t>
                      </a:r>
                    </a:p>
                  </a:txBody>
                  <a:tcPr/>
                </a:tc>
                <a:tc gridSpan="2">
                  <a:txBody>
                    <a:bodyPr/>
                    <a:lstStyle/>
                    <a:p>
                      <a:pPr lvl="0" algn="r">
                        <a:buNone/>
                      </a:pPr>
                      <a:r>
                        <a:rPr lang="en-US" sz="1400" dirty="0"/>
                        <a:t>+1.7%</a:t>
                      </a:r>
                    </a:p>
                  </a:txBody>
                  <a:tcPr/>
                </a:tc>
                <a:tc hMerge="1">
                  <a:txBody>
                    <a:bodyPr/>
                    <a:lstStyle/>
                    <a:p>
                      <a:endParaRPr lang="en-US"/>
                    </a:p>
                  </a:txBody>
                  <a:tcPr/>
                </a:tc>
                <a:tc>
                  <a:txBody>
                    <a:bodyPr/>
                    <a:lstStyle/>
                    <a:p>
                      <a:pPr algn="r"/>
                      <a:r>
                        <a:rPr lang="en-US" sz="1400" dirty="0"/>
                        <a:t>-1.92%</a:t>
                      </a:r>
                    </a:p>
                  </a:txBody>
                  <a:tcPr/>
                </a:tc>
                <a:extLst>
                  <a:ext uri="{0D108BD9-81ED-4DB2-BD59-A6C34878D82A}">
                    <a16:rowId xmlns:a16="http://schemas.microsoft.com/office/drawing/2014/main" val="2807542102"/>
                  </a:ext>
                </a:extLst>
              </a:tr>
              <a:tr h="263487">
                <a:tc>
                  <a:txBody>
                    <a:bodyPr/>
                    <a:lstStyle/>
                    <a:p>
                      <a:r>
                        <a:rPr lang="en-US" sz="1400" b="1"/>
                        <a:t>$ Change Over Current</a:t>
                      </a:r>
                    </a:p>
                  </a:txBody>
                  <a:tcPr/>
                </a:tc>
                <a:tc gridSpan="2">
                  <a:txBody>
                    <a:bodyPr/>
                    <a:lstStyle/>
                    <a:p>
                      <a:pPr lvl="0" algn="r">
                        <a:buNone/>
                      </a:pPr>
                      <a:r>
                        <a:rPr lang="en-US" sz="1400" b="1" dirty="0"/>
                        <a:t>+$169,552.92</a:t>
                      </a:r>
                    </a:p>
                  </a:txBody>
                  <a:tcPr/>
                </a:tc>
                <a:tc hMerge="1">
                  <a:txBody>
                    <a:bodyPr/>
                    <a:lstStyle/>
                    <a:p>
                      <a:endParaRPr lang="en-US"/>
                    </a:p>
                  </a:txBody>
                  <a:tcPr/>
                </a:tc>
                <a:tc>
                  <a:txBody>
                    <a:bodyPr/>
                    <a:lstStyle/>
                    <a:p>
                      <a:pPr algn="r"/>
                      <a:r>
                        <a:rPr lang="en-US" sz="1400" b="1" dirty="0">
                          <a:solidFill>
                            <a:schemeClr val="tx1"/>
                          </a:solidFill>
                        </a:rPr>
                        <a:t>-($191,231.96)</a:t>
                      </a:r>
                    </a:p>
                  </a:txBody>
                  <a:tcPr/>
                </a:tc>
                <a:extLst>
                  <a:ext uri="{0D108BD9-81ED-4DB2-BD59-A6C34878D82A}">
                    <a16:rowId xmlns:a16="http://schemas.microsoft.com/office/drawing/2014/main" val="1062213520"/>
                  </a:ext>
                </a:extLst>
              </a:tr>
            </a:tbl>
          </a:graphicData>
        </a:graphic>
      </p:graphicFrame>
      <p:graphicFrame>
        <p:nvGraphicFramePr>
          <p:cNvPr id="4" name="Table 3">
            <a:extLst>
              <a:ext uri="{FF2B5EF4-FFF2-40B4-BE49-F238E27FC236}">
                <a16:creationId xmlns:a16="http://schemas.microsoft.com/office/drawing/2014/main" id="{08E71C30-8F9A-64A6-FADA-D0293B2FBCC9}"/>
              </a:ext>
            </a:extLst>
          </p:cNvPr>
          <p:cNvGraphicFramePr>
            <a:graphicFrameLocks noGrp="1"/>
          </p:cNvGraphicFramePr>
          <p:nvPr/>
        </p:nvGraphicFramePr>
        <p:xfrm>
          <a:off x="2992582" y="5698982"/>
          <a:ext cx="6054375" cy="304800"/>
        </p:xfrm>
        <a:graphic>
          <a:graphicData uri="http://schemas.openxmlformats.org/drawingml/2006/table">
            <a:tbl>
              <a:tblPr firstRow="1" bandRow="1">
                <a:tableStyleId>{5C22544A-7EE6-4342-B048-85BDC9FD1C3A}</a:tableStyleId>
              </a:tblPr>
              <a:tblGrid>
                <a:gridCol w="3057237">
                  <a:extLst>
                    <a:ext uri="{9D8B030D-6E8A-4147-A177-3AD203B41FA5}">
                      <a16:colId xmlns:a16="http://schemas.microsoft.com/office/drawing/2014/main" val="1784526357"/>
                    </a:ext>
                  </a:extLst>
                </a:gridCol>
                <a:gridCol w="2997138">
                  <a:extLst>
                    <a:ext uri="{9D8B030D-6E8A-4147-A177-3AD203B41FA5}">
                      <a16:colId xmlns:a16="http://schemas.microsoft.com/office/drawing/2014/main" val="3166807711"/>
                    </a:ext>
                  </a:extLst>
                </a:gridCol>
              </a:tblGrid>
              <a:tr h="301856">
                <a:tc>
                  <a:txBody>
                    <a:bodyPr/>
                    <a:lstStyle/>
                    <a:p>
                      <a:r>
                        <a:rPr lang="en-US" sz="1400" b="1" dirty="0">
                          <a:solidFill>
                            <a:schemeClr val="bg1"/>
                          </a:solidFill>
                        </a:rPr>
                        <a:t>Total Estimated Savings from Current </a:t>
                      </a:r>
                    </a:p>
                  </a:txBody>
                  <a:tcPr>
                    <a:solidFill>
                      <a:srgbClr val="632340"/>
                    </a:solidFill>
                  </a:tcPr>
                </a:tc>
                <a:tc>
                  <a:txBody>
                    <a:bodyPr/>
                    <a:lstStyle/>
                    <a:p>
                      <a:pPr algn="ctr"/>
                      <a:r>
                        <a:rPr lang="en-US" sz="1400" b="1" dirty="0">
                          <a:solidFill>
                            <a:schemeClr val="bg1"/>
                          </a:solidFill>
                        </a:rPr>
                        <a:t>-$408,544.78</a:t>
                      </a:r>
                    </a:p>
                  </a:txBody>
                  <a:tcPr>
                    <a:solidFill>
                      <a:srgbClr val="632340"/>
                    </a:solidFill>
                  </a:tcPr>
                </a:tc>
                <a:extLst>
                  <a:ext uri="{0D108BD9-81ED-4DB2-BD59-A6C34878D82A}">
                    <a16:rowId xmlns:a16="http://schemas.microsoft.com/office/drawing/2014/main" val="1258049359"/>
                  </a:ext>
                </a:extLst>
              </a:tr>
            </a:tbl>
          </a:graphicData>
        </a:graphic>
      </p:graphicFrame>
    </p:spTree>
    <p:extLst>
      <p:ext uri="{BB962C8B-B14F-4D97-AF65-F5344CB8AC3E}">
        <p14:creationId xmlns:p14="http://schemas.microsoft.com/office/powerpoint/2010/main" val="354174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a:cs typeface="Arial"/>
              </a:rPr>
              <a:t>Kaiser proposal</a:t>
            </a:r>
            <a:endParaRPr lang="en-US"/>
          </a:p>
        </p:txBody>
      </p:sp>
      <p:sp>
        <p:nvSpPr>
          <p:cNvPr id="2" name="TextBox 1">
            <a:extLst>
              <a:ext uri="{FF2B5EF4-FFF2-40B4-BE49-F238E27FC236}">
                <a16:creationId xmlns:a16="http://schemas.microsoft.com/office/drawing/2014/main" id="{1FE997CD-DFC8-F039-4693-3CAEE7BB09D2}"/>
              </a:ext>
            </a:extLst>
          </p:cNvPr>
          <p:cNvSpPr txBox="1"/>
          <p:nvPr/>
        </p:nvSpPr>
        <p:spPr>
          <a:xfrm>
            <a:off x="1424353" y="4349261"/>
            <a:ext cx="9508148" cy="1846659"/>
          </a:xfrm>
          <a:prstGeom prst="rect">
            <a:avLst/>
          </a:prstGeom>
          <a:noFill/>
        </p:spPr>
        <p:txBody>
          <a:bodyPr wrap="square">
            <a:spAutoFit/>
          </a:bodyPr>
          <a:lstStyle/>
          <a:p>
            <a:r>
              <a:rPr lang="en-US" sz="1200" u="sng" kern="1200">
                <a:solidFill>
                  <a:schemeClr val="bg1"/>
                </a:solidFill>
                <a:latin typeface="+mj-lt"/>
                <a:ea typeface="+mj-ea"/>
                <a:cs typeface="+mj-cs"/>
              </a:rPr>
              <a:t>DISCLAIMER: </a:t>
            </a:r>
            <a:r>
              <a:rPr lang="en-US" sz="1200" b="0">
                <a:solidFill>
                  <a:schemeClr val="bg1"/>
                </a:solidFill>
                <a:cs typeface="+mn-cs"/>
              </a:rPr>
              <a:t>The information, materials, calculations, totals and analyses contained in and on these pages (and throughout this worksheet and workbook) are general in nature and are subject to change.  These materials/calculations and analyses are not meant to replace any professional legal, actuarial, or accounting services. You may wish to consult your actuary, accountant, or attorney for specific advice as to how this information may apply to your situation.</a:t>
            </a:r>
            <a:br>
              <a:rPr lang="en-US" sz="1200" b="0">
                <a:solidFill>
                  <a:schemeClr val="bg1"/>
                </a:solidFill>
                <a:cs typeface="+mn-cs"/>
              </a:rPr>
            </a:br>
            <a:br>
              <a:rPr lang="en-US" sz="1200" b="0">
                <a:solidFill>
                  <a:schemeClr val="bg1"/>
                </a:solidFill>
                <a:cs typeface="+mn-cs"/>
              </a:rPr>
            </a:br>
            <a:r>
              <a:rPr lang="en-US" sz="1200" b="0">
                <a:solidFill>
                  <a:schemeClr val="bg1"/>
                </a:solidFill>
                <a:cs typeface="+mn-cs"/>
              </a:rPr>
              <a:t>This presentation/proposal and any attachments are the confidential work-product for a specific client of Keenan, an </a:t>
            </a:r>
            <a:r>
              <a:rPr lang="en-US" sz="1200" b="0" err="1">
                <a:solidFill>
                  <a:schemeClr val="bg1"/>
                </a:solidFill>
                <a:cs typeface="+mn-cs"/>
              </a:rPr>
              <a:t>AssuredPartners</a:t>
            </a:r>
            <a:r>
              <a:rPr lang="en-US" sz="1200" b="0">
                <a:solidFill>
                  <a:schemeClr val="bg1"/>
                </a:solidFill>
                <a:cs typeface="+mn-cs"/>
              </a:rPr>
              <a:t> company.  It is covered by the terms and conditions in our Mutual Non-Disclosure Agreement with our client and may not be shared with anyone that is not an employee of the Client and/or the Client’s legal counsel.  No other third parties may receive, review of discuss the content of this presentation/proposal or any of the attachments.  This is for Client’s sole consideration, discussion and/or implementation.</a:t>
            </a:r>
            <a:r>
              <a:rPr lang="en-US" sz="1800" b="0">
                <a:cs typeface="+mn-cs"/>
              </a:rPr>
              <a:t>	</a:t>
            </a:r>
            <a:endParaRPr lang="en-US"/>
          </a:p>
        </p:txBody>
      </p:sp>
    </p:spTree>
    <p:extLst>
      <p:ext uri="{BB962C8B-B14F-4D97-AF65-F5344CB8AC3E}">
        <p14:creationId xmlns:p14="http://schemas.microsoft.com/office/powerpoint/2010/main" val="1119356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JBC Next steps &amp; future Meetings</a:t>
            </a:r>
          </a:p>
        </p:txBody>
      </p:sp>
    </p:spTree>
    <p:extLst>
      <p:ext uri="{BB962C8B-B14F-4D97-AF65-F5344CB8AC3E}">
        <p14:creationId xmlns:p14="http://schemas.microsoft.com/office/powerpoint/2010/main" val="326030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#4</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4195125431"/>
              </p:ext>
            </p:extLst>
          </p:nvPr>
        </p:nvGraphicFramePr>
        <p:xfrm>
          <a:off x="457200" y="1825624"/>
          <a:ext cx="11315700" cy="2940339"/>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Presentation of Fiscal Impact with Final Rates from Selected Finalists and ASCIP Renewal</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July 25, 2024 at 2 pm</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Work with finalists to obtain final binding quotes and perform a fiscal comparison against the ASCIP Renewal to provide transparency and education on fiscal impacts</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No Action will be taken by JBC. This meeting is informational and designed to provide transparency and final confirmation of the fiscal impacts of RFP finalist market options.</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207363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371F9-10EF-F906-C820-64B3339767E1}"/>
              </a:ext>
            </a:extLst>
          </p:cNvPr>
          <p:cNvSpPr>
            <a:spLocks noGrp="1"/>
          </p:cNvSpPr>
          <p:nvPr>
            <p:ph type="title"/>
          </p:nvPr>
        </p:nvSpPr>
        <p:spPr/>
        <p:txBody>
          <a:bodyPr/>
          <a:lstStyle/>
          <a:p>
            <a:r>
              <a:rPr lang="en-US" dirty="0">
                <a:latin typeface="Arial" panose="020B0604020202020204" pitchFamily="34" charset="0"/>
              </a:rPr>
              <a:t>JBC Meeting #5</a:t>
            </a:r>
            <a:endParaRPr lang="en-US" dirty="0"/>
          </a:p>
        </p:txBody>
      </p:sp>
      <p:graphicFrame>
        <p:nvGraphicFramePr>
          <p:cNvPr id="6" name="Table 6">
            <a:extLst>
              <a:ext uri="{FF2B5EF4-FFF2-40B4-BE49-F238E27FC236}">
                <a16:creationId xmlns:a16="http://schemas.microsoft.com/office/drawing/2014/main" id="{C43A424D-C032-387F-1795-E5C20D360C0B}"/>
              </a:ext>
            </a:extLst>
          </p:cNvPr>
          <p:cNvGraphicFramePr>
            <a:graphicFrameLocks noGrp="1"/>
          </p:cNvGraphicFramePr>
          <p:nvPr>
            <p:ph idx="1"/>
            <p:extLst>
              <p:ext uri="{D42A27DB-BD31-4B8C-83A1-F6EECF244321}">
                <p14:modId xmlns:p14="http://schemas.microsoft.com/office/powerpoint/2010/main" val="2917430175"/>
              </p:ext>
            </p:extLst>
          </p:nvPr>
        </p:nvGraphicFramePr>
        <p:xfrm>
          <a:off x="457200" y="1825624"/>
          <a:ext cx="11315700" cy="3068151"/>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3181777327"/>
                    </a:ext>
                  </a:extLst>
                </a:gridCol>
                <a:gridCol w="8928100">
                  <a:extLst>
                    <a:ext uri="{9D8B030D-6E8A-4147-A177-3AD203B41FA5}">
                      <a16:colId xmlns:a16="http://schemas.microsoft.com/office/drawing/2014/main" val="1290735877"/>
                    </a:ext>
                  </a:extLst>
                </a:gridCol>
              </a:tblGrid>
              <a:tr h="455721">
                <a:tc>
                  <a:txBody>
                    <a:bodyPr/>
                    <a:lstStyle/>
                    <a:p>
                      <a:r>
                        <a:rPr lang="en-US" dirty="0"/>
                        <a:t>Item</a:t>
                      </a:r>
                    </a:p>
                  </a:txBody>
                  <a:tcPr/>
                </a:tc>
                <a:tc>
                  <a:txBody>
                    <a:bodyPr/>
                    <a:lstStyle/>
                    <a:p>
                      <a:r>
                        <a:rPr lang="en-US" dirty="0"/>
                        <a:t>Detail</a:t>
                      </a:r>
                    </a:p>
                  </a:txBody>
                  <a:tcPr/>
                </a:tc>
                <a:extLst>
                  <a:ext uri="{0D108BD9-81ED-4DB2-BD59-A6C34878D82A}">
                    <a16:rowId xmlns:a16="http://schemas.microsoft.com/office/drawing/2014/main" val="451750995"/>
                  </a:ext>
                </a:extLst>
              </a:tr>
              <a:tr h="455721">
                <a:tc>
                  <a:txBody>
                    <a:bodyPr/>
                    <a:lstStyle/>
                    <a:p>
                      <a:r>
                        <a:rPr lang="en-US" dirty="0"/>
                        <a:t>Purpose</a:t>
                      </a:r>
                    </a:p>
                  </a:txBody>
                  <a:tcPr/>
                </a:tc>
                <a:tc>
                  <a:txBody>
                    <a:bodyPr/>
                    <a:lstStyle/>
                    <a:p>
                      <a:r>
                        <a:rPr lang="en-US" dirty="0"/>
                        <a:t>Vote by JBC on Recommendation to the Chancellor </a:t>
                      </a:r>
                    </a:p>
                  </a:txBody>
                  <a:tcPr/>
                </a:tc>
                <a:extLst>
                  <a:ext uri="{0D108BD9-81ED-4DB2-BD59-A6C34878D82A}">
                    <a16:rowId xmlns:a16="http://schemas.microsoft.com/office/drawing/2014/main" val="1707675671"/>
                  </a:ext>
                </a:extLst>
              </a:tr>
              <a:tr h="455721">
                <a:tc>
                  <a:txBody>
                    <a:bodyPr/>
                    <a:lstStyle/>
                    <a:p>
                      <a:r>
                        <a:rPr lang="en-US" dirty="0"/>
                        <a:t>Date</a:t>
                      </a:r>
                    </a:p>
                  </a:txBody>
                  <a:tcPr/>
                </a:tc>
                <a:tc>
                  <a:txBody>
                    <a:bodyPr/>
                    <a:lstStyle/>
                    <a:p>
                      <a:r>
                        <a:rPr lang="en-US" dirty="0"/>
                        <a:t>August 13, 2024 at 2 pm</a:t>
                      </a:r>
                    </a:p>
                  </a:txBody>
                  <a:tcPr/>
                </a:tc>
                <a:extLst>
                  <a:ext uri="{0D108BD9-81ED-4DB2-BD59-A6C34878D82A}">
                    <a16:rowId xmlns:a16="http://schemas.microsoft.com/office/drawing/2014/main" val="2654867346"/>
                  </a:ext>
                </a:extLst>
              </a:tr>
              <a:tr h="786588">
                <a:tc>
                  <a:txBody>
                    <a:bodyPr/>
                    <a:lstStyle/>
                    <a:p>
                      <a:r>
                        <a:rPr lang="en-US" dirty="0"/>
                        <a:t>Keenan Responsibility</a:t>
                      </a:r>
                    </a:p>
                  </a:txBody>
                  <a:tcPr/>
                </a:tc>
                <a:tc>
                  <a:txBody>
                    <a:bodyPr/>
                    <a:lstStyle/>
                    <a:p>
                      <a:r>
                        <a:rPr lang="en-US" dirty="0"/>
                        <a:t>Keenan will work with RSCCD HR Office to facilitate meeting for JBC membership to cast final votes on recommendation to the </a:t>
                      </a:r>
                      <a:r>
                        <a:rPr lang="en-US"/>
                        <a:t>Chancellor to be </a:t>
                      </a:r>
                      <a:r>
                        <a:rPr lang="en-US" dirty="0"/>
                        <a:t>presented to RSCCD Board on September 9</a:t>
                      </a:r>
                      <a:r>
                        <a:rPr lang="en-US" baseline="30000" dirty="0"/>
                        <a:t>th</a:t>
                      </a:r>
                      <a:r>
                        <a:rPr lang="en-US" dirty="0"/>
                        <a:t>, 2024</a:t>
                      </a:r>
                    </a:p>
                  </a:txBody>
                  <a:tcPr/>
                </a:tc>
                <a:extLst>
                  <a:ext uri="{0D108BD9-81ED-4DB2-BD59-A6C34878D82A}">
                    <a16:rowId xmlns:a16="http://schemas.microsoft.com/office/drawing/2014/main" val="1463810120"/>
                  </a:ext>
                </a:extLst>
              </a:tr>
              <a:tr h="786588">
                <a:tc>
                  <a:txBody>
                    <a:bodyPr/>
                    <a:lstStyle/>
                    <a:p>
                      <a:r>
                        <a:rPr lang="en-US" dirty="0"/>
                        <a:t>JBC Responsibility</a:t>
                      </a:r>
                    </a:p>
                  </a:txBody>
                  <a:tcPr/>
                </a:tc>
                <a:tc>
                  <a:txBody>
                    <a:bodyPr/>
                    <a:lstStyle/>
                    <a:p>
                      <a:r>
                        <a:rPr lang="en-US" dirty="0"/>
                        <a:t>The JBC will be asked to cast their votes on the JBC recommendation to the Chancellor</a:t>
                      </a:r>
                    </a:p>
                  </a:txBody>
                  <a:tcPr/>
                </a:tc>
                <a:extLst>
                  <a:ext uri="{0D108BD9-81ED-4DB2-BD59-A6C34878D82A}">
                    <a16:rowId xmlns:a16="http://schemas.microsoft.com/office/drawing/2014/main" val="2702885588"/>
                  </a:ext>
                </a:extLst>
              </a:tr>
            </a:tbl>
          </a:graphicData>
        </a:graphic>
      </p:graphicFrame>
      <p:sp>
        <p:nvSpPr>
          <p:cNvPr id="7" name="Content Placeholder 2">
            <a:extLst>
              <a:ext uri="{FF2B5EF4-FFF2-40B4-BE49-F238E27FC236}">
                <a16:creationId xmlns:a16="http://schemas.microsoft.com/office/drawing/2014/main" id="{A38F57CF-2204-8802-47A9-BDE31A802073}"/>
              </a:ext>
            </a:extLst>
          </p:cNvPr>
          <p:cNvSpPr txBox="1">
            <a:spLocks/>
          </p:cNvSpPr>
          <p:nvPr/>
        </p:nvSpPr>
        <p:spPr>
          <a:xfrm>
            <a:off x="438150" y="5634182"/>
            <a:ext cx="11315699" cy="4784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latin typeface="Arial" panose="020B0604020202020204" pitchFamily="34" charset="0"/>
            </a:endParaRPr>
          </a:p>
          <a:p>
            <a:pPr lvl="1"/>
            <a:endParaRPr lang="en-US" dirty="0">
              <a:latin typeface="Arial" panose="020B0604020202020204" pitchFamily="34" charset="0"/>
            </a:endParaRPr>
          </a:p>
          <a:p>
            <a:pPr marL="457200" lvl="1" indent="0">
              <a:buFont typeface="Arial" panose="020B0604020202020204" pitchFamily="34" charset="0"/>
              <a:buNone/>
            </a:pPr>
            <a:endParaRPr lang="en-US" dirty="0">
              <a:latin typeface="Arial" panose="020B0604020202020204" pitchFamily="34" charset="0"/>
            </a:endParaRPr>
          </a:p>
          <a:p>
            <a:pPr lvl="1"/>
            <a:endParaRPr lang="en-US" dirty="0">
              <a:latin typeface="Arial" panose="020B0604020202020204" pitchFamily="34" charset="0"/>
            </a:endParaRPr>
          </a:p>
        </p:txBody>
      </p:sp>
    </p:spTree>
    <p:extLst>
      <p:ext uri="{BB962C8B-B14F-4D97-AF65-F5344CB8AC3E}">
        <p14:creationId xmlns:p14="http://schemas.microsoft.com/office/powerpoint/2010/main" val="308572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BFC8-C943-7524-F921-6D3F1A14FCBE}"/>
              </a:ext>
            </a:extLst>
          </p:cNvPr>
          <p:cNvSpPr>
            <a:spLocks noGrp="1"/>
          </p:cNvSpPr>
          <p:nvPr>
            <p:ph type="title"/>
          </p:nvPr>
        </p:nvSpPr>
        <p:spPr/>
        <p:txBody>
          <a:bodyPr/>
          <a:lstStyle/>
          <a:p>
            <a:r>
              <a:rPr lang="en-US" dirty="0"/>
              <a:t>Agenda</a:t>
            </a:r>
          </a:p>
        </p:txBody>
      </p:sp>
      <p:graphicFrame>
        <p:nvGraphicFramePr>
          <p:cNvPr id="6" name="Content Placeholder 5">
            <a:extLst>
              <a:ext uri="{FF2B5EF4-FFF2-40B4-BE49-F238E27FC236}">
                <a16:creationId xmlns:a16="http://schemas.microsoft.com/office/drawing/2014/main" id="{8C48B1A5-6954-080F-2EF8-2CBCA6BA087A}"/>
              </a:ext>
            </a:extLst>
          </p:cNvPr>
          <p:cNvGraphicFramePr>
            <a:graphicFrameLocks noGrp="1"/>
          </p:cNvGraphicFramePr>
          <p:nvPr>
            <p:ph idx="1"/>
            <p:extLst>
              <p:ext uri="{D42A27DB-BD31-4B8C-83A1-F6EECF244321}">
                <p14:modId xmlns:p14="http://schemas.microsoft.com/office/powerpoint/2010/main" val="2017879079"/>
              </p:ext>
            </p:extLst>
          </p:nvPr>
        </p:nvGraphicFramePr>
        <p:xfrm>
          <a:off x="457200" y="1825625"/>
          <a:ext cx="11315700" cy="4108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084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6CEA72-6EDE-4B78-87F4-07ECDEA8C04F}"/>
              </a:ext>
            </a:extLst>
          </p:cNvPr>
          <p:cNvSpPr>
            <a:spLocks noGrp="1"/>
          </p:cNvSpPr>
          <p:nvPr>
            <p:ph type="title"/>
          </p:nvPr>
        </p:nvSpPr>
        <p:spPr>
          <a:xfrm>
            <a:off x="528637" y="3026807"/>
            <a:ext cx="11134725" cy="1371600"/>
          </a:xfrm>
        </p:spPr>
        <p:txBody>
          <a:bodyPr/>
          <a:lstStyle/>
          <a:p>
            <a:r>
              <a:rPr lang="en-US"/>
              <a:t>Questions?</a:t>
            </a:r>
          </a:p>
        </p:txBody>
      </p:sp>
    </p:spTree>
    <p:extLst>
      <p:ext uri="{BB962C8B-B14F-4D97-AF65-F5344CB8AC3E}">
        <p14:creationId xmlns:p14="http://schemas.microsoft.com/office/powerpoint/2010/main" val="31166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50E20-9372-4C1D-B438-0E085234B5CA}"/>
              </a:ext>
            </a:extLst>
          </p:cNvPr>
          <p:cNvSpPr>
            <a:spLocks noGrp="1"/>
          </p:cNvSpPr>
          <p:nvPr>
            <p:ph type="title"/>
          </p:nvPr>
        </p:nvSpPr>
        <p:spPr/>
        <p:txBody>
          <a:bodyPr/>
          <a:lstStyle/>
          <a:p>
            <a:r>
              <a:rPr lang="en-US" dirty="0"/>
              <a:t>2025 renewals</a:t>
            </a:r>
          </a:p>
        </p:txBody>
      </p:sp>
    </p:spTree>
    <p:extLst>
      <p:ext uri="{BB962C8B-B14F-4D97-AF65-F5344CB8AC3E}">
        <p14:creationId xmlns:p14="http://schemas.microsoft.com/office/powerpoint/2010/main" val="183376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0408-C8EE-A5F5-826D-6217F5C7520B}"/>
              </a:ext>
            </a:extLst>
          </p:cNvPr>
          <p:cNvSpPr>
            <a:spLocks noGrp="1"/>
          </p:cNvSpPr>
          <p:nvPr>
            <p:ph type="title"/>
          </p:nvPr>
        </p:nvSpPr>
        <p:spPr/>
        <p:txBody>
          <a:bodyPr/>
          <a:lstStyle/>
          <a:p>
            <a:r>
              <a:rPr lang="en-US" dirty="0">
                <a:cs typeface="Arial"/>
              </a:rPr>
              <a:t>2025 Renewals</a:t>
            </a:r>
            <a:endParaRPr lang="en-US" dirty="0"/>
          </a:p>
        </p:txBody>
      </p:sp>
      <p:graphicFrame>
        <p:nvGraphicFramePr>
          <p:cNvPr id="4" name="Content Placeholder 3">
            <a:extLst>
              <a:ext uri="{FF2B5EF4-FFF2-40B4-BE49-F238E27FC236}">
                <a16:creationId xmlns:a16="http://schemas.microsoft.com/office/drawing/2014/main" id="{F3126C4E-BD58-3986-AE4D-53899F4E5A09}"/>
              </a:ext>
            </a:extLst>
          </p:cNvPr>
          <p:cNvGraphicFramePr>
            <a:graphicFrameLocks noGrp="1"/>
          </p:cNvGraphicFramePr>
          <p:nvPr>
            <p:ph idx="1"/>
            <p:extLst>
              <p:ext uri="{D42A27DB-BD31-4B8C-83A1-F6EECF244321}">
                <p14:modId xmlns:p14="http://schemas.microsoft.com/office/powerpoint/2010/main" val="822249293"/>
              </p:ext>
            </p:extLst>
          </p:nvPr>
        </p:nvGraphicFramePr>
        <p:xfrm>
          <a:off x="457200" y="1825625"/>
          <a:ext cx="11315700" cy="3337560"/>
        </p:xfrm>
        <a:graphic>
          <a:graphicData uri="http://schemas.openxmlformats.org/drawingml/2006/table">
            <a:tbl>
              <a:tblPr firstRow="1" bandRow="1">
                <a:tableStyleId>{5C22544A-7EE6-4342-B048-85BDC9FD1C3A}</a:tableStyleId>
              </a:tblPr>
              <a:tblGrid>
                <a:gridCol w="3514436">
                  <a:extLst>
                    <a:ext uri="{9D8B030D-6E8A-4147-A177-3AD203B41FA5}">
                      <a16:colId xmlns:a16="http://schemas.microsoft.com/office/drawing/2014/main" val="1245411104"/>
                    </a:ext>
                  </a:extLst>
                </a:gridCol>
                <a:gridCol w="3713019">
                  <a:extLst>
                    <a:ext uri="{9D8B030D-6E8A-4147-A177-3AD203B41FA5}">
                      <a16:colId xmlns:a16="http://schemas.microsoft.com/office/drawing/2014/main" val="772345734"/>
                    </a:ext>
                  </a:extLst>
                </a:gridCol>
                <a:gridCol w="4088245">
                  <a:extLst>
                    <a:ext uri="{9D8B030D-6E8A-4147-A177-3AD203B41FA5}">
                      <a16:colId xmlns:a16="http://schemas.microsoft.com/office/drawing/2014/main" val="1085213208"/>
                    </a:ext>
                  </a:extLst>
                </a:gridCol>
              </a:tblGrid>
              <a:tr h="370840">
                <a:tc>
                  <a:txBody>
                    <a:bodyPr/>
                    <a:lstStyle/>
                    <a:p>
                      <a:r>
                        <a:rPr lang="en-US"/>
                        <a:t>Coverage</a:t>
                      </a:r>
                    </a:p>
                  </a:txBody>
                  <a:tcPr/>
                </a:tc>
                <a:tc>
                  <a:txBody>
                    <a:bodyPr/>
                    <a:lstStyle/>
                    <a:p>
                      <a:pPr algn="ctr"/>
                      <a:r>
                        <a:rPr lang="en-US"/>
                        <a:t>Plan</a:t>
                      </a:r>
                    </a:p>
                  </a:txBody>
                  <a:tcPr/>
                </a:tc>
                <a:tc>
                  <a:txBody>
                    <a:bodyPr/>
                    <a:lstStyle/>
                    <a:p>
                      <a:pPr algn="ctr"/>
                      <a:r>
                        <a:rPr lang="en-US"/>
                        <a:t>Renewal</a:t>
                      </a:r>
                    </a:p>
                  </a:txBody>
                  <a:tcPr/>
                </a:tc>
                <a:extLst>
                  <a:ext uri="{0D108BD9-81ED-4DB2-BD59-A6C34878D82A}">
                    <a16:rowId xmlns:a16="http://schemas.microsoft.com/office/drawing/2014/main" val="69187309"/>
                  </a:ext>
                </a:extLst>
              </a:tr>
              <a:tr h="370840">
                <a:tc rowSpan="3">
                  <a:txBody>
                    <a:bodyPr/>
                    <a:lstStyle/>
                    <a:p>
                      <a:pPr algn="ctr"/>
                      <a:r>
                        <a:rPr lang="en-US" dirty="0"/>
                        <a:t>Medical</a:t>
                      </a:r>
                    </a:p>
                  </a:txBody>
                  <a:tcPr anchor="ctr"/>
                </a:tc>
                <a:tc>
                  <a:txBody>
                    <a:bodyPr/>
                    <a:lstStyle/>
                    <a:p>
                      <a:pPr algn="ctr"/>
                      <a:r>
                        <a:rPr lang="en-US" dirty="0"/>
                        <a:t>Anthem HMO (ASCIP)</a:t>
                      </a:r>
                    </a:p>
                  </a:txBody>
                  <a:tcPr/>
                </a:tc>
                <a:tc>
                  <a:txBody>
                    <a:bodyPr/>
                    <a:lstStyle/>
                    <a:p>
                      <a:pPr algn="ctr"/>
                      <a:r>
                        <a:rPr lang="en-US" dirty="0"/>
                        <a:t>+1.7%</a:t>
                      </a:r>
                    </a:p>
                  </a:txBody>
                  <a:tcPr/>
                </a:tc>
                <a:extLst>
                  <a:ext uri="{0D108BD9-81ED-4DB2-BD59-A6C34878D82A}">
                    <a16:rowId xmlns:a16="http://schemas.microsoft.com/office/drawing/2014/main" val="1693138962"/>
                  </a:ext>
                </a:extLst>
              </a:tr>
              <a:tr h="370840">
                <a:tc vMerge="1">
                  <a:txBody>
                    <a:bodyPr/>
                    <a:lstStyle/>
                    <a:p>
                      <a:endParaRPr lang="en-US"/>
                    </a:p>
                  </a:txBody>
                  <a:tcPr/>
                </a:tc>
                <a:tc>
                  <a:txBody>
                    <a:bodyPr/>
                    <a:lstStyle/>
                    <a:p>
                      <a:pPr algn="ctr"/>
                      <a:r>
                        <a:rPr lang="en-US" dirty="0"/>
                        <a:t>Anthem PPO (ASCIP)</a:t>
                      </a:r>
                    </a:p>
                  </a:txBody>
                  <a:tcPr/>
                </a:tc>
                <a:tc>
                  <a:txBody>
                    <a:bodyPr/>
                    <a:lstStyle/>
                    <a:p>
                      <a:pPr algn="ctr"/>
                      <a:r>
                        <a:rPr lang="en-US" dirty="0"/>
                        <a:t>+1.7%</a:t>
                      </a:r>
                    </a:p>
                  </a:txBody>
                  <a:tcPr/>
                </a:tc>
                <a:extLst>
                  <a:ext uri="{0D108BD9-81ED-4DB2-BD59-A6C34878D82A}">
                    <a16:rowId xmlns:a16="http://schemas.microsoft.com/office/drawing/2014/main" val="1790261027"/>
                  </a:ext>
                </a:extLst>
              </a:tr>
              <a:tr h="370840">
                <a:tc vMerge="1">
                  <a:txBody>
                    <a:bodyPr/>
                    <a:lstStyle/>
                    <a:p>
                      <a:endParaRPr lang="en-US"/>
                    </a:p>
                  </a:txBody>
                  <a:tcPr/>
                </a:tc>
                <a:tc>
                  <a:txBody>
                    <a:bodyPr/>
                    <a:lstStyle/>
                    <a:p>
                      <a:pPr algn="ctr"/>
                      <a:r>
                        <a:rPr lang="en-US" dirty="0"/>
                        <a:t>Kaiser HMO (ASCIP)</a:t>
                      </a:r>
                    </a:p>
                  </a:txBody>
                  <a:tcPr/>
                </a:tc>
                <a:tc>
                  <a:txBody>
                    <a:bodyPr/>
                    <a:lstStyle/>
                    <a:p>
                      <a:pPr algn="ctr"/>
                      <a:r>
                        <a:rPr lang="en-US" dirty="0"/>
                        <a:t>+5.4%</a:t>
                      </a:r>
                    </a:p>
                  </a:txBody>
                  <a:tcPr/>
                </a:tc>
                <a:extLst>
                  <a:ext uri="{0D108BD9-81ED-4DB2-BD59-A6C34878D82A}">
                    <a16:rowId xmlns:a16="http://schemas.microsoft.com/office/drawing/2014/main" val="3975039010"/>
                  </a:ext>
                </a:extLst>
              </a:tr>
              <a:tr h="370840">
                <a:tc>
                  <a:txBody>
                    <a:bodyPr/>
                    <a:lstStyle/>
                    <a:p>
                      <a:pPr algn="ctr"/>
                      <a:r>
                        <a:rPr lang="en-US" dirty="0"/>
                        <a:t>Retiree Medical (</a:t>
                      </a:r>
                      <a:r>
                        <a:rPr lang="en-US" dirty="0" err="1"/>
                        <a:t>RetireeFirst</a:t>
                      </a:r>
                      <a:r>
                        <a:rPr lang="en-US" dirty="0"/>
                        <a:t>)</a:t>
                      </a:r>
                    </a:p>
                  </a:txBody>
                  <a:tcPr/>
                </a:tc>
                <a:tc>
                  <a:txBody>
                    <a:bodyPr/>
                    <a:lstStyle/>
                    <a:p>
                      <a:pPr algn="ctr"/>
                      <a:r>
                        <a:rPr lang="en-US" dirty="0"/>
                        <a:t>Anthem Medicare Advantage Plan</a:t>
                      </a:r>
                    </a:p>
                  </a:txBody>
                  <a:tcPr/>
                </a:tc>
                <a:tc>
                  <a:txBody>
                    <a:bodyPr/>
                    <a:lstStyle/>
                    <a:p>
                      <a:pPr algn="ctr"/>
                      <a:r>
                        <a:rPr lang="en-US" dirty="0"/>
                        <a:t>Renewal Released Late-July/Early-August</a:t>
                      </a:r>
                    </a:p>
                  </a:txBody>
                  <a:tcPr/>
                </a:tc>
                <a:extLst>
                  <a:ext uri="{0D108BD9-81ED-4DB2-BD59-A6C34878D82A}">
                    <a16:rowId xmlns:a16="http://schemas.microsoft.com/office/drawing/2014/main" val="2743014330"/>
                  </a:ext>
                </a:extLst>
              </a:tr>
              <a:tr h="370840">
                <a:tc rowSpan="2">
                  <a:txBody>
                    <a:bodyPr/>
                    <a:lstStyle/>
                    <a:p>
                      <a:pPr algn="ctr"/>
                      <a:r>
                        <a:rPr lang="en-US"/>
                        <a:t>Dental</a:t>
                      </a:r>
                    </a:p>
                  </a:txBody>
                  <a:tcPr anchor="ctr"/>
                </a:tc>
                <a:tc>
                  <a:txBody>
                    <a:bodyPr/>
                    <a:lstStyle/>
                    <a:p>
                      <a:pPr algn="ctr"/>
                      <a:r>
                        <a:rPr lang="en-US" dirty="0"/>
                        <a:t>Delta Dental PPO (CICCS)</a:t>
                      </a:r>
                    </a:p>
                  </a:txBody>
                  <a:tcPr/>
                </a:tc>
                <a:tc>
                  <a:txBody>
                    <a:bodyPr/>
                    <a:lstStyle/>
                    <a:p>
                      <a:pPr algn="ctr"/>
                      <a:r>
                        <a:rPr lang="en-US" dirty="0"/>
                        <a:t>+3%</a:t>
                      </a:r>
                    </a:p>
                  </a:txBody>
                  <a:tcPr/>
                </a:tc>
                <a:extLst>
                  <a:ext uri="{0D108BD9-81ED-4DB2-BD59-A6C34878D82A}">
                    <a16:rowId xmlns:a16="http://schemas.microsoft.com/office/drawing/2014/main" val="2219845135"/>
                  </a:ext>
                </a:extLst>
              </a:tr>
              <a:tr h="370840">
                <a:tc vMerge="1">
                  <a:txBody>
                    <a:bodyPr/>
                    <a:lstStyle/>
                    <a:p>
                      <a:endParaRPr lang="en-US"/>
                    </a:p>
                  </a:txBody>
                  <a:tcPr/>
                </a:tc>
                <a:tc>
                  <a:txBody>
                    <a:bodyPr/>
                    <a:lstStyle/>
                    <a:p>
                      <a:pPr algn="ctr"/>
                      <a:r>
                        <a:rPr lang="en-US" dirty="0"/>
                        <a:t>DeltaCare HMO (ASCIP)</a:t>
                      </a:r>
                    </a:p>
                  </a:txBody>
                  <a:tcPr/>
                </a:tc>
                <a:tc>
                  <a:txBody>
                    <a:bodyPr/>
                    <a:lstStyle/>
                    <a:p>
                      <a:pPr algn="ctr"/>
                      <a:r>
                        <a:rPr lang="en-US" dirty="0"/>
                        <a:t>Rate Pass</a:t>
                      </a:r>
                    </a:p>
                  </a:txBody>
                  <a:tcPr/>
                </a:tc>
                <a:extLst>
                  <a:ext uri="{0D108BD9-81ED-4DB2-BD59-A6C34878D82A}">
                    <a16:rowId xmlns:a16="http://schemas.microsoft.com/office/drawing/2014/main" val="2567132588"/>
                  </a:ext>
                </a:extLst>
              </a:tr>
              <a:tr h="370840">
                <a:tc>
                  <a:txBody>
                    <a:bodyPr/>
                    <a:lstStyle/>
                    <a:p>
                      <a:pPr lvl="0" algn="ctr">
                        <a:buNone/>
                      </a:pPr>
                      <a:r>
                        <a:rPr lang="en-US" dirty="0"/>
                        <a:t>Vision</a:t>
                      </a:r>
                    </a:p>
                  </a:txBody>
                  <a:tcPr/>
                </a:tc>
                <a:tc>
                  <a:txBody>
                    <a:bodyPr/>
                    <a:lstStyle/>
                    <a:p>
                      <a:pPr algn="ctr"/>
                      <a:r>
                        <a:rPr lang="en-US" dirty="0"/>
                        <a:t>VSP (CICCS)</a:t>
                      </a:r>
                    </a:p>
                  </a:txBody>
                  <a:tcPr/>
                </a:tc>
                <a:tc>
                  <a:txBody>
                    <a:bodyPr/>
                    <a:lstStyle/>
                    <a:p>
                      <a:pPr algn="ctr"/>
                      <a:r>
                        <a:rPr lang="en-US" dirty="0"/>
                        <a:t>+4.48%</a:t>
                      </a:r>
                    </a:p>
                  </a:txBody>
                  <a:tcPr/>
                </a:tc>
                <a:extLst>
                  <a:ext uri="{0D108BD9-81ED-4DB2-BD59-A6C34878D82A}">
                    <a16:rowId xmlns:a16="http://schemas.microsoft.com/office/drawing/2014/main" val="1868475454"/>
                  </a:ext>
                </a:extLst>
              </a:tr>
              <a:tr h="370840">
                <a:tc>
                  <a:txBody>
                    <a:bodyPr/>
                    <a:lstStyle/>
                    <a:p>
                      <a:pPr lvl="0" algn="ctr">
                        <a:buNone/>
                      </a:pPr>
                      <a:r>
                        <a:rPr lang="en-US"/>
                        <a:t>Basic Life</a:t>
                      </a:r>
                      <a:endParaRPr lang="en-US" dirty="0"/>
                    </a:p>
                  </a:txBody>
                  <a:tcPr/>
                </a:tc>
                <a:tc>
                  <a:txBody>
                    <a:bodyPr/>
                    <a:lstStyle/>
                    <a:p>
                      <a:pPr algn="ctr"/>
                      <a:r>
                        <a:rPr lang="en-US"/>
                        <a:t>The Hartford</a:t>
                      </a:r>
                    </a:p>
                  </a:txBody>
                  <a:tcPr/>
                </a:tc>
                <a:tc>
                  <a:txBody>
                    <a:bodyPr/>
                    <a:lstStyle/>
                    <a:p>
                      <a:pPr algn="ctr"/>
                      <a:r>
                        <a:rPr lang="en-US" dirty="0"/>
                        <a:t>In The Middle Of Rate Guarantee</a:t>
                      </a:r>
                    </a:p>
                  </a:txBody>
                  <a:tcPr/>
                </a:tc>
                <a:extLst>
                  <a:ext uri="{0D108BD9-81ED-4DB2-BD59-A6C34878D82A}">
                    <a16:rowId xmlns:a16="http://schemas.microsoft.com/office/drawing/2014/main" val="4139017881"/>
                  </a:ext>
                </a:extLst>
              </a:tr>
            </a:tbl>
          </a:graphicData>
        </a:graphic>
      </p:graphicFrame>
    </p:spTree>
    <p:extLst>
      <p:ext uri="{BB962C8B-B14F-4D97-AF65-F5344CB8AC3E}">
        <p14:creationId xmlns:p14="http://schemas.microsoft.com/office/powerpoint/2010/main" val="314923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fontScale="90000"/>
          </a:bodyPr>
          <a:lstStyle/>
          <a:p>
            <a:r>
              <a:rPr lang="en-US" dirty="0">
                <a:cs typeface="Arial"/>
              </a:rPr>
              <a:t>Rate Comparison – Anthem HMO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542303450"/>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dirty="0"/>
                        <a:t>Anthem HMO</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Anthem</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HMO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2025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109</a:t>
                      </a:r>
                    </a:p>
                  </a:txBody>
                  <a:tcPr/>
                </a:tc>
                <a:tc>
                  <a:txBody>
                    <a:bodyPr/>
                    <a:lstStyle/>
                    <a:p>
                      <a:pPr lvl="0" algn="r">
                        <a:buNone/>
                      </a:pPr>
                      <a:r>
                        <a:rPr lang="en-US" sz="1400" dirty="0"/>
                        <a:t>$804.55</a:t>
                      </a:r>
                    </a:p>
                  </a:txBody>
                  <a:tcPr/>
                </a:tc>
                <a:tc>
                  <a:txBody>
                    <a:bodyPr/>
                    <a:lstStyle/>
                    <a:p>
                      <a:pPr lvl="0" algn="r">
                        <a:buNone/>
                      </a:pPr>
                      <a:r>
                        <a:rPr lang="en-US" sz="1400" dirty="0"/>
                        <a:t>$818.23</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117</a:t>
                      </a:r>
                    </a:p>
                  </a:txBody>
                  <a:tcPr/>
                </a:tc>
                <a:tc>
                  <a:txBody>
                    <a:bodyPr/>
                    <a:lstStyle/>
                    <a:p>
                      <a:pPr algn="r"/>
                      <a:r>
                        <a:rPr lang="en-US" sz="1400" dirty="0"/>
                        <a:t>$1,687.98</a:t>
                      </a:r>
                    </a:p>
                  </a:txBody>
                  <a:tcPr/>
                </a:tc>
                <a:tc>
                  <a:txBody>
                    <a:bodyPr/>
                    <a:lstStyle/>
                    <a:p>
                      <a:pPr lvl="0" algn="r">
                        <a:buNone/>
                      </a:pPr>
                      <a:r>
                        <a:rPr lang="en-US" sz="1400" dirty="0"/>
                        <a:t>$1,716.68</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285</a:t>
                      </a:r>
                    </a:p>
                  </a:txBody>
                  <a:tcPr/>
                </a:tc>
                <a:tc>
                  <a:txBody>
                    <a:bodyPr/>
                    <a:lstStyle/>
                    <a:p>
                      <a:pPr algn="r"/>
                      <a:r>
                        <a:rPr lang="en-US" sz="1400" dirty="0"/>
                        <a:t>$2,411.93</a:t>
                      </a:r>
                    </a:p>
                  </a:txBody>
                  <a:tcPr/>
                </a:tc>
                <a:tc>
                  <a:txBody>
                    <a:bodyPr/>
                    <a:lstStyle/>
                    <a:p>
                      <a:pPr lvl="0" algn="r">
                        <a:buNone/>
                      </a:pPr>
                      <a:r>
                        <a:rPr lang="en-US" sz="1400"/>
                        <a:t>$2,452.93</a:t>
                      </a:r>
                      <a:endParaRPr lang="en-US" sz="1400" dirty="0"/>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$972,589.66</a:t>
                      </a:r>
                    </a:p>
                  </a:txBody>
                  <a:tcPr/>
                </a:tc>
                <a:tc hMerge="1">
                  <a:txBody>
                    <a:bodyPr/>
                    <a:lstStyle/>
                    <a:p>
                      <a:endParaRPr lang="en-US"/>
                    </a:p>
                  </a:txBody>
                  <a:tcPr/>
                </a:tc>
                <a:tc>
                  <a:txBody>
                    <a:bodyPr/>
                    <a:lstStyle/>
                    <a:p>
                      <a:pPr lvl="0" algn="r">
                        <a:buNone/>
                      </a:pPr>
                      <a:r>
                        <a:rPr lang="en-US" sz="1400" dirty="0"/>
                        <a:t>$989,123.68</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$11,671,075.92</a:t>
                      </a:r>
                    </a:p>
                  </a:txBody>
                  <a:tcPr/>
                </a:tc>
                <a:tc hMerge="1">
                  <a:txBody>
                    <a:bodyPr/>
                    <a:lstStyle/>
                    <a:p>
                      <a:endParaRPr lang="en-US"/>
                    </a:p>
                  </a:txBody>
                  <a:tcPr/>
                </a:tc>
                <a:tc>
                  <a:txBody>
                    <a:bodyPr/>
                    <a:lstStyle/>
                    <a:p>
                      <a:pPr lvl="0" algn="r">
                        <a:buNone/>
                      </a:pPr>
                      <a:r>
                        <a:rPr lang="en-US" sz="1400" dirty="0"/>
                        <a:t>$11,869,484.16</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1.7%</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+$198,408.24</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cs typeface="Calibri"/>
            </a:endParaRPr>
          </a:p>
        </p:txBody>
      </p:sp>
    </p:spTree>
    <p:extLst>
      <p:ext uri="{BB962C8B-B14F-4D97-AF65-F5344CB8AC3E}">
        <p14:creationId xmlns:p14="http://schemas.microsoft.com/office/powerpoint/2010/main" val="45074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Anthem PPO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094116337"/>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dirty="0"/>
                        <a:t>Anthem PPO</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Anthem</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Anthem</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PPO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2025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146</a:t>
                      </a:r>
                    </a:p>
                  </a:txBody>
                  <a:tcPr/>
                </a:tc>
                <a:tc>
                  <a:txBody>
                    <a:bodyPr/>
                    <a:lstStyle/>
                    <a:p>
                      <a:pPr lvl="0" algn="r">
                        <a:buNone/>
                      </a:pPr>
                      <a:r>
                        <a:rPr lang="en-US" sz="1400" dirty="0"/>
                        <a:t>$1,235.05</a:t>
                      </a:r>
                    </a:p>
                  </a:txBody>
                  <a:tcPr/>
                </a:tc>
                <a:tc>
                  <a:txBody>
                    <a:bodyPr/>
                    <a:lstStyle/>
                    <a:p>
                      <a:pPr lvl="0" algn="r">
                        <a:buNone/>
                      </a:pPr>
                      <a:r>
                        <a:rPr lang="en-US" sz="1400" dirty="0"/>
                        <a:t>$1,256.05</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191</a:t>
                      </a:r>
                    </a:p>
                  </a:txBody>
                  <a:tcPr/>
                </a:tc>
                <a:tc>
                  <a:txBody>
                    <a:bodyPr/>
                    <a:lstStyle/>
                    <a:p>
                      <a:pPr algn="r"/>
                      <a:r>
                        <a:rPr lang="en-US" sz="1400" dirty="0"/>
                        <a:t>$2,579.67</a:t>
                      </a:r>
                    </a:p>
                  </a:txBody>
                  <a:tcPr/>
                </a:tc>
                <a:tc>
                  <a:txBody>
                    <a:bodyPr/>
                    <a:lstStyle/>
                    <a:p>
                      <a:pPr lvl="0" algn="r">
                        <a:buNone/>
                      </a:pPr>
                      <a:r>
                        <a:rPr lang="en-US" sz="1400" dirty="0"/>
                        <a:t>$2,623.52</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73</a:t>
                      </a:r>
                    </a:p>
                  </a:txBody>
                  <a:tcPr/>
                </a:tc>
                <a:tc>
                  <a:txBody>
                    <a:bodyPr/>
                    <a:lstStyle/>
                    <a:p>
                      <a:pPr algn="r"/>
                      <a:r>
                        <a:rPr lang="en-US" sz="1400" dirty="0"/>
                        <a:t>$3,705.40</a:t>
                      </a:r>
                    </a:p>
                  </a:txBody>
                  <a:tcPr/>
                </a:tc>
                <a:tc>
                  <a:txBody>
                    <a:bodyPr/>
                    <a:lstStyle/>
                    <a:p>
                      <a:pPr lvl="0" algn="r">
                        <a:buNone/>
                      </a:pPr>
                      <a:r>
                        <a:rPr lang="en-US" sz="1400" dirty="0"/>
                        <a:t>$3,768.39</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$943,528.47</a:t>
                      </a:r>
                    </a:p>
                  </a:txBody>
                  <a:tcPr/>
                </a:tc>
                <a:tc hMerge="1">
                  <a:txBody>
                    <a:bodyPr/>
                    <a:lstStyle/>
                    <a:p>
                      <a:endParaRPr lang="en-US"/>
                    </a:p>
                  </a:txBody>
                  <a:tcPr/>
                </a:tc>
                <a:tc>
                  <a:txBody>
                    <a:bodyPr/>
                    <a:lstStyle/>
                    <a:p>
                      <a:pPr lvl="0" algn="r">
                        <a:buNone/>
                      </a:pPr>
                      <a:r>
                        <a:rPr lang="en-US" sz="1400" dirty="0"/>
                        <a:t>$989,123.68</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$11,322,341.64</a:t>
                      </a:r>
                    </a:p>
                  </a:txBody>
                  <a:tcPr/>
                </a:tc>
                <a:tc hMerge="1">
                  <a:txBody>
                    <a:bodyPr/>
                    <a:lstStyle/>
                    <a:p>
                      <a:endParaRPr lang="en-US"/>
                    </a:p>
                  </a:txBody>
                  <a:tcPr/>
                </a:tc>
                <a:tc>
                  <a:txBody>
                    <a:bodyPr/>
                    <a:lstStyle/>
                    <a:p>
                      <a:pPr lvl="0" algn="r">
                        <a:buNone/>
                      </a:pPr>
                      <a:r>
                        <a:rPr lang="en-US" sz="1400" dirty="0"/>
                        <a:t>$11,514,817.08</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1.7%</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+$192,475.44</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cs typeface="Calibri"/>
            </a:endParaRPr>
          </a:p>
        </p:txBody>
      </p:sp>
    </p:spTree>
    <p:extLst>
      <p:ext uri="{BB962C8B-B14F-4D97-AF65-F5344CB8AC3E}">
        <p14:creationId xmlns:p14="http://schemas.microsoft.com/office/powerpoint/2010/main" val="396791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Kaiser HMO (Actives &amp; Early Retirees)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3663459813"/>
              </p:ext>
            </p:extLst>
          </p:nvPr>
        </p:nvGraphicFramePr>
        <p:xfrm>
          <a:off x="2289425" y="1714322"/>
          <a:ext cx="7454939" cy="3352800"/>
        </p:xfrm>
        <a:graphic>
          <a:graphicData uri="http://schemas.openxmlformats.org/drawingml/2006/table">
            <a:tbl>
              <a:tblPr firstRow="1" bandRow="1">
                <a:tableStyleId>{5C22544A-7EE6-4342-B048-85BDC9FD1C3A}</a:tableStyleId>
              </a:tblPr>
              <a:tblGrid>
                <a:gridCol w="2527100">
                  <a:extLst>
                    <a:ext uri="{9D8B030D-6E8A-4147-A177-3AD203B41FA5}">
                      <a16:colId xmlns:a16="http://schemas.microsoft.com/office/drawing/2014/main" val="2865777675"/>
                    </a:ext>
                  </a:extLst>
                </a:gridCol>
                <a:gridCol w="1130265">
                  <a:extLst>
                    <a:ext uri="{9D8B030D-6E8A-4147-A177-3AD203B41FA5}">
                      <a16:colId xmlns:a16="http://schemas.microsoft.com/office/drawing/2014/main" val="3004253403"/>
                    </a:ext>
                  </a:extLst>
                </a:gridCol>
                <a:gridCol w="1627028">
                  <a:extLst>
                    <a:ext uri="{9D8B030D-6E8A-4147-A177-3AD203B41FA5}">
                      <a16:colId xmlns:a16="http://schemas.microsoft.com/office/drawing/2014/main" val="3306517564"/>
                    </a:ext>
                  </a:extLst>
                </a:gridCol>
                <a:gridCol w="2170546">
                  <a:extLst>
                    <a:ext uri="{9D8B030D-6E8A-4147-A177-3AD203B41FA5}">
                      <a16:colId xmlns:a16="http://schemas.microsoft.com/office/drawing/2014/main" val="3777936299"/>
                    </a:ext>
                  </a:extLst>
                </a:gridCol>
              </a:tblGrid>
              <a:tr h="263487">
                <a:tc rowSpan="4">
                  <a:txBody>
                    <a:bodyPr/>
                    <a:lstStyle/>
                    <a:p>
                      <a:r>
                        <a:rPr lang="en-US" sz="1400"/>
                        <a:t>Kaiser HMO</a:t>
                      </a:r>
                    </a:p>
                    <a:p>
                      <a:pPr lvl="0">
                        <a:buNone/>
                      </a:pPr>
                      <a:endParaRPr lang="en-US" sz="1400"/>
                    </a:p>
                    <a:p>
                      <a:pPr lvl="0">
                        <a:buNone/>
                      </a:pPr>
                      <a:endParaRPr lang="en-US" sz="1400"/>
                    </a:p>
                    <a:p>
                      <a:pPr lvl="0">
                        <a:buNone/>
                      </a:pPr>
                      <a:endParaRPr lang="en-US" sz="1400"/>
                    </a:p>
                  </a:txBody>
                  <a:tcPr/>
                </a:tc>
                <a:tc gridSpan="2">
                  <a:txBody>
                    <a:bodyPr/>
                    <a:lstStyle/>
                    <a:p>
                      <a:pPr lvl="0" algn="ctr">
                        <a:buNone/>
                      </a:pPr>
                      <a:r>
                        <a:rPr lang="en-US" sz="1400" dirty="0"/>
                        <a:t>ASCIP</a:t>
                      </a:r>
                    </a:p>
                  </a:txBody>
                  <a:tcPr/>
                </a:tc>
                <a:tc hMerge="1">
                  <a:txBody>
                    <a:bodyPr/>
                    <a:lstStyle/>
                    <a:p>
                      <a:endParaRPr lang="en-US" sz="1200"/>
                    </a:p>
                  </a:txBody>
                  <a:tcPr/>
                </a:tc>
                <a:tc>
                  <a:txBody>
                    <a:bodyPr/>
                    <a:lstStyle/>
                    <a:p>
                      <a:pPr lvl="0" algn="ctr">
                        <a:buNone/>
                      </a:pPr>
                      <a:r>
                        <a:rPr lang="en-US" sz="1400" dirty="0"/>
                        <a:t>ASCIP</a:t>
                      </a:r>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a:t>Kaiser</a:t>
                      </a:r>
                    </a:p>
                  </a:txBody>
                  <a:tcPr/>
                </a:tc>
                <a:tc hMerge="1">
                  <a:txBody>
                    <a:bodyPr/>
                    <a:lstStyle/>
                    <a:p>
                      <a:endParaRPr lang="en-US"/>
                    </a:p>
                  </a:txBody>
                  <a:tcPr/>
                </a:tc>
                <a:tc>
                  <a:txBody>
                    <a:bodyPr/>
                    <a:lstStyle/>
                    <a:p>
                      <a:pPr lvl="0" algn="ctr">
                        <a:buNone/>
                      </a:pPr>
                      <a:r>
                        <a:rPr lang="en-US" sz="1400" b="1" i="0" u="none" strike="noStrike" noProof="0">
                          <a:solidFill>
                            <a:srgbClr val="000000"/>
                          </a:solidFill>
                          <a:latin typeface="Calibri"/>
                        </a:rPr>
                        <a:t>Kaiser</a:t>
                      </a:r>
                      <a:endParaRPr lang="en-US"/>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HMO</a:t>
                      </a:r>
                    </a:p>
                  </a:txBody>
                  <a:tcPr/>
                </a:tc>
                <a:tc hMerge="1">
                  <a:txBody>
                    <a:bodyPr/>
                    <a:lstStyle/>
                    <a:p>
                      <a:endParaRPr lang="en-US"/>
                    </a:p>
                  </a:txBody>
                  <a:tcPr/>
                </a:tc>
                <a:tc>
                  <a:txBody>
                    <a:bodyPr/>
                    <a:lstStyle/>
                    <a:p>
                      <a:pPr lvl="0" algn="ctr">
                        <a:buNone/>
                      </a:pPr>
                      <a:r>
                        <a:rPr lang="en-US" sz="1400" b="1" i="0" u="none" strike="noStrike" noProof="0">
                          <a:solidFill>
                            <a:srgbClr val="000000"/>
                          </a:solidFill>
                          <a:latin typeface="Calibri"/>
                        </a:rPr>
                        <a:t>HMO</a:t>
                      </a:r>
                      <a:endParaRPr lang="en-US"/>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nchor="ct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2025 Renewal</a:t>
                      </a:r>
                      <a:endParaRPr lang="en-US" sz="1400" dirty="0"/>
                    </a:p>
                  </a:txBody>
                  <a:tcPr anchor="ct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100</a:t>
                      </a:r>
                    </a:p>
                  </a:txBody>
                  <a:tcPr/>
                </a:tc>
                <a:tc>
                  <a:txBody>
                    <a:bodyPr/>
                    <a:lstStyle/>
                    <a:p>
                      <a:pPr lvl="0" algn="r">
                        <a:buNone/>
                      </a:pPr>
                      <a:r>
                        <a:rPr lang="en-US" sz="1400"/>
                        <a:t>$746.20</a:t>
                      </a:r>
                    </a:p>
                  </a:txBody>
                  <a:tcPr/>
                </a:tc>
                <a:tc>
                  <a:txBody>
                    <a:bodyPr/>
                    <a:lstStyle/>
                    <a:p>
                      <a:pPr lvl="0" algn="r">
                        <a:buNone/>
                      </a:pPr>
                      <a:r>
                        <a:rPr lang="en-US" sz="1400" dirty="0"/>
                        <a:t>$786.38</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57</a:t>
                      </a:r>
                    </a:p>
                  </a:txBody>
                  <a:tcPr/>
                </a:tc>
                <a:tc>
                  <a:txBody>
                    <a:bodyPr/>
                    <a:lstStyle/>
                    <a:p>
                      <a:pPr algn="r"/>
                      <a:r>
                        <a:rPr lang="en-US" sz="1400" dirty="0"/>
                        <a:t>$1,492.39</a:t>
                      </a:r>
                    </a:p>
                  </a:txBody>
                  <a:tcPr/>
                </a:tc>
                <a:tc>
                  <a:txBody>
                    <a:bodyPr/>
                    <a:lstStyle/>
                    <a:p>
                      <a:pPr lvl="0" algn="r">
                        <a:buNone/>
                      </a:pPr>
                      <a:r>
                        <a:rPr lang="en-US" sz="1400" dirty="0"/>
                        <a:t>$1,572.75</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104</a:t>
                      </a:r>
                    </a:p>
                  </a:txBody>
                  <a:tcPr/>
                </a:tc>
                <a:tc>
                  <a:txBody>
                    <a:bodyPr/>
                    <a:lstStyle/>
                    <a:p>
                      <a:pPr algn="r"/>
                      <a:r>
                        <a:rPr lang="en-US" sz="1400"/>
                        <a:t>$2,111.76</a:t>
                      </a:r>
                    </a:p>
                  </a:txBody>
                  <a:tcPr/>
                </a:tc>
                <a:tc>
                  <a:txBody>
                    <a:bodyPr/>
                    <a:lstStyle/>
                    <a:p>
                      <a:pPr lvl="0" algn="r">
                        <a:buNone/>
                      </a:pPr>
                      <a:r>
                        <a:rPr lang="en-US" sz="1400" dirty="0"/>
                        <a:t>$2,225.44</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$379,309.27</a:t>
                      </a:r>
                    </a:p>
                  </a:txBody>
                  <a:tcPr/>
                </a:tc>
                <a:tc hMerge="1">
                  <a:txBody>
                    <a:bodyPr/>
                    <a:lstStyle/>
                    <a:p>
                      <a:endParaRPr lang="en-US"/>
                    </a:p>
                  </a:txBody>
                  <a:tcPr/>
                </a:tc>
                <a:tc>
                  <a:txBody>
                    <a:bodyPr/>
                    <a:lstStyle/>
                    <a:p>
                      <a:pPr lvl="0" algn="r">
                        <a:buNone/>
                      </a:pPr>
                      <a:r>
                        <a:rPr lang="en-US" sz="1400" dirty="0"/>
                        <a:t>$399,730.51</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$4,551.711.24</a:t>
                      </a:r>
                    </a:p>
                  </a:txBody>
                  <a:tcPr/>
                </a:tc>
                <a:tc hMerge="1">
                  <a:txBody>
                    <a:bodyPr/>
                    <a:lstStyle/>
                    <a:p>
                      <a:endParaRPr lang="en-US"/>
                    </a:p>
                  </a:txBody>
                  <a:tcPr/>
                </a:tc>
                <a:tc>
                  <a:txBody>
                    <a:bodyPr/>
                    <a:lstStyle/>
                    <a:p>
                      <a:pPr lvl="0" algn="r">
                        <a:buNone/>
                      </a:pPr>
                      <a:r>
                        <a:rPr lang="en-US" sz="1400" dirty="0"/>
                        <a:t>$4,796766.12</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5.4%</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p>
                  </a:txBody>
                  <a:tcPr/>
                </a:tc>
                <a:tc hMerge="1">
                  <a:txBody>
                    <a:bodyPr/>
                    <a:lstStyle/>
                    <a:p>
                      <a:endParaRPr lang="en-US"/>
                    </a:p>
                  </a:txBody>
                  <a:tcPr/>
                </a:tc>
                <a:tc>
                  <a:txBody>
                    <a:bodyPr/>
                    <a:lstStyle/>
                    <a:p>
                      <a:pPr lvl="0" algn="r">
                        <a:buNone/>
                      </a:pPr>
                      <a:r>
                        <a:rPr lang="en-US" sz="1400" b="1" dirty="0"/>
                        <a:t>+$245,054.88</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cs typeface="Calibri"/>
            </a:endParaRPr>
          </a:p>
        </p:txBody>
      </p:sp>
    </p:spTree>
    <p:extLst>
      <p:ext uri="{BB962C8B-B14F-4D97-AF65-F5344CB8AC3E}">
        <p14:creationId xmlns:p14="http://schemas.microsoft.com/office/powerpoint/2010/main" val="46733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Delta Dental PPO (CICCS)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2433797844"/>
              </p:ext>
            </p:extLst>
          </p:nvPr>
        </p:nvGraphicFramePr>
        <p:xfrm>
          <a:off x="2240514" y="1880576"/>
          <a:ext cx="7314731" cy="3352800"/>
        </p:xfrm>
        <a:graphic>
          <a:graphicData uri="http://schemas.openxmlformats.org/drawingml/2006/table">
            <a:tbl>
              <a:tblPr firstRow="1" bandRow="1">
                <a:tableStyleId>{5C22544A-7EE6-4342-B048-85BDC9FD1C3A}</a:tableStyleId>
              </a:tblPr>
              <a:tblGrid>
                <a:gridCol w="2448830">
                  <a:extLst>
                    <a:ext uri="{9D8B030D-6E8A-4147-A177-3AD203B41FA5}">
                      <a16:colId xmlns:a16="http://schemas.microsoft.com/office/drawing/2014/main" val="2865777675"/>
                    </a:ext>
                  </a:extLst>
                </a:gridCol>
                <a:gridCol w="1208535">
                  <a:extLst>
                    <a:ext uri="{9D8B030D-6E8A-4147-A177-3AD203B41FA5}">
                      <a16:colId xmlns:a16="http://schemas.microsoft.com/office/drawing/2014/main" val="3004253403"/>
                    </a:ext>
                  </a:extLst>
                </a:gridCol>
                <a:gridCol w="1340701">
                  <a:extLst>
                    <a:ext uri="{9D8B030D-6E8A-4147-A177-3AD203B41FA5}">
                      <a16:colId xmlns:a16="http://schemas.microsoft.com/office/drawing/2014/main" val="3306517564"/>
                    </a:ext>
                  </a:extLst>
                </a:gridCol>
                <a:gridCol w="2316665">
                  <a:extLst>
                    <a:ext uri="{9D8B030D-6E8A-4147-A177-3AD203B41FA5}">
                      <a16:colId xmlns:a16="http://schemas.microsoft.com/office/drawing/2014/main" val="3777936299"/>
                    </a:ext>
                  </a:extLst>
                </a:gridCol>
              </a:tblGrid>
              <a:tr h="263487">
                <a:tc rowSpan="4">
                  <a:txBody>
                    <a:bodyPr/>
                    <a:lstStyle/>
                    <a:p>
                      <a:r>
                        <a:rPr lang="en-US" sz="1400" dirty="0"/>
                        <a:t>Dental PPO</a:t>
                      </a:r>
                    </a:p>
                    <a:p>
                      <a:r>
                        <a:rPr lang="en-US" sz="1400" dirty="0"/>
                        <a:t>(Actives &amp; Retirees)</a:t>
                      </a:r>
                    </a:p>
                    <a:p>
                      <a:pPr lvl="0">
                        <a:buNone/>
                      </a:pPr>
                      <a:endParaRPr lang="en-US" sz="1400" dirty="0"/>
                    </a:p>
                    <a:p>
                      <a:pPr lvl="0">
                        <a:buNone/>
                      </a:pPr>
                      <a:endParaRPr lang="en-US" sz="1400" dirty="0"/>
                    </a:p>
                    <a:p>
                      <a:pPr lvl="0">
                        <a:buNone/>
                      </a:pPr>
                      <a:endParaRPr lang="en-US" sz="1400" dirty="0"/>
                    </a:p>
                  </a:txBody>
                  <a:tcPr/>
                </a:tc>
                <a:tc gridSpan="2">
                  <a:txBody>
                    <a:bodyPr/>
                    <a:lstStyle/>
                    <a:p>
                      <a:pPr lvl="0" algn="ctr">
                        <a:buNone/>
                      </a:pPr>
                      <a:r>
                        <a:rPr lang="en-US" sz="1400" dirty="0"/>
                        <a:t>CICCS</a:t>
                      </a:r>
                    </a:p>
                  </a:txBody>
                  <a:tcPr/>
                </a:tc>
                <a:tc hMerge="1">
                  <a:txBody>
                    <a:bodyPr/>
                    <a:lstStyle/>
                    <a:p>
                      <a:endParaRPr lang="en-US" sz="1200"/>
                    </a:p>
                  </a:txBody>
                  <a:tcPr/>
                </a:tc>
                <a:tc>
                  <a:txBody>
                    <a:bodyPr/>
                    <a:lstStyle/>
                    <a:p>
                      <a:pPr lvl="0" algn="ctr">
                        <a:buNone/>
                      </a:pPr>
                      <a:r>
                        <a:rPr lang="en-US" sz="1400" b="1" i="0" u="none" strike="noStrike" noProof="0" dirty="0">
                          <a:solidFill>
                            <a:srgbClr val="FFFFFF"/>
                          </a:solidFill>
                          <a:latin typeface="Calibri"/>
                        </a:rPr>
                        <a:t>CICCS</a:t>
                      </a:r>
                      <a:endParaRPr lang="en-US" sz="1400" dirty="0"/>
                    </a:p>
                  </a:txBody>
                  <a:tcPr/>
                </a:tc>
                <a:extLst>
                  <a:ext uri="{0D108BD9-81ED-4DB2-BD59-A6C34878D82A}">
                    <a16:rowId xmlns:a16="http://schemas.microsoft.com/office/drawing/2014/main" val="1302904177"/>
                  </a:ext>
                </a:extLst>
              </a:tr>
              <a:tr h="263487">
                <a:tc vMerge="1">
                  <a:txBody>
                    <a:bodyPr/>
                    <a:lstStyle/>
                    <a:p>
                      <a:endParaRPr lang="en-US"/>
                    </a:p>
                  </a:txBody>
                  <a:tcPr/>
                </a:tc>
                <a:tc gridSpan="2">
                  <a:txBody>
                    <a:bodyPr/>
                    <a:lstStyle/>
                    <a:p>
                      <a:pPr lvl="0" algn="ctr">
                        <a:buNone/>
                      </a:pPr>
                      <a:r>
                        <a:rPr lang="en-US" sz="1400" b="1" dirty="0"/>
                        <a:t>Delta Dental</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Delta Dental</a:t>
                      </a:r>
                      <a:endParaRPr lang="en-US" dirty="0"/>
                    </a:p>
                  </a:txBody>
                  <a:tcPr/>
                </a:tc>
                <a:extLst>
                  <a:ext uri="{0D108BD9-81ED-4DB2-BD59-A6C34878D82A}">
                    <a16:rowId xmlns:a16="http://schemas.microsoft.com/office/drawing/2014/main" val="2697067255"/>
                  </a:ext>
                </a:extLst>
              </a:tr>
              <a:tr h="263487">
                <a:tc vMerge="1">
                  <a:txBody>
                    <a:bodyPr/>
                    <a:lstStyle/>
                    <a:p>
                      <a:endParaRPr lang="en-US"/>
                    </a:p>
                  </a:txBody>
                  <a:tcPr/>
                </a:tc>
                <a:tc gridSpan="2">
                  <a:txBody>
                    <a:bodyPr/>
                    <a:lstStyle/>
                    <a:p>
                      <a:pPr lvl="0" algn="ctr">
                        <a:buNone/>
                      </a:pPr>
                      <a:r>
                        <a:rPr lang="en-US" sz="1400" b="1" dirty="0"/>
                        <a:t>PPO</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PPO</a:t>
                      </a:r>
                      <a:endParaRPr lang="en-US" dirty="0"/>
                    </a:p>
                  </a:txBody>
                  <a:tcPr/>
                </a:tc>
                <a:extLst>
                  <a:ext uri="{0D108BD9-81ED-4DB2-BD59-A6C34878D82A}">
                    <a16:rowId xmlns:a16="http://schemas.microsoft.com/office/drawing/2014/main" val="2744718053"/>
                  </a:ext>
                </a:extLst>
              </a:tr>
              <a:tr h="263487">
                <a:tc vMerge="1">
                  <a:txBody>
                    <a:bodyPr/>
                    <a:lstStyle/>
                    <a:p>
                      <a:endParaRPr lang="en-US"/>
                    </a:p>
                  </a:txBody>
                  <a:tcPr>
                    <a:solidFill>
                      <a:srgbClr val="632340"/>
                    </a:solidFill>
                  </a:tcPr>
                </a:tc>
                <a:tc gridSpan="2">
                  <a:txBody>
                    <a:bodyPr/>
                    <a:lstStyle/>
                    <a:p>
                      <a:pPr lvl="0" algn="ctr">
                        <a:buNone/>
                      </a:pPr>
                      <a:r>
                        <a:rPr lang="en-US" sz="1400" dirty="0">
                          <a:solidFill>
                            <a:schemeClr val="bg1"/>
                          </a:solidFill>
                        </a:rPr>
                        <a:t>2024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buNone/>
                      </a:pPr>
                      <a:r>
                        <a:rPr lang="en-US" sz="1400" dirty="0">
                          <a:solidFill>
                            <a:schemeClr val="bg1"/>
                          </a:solidFill>
                        </a:rPr>
                        <a:t>2025 Renewal</a:t>
                      </a:r>
                    </a:p>
                  </a:txBody>
                  <a:tcP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392</a:t>
                      </a:r>
                    </a:p>
                  </a:txBody>
                  <a:tcPr/>
                </a:tc>
                <a:tc>
                  <a:txBody>
                    <a:bodyPr/>
                    <a:lstStyle/>
                    <a:p>
                      <a:pPr lvl="0" algn="r">
                        <a:buNone/>
                      </a:pPr>
                      <a:r>
                        <a:rPr lang="en-US" sz="1400" dirty="0"/>
                        <a:t>$51.16</a:t>
                      </a:r>
                    </a:p>
                  </a:txBody>
                  <a:tcPr/>
                </a:tc>
                <a:tc>
                  <a:txBody>
                    <a:bodyPr/>
                    <a:lstStyle/>
                    <a:p>
                      <a:pPr lvl="0" algn="r">
                        <a:buNone/>
                      </a:pPr>
                      <a:r>
                        <a:rPr lang="en-US" sz="1400" dirty="0"/>
                        <a:t>$52.69</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459</a:t>
                      </a:r>
                    </a:p>
                  </a:txBody>
                  <a:tcPr/>
                </a:tc>
                <a:tc>
                  <a:txBody>
                    <a:bodyPr/>
                    <a:lstStyle/>
                    <a:p>
                      <a:pPr algn="r"/>
                      <a:r>
                        <a:rPr lang="en-US" sz="1400" dirty="0"/>
                        <a:t>$103.50</a:t>
                      </a:r>
                    </a:p>
                  </a:txBody>
                  <a:tcPr/>
                </a:tc>
                <a:tc>
                  <a:txBody>
                    <a:bodyPr/>
                    <a:lstStyle/>
                    <a:p>
                      <a:pPr lvl="0" algn="r">
                        <a:buNone/>
                      </a:pPr>
                      <a:r>
                        <a:rPr lang="en-US" sz="1400" dirty="0"/>
                        <a:t>$106.61</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344</a:t>
                      </a:r>
                    </a:p>
                  </a:txBody>
                  <a:tcPr/>
                </a:tc>
                <a:tc>
                  <a:txBody>
                    <a:bodyPr/>
                    <a:lstStyle/>
                    <a:p>
                      <a:pPr algn="r"/>
                      <a:r>
                        <a:rPr lang="en-US" sz="1400" dirty="0"/>
                        <a:t>$166.32</a:t>
                      </a:r>
                    </a:p>
                  </a:txBody>
                  <a:tcPr/>
                </a:tc>
                <a:tc>
                  <a:txBody>
                    <a:bodyPr/>
                    <a:lstStyle/>
                    <a:p>
                      <a:pPr lvl="0" algn="r">
                        <a:buNone/>
                      </a:pPr>
                      <a:r>
                        <a:rPr lang="en-US" sz="1400" dirty="0"/>
                        <a:t>$171.31</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$124,775.30</a:t>
                      </a:r>
                    </a:p>
                  </a:txBody>
                  <a:tcPr/>
                </a:tc>
                <a:tc hMerge="1">
                  <a:txBody>
                    <a:bodyPr/>
                    <a:lstStyle/>
                    <a:p>
                      <a:endParaRPr lang="en-US"/>
                    </a:p>
                  </a:txBody>
                  <a:tcPr/>
                </a:tc>
                <a:tc>
                  <a:txBody>
                    <a:bodyPr/>
                    <a:lstStyle/>
                    <a:p>
                      <a:pPr lvl="0" algn="r">
                        <a:buNone/>
                      </a:pPr>
                      <a:r>
                        <a:rPr lang="en-US" sz="1400" dirty="0"/>
                        <a:t>$128,519.11</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$1,497,303.60</a:t>
                      </a:r>
                    </a:p>
                  </a:txBody>
                  <a:tcPr/>
                </a:tc>
                <a:tc hMerge="1">
                  <a:txBody>
                    <a:bodyPr/>
                    <a:lstStyle/>
                    <a:p>
                      <a:endParaRPr lang="en-US"/>
                    </a:p>
                  </a:txBody>
                  <a:tcPr/>
                </a:tc>
                <a:tc>
                  <a:txBody>
                    <a:bodyPr/>
                    <a:lstStyle/>
                    <a:p>
                      <a:pPr lvl="0" algn="r">
                        <a:buNone/>
                      </a:pPr>
                      <a:r>
                        <a:rPr lang="en-US" sz="1400" dirty="0"/>
                        <a:t>$1,542,229.32</a:t>
                      </a:r>
                    </a:p>
                  </a:txBody>
                  <a:tcPr/>
                </a:tc>
                <a:extLst>
                  <a:ext uri="{0D108BD9-81ED-4DB2-BD59-A6C34878D82A}">
                    <a16:rowId xmlns:a16="http://schemas.microsoft.com/office/drawing/2014/main" val="3161393382"/>
                  </a:ext>
                </a:extLst>
              </a:tr>
              <a:tr h="263487">
                <a:tc>
                  <a:txBody>
                    <a:bodyPr/>
                    <a:lstStyle/>
                    <a:p>
                      <a:r>
                        <a:rPr lang="en-US" sz="1400"/>
                        <a:t>% Change Over Current</a:t>
                      </a:r>
                    </a:p>
                  </a:txBody>
                  <a:tcPr/>
                </a:tc>
                <a:tc gridSpan="2">
                  <a:txBody>
                    <a:bodyPr/>
                    <a:lstStyle/>
                    <a:p>
                      <a:pPr lvl="0" algn="r">
                        <a:buNone/>
                      </a:pPr>
                      <a:endParaRPr lang="en-US" sz="1400" dirty="0"/>
                    </a:p>
                  </a:txBody>
                  <a:tcPr/>
                </a:tc>
                <a:tc hMerge="1">
                  <a:txBody>
                    <a:bodyPr/>
                    <a:lstStyle/>
                    <a:p>
                      <a:endParaRPr lang="en-US"/>
                    </a:p>
                  </a:txBody>
                  <a:tcPr/>
                </a:tc>
                <a:tc>
                  <a:txBody>
                    <a:bodyPr/>
                    <a:lstStyle/>
                    <a:p>
                      <a:pPr lvl="0" algn="r">
                        <a:buNone/>
                      </a:pPr>
                      <a:r>
                        <a:rPr lang="en-US" sz="1400" dirty="0"/>
                        <a:t>3%</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highlight>
                          <a:srgbClr val="FFFF00"/>
                        </a:highlight>
                      </a:endParaRPr>
                    </a:p>
                  </a:txBody>
                  <a:tcPr/>
                </a:tc>
                <a:tc hMerge="1">
                  <a:txBody>
                    <a:bodyPr/>
                    <a:lstStyle/>
                    <a:p>
                      <a:endParaRPr lang="en-US"/>
                    </a:p>
                  </a:txBody>
                  <a:tcPr/>
                </a:tc>
                <a:tc>
                  <a:txBody>
                    <a:bodyPr/>
                    <a:lstStyle/>
                    <a:p>
                      <a:pPr lvl="0" algn="r">
                        <a:buNone/>
                      </a:pPr>
                      <a:r>
                        <a:rPr lang="en-US" sz="1400" b="1" dirty="0"/>
                        <a:t>+$44,925.72</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528320" y="5516880"/>
            <a:ext cx="107391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cs typeface="Calibri"/>
            </a:endParaRPr>
          </a:p>
        </p:txBody>
      </p:sp>
    </p:spTree>
    <p:extLst>
      <p:ext uri="{BB962C8B-B14F-4D97-AF65-F5344CB8AC3E}">
        <p14:creationId xmlns:p14="http://schemas.microsoft.com/office/powerpoint/2010/main" val="391733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E8C1-4F24-D420-E097-7B2FE6A162A3}"/>
              </a:ext>
            </a:extLst>
          </p:cNvPr>
          <p:cNvSpPr>
            <a:spLocks noGrp="1"/>
          </p:cNvSpPr>
          <p:nvPr>
            <p:ph type="title"/>
          </p:nvPr>
        </p:nvSpPr>
        <p:spPr/>
        <p:txBody>
          <a:bodyPr>
            <a:normAutofit/>
          </a:bodyPr>
          <a:lstStyle/>
          <a:p>
            <a:r>
              <a:rPr lang="en-US" dirty="0">
                <a:cs typeface="Arial"/>
              </a:rPr>
              <a:t>Rate Comparison – VSP Vision (CICCS)</a:t>
            </a:r>
            <a:endParaRPr lang="en-US" dirty="0"/>
          </a:p>
        </p:txBody>
      </p:sp>
      <p:graphicFrame>
        <p:nvGraphicFramePr>
          <p:cNvPr id="21" name="Content Placeholder 20">
            <a:extLst>
              <a:ext uri="{FF2B5EF4-FFF2-40B4-BE49-F238E27FC236}">
                <a16:creationId xmlns:a16="http://schemas.microsoft.com/office/drawing/2014/main" id="{62B599AA-9CD7-58CF-D041-06F66C68901E}"/>
              </a:ext>
            </a:extLst>
          </p:cNvPr>
          <p:cNvGraphicFramePr>
            <a:graphicFrameLocks noGrp="1"/>
          </p:cNvGraphicFramePr>
          <p:nvPr>
            <p:ph idx="1"/>
            <p:extLst>
              <p:ext uri="{D42A27DB-BD31-4B8C-83A1-F6EECF244321}">
                <p14:modId xmlns:p14="http://schemas.microsoft.com/office/powerpoint/2010/main" val="1110053629"/>
              </p:ext>
            </p:extLst>
          </p:nvPr>
        </p:nvGraphicFramePr>
        <p:xfrm>
          <a:off x="2240514" y="1880576"/>
          <a:ext cx="7314731" cy="3078480"/>
        </p:xfrm>
        <a:graphic>
          <a:graphicData uri="http://schemas.openxmlformats.org/drawingml/2006/table">
            <a:tbl>
              <a:tblPr firstRow="1" bandRow="1">
                <a:tableStyleId>{5C22544A-7EE6-4342-B048-85BDC9FD1C3A}</a:tableStyleId>
              </a:tblPr>
              <a:tblGrid>
                <a:gridCol w="2448830">
                  <a:extLst>
                    <a:ext uri="{9D8B030D-6E8A-4147-A177-3AD203B41FA5}">
                      <a16:colId xmlns:a16="http://schemas.microsoft.com/office/drawing/2014/main" val="2865777675"/>
                    </a:ext>
                  </a:extLst>
                </a:gridCol>
                <a:gridCol w="1208535">
                  <a:extLst>
                    <a:ext uri="{9D8B030D-6E8A-4147-A177-3AD203B41FA5}">
                      <a16:colId xmlns:a16="http://schemas.microsoft.com/office/drawing/2014/main" val="3004253403"/>
                    </a:ext>
                  </a:extLst>
                </a:gridCol>
                <a:gridCol w="1340701">
                  <a:extLst>
                    <a:ext uri="{9D8B030D-6E8A-4147-A177-3AD203B41FA5}">
                      <a16:colId xmlns:a16="http://schemas.microsoft.com/office/drawing/2014/main" val="3306517564"/>
                    </a:ext>
                  </a:extLst>
                </a:gridCol>
                <a:gridCol w="2316665">
                  <a:extLst>
                    <a:ext uri="{9D8B030D-6E8A-4147-A177-3AD203B41FA5}">
                      <a16:colId xmlns:a16="http://schemas.microsoft.com/office/drawing/2014/main" val="3777936299"/>
                    </a:ext>
                  </a:extLst>
                </a:gridCol>
              </a:tblGrid>
              <a:tr h="263487">
                <a:tc rowSpan="3">
                  <a:txBody>
                    <a:bodyPr/>
                    <a:lstStyle/>
                    <a:p>
                      <a:r>
                        <a:rPr lang="en-US" sz="1400" dirty="0"/>
                        <a:t>Vision</a:t>
                      </a:r>
                    </a:p>
                    <a:p>
                      <a:pPr lvl="0">
                        <a:buNone/>
                      </a:pPr>
                      <a:r>
                        <a:rPr lang="en-US" sz="1400" dirty="0"/>
                        <a:t>(Actives &amp; Retirees)</a:t>
                      </a:r>
                    </a:p>
                    <a:p>
                      <a:pPr lvl="0">
                        <a:buNone/>
                      </a:pPr>
                      <a:endParaRPr lang="en-US" sz="1400" dirty="0"/>
                    </a:p>
                    <a:p>
                      <a:pPr lvl="0">
                        <a:buNone/>
                      </a:pPr>
                      <a:endParaRPr lang="en-US" sz="1400" dirty="0"/>
                    </a:p>
                  </a:txBody>
                  <a:tcPr/>
                </a:tc>
                <a:tc gridSpan="2">
                  <a:txBody>
                    <a:bodyPr/>
                    <a:lstStyle/>
                    <a:p>
                      <a:pPr lvl="0" algn="ctr">
                        <a:buNone/>
                      </a:pPr>
                      <a:r>
                        <a:rPr lang="en-US" sz="1400" dirty="0"/>
                        <a:t>CICCS</a:t>
                      </a:r>
                    </a:p>
                  </a:txBody>
                  <a:tcPr/>
                </a:tc>
                <a:tc hMerge="1">
                  <a:txBody>
                    <a:bodyPr/>
                    <a:lstStyle/>
                    <a:p>
                      <a:endParaRPr lang="en-US" sz="1200"/>
                    </a:p>
                  </a:txBody>
                  <a:tcPr/>
                </a:tc>
                <a:tc>
                  <a:txBody>
                    <a:bodyPr/>
                    <a:lstStyle/>
                    <a:p>
                      <a:pPr lvl="0" algn="ctr">
                        <a:buNone/>
                      </a:pPr>
                      <a:r>
                        <a:rPr lang="en-US" sz="1400" b="1" i="0" u="none" strike="noStrike" noProof="0" dirty="0">
                          <a:solidFill>
                            <a:srgbClr val="FFFFFF"/>
                          </a:solidFill>
                          <a:latin typeface="Calibri"/>
                        </a:rPr>
                        <a:t>CICCS</a:t>
                      </a:r>
                      <a:endParaRPr lang="en-US" sz="1400" dirty="0"/>
                    </a:p>
                  </a:txBody>
                  <a:tcPr/>
                </a:tc>
                <a:extLst>
                  <a:ext uri="{0D108BD9-81ED-4DB2-BD59-A6C34878D82A}">
                    <a16:rowId xmlns:a16="http://schemas.microsoft.com/office/drawing/2014/main" val="1302904177"/>
                  </a:ext>
                </a:extLst>
              </a:tr>
              <a:tr h="263487">
                <a:tc vMerge="1">
                  <a:txBody>
                    <a:bodyPr/>
                    <a:lstStyle/>
                    <a:p>
                      <a:pPr lvl="0">
                        <a:buNone/>
                      </a:pPr>
                      <a:endParaRPr lang="en-US" sz="1400" dirty="0"/>
                    </a:p>
                  </a:txBody>
                  <a:tcPr/>
                </a:tc>
                <a:tc gridSpan="2">
                  <a:txBody>
                    <a:bodyPr/>
                    <a:lstStyle/>
                    <a:p>
                      <a:pPr lvl="0" algn="ctr">
                        <a:buNone/>
                      </a:pPr>
                      <a:r>
                        <a:rPr lang="en-US" sz="1400" b="1" dirty="0"/>
                        <a:t>VSP</a:t>
                      </a:r>
                    </a:p>
                  </a:txBody>
                  <a:tcPr/>
                </a:tc>
                <a:tc hMerge="1">
                  <a:txBody>
                    <a:bodyPr/>
                    <a:lstStyle/>
                    <a:p>
                      <a:endParaRPr lang="en-US"/>
                    </a:p>
                  </a:txBody>
                  <a:tcPr/>
                </a:tc>
                <a:tc>
                  <a:txBody>
                    <a:bodyPr/>
                    <a:lstStyle/>
                    <a:p>
                      <a:pPr lvl="0" algn="ctr">
                        <a:buNone/>
                      </a:pPr>
                      <a:r>
                        <a:rPr lang="en-US" sz="1400" b="1" i="0" u="none" strike="noStrike" noProof="0" dirty="0">
                          <a:solidFill>
                            <a:srgbClr val="000000"/>
                          </a:solidFill>
                          <a:latin typeface="Calibri"/>
                        </a:rPr>
                        <a:t>VSP</a:t>
                      </a:r>
                      <a:endParaRPr lang="en-US" dirty="0"/>
                    </a:p>
                  </a:txBody>
                  <a:tcPr/>
                </a:tc>
                <a:extLst>
                  <a:ext uri="{0D108BD9-81ED-4DB2-BD59-A6C34878D82A}">
                    <a16:rowId xmlns:a16="http://schemas.microsoft.com/office/drawing/2014/main" val="2697067255"/>
                  </a:ext>
                </a:extLst>
              </a:tr>
              <a:tr h="263487">
                <a:tc vMerge="1">
                  <a:txBody>
                    <a:bodyPr/>
                    <a:lstStyle/>
                    <a:p>
                      <a:pPr lvl="0">
                        <a:buNone/>
                      </a:pPr>
                      <a:endParaRPr lang="en-US" sz="1400" dirty="0"/>
                    </a:p>
                  </a:txBody>
                  <a:tcPr/>
                </a:tc>
                <a:tc gridSpan="2">
                  <a:txBody>
                    <a:bodyPr/>
                    <a:lstStyle/>
                    <a:p>
                      <a:pPr lvl="0" algn="ctr">
                        <a:buNone/>
                      </a:pPr>
                      <a:r>
                        <a:rPr lang="en-US" sz="1400" dirty="0">
                          <a:solidFill>
                            <a:schemeClr val="bg1"/>
                          </a:solidFill>
                        </a:rPr>
                        <a:t>2024 Current</a:t>
                      </a:r>
                      <a:endParaRPr lang="en-US" sz="1400" dirty="0"/>
                    </a:p>
                  </a:txBody>
                  <a:tcPr>
                    <a:solidFill>
                      <a:srgbClr val="632340"/>
                    </a:solidFill>
                  </a:tcPr>
                </a:tc>
                <a:tc hMerge="1">
                  <a:txBody>
                    <a:bodyPr/>
                    <a:lstStyle/>
                    <a:p>
                      <a:endParaRPr lang="en-US" sz="1200">
                        <a:solidFill>
                          <a:schemeClr val="bg1"/>
                        </a:solidFill>
                      </a:endParaRPr>
                    </a:p>
                  </a:txBody>
                  <a:tcPr>
                    <a:solidFill>
                      <a:srgbClr val="632340"/>
                    </a:solidFill>
                  </a:tcPr>
                </a:tc>
                <a:tc>
                  <a:txBody>
                    <a:bodyPr/>
                    <a:lstStyle/>
                    <a:p>
                      <a:pPr lvl="0" algn="ctr">
                        <a:buNone/>
                      </a:pPr>
                      <a:r>
                        <a:rPr lang="en-US" sz="1400" dirty="0">
                          <a:solidFill>
                            <a:schemeClr val="bg1"/>
                          </a:solidFill>
                        </a:rPr>
                        <a:t>2025 Renewal</a:t>
                      </a:r>
                    </a:p>
                  </a:txBody>
                  <a:tcPr>
                    <a:solidFill>
                      <a:srgbClr val="632340"/>
                    </a:solidFill>
                  </a:tcPr>
                </a:tc>
                <a:extLst>
                  <a:ext uri="{0D108BD9-81ED-4DB2-BD59-A6C34878D82A}">
                    <a16:rowId xmlns:a16="http://schemas.microsoft.com/office/drawing/2014/main" val="3024963252"/>
                  </a:ext>
                </a:extLst>
              </a:tr>
              <a:tr h="263487">
                <a:tc>
                  <a:txBody>
                    <a:bodyPr/>
                    <a:lstStyle/>
                    <a:p>
                      <a:r>
                        <a:rPr lang="en-US" sz="1400"/>
                        <a:t>EE Only</a:t>
                      </a:r>
                    </a:p>
                  </a:txBody>
                  <a:tcPr/>
                </a:tc>
                <a:tc>
                  <a:txBody>
                    <a:bodyPr/>
                    <a:lstStyle/>
                    <a:p>
                      <a:pPr lvl="0" algn="r">
                        <a:buNone/>
                      </a:pPr>
                      <a:r>
                        <a:rPr lang="en-US" sz="1400" dirty="0"/>
                        <a:t>384</a:t>
                      </a:r>
                    </a:p>
                  </a:txBody>
                  <a:tcPr/>
                </a:tc>
                <a:tc>
                  <a:txBody>
                    <a:bodyPr/>
                    <a:lstStyle/>
                    <a:p>
                      <a:pPr lvl="0" algn="r">
                        <a:buNone/>
                      </a:pPr>
                      <a:r>
                        <a:rPr lang="en-US" sz="1400" dirty="0"/>
                        <a:t>$10.30</a:t>
                      </a:r>
                    </a:p>
                  </a:txBody>
                  <a:tcPr/>
                </a:tc>
                <a:tc>
                  <a:txBody>
                    <a:bodyPr/>
                    <a:lstStyle/>
                    <a:p>
                      <a:pPr lvl="0" algn="r">
                        <a:buNone/>
                      </a:pPr>
                      <a:r>
                        <a:rPr lang="en-US" sz="1400" dirty="0"/>
                        <a:t>$10.76</a:t>
                      </a:r>
                    </a:p>
                  </a:txBody>
                  <a:tcPr/>
                </a:tc>
                <a:extLst>
                  <a:ext uri="{0D108BD9-81ED-4DB2-BD59-A6C34878D82A}">
                    <a16:rowId xmlns:a16="http://schemas.microsoft.com/office/drawing/2014/main" val="2917265168"/>
                  </a:ext>
                </a:extLst>
              </a:tr>
              <a:tr h="263487">
                <a:tc>
                  <a:txBody>
                    <a:bodyPr/>
                    <a:lstStyle/>
                    <a:p>
                      <a:r>
                        <a:rPr lang="en-US" sz="1400"/>
                        <a:t>EE + 1</a:t>
                      </a:r>
                    </a:p>
                  </a:txBody>
                  <a:tcPr/>
                </a:tc>
                <a:tc>
                  <a:txBody>
                    <a:bodyPr/>
                    <a:lstStyle/>
                    <a:p>
                      <a:pPr lvl="0" algn="r">
                        <a:buNone/>
                      </a:pPr>
                      <a:r>
                        <a:rPr lang="en-US" sz="1400" dirty="0"/>
                        <a:t>368</a:t>
                      </a:r>
                    </a:p>
                  </a:txBody>
                  <a:tcPr/>
                </a:tc>
                <a:tc>
                  <a:txBody>
                    <a:bodyPr/>
                    <a:lstStyle/>
                    <a:p>
                      <a:pPr algn="r"/>
                      <a:r>
                        <a:rPr lang="en-US" sz="1400" dirty="0"/>
                        <a:t>$16.48</a:t>
                      </a:r>
                    </a:p>
                  </a:txBody>
                  <a:tcPr/>
                </a:tc>
                <a:tc>
                  <a:txBody>
                    <a:bodyPr/>
                    <a:lstStyle/>
                    <a:p>
                      <a:pPr lvl="0" algn="r">
                        <a:buNone/>
                      </a:pPr>
                      <a:r>
                        <a:rPr lang="en-US" sz="1400" dirty="0"/>
                        <a:t>$17.22</a:t>
                      </a:r>
                    </a:p>
                  </a:txBody>
                  <a:tcPr/>
                </a:tc>
                <a:extLst>
                  <a:ext uri="{0D108BD9-81ED-4DB2-BD59-A6C34878D82A}">
                    <a16:rowId xmlns:a16="http://schemas.microsoft.com/office/drawing/2014/main" val="2083927492"/>
                  </a:ext>
                </a:extLst>
              </a:tr>
              <a:tr h="263487">
                <a:tc>
                  <a:txBody>
                    <a:bodyPr/>
                    <a:lstStyle/>
                    <a:p>
                      <a:r>
                        <a:rPr lang="en-US" sz="1400"/>
                        <a:t>EE + Family</a:t>
                      </a:r>
                    </a:p>
                  </a:txBody>
                  <a:tcPr/>
                </a:tc>
                <a:tc>
                  <a:txBody>
                    <a:bodyPr/>
                    <a:lstStyle/>
                    <a:p>
                      <a:pPr lvl="0" algn="r">
                        <a:buNone/>
                      </a:pPr>
                      <a:r>
                        <a:rPr lang="en-US" sz="1400" dirty="0"/>
                        <a:t>258</a:t>
                      </a:r>
                    </a:p>
                  </a:txBody>
                  <a:tcPr/>
                </a:tc>
                <a:tc>
                  <a:txBody>
                    <a:bodyPr/>
                    <a:lstStyle/>
                    <a:p>
                      <a:pPr algn="r"/>
                      <a:r>
                        <a:rPr lang="en-US" sz="1400" dirty="0"/>
                        <a:t>$26.80</a:t>
                      </a:r>
                    </a:p>
                  </a:txBody>
                  <a:tcPr/>
                </a:tc>
                <a:tc>
                  <a:txBody>
                    <a:bodyPr/>
                    <a:lstStyle/>
                    <a:p>
                      <a:pPr lvl="0" algn="r">
                        <a:buNone/>
                      </a:pPr>
                      <a:r>
                        <a:rPr lang="en-US" sz="1400" dirty="0"/>
                        <a:t>$28.00</a:t>
                      </a:r>
                    </a:p>
                  </a:txBody>
                  <a:tcPr/>
                </a:tc>
                <a:extLst>
                  <a:ext uri="{0D108BD9-81ED-4DB2-BD59-A6C34878D82A}">
                    <a16:rowId xmlns:a16="http://schemas.microsoft.com/office/drawing/2014/main" val="250898060"/>
                  </a:ext>
                </a:extLst>
              </a:tr>
              <a:tr h="263487">
                <a:tc>
                  <a:txBody>
                    <a:bodyPr/>
                    <a:lstStyle/>
                    <a:p>
                      <a:r>
                        <a:rPr lang="en-US" sz="1400"/>
                        <a:t>Monthly Premium</a:t>
                      </a:r>
                    </a:p>
                  </a:txBody>
                  <a:tcPr/>
                </a:tc>
                <a:tc gridSpan="2">
                  <a:txBody>
                    <a:bodyPr/>
                    <a:lstStyle/>
                    <a:p>
                      <a:pPr lvl="0" algn="r">
                        <a:buNone/>
                      </a:pPr>
                      <a:r>
                        <a:rPr lang="en-US" sz="1400" dirty="0"/>
                        <a:t>$16,934.24</a:t>
                      </a:r>
                    </a:p>
                  </a:txBody>
                  <a:tcPr/>
                </a:tc>
                <a:tc hMerge="1">
                  <a:txBody>
                    <a:bodyPr/>
                    <a:lstStyle/>
                    <a:p>
                      <a:endParaRPr lang="en-US"/>
                    </a:p>
                  </a:txBody>
                  <a:tcPr/>
                </a:tc>
                <a:tc>
                  <a:txBody>
                    <a:bodyPr/>
                    <a:lstStyle/>
                    <a:p>
                      <a:pPr lvl="0" algn="r">
                        <a:buNone/>
                      </a:pPr>
                      <a:r>
                        <a:rPr lang="en-US" sz="1400" dirty="0"/>
                        <a:t>$17,692.80</a:t>
                      </a:r>
                    </a:p>
                  </a:txBody>
                  <a:tcPr/>
                </a:tc>
                <a:extLst>
                  <a:ext uri="{0D108BD9-81ED-4DB2-BD59-A6C34878D82A}">
                    <a16:rowId xmlns:a16="http://schemas.microsoft.com/office/drawing/2014/main" val="1677922422"/>
                  </a:ext>
                </a:extLst>
              </a:tr>
              <a:tr h="263487">
                <a:tc>
                  <a:txBody>
                    <a:bodyPr/>
                    <a:lstStyle/>
                    <a:p>
                      <a:r>
                        <a:rPr lang="en-US" sz="1400"/>
                        <a:t>Annual Premium</a:t>
                      </a:r>
                    </a:p>
                  </a:txBody>
                  <a:tcPr/>
                </a:tc>
                <a:tc gridSpan="2">
                  <a:txBody>
                    <a:bodyPr/>
                    <a:lstStyle/>
                    <a:p>
                      <a:pPr lvl="0" algn="r">
                        <a:buNone/>
                      </a:pPr>
                      <a:r>
                        <a:rPr lang="en-US" sz="1400" dirty="0"/>
                        <a:t>$203,210.88</a:t>
                      </a:r>
                    </a:p>
                  </a:txBody>
                  <a:tcPr/>
                </a:tc>
                <a:tc hMerge="1">
                  <a:txBody>
                    <a:bodyPr/>
                    <a:lstStyle/>
                    <a:p>
                      <a:endParaRPr lang="en-US"/>
                    </a:p>
                  </a:txBody>
                  <a:tcPr/>
                </a:tc>
                <a:tc>
                  <a:txBody>
                    <a:bodyPr/>
                    <a:lstStyle/>
                    <a:p>
                      <a:pPr lvl="0" algn="r">
                        <a:buNone/>
                      </a:pPr>
                      <a:r>
                        <a:rPr lang="en-US" sz="1400" dirty="0"/>
                        <a:t>$212,313.60</a:t>
                      </a:r>
                    </a:p>
                  </a:txBody>
                  <a:tcPr/>
                </a:tc>
                <a:extLst>
                  <a:ext uri="{0D108BD9-81ED-4DB2-BD59-A6C34878D82A}">
                    <a16:rowId xmlns:a16="http://schemas.microsoft.com/office/drawing/2014/main" val="3161393382"/>
                  </a:ext>
                </a:extLst>
              </a:tr>
              <a:tr h="263487">
                <a:tc>
                  <a:txBody>
                    <a:bodyPr/>
                    <a:lstStyle/>
                    <a:p>
                      <a:r>
                        <a:rPr lang="en-US" sz="1400" dirty="0"/>
                        <a:t>% Change Over Current</a:t>
                      </a:r>
                    </a:p>
                  </a:txBody>
                  <a:tcPr/>
                </a:tc>
                <a:tc gridSpan="2">
                  <a:txBody>
                    <a:bodyPr/>
                    <a:lstStyle/>
                    <a:p>
                      <a:pPr lvl="0" algn="r">
                        <a:buNone/>
                      </a:pPr>
                      <a:endParaRPr lang="en-US" sz="1400" dirty="0">
                        <a:highlight>
                          <a:srgbClr val="FFFF00"/>
                        </a:highlight>
                      </a:endParaRPr>
                    </a:p>
                  </a:txBody>
                  <a:tcPr/>
                </a:tc>
                <a:tc hMerge="1">
                  <a:txBody>
                    <a:bodyPr/>
                    <a:lstStyle/>
                    <a:p>
                      <a:endParaRPr lang="en-US"/>
                    </a:p>
                  </a:txBody>
                  <a:tcPr/>
                </a:tc>
                <a:tc>
                  <a:txBody>
                    <a:bodyPr/>
                    <a:lstStyle/>
                    <a:p>
                      <a:pPr lvl="0" algn="r">
                        <a:buNone/>
                      </a:pPr>
                      <a:r>
                        <a:rPr lang="en-US" sz="1400" dirty="0"/>
                        <a:t>4.48%</a:t>
                      </a:r>
                    </a:p>
                  </a:txBody>
                  <a:tcPr/>
                </a:tc>
                <a:extLst>
                  <a:ext uri="{0D108BD9-81ED-4DB2-BD59-A6C34878D82A}">
                    <a16:rowId xmlns:a16="http://schemas.microsoft.com/office/drawing/2014/main" val="1744111622"/>
                  </a:ext>
                </a:extLst>
              </a:tr>
              <a:tr h="263487">
                <a:tc>
                  <a:txBody>
                    <a:bodyPr/>
                    <a:lstStyle/>
                    <a:p>
                      <a:r>
                        <a:rPr lang="en-US" sz="1400" b="1"/>
                        <a:t>$ Change Over Current</a:t>
                      </a:r>
                    </a:p>
                  </a:txBody>
                  <a:tcPr/>
                </a:tc>
                <a:tc gridSpan="2">
                  <a:txBody>
                    <a:bodyPr/>
                    <a:lstStyle/>
                    <a:p>
                      <a:pPr lvl="0" algn="r">
                        <a:buNone/>
                      </a:pPr>
                      <a:endParaRPr lang="en-US" sz="1400" b="1" dirty="0">
                        <a:highlight>
                          <a:srgbClr val="FFFF00"/>
                        </a:highlight>
                      </a:endParaRPr>
                    </a:p>
                  </a:txBody>
                  <a:tcPr/>
                </a:tc>
                <a:tc hMerge="1">
                  <a:txBody>
                    <a:bodyPr/>
                    <a:lstStyle/>
                    <a:p>
                      <a:endParaRPr lang="en-US"/>
                    </a:p>
                  </a:txBody>
                  <a:tcPr/>
                </a:tc>
                <a:tc>
                  <a:txBody>
                    <a:bodyPr/>
                    <a:lstStyle/>
                    <a:p>
                      <a:pPr lvl="0" algn="r">
                        <a:buNone/>
                      </a:pPr>
                      <a:r>
                        <a:rPr lang="en-US" sz="1400" b="1" dirty="0"/>
                        <a:t>+$9,102.72</a:t>
                      </a:r>
                    </a:p>
                  </a:txBody>
                  <a:tcPr/>
                </a:tc>
                <a:extLst>
                  <a:ext uri="{0D108BD9-81ED-4DB2-BD59-A6C34878D82A}">
                    <a16:rowId xmlns:a16="http://schemas.microsoft.com/office/drawing/2014/main" val="2866543593"/>
                  </a:ext>
                </a:extLst>
              </a:tr>
            </a:tbl>
          </a:graphicData>
        </a:graphic>
      </p:graphicFrame>
      <p:sp>
        <p:nvSpPr>
          <p:cNvPr id="22" name="TextBox 21">
            <a:extLst>
              <a:ext uri="{FF2B5EF4-FFF2-40B4-BE49-F238E27FC236}">
                <a16:creationId xmlns:a16="http://schemas.microsoft.com/office/drawing/2014/main" id="{FD1191A8-BE1C-3CB9-7A7D-E44220111498}"/>
              </a:ext>
            </a:extLst>
          </p:cNvPr>
          <p:cNvSpPr txBox="1"/>
          <p:nvPr/>
        </p:nvSpPr>
        <p:spPr>
          <a:xfrm>
            <a:off x="726440" y="5199202"/>
            <a:ext cx="1073912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spcBef>
                <a:spcPts val="0"/>
              </a:spcBef>
              <a:spcAft>
                <a:spcPts val="0"/>
              </a:spcAft>
            </a:pPr>
            <a:r>
              <a:rPr lang="en-US" sz="1400" b="1" u="sng" dirty="0">
                <a:effectLst/>
                <a:ea typeface="Calibri" panose="020F0502020204030204" pitchFamily="34" charset="0"/>
              </a:rPr>
              <a:t>EPIC Hearing Program</a:t>
            </a:r>
            <a:endParaRPr lang="en-US" sz="1400" dirty="0">
              <a:effectLst/>
              <a:ea typeface="Calibri" panose="020F0502020204030204" pitchFamily="34" charset="0"/>
            </a:endParaRPr>
          </a:p>
          <a:p>
            <a:pPr marL="0" marR="0">
              <a:spcBef>
                <a:spcPts val="0"/>
              </a:spcBef>
              <a:spcAft>
                <a:spcPts val="0"/>
              </a:spcAft>
            </a:pPr>
            <a:r>
              <a:rPr lang="en-US" sz="1400" dirty="0">
                <a:solidFill>
                  <a:srgbClr val="000000"/>
                </a:solidFill>
                <a:effectLst/>
                <a:ea typeface="Calibri" panose="020F0502020204030204" pitchFamily="34" charset="0"/>
                <a:cs typeface="Calibri" panose="020F0502020204030204" pitchFamily="34" charset="0"/>
              </a:rPr>
              <a:t>The EPIC Hearing program will continue to be bundled with the vision plan enrollment at no cost to the district.  Any employee/dependent enrolled in vision, has access to the hearing benefit (</a:t>
            </a:r>
            <a:r>
              <a:rPr lang="en-US" sz="1400" i="1" dirty="0">
                <a:solidFill>
                  <a:srgbClr val="000000"/>
                </a:solidFill>
                <a:effectLst/>
                <a:ea typeface="Calibri" panose="020F0502020204030204" pitchFamily="34" charset="0"/>
                <a:cs typeface="Calibri" panose="020F0502020204030204" pitchFamily="34" charset="0"/>
              </a:rPr>
              <a:t>$1000 per hearing aid per ear benefit).</a:t>
            </a:r>
            <a:endParaRPr lang="en-US" sz="1400" dirty="0">
              <a:solidFill>
                <a:srgbClr val="000000"/>
              </a:solidFill>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439527"/>
      </p:ext>
    </p:extLst>
  </p:cSld>
  <p:clrMapOvr>
    <a:masterClrMapping/>
  </p:clrMapOvr>
</p:sld>
</file>

<file path=ppt/theme/theme1.xml><?xml version="1.0" encoding="utf-8"?>
<a:theme xmlns:a="http://schemas.openxmlformats.org/drawingml/2006/main" name="Office Theme">
  <a:themeElements>
    <a:clrScheme name="AP Keenan Colors">
      <a:dk1>
        <a:sysClr val="windowText" lastClr="000000"/>
      </a:dk1>
      <a:lt1>
        <a:sysClr val="window" lastClr="FFFFFF"/>
      </a:lt1>
      <a:dk2>
        <a:srgbClr val="00205C"/>
      </a:dk2>
      <a:lt2>
        <a:srgbClr val="FFFFFF"/>
      </a:lt2>
      <a:accent1>
        <a:srgbClr val="5C2541"/>
      </a:accent1>
      <a:accent2>
        <a:srgbClr val="2B7050"/>
      </a:accent2>
      <a:accent3>
        <a:srgbClr val="898A8D"/>
      </a:accent3>
      <a:accent4>
        <a:srgbClr val="EE7623"/>
      </a:accent4>
      <a:accent5>
        <a:srgbClr val="FBB040"/>
      </a:accent5>
      <a:accent6>
        <a:srgbClr val="00205C"/>
      </a:accent6>
      <a:hlink>
        <a:srgbClr val="FFFFFF"/>
      </a:hlink>
      <a:folHlink>
        <a:srgbClr val="4472C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51ECCE53A53C40803A6EBA0DA96BC9" ma:contentTypeVersion="1" ma:contentTypeDescription="Create a new document." ma:contentTypeScope="" ma:versionID="805eab2498c098adcace93509265cce7">
  <xsd:schema xmlns:xsd="http://www.w3.org/2001/XMLSchema" xmlns:xs="http://www.w3.org/2001/XMLSchema" xmlns:p="http://schemas.microsoft.com/office/2006/metadata/properties" xmlns:ns2="d6e866e8-7e90-4abe-a382-bf774f596087" targetNamespace="http://schemas.microsoft.com/office/2006/metadata/properties" ma:root="true" ma:fieldsID="830e9b0d1832cedf21cb233908d74dd2" ns2:_="">
    <xsd:import namespace="d6e866e8-7e90-4abe-a382-bf774f59608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e866e8-7e90-4abe-a382-bf774f5960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E118C1-CB55-4A66-9F45-6E2D20CDFFAD}">
  <ds:schemaRefs>
    <ds:schemaRef ds:uri="http://schemas.microsoft.com/sharepoint/events"/>
  </ds:schemaRefs>
</ds:datastoreItem>
</file>

<file path=customXml/itemProps2.xml><?xml version="1.0" encoding="utf-8"?>
<ds:datastoreItem xmlns:ds="http://schemas.openxmlformats.org/officeDocument/2006/customXml" ds:itemID="{E029E959-92A9-4399-B8E4-6F0F3D24E749}">
  <ds:schemaRefs>
    <ds:schemaRef ds:uri="http://schemas.microsoft.com/office/2006/documentManagement/types"/>
    <ds:schemaRef ds:uri="http://purl.org/dc/elements/1.1/"/>
    <ds:schemaRef ds:uri="http://purl.org/dc/terms/"/>
    <ds:schemaRef ds:uri="9519a6ab-d03d-4367-82e2-792963d28a48"/>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24aaf1dd-3fa4-4f09-b39a-4f0b41e61562"/>
  </ds:schemaRefs>
</ds:datastoreItem>
</file>

<file path=customXml/itemProps3.xml><?xml version="1.0" encoding="utf-8"?>
<ds:datastoreItem xmlns:ds="http://schemas.openxmlformats.org/officeDocument/2006/customXml" ds:itemID="{7A6EE7C5-2A68-4066-A51A-2CBB90ECCD0A}"/>
</file>

<file path=customXml/itemProps4.xml><?xml version="1.0" encoding="utf-8"?>
<ds:datastoreItem xmlns:ds="http://schemas.openxmlformats.org/officeDocument/2006/customXml" ds:itemID="{01D841F6-9CB2-4D85-96E9-7C5740654E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4451</TotalTime>
  <Words>1664</Words>
  <Application>Microsoft Office PowerPoint</Application>
  <PresentationFormat>Widescreen</PresentationFormat>
  <Paragraphs>555</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Rancho Santiago CCD Joint Benefits Committee</vt:lpstr>
      <vt:lpstr>Agenda</vt:lpstr>
      <vt:lpstr>2025 renewals</vt:lpstr>
      <vt:lpstr>2025 Renewals</vt:lpstr>
      <vt:lpstr>Rate Comparison – Anthem HMO (Actives &amp; Early Retirees)</vt:lpstr>
      <vt:lpstr>Rate Comparison – Anthem PPO (Actives &amp; Early Retirees)</vt:lpstr>
      <vt:lpstr>Rate Comparison – Kaiser HMO (Actives &amp; Early Retirees)</vt:lpstr>
      <vt:lpstr>Rate Comparison – Delta Dental PPO (CICCS)</vt:lpstr>
      <vt:lpstr>Rate Comparison – VSP Vision (CICCS)</vt:lpstr>
      <vt:lpstr>Renewal Cost Summary</vt:lpstr>
      <vt:lpstr>2025 Aetna Final Rates</vt:lpstr>
      <vt:lpstr>Rate Comparison – AETNA HMO &amp; PPO (Actives &amp; Early Retirees) Option 1</vt:lpstr>
      <vt:lpstr>Rate Comparison – AETNA HMO &amp; PPO Option 2a Quote #2 (a) - All Benefit Eligible Active Employees and Early Retirees except CSEA 579</vt:lpstr>
      <vt:lpstr>Rate Comparison – AETNA HMO &amp; PPO Option 2b Quote #2 (b) - All CSEA 579 Benefit Eligible Active Employees and Early Retirees</vt:lpstr>
      <vt:lpstr>Rate Comparison – AETNA HMO &amp; PPO (Actives &amp; Early Retirees) Rate Cap – 9.9% rate cap for first renewal </vt:lpstr>
      <vt:lpstr>Kaiser proposal</vt:lpstr>
      <vt:lpstr>JBC Next steps &amp; future Meetings</vt:lpstr>
      <vt:lpstr>JBC Meeting #4</vt:lpstr>
      <vt:lpstr>JBC Meeting #5</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Brandan Woods</dc:creator>
  <cp:lastModifiedBy>April Shoeleh</cp:lastModifiedBy>
  <cp:revision>117</cp:revision>
  <cp:lastPrinted>2024-07-24T16:13:29Z</cp:lastPrinted>
  <dcterms:created xsi:type="dcterms:W3CDTF">2021-02-03T22:50:17Z</dcterms:created>
  <dcterms:modified xsi:type="dcterms:W3CDTF">2024-07-25T22:33:48Z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0x0101004C51ECCE53A53C40803A6EBA0DA96BC9</vt:lpwstr>
  </property>
  <property fmtid="{D5CDD505-2E9C-101B-9397-08002B2CF9AE}" pid="3" name="_dlc_DocIdItemGuid">
    <vt:lpwstr>cf0a9671-0fba-49ab-ab06-fbf5adbcd23c</vt:lpwstr>
  </property>
  <property fmtid="{D5CDD505-2E9C-101B-9397-08002B2CF9AE}" pid="4" name="_ExtendedDescription">
    <vt:lpwstr/>
  </property>
</Properties>
</file>