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56" r:id="rId6"/>
    <p:sldId id="1762" r:id="rId7"/>
    <p:sldId id="1731" r:id="rId8"/>
    <p:sldId id="1780" r:id="rId9"/>
    <p:sldId id="1816" r:id="rId10"/>
    <p:sldId id="1782" r:id="rId11"/>
    <p:sldId id="1783" r:id="rId12"/>
    <p:sldId id="1784" r:id="rId13"/>
    <p:sldId id="1733" r:id="rId14"/>
    <p:sldId id="1779" r:id="rId15"/>
    <p:sldId id="1778" r:id="rId16"/>
    <p:sldId id="1777" r:id="rId17"/>
    <p:sldId id="1776" r:id="rId18"/>
    <p:sldId id="1750" r:id="rId19"/>
    <p:sldId id="1798" r:id="rId20"/>
    <p:sldId id="1802" r:id="rId21"/>
    <p:sldId id="1807" r:id="rId22"/>
    <p:sldId id="1736" r:id="rId23"/>
    <p:sldId id="1808" r:id="rId24"/>
    <p:sldId id="1812" r:id="rId25"/>
    <p:sldId id="1813" r:id="rId26"/>
    <p:sldId id="1814" r:id="rId27"/>
    <p:sldId id="1815" r:id="rId28"/>
    <p:sldId id="1809" r:id="rId29"/>
    <p:sldId id="1810" r:id="rId30"/>
    <p:sldId id="1811" r:id="rId31"/>
    <p:sldId id="1805" r:id="rId32"/>
    <p:sldId id="1795" r:id="rId33"/>
    <p:sldId id="1794" r:id="rId34"/>
    <p:sldId id="1793" r:id="rId35"/>
    <p:sldId id="1796" r:id="rId36"/>
    <p:sldId id="259"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A9ACE-B6C4-44A2-9116-18B172FEB6F8}">
          <p14:sldIdLst>
            <p14:sldId id="256"/>
            <p14:sldId id="1762"/>
            <p14:sldId id="1731"/>
            <p14:sldId id="1780"/>
            <p14:sldId id="1816"/>
            <p14:sldId id="1782"/>
            <p14:sldId id="1783"/>
            <p14:sldId id="1784"/>
            <p14:sldId id="1733"/>
            <p14:sldId id="1779"/>
            <p14:sldId id="1778"/>
            <p14:sldId id="1777"/>
            <p14:sldId id="1776"/>
            <p14:sldId id="1750"/>
            <p14:sldId id="1798"/>
            <p14:sldId id="1802"/>
            <p14:sldId id="1807"/>
            <p14:sldId id="1736"/>
            <p14:sldId id="1808"/>
            <p14:sldId id="1812"/>
            <p14:sldId id="1813"/>
            <p14:sldId id="1814"/>
            <p14:sldId id="1815"/>
            <p14:sldId id="1809"/>
            <p14:sldId id="1810"/>
            <p14:sldId id="1811"/>
            <p14:sldId id="1805"/>
            <p14:sldId id="1795"/>
            <p14:sldId id="1794"/>
            <p14:sldId id="1793"/>
            <p14:sldId id="1796"/>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2B7050"/>
    <a:srgbClr val="898A8D"/>
    <a:srgbClr val="EE7623"/>
    <a:srgbClr val="00205C"/>
    <a:srgbClr val="8C837B"/>
    <a:srgbClr val="53284F"/>
    <a:srgbClr val="A8AD00"/>
    <a:srgbClr val="006580"/>
    <a:srgbClr val="792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1789" autoAdjust="0"/>
  </p:normalViewPr>
  <p:slideViewPr>
    <p:cSldViewPr snapToGrid="0">
      <p:cViewPr varScale="1">
        <p:scale>
          <a:sx n="104" d="100"/>
          <a:sy n="104" d="100"/>
        </p:scale>
        <p:origin x="10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20234-C3F4-44EB-9726-B1D0D30F8C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EC395D-5013-47D9-9E1E-64539539FF4C}">
      <dgm:prSet phldrT="[Text]" phldr="0"/>
      <dgm:spPr/>
      <dgm:t>
        <a:bodyPr/>
        <a:lstStyle/>
        <a:p>
          <a:pPr rtl="0"/>
          <a:r>
            <a:rPr lang="en-US" dirty="0">
              <a:latin typeface="Calibri Light" panose="020F0302020204030204"/>
            </a:rPr>
            <a:t>2025 Medical Renewal (ASCIP-Anthem)</a:t>
          </a:r>
          <a:endParaRPr lang="en-US" dirty="0"/>
        </a:p>
      </dgm:t>
    </dgm:pt>
    <dgm:pt modelId="{FF310624-7A57-44E1-9CC1-3B139D168A28}" type="parTrans" cxnId="{847DD858-82D8-45E0-805E-D0AC90920C26}">
      <dgm:prSet/>
      <dgm:spPr/>
      <dgm:t>
        <a:bodyPr/>
        <a:lstStyle/>
        <a:p>
          <a:endParaRPr lang="en-US"/>
        </a:p>
      </dgm:t>
    </dgm:pt>
    <dgm:pt modelId="{169DA594-75AC-47AC-9907-98992EB8E95A}" type="sibTrans" cxnId="{847DD858-82D8-45E0-805E-D0AC90920C26}">
      <dgm:prSet/>
      <dgm:spPr/>
      <dgm:t>
        <a:bodyPr/>
        <a:lstStyle/>
        <a:p>
          <a:endParaRPr lang="en-US"/>
        </a:p>
      </dgm:t>
    </dgm:pt>
    <dgm:pt modelId="{8AFF7D63-646B-4B6D-B940-0AD18AE31407}">
      <dgm:prSet phldrT="[Text]" phldr="0"/>
      <dgm:spPr/>
      <dgm:t>
        <a:bodyPr/>
        <a:lstStyle/>
        <a:p>
          <a:pPr rtl="0"/>
          <a:r>
            <a:rPr lang="en-US" dirty="0">
              <a:latin typeface="Calibri Light" panose="020F0302020204030204"/>
            </a:rPr>
            <a:t>2025 Medical Marketing Results</a:t>
          </a:r>
          <a:endParaRPr lang="en-US" dirty="0"/>
        </a:p>
      </dgm:t>
    </dgm:pt>
    <dgm:pt modelId="{5B578B1C-17B6-4382-9C55-537A28B9850A}" type="parTrans" cxnId="{DC944D54-EEB8-451A-BD95-0559F6C71D97}">
      <dgm:prSet/>
      <dgm:spPr/>
      <dgm:t>
        <a:bodyPr/>
        <a:lstStyle/>
        <a:p>
          <a:endParaRPr lang="en-US"/>
        </a:p>
      </dgm:t>
    </dgm:pt>
    <dgm:pt modelId="{64DBBBE8-F4BA-4167-8362-A9B6806C37FB}" type="sibTrans" cxnId="{DC944D54-EEB8-451A-BD95-0559F6C71D97}">
      <dgm:prSet/>
      <dgm:spPr/>
      <dgm:t>
        <a:bodyPr/>
        <a:lstStyle/>
        <a:p>
          <a:endParaRPr lang="en-US"/>
        </a:p>
      </dgm:t>
    </dgm:pt>
    <dgm:pt modelId="{0247D6C7-7A19-4766-813B-3912CD2F84E2}">
      <dgm:prSet phldrT="[Text]" phldr="0"/>
      <dgm:spPr/>
      <dgm:t>
        <a:bodyPr/>
        <a:lstStyle/>
        <a:p>
          <a:pPr rtl="0"/>
          <a:r>
            <a:rPr lang="en-US" dirty="0"/>
            <a:t>JBC Next Steps</a:t>
          </a:r>
        </a:p>
      </dgm:t>
    </dgm:pt>
    <dgm:pt modelId="{A4FD9869-B273-47E4-8201-2164C0BD3046}" type="parTrans" cxnId="{BF82B87A-C98F-4F0E-9039-2D6D64401FA4}">
      <dgm:prSet/>
      <dgm:spPr/>
      <dgm:t>
        <a:bodyPr/>
        <a:lstStyle/>
        <a:p>
          <a:endParaRPr lang="en-US"/>
        </a:p>
      </dgm:t>
    </dgm:pt>
    <dgm:pt modelId="{452DC938-5D1D-47DB-AD5D-857AAE9ED521}" type="sibTrans" cxnId="{BF82B87A-C98F-4F0E-9039-2D6D64401FA4}">
      <dgm:prSet/>
      <dgm:spPr/>
      <dgm:t>
        <a:bodyPr/>
        <a:lstStyle/>
        <a:p>
          <a:endParaRPr lang="en-US"/>
        </a:p>
      </dgm:t>
    </dgm:pt>
    <dgm:pt modelId="{836EEF7F-113E-44D1-B942-8F1290986EBF}" type="pres">
      <dgm:prSet presAssocID="{E2E20234-C3F4-44EB-9726-B1D0D30F8CD0}" presName="linear" presStyleCnt="0">
        <dgm:presLayoutVars>
          <dgm:dir/>
          <dgm:animLvl val="lvl"/>
          <dgm:resizeHandles val="exact"/>
        </dgm:presLayoutVars>
      </dgm:prSet>
      <dgm:spPr/>
    </dgm:pt>
    <dgm:pt modelId="{C7BF4A51-601F-4A79-89EA-0A0D18296FA5}" type="pres">
      <dgm:prSet presAssocID="{CCEC395D-5013-47D9-9E1E-64539539FF4C}" presName="parentLin" presStyleCnt="0"/>
      <dgm:spPr/>
    </dgm:pt>
    <dgm:pt modelId="{946FBC18-1F89-44D9-BE6A-20B03C257EEF}" type="pres">
      <dgm:prSet presAssocID="{CCEC395D-5013-47D9-9E1E-64539539FF4C}" presName="parentLeftMargin" presStyleLbl="node1" presStyleIdx="0" presStyleCnt="3"/>
      <dgm:spPr/>
    </dgm:pt>
    <dgm:pt modelId="{B3C570E3-CBE3-4009-9236-07F27083B585}" type="pres">
      <dgm:prSet presAssocID="{CCEC395D-5013-47D9-9E1E-64539539FF4C}" presName="parentText" presStyleLbl="node1" presStyleIdx="0" presStyleCnt="3">
        <dgm:presLayoutVars>
          <dgm:chMax val="0"/>
          <dgm:bulletEnabled val="1"/>
        </dgm:presLayoutVars>
      </dgm:prSet>
      <dgm:spPr/>
    </dgm:pt>
    <dgm:pt modelId="{56C9488B-5DB7-469C-91C7-60DC8069315C}" type="pres">
      <dgm:prSet presAssocID="{CCEC395D-5013-47D9-9E1E-64539539FF4C}" presName="negativeSpace" presStyleCnt="0"/>
      <dgm:spPr/>
    </dgm:pt>
    <dgm:pt modelId="{8C805A38-EB36-40D5-837C-8C6642C20881}" type="pres">
      <dgm:prSet presAssocID="{CCEC395D-5013-47D9-9E1E-64539539FF4C}" presName="childText" presStyleLbl="conFgAcc1" presStyleIdx="0" presStyleCnt="3">
        <dgm:presLayoutVars>
          <dgm:bulletEnabled val="1"/>
        </dgm:presLayoutVars>
      </dgm:prSet>
      <dgm:spPr/>
    </dgm:pt>
    <dgm:pt modelId="{4813F58B-A147-488E-9DDD-5A6FA622B01D}" type="pres">
      <dgm:prSet presAssocID="{169DA594-75AC-47AC-9907-98992EB8E95A}" presName="spaceBetweenRectangles" presStyleCnt="0"/>
      <dgm:spPr/>
    </dgm:pt>
    <dgm:pt modelId="{A2863FBE-8E2F-4773-89B7-FEC155655C5B}" type="pres">
      <dgm:prSet presAssocID="{8AFF7D63-646B-4B6D-B940-0AD18AE31407}" presName="parentLin" presStyleCnt="0"/>
      <dgm:spPr/>
    </dgm:pt>
    <dgm:pt modelId="{175FD63D-D183-49D4-9A42-77E5048667D4}" type="pres">
      <dgm:prSet presAssocID="{8AFF7D63-646B-4B6D-B940-0AD18AE31407}" presName="parentLeftMargin" presStyleLbl="node1" presStyleIdx="0" presStyleCnt="3"/>
      <dgm:spPr/>
    </dgm:pt>
    <dgm:pt modelId="{4F643214-4957-4B34-A9D7-F5C1E6436C8C}" type="pres">
      <dgm:prSet presAssocID="{8AFF7D63-646B-4B6D-B940-0AD18AE31407}" presName="parentText" presStyleLbl="node1" presStyleIdx="1" presStyleCnt="3">
        <dgm:presLayoutVars>
          <dgm:chMax val="0"/>
          <dgm:bulletEnabled val="1"/>
        </dgm:presLayoutVars>
      </dgm:prSet>
      <dgm:spPr/>
    </dgm:pt>
    <dgm:pt modelId="{E5A972AF-D6A8-4F6A-8FCD-B8B7F57343BE}" type="pres">
      <dgm:prSet presAssocID="{8AFF7D63-646B-4B6D-B940-0AD18AE31407}" presName="negativeSpace" presStyleCnt="0"/>
      <dgm:spPr/>
    </dgm:pt>
    <dgm:pt modelId="{BF4CD537-46AB-4487-A0CE-B8BD2D13A165}" type="pres">
      <dgm:prSet presAssocID="{8AFF7D63-646B-4B6D-B940-0AD18AE31407}" presName="childText" presStyleLbl="conFgAcc1" presStyleIdx="1" presStyleCnt="3">
        <dgm:presLayoutVars>
          <dgm:bulletEnabled val="1"/>
        </dgm:presLayoutVars>
      </dgm:prSet>
      <dgm:spPr/>
    </dgm:pt>
    <dgm:pt modelId="{9F5E6F20-18A3-4AA0-9923-6A836586F664}" type="pres">
      <dgm:prSet presAssocID="{64DBBBE8-F4BA-4167-8362-A9B6806C37FB}" presName="spaceBetweenRectangles" presStyleCnt="0"/>
      <dgm:spPr/>
    </dgm:pt>
    <dgm:pt modelId="{282471AB-0426-4256-86D9-229E8179593C}" type="pres">
      <dgm:prSet presAssocID="{0247D6C7-7A19-4766-813B-3912CD2F84E2}" presName="parentLin" presStyleCnt="0"/>
      <dgm:spPr/>
    </dgm:pt>
    <dgm:pt modelId="{613555DD-206C-4465-A915-D5969BFECA64}" type="pres">
      <dgm:prSet presAssocID="{0247D6C7-7A19-4766-813B-3912CD2F84E2}" presName="parentLeftMargin" presStyleLbl="node1" presStyleIdx="1" presStyleCnt="3"/>
      <dgm:spPr/>
    </dgm:pt>
    <dgm:pt modelId="{5C74FF1C-E4DA-4924-94E3-A93D5307126B}" type="pres">
      <dgm:prSet presAssocID="{0247D6C7-7A19-4766-813B-3912CD2F84E2}" presName="parentText" presStyleLbl="node1" presStyleIdx="2" presStyleCnt="3">
        <dgm:presLayoutVars>
          <dgm:chMax val="0"/>
          <dgm:bulletEnabled val="1"/>
        </dgm:presLayoutVars>
      </dgm:prSet>
      <dgm:spPr/>
    </dgm:pt>
    <dgm:pt modelId="{686F11E8-E744-45A7-863A-0B3AC9CBC163}" type="pres">
      <dgm:prSet presAssocID="{0247D6C7-7A19-4766-813B-3912CD2F84E2}" presName="negativeSpace" presStyleCnt="0"/>
      <dgm:spPr/>
    </dgm:pt>
    <dgm:pt modelId="{B955ECC2-7DED-4929-B464-D35286815EBF}" type="pres">
      <dgm:prSet presAssocID="{0247D6C7-7A19-4766-813B-3912CD2F84E2}" presName="childText" presStyleLbl="conFgAcc1" presStyleIdx="2" presStyleCnt="3">
        <dgm:presLayoutVars>
          <dgm:bulletEnabled val="1"/>
        </dgm:presLayoutVars>
      </dgm:prSet>
      <dgm:spPr/>
    </dgm:pt>
  </dgm:ptLst>
  <dgm:cxnLst>
    <dgm:cxn modelId="{FAF1C933-3C0A-48F0-B128-6F9257ADC1D7}" type="presOf" srcId="{8AFF7D63-646B-4B6D-B940-0AD18AE31407}" destId="{175FD63D-D183-49D4-9A42-77E5048667D4}" srcOrd="0" destOrd="0" presId="urn:microsoft.com/office/officeart/2005/8/layout/list1"/>
    <dgm:cxn modelId="{43B5263E-9B40-4792-A7B8-174DEAC9864B}" type="presOf" srcId="{8AFF7D63-646B-4B6D-B940-0AD18AE31407}" destId="{4F643214-4957-4B34-A9D7-F5C1E6436C8C}" srcOrd="1" destOrd="0" presId="urn:microsoft.com/office/officeart/2005/8/layout/list1"/>
    <dgm:cxn modelId="{E3715C5D-B13C-4F6A-97C9-0E1BF310F16B}" type="presOf" srcId="{CCEC395D-5013-47D9-9E1E-64539539FF4C}" destId="{946FBC18-1F89-44D9-BE6A-20B03C257EEF}" srcOrd="0" destOrd="0" presId="urn:microsoft.com/office/officeart/2005/8/layout/list1"/>
    <dgm:cxn modelId="{DC944D54-EEB8-451A-BD95-0559F6C71D97}" srcId="{E2E20234-C3F4-44EB-9726-B1D0D30F8CD0}" destId="{8AFF7D63-646B-4B6D-B940-0AD18AE31407}" srcOrd="1" destOrd="0" parTransId="{5B578B1C-17B6-4382-9C55-537A28B9850A}" sibTransId="{64DBBBE8-F4BA-4167-8362-A9B6806C37FB}"/>
    <dgm:cxn modelId="{847DD858-82D8-45E0-805E-D0AC90920C26}" srcId="{E2E20234-C3F4-44EB-9726-B1D0D30F8CD0}" destId="{CCEC395D-5013-47D9-9E1E-64539539FF4C}" srcOrd="0" destOrd="0" parTransId="{FF310624-7A57-44E1-9CC1-3B139D168A28}" sibTransId="{169DA594-75AC-47AC-9907-98992EB8E95A}"/>
    <dgm:cxn modelId="{BF82B87A-C98F-4F0E-9039-2D6D64401FA4}" srcId="{E2E20234-C3F4-44EB-9726-B1D0D30F8CD0}" destId="{0247D6C7-7A19-4766-813B-3912CD2F84E2}" srcOrd="2" destOrd="0" parTransId="{A4FD9869-B273-47E4-8201-2164C0BD3046}" sibTransId="{452DC938-5D1D-47DB-AD5D-857AAE9ED521}"/>
    <dgm:cxn modelId="{135FD884-D8A4-48C0-9654-DEB762870E9F}" type="presOf" srcId="{CCEC395D-5013-47D9-9E1E-64539539FF4C}" destId="{B3C570E3-CBE3-4009-9236-07F27083B585}" srcOrd="1" destOrd="0" presId="urn:microsoft.com/office/officeart/2005/8/layout/list1"/>
    <dgm:cxn modelId="{EDFBCEBD-F80E-4027-AD41-97D7A25BA63F}" type="presOf" srcId="{0247D6C7-7A19-4766-813B-3912CD2F84E2}" destId="{613555DD-206C-4465-A915-D5969BFECA64}" srcOrd="0" destOrd="0" presId="urn:microsoft.com/office/officeart/2005/8/layout/list1"/>
    <dgm:cxn modelId="{F8E804EF-9A5C-47D2-89CC-2E4816E00718}" type="presOf" srcId="{E2E20234-C3F4-44EB-9726-B1D0D30F8CD0}" destId="{836EEF7F-113E-44D1-B942-8F1290986EBF}" srcOrd="0" destOrd="0" presId="urn:microsoft.com/office/officeart/2005/8/layout/list1"/>
    <dgm:cxn modelId="{C25493FC-D3D9-449A-ACC2-F5C56502BC7D}" type="presOf" srcId="{0247D6C7-7A19-4766-813B-3912CD2F84E2}" destId="{5C74FF1C-E4DA-4924-94E3-A93D5307126B}" srcOrd="1" destOrd="0" presId="urn:microsoft.com/office/officeart/2005/8/layout/list1"/>
    <dgm:cxn modelId="{A1937FC2-73F7-4B9D-A713-B638630809AA}" type="presParOf" srcId="{836EEF7F-113E-44D1-B942-8F1290986EBF}" destId="{C7BF4A51-601F-4A79-89EA-0A0D18296FA5}" srcOrd="0" destOrd="0" presId="urn:microsoft.com/office/officeart/2005/8/layout/list1"/>
    <dgm:cxn modelId="{15E35B9D-8482-4E71-96EB-F0D32DCB7D91}" type="presParOf" srcId="{C7BF4A51-601F-4A79-89EA-0A0D18296FA5}" destId="{946FBC18-1F89-44D9-BE6A-20B03C257EEF}" srcOrd="0" destOrd="0" presId="urn:microsoft.com/office/officeart/2005/8/layout/list1"/>
    <dgm:cxn modelId="{58936C23-4C52-44D5-B4E1-4FE83BE1B8EE}" type="presParOf" srcId="{C7BF4A51-601F-4A79-89EA-0A0D18296FA5}" destId="{B3C570E3-CBE3-4009-9236-07F27083B585}" srcOrd="1" destOrd="0" presId="urn:microsoft.com/office/officeart/2005/8/layout/list1"/>
    <dgm:cxn modelId="{E414DE73-2E1B-46BD-8F32-65E38E72C912}" type="presParOf" srcId="{836EEF7F-113E-44D1-B942-8F1290986EBF}" destId="{56C9488B-5DB7-469C-91C7-60DC8069315C}" srcOrd="1" destOrd="0" presId="urn:microsoft.com/office/officeart/2005/8/layout/list1"/>
    <dgm:cxn modelId="{984C5D90-4B24-438A-9D46-8FC57BC71D0A}" type="presParOf" srcId="{836EEF7F-113E-44D1-B942-8F1290986EBF}" destId="{8C805A38-EB36-40D5-837C-8C6642C20881}" srcOrd="2" destOrd="0" presId="urn:microsoft.com/office/officeart/2005/8/layout/list1"/>
    <dgm:cxn modelId="{E12097DD-2092-4A4E-B12C-0AD712BFA9AE}" type="presParOf" srcId="{836EEF7F-113E-44D1-B942-8F1290986EBF}" destId="{4813F58B-A147-488E-9DDD-5A6FA622B01D}" srcOrd="3" destOrd="0" presId="urn:microsoft.com/office/officeart/2005/8/layout/list1"/>
    <dgm:cxn modelId="{7CB5700F-E0E9-4B89-A48B-F176F48135CC}" type="presParOf" srcId="{836EEF7F-113E-44D1-B942-8F1290986EBF}" destId="{A2863FBE-8E2F-4773-89B7-FEC155655C5B}" srcOrd="4" destOrd="0" presId="urn:microsoft.com/office/officeart/2005/8/layout/list1"/>
    <dgm:cxn modelId="{2660B8AE-E8FB-423A-9B80-0784CB38A6FE}" type="presParOf" srcId="{A2863FBE-8E2F-4773-89B7-FEC155655C5B}" destId="{175FD63D-D183-49D4-9A42-77E5048667D4}" srcOrd="0" destOrd="0" presId="urn:microsoft.com/office/officeart/2005/8/layout/list1"/>
    <dgm:cxn modelId="{258A4996-1C86-4084-9EBA-E44DDE1790A6}" type="presParOf" srcId="{A2863FBE-8E2F-4773-89B7-FEC155655C5B}" destId="{4F643214-4957-4B34-A9D7-F5C1E6436C8C}" srcOrd="1" destOrd="0" presId="urn:microsoft.com/office/officeart/2005/8/layout/list1"/>
    <dgm:cxn modelId="{56925C42-4352-40F3-8523-AEA5E81A9E98}" type="presParOf" srcId="{836EEF7F-113E-44D1-B942-8F1290986EBF}" destId="{E5A972AF-D6A8-4F6A-8FCD-B8B7F57343BE}" srcOrd="5" destOrd="0" presId="urn:microsoft.com/office/officeart/2005/8/layout/list1"/>
    <dgm:cxn modelId="{C10DA2A0-6180-4202-A588-BB30819EC59E}" type="presParOf" srcId="{836EEF7F-113E-44D1-B942-8F1290986EBF}" destId="{BF4CD537-46AB-4487-A0CE-B8BD2D13A165}" srcOrd="6" destOrd="0" presId="urn:microsoft.com/office/officeart/2005/8/layout/list1"/>
    <dgm:cxn modelId="{D1332AF1-1D1D-41DC-A149-BB79582FF972}" type="presParOf" srcId="{836EEF7F-113E-44D1-B942-8F1290986EBF}" destId="{9F5E6F20-18A3-4AA0-9923-6A836586F664}" srcOrd="7" destOrd="0" presId="urn:microsoft.com/office/officeart/2005/8/layout/list1"/>
    <dgm:cxn modelId="{4B235E44-E70C-4B3D-BA0D-899803E7DF2A}" type="presParOf" srcId="{836EEF7F-113E-44D1-B942-8F1290986EBF}" destId="{282471AB-0426-4256-86D9-229E8179593C}" srcOrd="8" destOrd="0" presId="urn:microsoft.com/office/officeart/2005/8/layout/list1"/>
    <dgm:cxn modelId="{0F6C8255-6B33-4209-9F69-5E0C4A4CBAEE}" type="presParOf" srcId="{282471AB-0426-4256-86D9-229E8179593C}" destId="{613555DD-206C-4465-A915-D5969BFECA64}" srcOrd="0" destOrd="0" presId="urn:microsoft.com/office/officeart/2005/8/layout/list1"/>
    <dgm:cxn modelId="{32BBE4AE-BCAC-425D-A894-661DAAB1854F}" type="presParOf" srcId="{282471AB-0426-4256-86D9-229E8179593C}" destId="{5C74FF1C-E4DA-4924-94E3-A93D5307126B}" srcOrd="1" destOrd="0" presId="urn:microsoft.com/office/officeart/2005/8/layout/list1"/>
    <dgm:cxn modelId="{4F929CC1-05C9-44C8-A462-59F2F1A38407}" type="presParOf" srcId="{836EEF7F-113E-44D1-B942-8F1290986EBF}" destId="{686F11E8-E744-45A7-863A-0B3AC9CBC163}" srcOrd="9" destOrd="0" presId="urn:microsoft.com/office/officeart/2005/8/layout/list1"/>
    <dgm:cxn modelId="{AE687ADC-68E5-4C93-A346-7F56D0FB2E4A}" type="presParOf" srcId="{836EEF7F-113E-44D1-B942-8F1290986EBF}" destId="{B955ECC2-7DED-4929-B464-D35286815E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8F463-D802-44D9-A19B-F91BD5788A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D3E60A-F4E8-4D4D-AEB1-C08E33FE11F2}">
      <dgm:prSet phldrT="[Text]" custT="1"/>
      <dgm:spPr/>
      <dgm:t>
        <a:bodyPr/>
        <a:lstStyle/>
        <a:p>
          <a:r>
            <a:rPr lang="en-US" sz="3600" dirty="0">
              <a:latin typeface="+mj-lt"/>
              <a:cs typeface="Arial" panose="020B0604020202020204" pitchFamily="34" charset="0"/>
            </a:rPr>
            <a:t>Quote #1</a:t>
          </a:r>
        </a:p>
      </dgm:t>
    </dgm:pt>
    <dgm:pt modelId="{48E1EBE3-023A-47B0-93C0-634669AA532B}" type="parTrans" cxnId="{F4E8DCFA-EC79-4047-A39B-CD654F807EF0}">
      <dgm:prSet/>
      <dgm:spPr/>
      <dgm:t>
        <a:bodyPr/>
        <a:lstStyle/>
        <a:p>
          <a:endParaRPr lang="en-US">
            <a:latin typeface="+mj-lt"/>
          </a:endParaRPr>
        </a:p>
      </dgm:t>
    </dgm:pt>
    <dgm:pt modelId="{9806FBDD-5F9E-425E-86F6-B4733B62644B}" type="sibTrans" cxnId="{F4E8DCFA-EC79-4047-A39B-CD654F807EF0}">
      <dgm:prSet/>
      <dgm:spPr/>
      <dgm:t>
        <a:bodyPr/>
        <a:lstStyle/>
        <a:p>
          <a:endParaRPr lang="en-US">
            <a:latin typeface="+mj-lt"/>
          </a:endParaRPr>
        </a:p>
      </dgm:t>
    </dgm:pt>
    <dgm:pt modelId="{3E6ADE54-273B-4CFA-9FBD-DB921D111CE0}">
      <dgm:prSet phldrT="[Text]" custT="1"/>
      <dgm:spPr/>
      <dgm:t>
        <a:bodyPr/>
        <a:lstStyle/>
        <a:p>
          <a:r>
            <a:rPr lang="en-US" sz="2400" dirty="0">
              <a:latin typeface="+mj-lt"/>
              <a:cs typeface="Arial" panose="020B0604020202020204" pitchFamily="34" charset="0"/>
            </a:rPr>
            <a:t>All Benefit Eligible Active Employees and Early Retirees</a:t>
          </a:r>
        </a:p>
      </dgm:t>
    </dgm:pt>
    <dgm:pt modelId="{57004197-CB23-4F38-A540-77F3C10FE815}" type="parTrans" cxnId="{19F3B9F2-8E76-48A3-BC8E-A33D2BE3321C}">
      <dgm:prSet/>
      <dgm:spPr/>
      <dgm:t>
        <a:bodyPr/>
        <a:lstStyle/>
        <a:p>
          <a:endParaRPr lang="en-US">
            <a:latin typeface="+mj-lt"/>
          </a:endParaRPr>
        </a:p>
      </dgm:t>
    </dgm:pt>
    <dgm:pt modelId="{90427D67-4623-4E5A-A8A7-371ABEA90CBF}" type="sibTrans" cxnId="{19F3B9F2-8E76-48A3-BC8E-A33D2BE3321C}">
      <dgm:prSet/>
      <dgm:spPr/>
      <dgm:t>
        <a:bodyPr/>
        <a:lstStyle/>
        <a:p>
          <a:endParaRPr lang="en-US">
            <a:latin typeface="+mj-lt"/>
          </a:endParaRPr>
        </a:p>
      </dgm:t>
    </dgm:pt>
    <dgm:pt modelId="{34192CF2-3AD9-4A35-94D0-27A73F03955E}">
      <dgm:prSet phldrT="[Text]" custT="1"/>
      <dgm:spPr/>
      <dgm:t>
        <a:bodyPr/>
        <a:lstStyle/>
        <a:p>
          <a:r>
            <a:rPr lang="en-US" sz="3600" dirty="0">
              <a:latin typeface="+mj-lt"/>
            </a:rPr>
            <a:t>Quote #2</a:t>
          </a:r>
        </a:p>
      </dgm:t>
    </dgm:pt>
    <dgm:pt modelId="{193A5D85-B2B4-404E-8CF2-8A6FF4CBC731}" type="parTrans" cxnId="{ED5AE86E-AE71-483A-AEF9-E619584225F8}">
      <dgm:prSet/>
      <dgm:spPr/>
      <dgm:t>
        <a:bodyPr/>
        <a:lstStyle/>
        <a:p>
          <a:endParaRPr lang="en-US">
            <a:latin typeface="+mj-lt"/>
          </a:endParaRPr>
        </a:p>
      </dgm:t>
    </dgm:pt>
    <dgm:pt modelId="{8B7914E0-9880-46C7-924D-5AEEA6A64AAF}" type="sibTrans" cxnId="{ED5AE86E-AE71-483A-AEF9-E619584225F8}">
      <dgm:prSet/>
      <dgm:spPr/>
      <dgm:t>
        <a:bodyPr/>
        <a:lstStyle/>
        <a:p>
          <a:endParaRPr lang="en-US">
            <a:latin typeface="+mj-lt"/>
          </a:endParaRPr>
        </a:p>
      </dgm:t>
    </dgm:pt>
    <dgm:pt modelId="{44AFF8B8-7444-43C2-86D9-DA668B26FAB7}">
      <dgm:prSet phldrT="[Text]" custT="1"/>
      <dgm:spPr/>
      <dgm:t>
        <a:bodyPr/>
        <a:lstStyle/>
        <a:p>
          <a:r>
            <a:rPr lang="en-US" sz="2400" dirty="0">
              <a:latin typeface="+mj-lt"/>
              <a:cs typeface="Arial" panose="020B0604020202020204" pitchFamily="34" charset="0"/>
            </a:rPr>
            <a:t>Quote #2(a) - All Benefit Eligible Active Employees and Early Retirees </a:t>
          </a:r>
          <a:r>
            <a:rPr lang="en-US" sz="2400" u="sng" dirty="0">
              <a:latin typeface="+mj-lt"/>
              <a:cs typeface="Arial" panose="020B0604020202020204" pitchFamily="34" charset="0"/>
            </a:rPr>
            <a:t>except</a:t>
          </a:r>
          <a:r>
            <a:rPr lang="en-US" sz="2400" dirty="0">
              <a:latin typeface="+mj-lt"/>
              <a:cs typeface="Arial" panose="020B0604020202020204" pitchFamily="34" charset="0"/>
            </a:rPr>
            <a:t> CSEA 579</a:t>
          </a:r>
        </a:p>
      </dgm:t>
    </dgm:pt>
    <dgm:pt modelId="{AB53FFBC-DB9C-4194-97F6-512CF31B3E64}" type="parTrans" cxnId="{16D751F9-D71E-4E4F-BC0C-CD96CD07DC1D}">
      <dgm:prSet/>
      <dgm:spPr/>
      <dgm:t>
        <a:bodyPr/>
        <a:lstStyle/>
        <a:p>
          <a:endParaRPr lang="en-US">
            <a:latin typeface="+mj-lt"/>
          </a:endParaRPr>
        </a:p>
      </dgm:t>
    </dgm:pt>
    <dgm:pt modelId="{743A84D2-91B6-49C9-82DA-37DDD835C425}" type="sibTrans" cxnId="{16D751F9-D71E-4E4F-BC0C-CD96CD07DC1D}">
      <dgm:prSet/>
      <dgm:spPr/>
      <dgm:t>
        <a:bodyPr/>
        <a:lstStyle/>
        <a:p>
          <a:endParaRPr lang="en-US">
            <a:latin typeface="+mj-lt"/>
          </a:endParaRPr>
        </a:p>
      </dgm:t>
    </dgm:pt>
    <dgm:pt modelId="{0123AE9F-A6A8-4004-9346-D31349DFA7E7}">
      <dgm:prSet phldrT="[Text]" custT="1"/>
      <dgm:spPr/>
      <dgm:t>
        <a:bodyPr/>
        <a:lstStyle/>
        <a:p>
          <a:r>
            <a:rPr lang="en-US" sz="2400" dirty="0">
              <a:latin typeface="+mj-lt"/>
              <a:cs typeface="Arial" panose="020B0604020202020204" pitchFamily="34" charset="0"/>
            </a:rPr>
            <a:t>Quote #2(b) - All </a:t>
          </a:r>
          <a:r>
            <a:rPr lang="en-US" sz="2400" u="none" dirty="0">
              <a:latin typeface="+mj-lt"/>
              <a:cs typeface="Arial" panose="020B0604020202020204" pitchFamily="34" charset="0"/>
            </a:rPr>
            <a:t>CSEA 579 </a:t>
          </a:r>
          <a:r>
            <a:rPr lang="en-US" sz="2400" dirty="0">
              <a:latin typeface="+mj-lt"/>
              <a:cs typeface="Arial" panose="020B0604020202020204" pitchFamily="34" charset="0"/>
            </a:rPr>
            <a:t>Benefit Eligible Active Employees and Early Retirees</a:t>
          </a:r>
        </a:p>
      </dgm:t>
    </dgm:pt>
    <dgm:pt modelId="{AA2C52B6-9D35-4E52-A4D8-D99799879D1A}" type="parTrans" cxnId="{0D889771-8CC4-4CE7-A817-3A2463B58F0D}">
      <dgm:prSet/>
      <dgm:spPr/>
      <dgm:t>
        <a:bodyPr/>
        <a:lstStyle/>
        <a:p>
          <a:endParaRPr lang="en-US">
            <a:latin typeface="+mj-lt"/>
          </a:endParaRPr>
        </a:p>
      </dgm:t>
    </dgm:pt>
    <dgm:pt modelId="{971E6E75-5B31-4C7C-9C7C-325824C8279D}" type="sibTrans" cxnId="{0D889771-8CC4-4CE7-A817-3A2463B58F0D}">
      <dgm:prSet/>
      <dgm:spPr/>
      <dgm:t>
        <a:bodyPr/>
        <a:lstStyle/>
        <a:p>
          <a:endParaRPr lang="en-US">
            <a:latin typeface="+mj-lt"/>
          </a:endParaRPr>
        </a:p>
      </dgm:t>
    </dgm:pt>
    <dgm:pt modelId="{13821048-8909-47BE-A312-43AFAF477977}" type="pres">
      <dgm:prSet presAssocID="{B2C8F463-D802-44D9-A19B-F91BD5788AC1}" presName="Name0" presStyleCnt="0">
        <dgm:presLayoutVars>
          <dgm:dir/>
          <dgm:animLvl val="lvl"/>
          <dgm:resizeHandles val="exact"/>
        </dgm:presLayoutVars>
      </dgm:prSet>
      <dgm:spPr/>
    </dgm:pt>
    <dgm:pt modelId="{4C3C7FD1-1992-4C0E-A1FF-793E87616A93}" type="pres">
      <dgm:prSet presAssocID="{3CD3E60A-F4E8-4D4D-AEB1-C08E33FE11F2}" presName="composite" presStyleCnt="0"/>
      <dgm:spPr/>
    </dgm:pt>
    <dgm:pt modelId="{BA3ED83D-6473-4C40-9D66-1BB7D0D270FA}" type="pres">
      <dgm:prSet presAssocID="{3CD3E60A-F4E8-4D4D-AEB1-C08E33FE11F2}" presName="parTx" presStyleLbl="alignNode1" presStyleIdx="0" presStyleCnt="2">
        <dgm:presLayoutVars>
          <dgm:chMax val="0"/>
          <dgm:chPref val="0"/>
          <dgm:bulletEnabled val="1"/>
        </dgm:presLayoutVars>
      </dgm:prSet>
      <dgm:spPr/>
    </dgm:pt>
    <dgm:pt modelId="{41A5EB6A-C3B1-4F3E-9017-F234C50CF730}" type="pres">
      <dgm:prSet presAssocID="{3CD3E60A-F4E8-4D4D-AEB1-C08E33FE11F2}" presName="desTx" presStyleLbl="alignAccFollowNode1" presStyleIdx="0" presStyleCnt="2" custLinFactNeighborX="-8538" custLinFactNeighborY="-339">
        <dgm:presLayoutVars>
          <dgm:bulletEnabled val="1"/>
        </dgm:presLayoutVars>
      </dgm:prSet>
      <dgm:spPr/>
    </dgm:pt>
    <dgm:pt modelId="{B3E4F9BA-B3F3-42C3-B0A9-AE5456D3B471}" type="pres">
      <dgm:prSet presAssocID="{9806FBDD-5F9E-425E-86F6-B4733B62644B}" presName="space" presStyleCnt="0"/>
      <dgm:spPr/>
    </dgm:pt>
    <dgm:pt modelId="{B494A808-65AA-4314-BEA6-768F591AA582}" type="pres">
      <dgm:prSet presAssocID="{34192CF2-3AD9-4A35-94D0-27A73F03955E}" presName="composite" presStyleCnt="0"/>
      <dgm:spPr/>
    </dgm:pt>
    <dgm:pt modelId="{60ADF370-8E64-4F44-AD27-0F48E7A53EE9}" type="pres">
      <dgm:prSet presAssocID="{34192CF2-3AD9-4A35-94D0-27A73F03955E}" presName="parTx" presStyleLbl="alignNode1" presStyleIdx="1" presStyleCnt="2" custLinFactNeighborX="1" custLinFactNeighborY="-849">
        <dgm:presLayoutVars>
          <dgm:chMax val="0"/>
          <dgm:chPref val="0"/>
          <dgm:bulletEnabled val="1"/>
        </dgm:presLayoutVars>
      </dgm:prSet>
      <dgm:spPr/>
    </dgm:pt>
    <dgm:pt modelId="{2F6CC3D9-465E-474E-996E-5BC81CE9522D}" type="pres">
      <dgm:prSet presAssocID="{34192CF2-3AD9-4A35-94D0-27A73F03955E}" presName="desTx" presStyleLbl="alignAccFollowNode1" presStyleIdx="1" presStyleCnt="2">
        <dgm:presLayoutVars>
          <dgm:bulletEnabled val="1"/>
        </dgm:presLayoutVars>
      </dgm:prSet>
      <dgm:spPr/>
    </dgm:pt>
  </dgm:ptLst>
  <dgm:cxnLst>
    <dgm:cxn modelId="{6A6FF506-9EF8-425E-9268-8F62CB1B37B1}" type="presOf" srcId="{B2C8F463-D802-44D9-A19B-F91BD5788AC1}" destId="{13821048-8909-47BE-A312-43AFAF477977}" srcOrd="0" destOrd="0" presId="urn:microsoft.com/office/officeart/2005/8/layout/hList1"/>
    <dgm:cxn modelId="{7E8D5016-1AEB-431E-A9BD-CB832AAD7C47}" type="presOf" srcId="{3CD3E60A-F4E8-4D4D-AEB1-C08E33FE11F2}" destId="{BA3ED83D-6473-4C40-9D66-1BB7D0D270FA}" srcOrd="0" destOrd="0" presId="urn:microsoft.com/office/officeart/2005/8/layout/hList1"/>
    <dgm:cxn modelId="{148A4F31-64C8-410B-8D6E-5D48E74FF8C9}" type="presOf" srcId="{34192CF2-3AD9-4A35-94D0-27A73F03955E}" destId="{60ADF370-8E64-4F44-AD27-0F48E7A53EE9}" srcOrd="0" destOrd="0" presId="urn:microsoft.com/office/officeart/2005/8/layout/hList1"/>
    <dgm:cxn modelId="{ED5AE86E-AE71-483A-AEF9-E619584225F8}" srcId="{B2C8F463-D802-44D9-A19B-F91BD5788AC1}" destId="{34192CF2-3AD9-4A35-94D0-27A73F03955E}" srcOrd="1" destOrd="0" parTransId="{193A5D85-B2B4-404E-8CF2-8A6FF4CBC731}" sibTransId="{8B7914E0-9880-46C7-924D-5AEEA6A64AAF}"/>
    <dgm:cxn modelId="{0D889771-8CC4-4CE7-A817-3A2463B58F0D}" srcId="{34192CF2-3AD9-4A35-94D0-27A73F03955E}" destId="{0123AE9F-A6A8-4004-9346-D31349DFA7E7}" srcOrd="1" destOrd="0" parTransId="{AA2C52B6-9D35-4E52-A4D8-D99799879D1A}" sibTransId="{971E6E75-5B31-4C7C-9C7C-325824C8279D}"/>
    <dgm:cxn modelId="{D10F6654-012A-4561-B790-233966B20DAA}" type="presOf" srcId="{44AFF8B8-7444-43C2-86D9-DA668B26FAB7}" destId="{2F6CC3D9-465E-474E-996E-5BC81CE9522D}" srcOrd="0" destOrd="0" presId="urn:microsoft.com/office/officeart/2005/8/layout/hList1"/>
    <dgm:cxn modelId="{56211DA5-EB11-454B-B7F3-DC49241B5184}" type="presOf" srcId="{3E6ADE54-273B-4CFA-9FBD-DB921D111CE0}" destId="{41A5EB6A-C3B1-4F3E-9017-F234C50CF730}" srcOrd="0" destOrd="0" presId="urn:microsoft.com/office/officeart/2005/8/layout/hList1"/>
    <dgm:cxn modelId="{9124B0C2-855E-423C-9574-D4BDA878D975}" type="presOf" srcId="{0123AE9F-A6A8-4004-9346-D31349DFA7E7}" destId="{2F6CC3D9-465E-474E-996E-5BC81CE9522D}" srcOrd="0" destOrd="1" presId="urn:microsoft.com/office/officeart/2005/8/layout/hList1"/>
    <dgm:cxn modelId="{19F3B9F2-8E76-48A3-BC8E-A33D2BE3321C}" srcId="{3CD3E60A-F4E8-4D4D-AEB1-C08E33FE11F2}" destId="{3E6ADE54-273B-4CFA-9FBD-DB921D111CE0}" srcOrd="0" destOrd="0" parTransId="{57004197-CB23-4F38-A540-77F3C10FE815}" sibTransId="{90427D67-4623-4E5A-A8A7-371ABEA90CBF}"/>
    <dgm:cxn modelId="{16D751F9-D71E-4E4F-BC0C-CD96CD07DC1D}" srcId="{34192CF2-3AD9-4A35-94D0-27A73F03955E}" destId="{44AFF8B8-7444-43C2-86D9-DA668B26FAB7}" srcOrd="0" destOrd="0" parTransId="{AB53FFBC-DB9C-4194-97F6-512CF31B3E64}" sibTransId="{743A84D2-91B6-49C9-82DA-37DDD835C425}"/>
    <dgm:cxn modelId="{F4E8DCFA-EC79-4047-A39B-CD654F807EF0}" srcId="{B2C8F463-D802-44D9-A19B-F91BD5788AC1}" destId="{3CD3E60A-F4E8-4D4D-AEB1-C08E33FE11F2}" srcOrd="0" destOrd="0" parTransId="{48E1EBE3-023A-47B0-93C0-634669AA532B}" sibTransId="{9806FBDD-5F9E-425E-86F6-B4733B62644B}"/>
    <dgm:cxn modelId="{B94C8722-9FCA-4D35-B0BF-B4E7CDE7B6B0}" type="presParOf" srcId="{13821048-8909-47BE-A312-43AFAF477977}" destId="{4C3C7FD1-1992-4C0E-A1FF-793E87616A93}" srcOrd="0" destOrd="0" presId="urn:microsoft.com/office/officeart/2005/8/layout/hList1"/>
    <dgm:cxn modelId="{35D5F983-F60E-47E2-AE8C-ACFE9E9E533D}" type="presParOf" srcId="{4C3C7FD1-1992-4C0E-A1FF-793E87616A93}" destId="{BA3ED83D-6473-4C40-9D66-1BB7D0D270FA}" srcOrd="0" destOrd="0" presId="urn:microsoft.com/office/officeart/2005/8/layout/hList1"/>
    <dgm:cxn modelId="{D0085D66-E2F9-44DD-9649-DAE8F4BD2661}" type="presParOf" srcId="{4C3C7FD1-1992-4C0E-A1FF-793E87616A93}" destId="{41A5EB6A-C3B1-4F3E-9017-F234C50CF730}" srcOrd="1" destOrd="0" presId="urn:microsoft.com/office/officeart/2005/8/layout/hList1"/>
    <dgm:cxn modelId="{C634D22A-D08D-4987-86D5-4A9D3D2C7A30}" type="presParOf" srcId="{13821048-8909-47BE-A312-43AFAF477977}" destId="{B3E4F9BA-B3F3-42C3-B0A9-AE5456D3B471}" srcOrd="1" destOrd="0" presId="urn:microsoft.com/office/officeart/2005/8/layout/hList1"/>
    <dgm:cxn modelId="{5560AEF7-B109-4D57-8757-1FEB02BCCEE0}" type="presParOf" srcId="{13821048-8909-47BE-A312-43AFAF477977}" destId="{B494A808-65AA-4314-BEA6-768F591AA582}" srcOrd="2" destOrd="0" presId="urn:microsoft.com/office/officeart/2005/8/layout/hList1"/>
    <dgm:cxn modelId="{401B0556-52BB-4F75-AF4F-B722ECAEEC63}" type="presParOf" srcId="{B494A808-65AA-4314-BEA6-768F591AA582}" destId="{60ADF370-8E64-4F44-AD27-0F48E7A53EE9}" srcOrd="0" destOrd="0" presId="urn:microsoft.com/office/officeart/2005/8/layout/hList1"/>
    <dgm:cxn modelId="{00652D36-6CB0-451C-8FC9-06FE86BF9FEF}" type="presParOf" srcId="{B494A808-65AA-4314-BEA6-768F591AA582}" destId="{2F6CC3D9-465E-474E-996E-5BC81CE952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05A38-EB36-40D5-837C-8C6642C20881}">
      <dsp:nvSpPr>
        <dsp:cNvPr id="0" name=""/>
        <dsp:cNvSpPr/>
      </dsp:nvSpPr>
      <dsp:spPr>
        <a:xfrm>
          <a:off x="0" y="486244"/>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570E3-CBE3-4009-9236-07F27083B585}">
      <dsp:nvSpPr>
        <dsp:cNvPr id="0" name=""/>
        <dsp:cNvSpPr/>
      </dsp:nvSpPr>
      <dsp:spPr>
        <a:xfrm>
          <a:off x="565785" y="28684"/>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2025 Medical Renewal (ASCIP-Anthem)</a:t>
          </a:r>
          <a:endParaRPr lang="en-US" sz="3100" kern="1200" dirty="0"/>
        </a:p>
      </dsp:txBody>
      <dsp:txXfrm>
        <a:off x="610457" y="73356"/>
        <a:ext cx="7831646" cy="825776"/>
      </dsp:txXfrm>
    </dsp:sp>
    <dsp:sp modelId="{BF4CD537-46AB-4487-A0CE-B8BD2D13A165}">
      <dsp:nvSpPr>
        <dsp:cNvPr id="0" name=""/>
        <dsp:cNvSpPr/>
      </dsp:nvSpPr>
      <dsp:spPr>
        <a:xfrm>
          <a:off x="0" y="1892405"/>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643214-4957-4B34-A9D7-F5C1E6436C8C}">
      <dsp:nvSpPr>
        <dsp:cNvPr id="0" name=""/>
        <dsp:cNvSpPr/>
      </dsp:nvSpPr>
      <dsp:spPr>
        <a:xfrm>
          <a:off x="565785" y="1434845"/>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2025 Medical Marketing Results</a:t>
          </a:r>
          <a:endParaRPr lang="en-US" sz="3100" kern="1200" dirty="0"/>
        </a:p>
      </dsp:txBody>
      <dsp:txXfrm>
        <a:off x="610457" y="1479517"/>
        <a:ext cx="7831646" cy="825776"/>
      </dsp:txXfrm>
    </dsp:sp>
    <dsp:sp modelId="{B955ECC2-7DED-4929-B464-D35286815EBF}">
      <dsp:nvSpPr>
        <dsp:cNvPr id="0" name=""/>
        <dsp:cNvSpPr/>
      </dsp:nvSpPr>
      <dsp:spPr>
        <a:xfrm>
          <a:off x="0" y="3298565"/>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4FF1C-E4DA-4924-94E3-A93D5307126B}">
      <dsp:nvSpPr>
        <dsp:cNvPr id="0" name=""/>
        <dsp:cNvSpPr/>
      </dsp:nvSpPr>
      <dsp:spPr>
        <a:xfrm>
          <a:off x="565785" y="2841005"/>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t>JBC Next Steps</a:t>
          </a:r>
        </a:p>
      </dsp:txBody>
      <dsp:txXfrm>
        <a:off x="610457" y="2885677"/>
        <a:ext cx="783164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ED83D-6473-4C40-9D66-1BB7D0D270FA}">
      <dsp:nvSpPr>
        <dsp:cNvPr id="0" name=""/>
        <dsp:cNvSpPr/>
      </dsp:nvSpPr>
      <dsp:spPr>
        <a:xfrm>
          <a:off x="44" y="29205"/>
          <a:ext cx="4218963"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cs typeface="Arial" panose="020B0604020202020204" pitchFamily="34" charset="0"/>
            </a:rPr>
            <a:t>Quote #1</a:t>
          </a:r>
        </a:p>
      </dsp:txBody>
      <dsp:txXfrm>
        <a:off x="44" y="29205"/>
        <a:ext cx="4218963" cy="921600"/>
      </dsp:txXfrm>
    </dsp:sp>
    <dsp:sp modelId="{41A5EB6A-C3B1-4F3E-9017-F234C50CF730}">
      <dsp:nvSpPr>
        <dsp:cNvPr id="0" name=""/>
        <dsp:cNvSpPr/>
      </dsp:nvSpPr>
      <dsp:spPr>
        <a:xfrm>
          <a:off x="0" y="941574"/>
          <a:ext cx="4218963"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All Benefit Eligible Active Employees and Early Retirees</a:t>
          </a:r>
        </a:p>
      </dsp:txBody>
      <dsp:txXfrm>
        <a:off x="0" y="941574"/>
        <a:ext cx="4218963" cy="2723040"/>
      </dsp:txXfrm>
    </dsp:sp>
    <dsp:sp modelId="{60ADF370-8E64-4F44-AD27-0F48E7A53EE9}">
      <dsp:nvSpPr>
        <dsp:cNvPr id="0" name=""/>
        <dsp:cNvSpPr/>
      </dsp:nvSpPr>
      <dsp:spPr>
        <a:xfrm>
          <a:off x="4809704" y="21381"/>
          <a:ext cx="4218963"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Quote #2</a:t>
          </a:r>
        </a:p>
      </dsp:txBody>
      <dsp:txXfrm>
        <a:off x="4809704" y="21381"/>
        <a:ext cx="4218963" cy="921600"/>
      </dsp:txXfrm>
    </dsp:sp>
    <dsp:sp modelId="{2F6CC3D9-465E-474E-996E-5BC81CE9522D}">
      <dsp:nvSpPr>
        <dsp:cNvPr id="0" name=""/>
        <dsp:cNvSpPr/>
      </dsp:nvSpPr>
      <dsp:spPr>
        <a:xfrm>
          <a:off x="4809661" y="950805"/>
          <a:ext cx="4218963"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Quote #2(a) - All Benefit Eligible Active Employees and Early Retirees </a:t>
          </a:r>
          <a:r>
            <a:rPr lang="en-US" sz="2400" u="sng" kern="1200" dirty="0">
              <a:latin typeface="+mj-lt"/>
              <a:cs typeface="Arial" panose="020B0604020202020204" pitchFamily="34" charset="0"/>
            </a:rPr>
            <a:t>except</a:t>
          </a:r>
          <a:r>
            <a:rPr lang="en-US" sz="2400" kern="1200" dirty="0">
              <a:latin typeface="+mj-lt"/>
              <a:cs typeface="Arial" panose="020B0604020202020204" pitchFamily="34" charset="0"/>
            </a:rPr>
            <a:t> CSEA 579</a:t>
          </a:r>
        </a:p>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Quote #2(b) - All </a:t>
          </a:r>
          <a:r>
            <a:rPr lang="en-US" sz="2400" u="none" kern="1200" dirty="0">
              <a:latin typeface="+mj-lt"/>
              <a:cs typeface="Arial" panose="020B0604020202020204" pitchFamily="34" charset="0"/>
            </a:rPr>
            <a:t>CSEA 579 </a:t>
          </a:r>
          <a:r>
            <a:rPr lang="en-US" sz="2400" kern="1200" dirty="0">
              <a:latin typeface="+mj-lt"/>
              <a:cs typeface="Arial" panose="020B0604020202020204" pitchFamily="34" charset="0"/>
            </a:rPr>
            <a:t>Benefit Eligible Active Employees and Early Retirees</a:t>
          </a:r>
        </a:p>
      </dsp:txBody>
      <dsp:txXfrm>
        <a:off x="4809661" y="950805"/>
        <a:ext cx="4218963" cy="27230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1113887-EF01-4391-973E-7047AC95E33B}" type="datetimeFigureOut">
              <a:rPr lang="en-US" smtClean="0"/>
              <a:t>5/9/2024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85D7A9-1A8F-4790-B6D7-D23880C6B0C1}" type="slidenum">
              <a:rPr lang="en-US" smtClean="0"/>
              <a:t>‹#›</a:t>
            </a:fld>
            <a:endParaRPr lang="en-US"/>
          </a:p>
        </p:txBody>
      </p:sp>
    </p:spTree>
    <p:extLst>
      <p:ext uri="{BB962C8B-B14F-4D97-AF65-F5344CB8AC3E}">
        <p14:creationId xmlns:p14="http://schemas.microsoft.com/office/powerpoint/2010/main" val="41393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495300" y="4144963"/>
            <a:ext cx="7953375" cy="1655762"/>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495299" y="2781300"/>
            <a:ext cx="7191375" cy="828675"/>
          </a:xfrm>
        </p:spPr>
        <p:txBody>
          <a:bodyPr/>
          <a:lstStyle>
            <a:lvl1pPr>
              <a:defRPr b="1">
                <a:solidFill>
                  <a:schemeClr val="bg1"/>
                </a:solidFill>
                <a:latin typeface="+mn-lt"/>
              </a:defRPr>
            </a:lvl1pPr>
          </a:lstStyle>
          <a:p>
            <a:r>
              <a:rPr lang="en-US"/>
              <a:t>Click to add title </a:t>
            </a:r>
          </a:p>
        </p:txBody>
      </p:sp>
      <p:sp>
        <p:nvSpPr>
          <p:cNvPr id="8" name="TextBox 7">
            <a:extLst>
              <a:ext uri="{FF2B5EF4-FFF2-40B4-BE49-F238E27FC236}">
                <a16:creationId xmlns:a16="http://schemas.microsoft.com/office/drawing/2014/main" id="{561B09D8-C18D-48BF-B8B8-D7DD8DB86B37}"/>
              </a:ext>
            </a:extLst>
          </p:cNvPr>
          <p:cNvSpPr txBox="1"/>
          <p:nvPr userDrawn="1"/>
        </p:nvSpPr>
        <p:spPr>
          <a:xfrm>
            <a:off x="495299"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  |  www.keenan.com</a:t>
            </a:r>
          </a:p>
        </p:txBody>
      </p:sp>
      <p:pic>
        <p:nvPicPr>
          <p:cNvPr id="6" name="Picture 5" descr="A black and white sign&#10;&#10;Description automatically generated with low confidence">
            <a:extLst>
              <a:ext uri="{FF2B5EF4-FFF2-40B4-BE49-F238E27FC236}">
                <a16:creationId xmlns:a16="http://schemas.microsoft.com/office/drawing/2014/main" id="{AC3A149D-BEFD-4CDE-90E3-47A21D2A1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198" y="6058404"/>
            <a:ext cx="1967488" cy="419101"/>
          </a:xfrm>
          <a:prstGeom prst="rect">
            <a:avLst/>
          </a:prstGeom>
        </p:spPr>
      </p:pic>
    </p:spTree>
    <p:extLst>
      <p:ext uri="{BB962C8B-B14F-4D97-AF65-F5344CB8AC3E}">
        <p14:creationId xmlns:p14="http://schemas.microsoft.com/office/powerpoint/2010/main" val="25039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63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71E8737-67F6-48CA-93B3-4136DC89261F}"/>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4" name="TextBox 13">
            <a:extLst>
              <a:ext uri="{FF2B5EF4-FFF2-40B4-BE49-F238E27FC236}">
                <a16:creationId xmlns:a16="http://schemas.microsoft.com/office/drawing/2014/main" id="{BD59B646-6961-434F-9DBA-0A1E61A6DCE8}"/>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4258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1D0705-3933-439C-A06D-711A98D02E3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3" name="TextBox 12">
            <a:extLst>
              <a:ext uri="{FF2B5EF4-FFF2-40B4-BE49-F238E27FC236}">
                <a16:creationId xmlns:a16="http://schemas.microsoft.com/office/drawing/2014/main" id="{5DE88DA8-D7EB-405D-B6F5-BB17EB3A89D9}"/>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314673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457200" y="2362200"/>
            <a:ext cx="11134725" cy="1371600"/>
          </a:xfrm>
        </p:spPr>
        <p:txBody>
          <a:bodyPr anchor="t"/>
          <a:lstStyle>
            <a:lvl1pPr algn="ctr">
              <a:defRPr sz="4000" b="1" cap="all">
                <a:solidFill>
                  <a:schemeClr val="bg1"/>
                </a:solidFill>
                <a:latin typeface="+mn-lt"/>
              </a:defRPr>
            </a:lvl1pPr>
          </a:lstStyle>
          <a:p>
            <a:r>
              <a:rPr lang="en-US"/>
              <a:t>Click to edit Master </a:t>
            </a:r>
            <a:br>
              <a:rPr lang="en-US"/>
            </a:br>
            <a:r>
              <a:rPr lang="en-US"/>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userDrawn="1"/>
        </p:nvCxnSpPr>
        <p:spPr>
          <a:xfrm>
            <a:off x="457200" y="6248400"/>
            <a:ext cx="11315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5884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021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611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8467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2344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47900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485899"/>
            <a:ext cx="11315699" cy="4448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60259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457200" y="1819275"/>
            <a:ext cx="5410202"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6324599" y="1819275"/>
            <a:ext cx="5448301"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latin typeface="+mn-lt"/>
              </a:defRPr>
            </a:lvl1pPr>
          </a:lstStyle>
          <a:p>
            <a:r>
              <a:rPr lang="en-US"/>
              <a:t>Click to edit Master title style</a:t>
            </a:r>
          </a:p>
        </p:txBody>
      </p:sp>
      <p:sp>
        <p:nvSpPr>
          <p:cNvPr id="13" name="TextBox 12">
            <a:extLst>
              <a:ext uri="{FF2B5EF4-FFF2-40B4-BE49-F238E27FC236}">
                <a16:creationId xmlns:a16="http://schemas.microsoft.com/office/drawing/2014/main" id="{567A0353-B970-4FB6-B720-F457D2ADB6CA}"/>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4" name="TextBox 13">
            <a:extLst>
              <a:ext uri="{FF2B5EF4-FFF2-40B4-BE49-F238E27FC236}">
                <a16:creationId xmlns:a16="http://schemas.microsoft.com/office/drawing/2014/main" id="{32804203-5511-4180-84E9-23CAC686657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1870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solidFill>
                  <a:schemeClr val="tx1"/>
                </a:solidFill>
                <a:latin typeface="+mn-lt"/>
              </a:defRPr>
            </a:lvl1pPr>
          </a:lstStyle>
          <a:p>
            <a:r>
              <a:rPr lang="en-US"/>
              <a:t>Click to edit Master title style</a:t>
            </a:r>
          </a:p>
        </p:txBody>
      </p:sp>
      <p:sp>
        <p:nvSpPr>
          <p:cNvPr id="13" name="Content Placeholder 2">
            <a:extLst>
              <a:ext uri="{FF2B5EF4-FFF2-40B4-BE49-F238E27FC236}">
                <a16:creationId xmlns:a16="http://schemas.microsoft.com/office/drawing/2014/main" id="{BA8C65D9-4C1A-4667-89AD-8C56B7289E66}"/>
              </a:ext>
            </a:extLst>
          </p:cNvPr>
          <p:cNvSpPr>
            <a:spLocks noGrp="1"/>
          </p:cNvSpPr>
          <p:nvPr>
            <p:ph sz="half" idx="1"/>
          </p:nvPr>
        </p:nvSpPr>
        <p:spPr>
          <a:xfrm>
            <a:off x="457200" y="1238251"/>
            <a:ext cx="5410202"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39E8DD1-7208-49BF-99E6-D5B0C593DBEB}"/>
              </a:ext>
            </a:extLst>
          </p:cNvPr>
          <p:cNvSpPr>
            <a:spLocks noGrp="1"/>
          </p:cNvSpPr>
          <p:nvPr>
            <p:ph sz="half" idx="2" hasCustomPrompt="1"/>
          </p:nvPr>
        </p:nvSpPr>
        <p:spPr>
          <a:xfrm>
            <a:off x="6324599" y="1238251"/>
            <a:ext cx="5448301"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3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838200" y="238125"/>
            <a:ext cx="10515600" cy="828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96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4" r:id="rId7"/>
    <p:sldLayoutId id="2147483651" r:id="rId8"/>
    <p:sldLayoutId id="2147483654" r:id="rId9"/>
    <p:sldLayoutId id="2147483659" r:id="rId10"/>
    <p:sldLayoutId id="2147483660" r:id="rId11"/>
    <p:sldLayoutId id="2147483662" r:id="rId12"/>
    <p:sldLayoutId id="2147483661" r:id="rId13"/>
    <p:sldLayoutId id="2147483663" r:id="rId14"/>
    <p:sldLayoutId id="2147483652" r:id="rId15"/>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A51CA1-2A74-4E66-A1B2-0E68F873D0A8}"/>
              </a:ext>
            </a:extLst>
          </p:cNvPr>
          <p:cNvSpPr>
            <a:spLocks noGrp="1"/>
          </p:cNvSpPr>
          <p:nvPr>
            <p:ph type="subTitle" idx="1"/>
          </p:nvPr>
        </p:nvSpPr>
        <p:spPr>
          <a:xfrm>
            <a:off x="495300" y="3905574"/>
            <a:ext cx="9097108" cy="2143534"/>
          </a:xfrm>
        </p:spPr>
        <p:txBody>
          <a:bodyPr vert="horz" lIns="91440" tIns="45720" rIns="91440" bIns="45720" rtlCol="0" anchor="t">
            <a:normAutofit fontScale="55000" lnSpcReduction="20000"/>
          </a:bodyPr>
          <a:lstStyle/>
          <a:p>
            <a:r>
              <a:rPr lang="en-US" sz="2900" dirty="0"/>
              <a:t>2025 Renewal &amp; Marketing Discussion</a:t>
            </a:r>
          </a:p>
          <a:p>
            <a:r>
              <a:rPr lang="en-US" sz="2900" dirty="0"/>
              <a:t>Date: May 9, 2024</a:t>
            </a:r>
          </a:p>
          <a:p>
            <a:endParaRPr lang="en-US" sz="2900" dirty="0"/>
          </a:p>
          <a:p>
            <a:r>
              <a:rPr lang="en-US" sz="2900" dirty="0"/>
              <a:t>Presenter:</a:t>
            </a:r>
          </a:p>
          <a:p>
            <a:r>
              <a:rPr lang="en-US" sz="2900" dirty="0">
                <a:cs typeface="Arial"/>
              </a:rPr>
              <a:t>Jeffrey Mizokawa, Vice President – Schools Practice Leader</a:t>
            </a:r>
          </a:p>
          <a:p>
            <a:r>
              <a:rPr lang="en-US" sz="2900" dirty="0">
                <a:cs typeface="Arial"/>
              </a:rPr>
              <a:t>April Shoeleh, Account Executive</a:t>
            </a:r>
          </a:p>
          <a:p>
            <a:r>
              <a:rPr lang="en-US" sz="2900" dirty="0">
                <a:cs typeface="Arial"/>
              </a:rPr>
              <a:t>Kim Gleeson,  Assistant Vice President</a:t>
            </a:r>
            <a:r>
              <a:rPr lang="en-US" sz="2200" dirty="0">
                <a:cs typeface="Arial"/>
              </a:rPr>
              <a:t>	</a:t>
            </a:r>
            <a:endParaRPr lang="en-US" dirty="0"/>
          </a:p>
        </p:txBody>
      </p:sp>
      <p:sp>
        <p:nvSpPr>
          <p:cNvPr id="4" name="Title 3">
            <a:extLst>
              <a:ext uri="{FF2B5EF4-FFF2-40B4-BE49-F238E27FC236}">
                <a16:creationId xmlns:a16="http://schemas.microsoft.com/office/drawing/2014/main" id="{AF51370A-1364-4BEB-984B-A3D3AA567496}"/>
              </a:ext>
            </a:extLst>
          </p:cNvPr>
          <p:cNvSpPr>
            <a:spLocks noGrp="1"/>
          </p:cNvSpPr>
          <p:nvPr>
            <p:ph type="title"/>
          </p:nvPr>
        </p:nvSpPr>
        <p:spPr>
          <a:xfrm>
            <a:off x="495300" y="2037381"/>
            <a:ext cx="8741691" cy="828675"/>
          </a:xfrm>
        </p:spPr>
        <p:txBody>
          <a:bodyPr>
            <a:noAutofit/>
          </a:bodyPr>
          <a:lstStyle/>
          <a:p>
            <a:r>
              <a:rPr lang="en-US" sz="4000" dirty="0"/>
              <a:t>Rancho Santiago CCD</a:t>
            </a:r>
            <a:br>
              <a:rPr lang="en-US" sz="4000" dirty="0"/>
            </a:br>
            <a:r>
              <a:rPr lang="en-US" sz="4000" dirty="0"/>
              <a:t>Joint Benefits Committee</a:t>
            </a:r>
          </a:p>
        </p:txBody>
      </p:sp>
    </p:spTree>
    <p:extLst>
      <p:ext uri="{BB962C8B-B14F-4D97-AF65-F5344CB8AC3E}">
        <p14:creationId xmlns:p14="http://schemas.microsoft.com/office/powerpoint/2010/main" val="25358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a:cs typeface="Arial"/>
              </a:rPr>
              <a:t>Plan Comparison – HMO</a:t>
            </a:r>
            <a:endParaRPr lang="en-US"/>
          </a:p>
        </p:txBody>
      </p:sp>
      <p:pic>
        <p:nvPicPr>
          <p:cNvPr id="5" name="Picture 4">
            <a:extLst>
              <a:ext uri="{FF2B5EF4-FFF2-40B4-BE49-F238E27FC236}">
                <a16:creationId xmlns:a16="http://schemas.microsoft.com/office/drawing/2014/main" id="{3E68EE72-2121-3E3C-11E0-FE7655B2ADED}"/>
              </a:ext>
            </a:extLst>
          </p:cNvPr>
          <p:cNvPicPr>
            <a:picLocks noChangeAspect="1"/>
          </p:cNvPicPr>
          <p:nvPr/>
        </p:nvPicPr>
        <p:blipFill>
          <a:blip r:embed="rId2"/>
          <a:stretch>
            <a:fillRect/>
          </a:stretch>
        </p:blipFill>
        <p:spPr>
          <a:xfrm>
            <a:off x="1882383" y="1494699"/>
            <a:ext cx="8242506" cy="4755292"/>
          </a:xfrm>
          <a:prstGeom prst="rect">
            <a:avLst/>
          </a:prstGeom>
        </p:spPr>
      </p:pic>
    </p:spTree>
    <p:extLst>
      <p:ext uri="{BB962C8B-B14F-4D97-AF65-F5344CB8AC3E}">
        <p14:creationId xmlns:p14="http://schemas.microsoft.com/office/powerpoint/2010/main" val="130943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a:cs typeface="Arial"/>
              </a:rPr>
              <a:t>Plan Comparison – HMO (Continued)</a:t>
            </a:r>
            <a:endParaRPr lang="en-US"/>
          </a:p>
        </p:txBody>
      </p:sp>
      <p:pic>
        <p:nvPicPr>
          <p:cNvPr id="4" name="Picture 3">
            <a:extLst>
              <a:ext uri="{FF2B5EF4-FFF2-40B4-BE49-F238E27FC236}">
                <a16:creationId xmlns:a16="http://schemas.microsoft.com/office/drawing/2014/main" id="{31B32EC1-72EE-1185-7BC6-D69D966E0B77}"/>
              </a:ext>
            </a:extLst>
          </p:cNvPr>
          <p:cNvPicPr>
            <a:picLocks noChangeAspect="1"/>
          </p:cNvPicPr>
          <p:nvPr/>
        </p:nvPicPr>
        <p:blipFill>
          <a:blip r:embed="rId2"/>
          <a:stretch>
            <a:fillRect/>
          </a:stretch>
        </p:blipFill>
        <p:spPr>
          <a:xfrm>
            <a:off x="659946" y="1605658"/>
            <a:ext cx="10650436" cy="4496427"/>
          </a:xfrm>
          <a:prstGeom prst="rect">
            <a:avLst/>
          </a:prstGeom>
        </p:spPr>
      </p:pic>
    </p:spTree>
    <p:extLst>
      <p:ext uri="{BB962C8B-B14F-4D97-AF65-F5344CB8AC3E}">
        <p14:creationId xmlns:p14="http://schemas.microsoft.com/office/powerpoint/2010/main" val="403735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a:cs typeface="Arial"/>
              </a:rPr>
              <a:t>Plan Comparison – PPO</a:t>
            </a:r>
            <a:endParaRPr lang="en-US"/>
          </a:p>
        </p:txBody>
      </p:sp>
      <p:pic>
        <p:nvPicPr>
          <p:cNvPr id="5" name="Picture 4">
            <a:extLst>
              <a:ext uri="{FF2B5EF4-FFF2-40B4-BE49-F238E27FC236}">
                <a16:creationId xmlns:a16="http://schemas.microsoft.com/office/drawing/2014/main" id="{1F2E7803-14BF-43C8-810A-BB290C6ADD7F}"/>
              </a:ext>
            </a:extLst>
          </p:cNvPr>
          <p:cNvPicPr>
            <a:picLocks noChangeAspect="1"/>
          </p:cNvPicPr>
          <p:nvPr/>
        </p:nvPicPr>
        <p:blipFill>
          <a:blip r:embed="rId2"/>
          <a:stretch>
            <a:fillRect/>
          </a:stretch>
        </p:blipFill>
        <p:spPr>
          <a:xfrm>
            <a:off x="457199" y="1585943"/>
            <a:ext cx="11207459" cy="4297680"/>
          </a:xfrm>
          <a:prstGeom prst="rect">
            <a:avLst/>
          </a:prstGeom>
        </p:spPr>
      </p:pic>
    </p:spTree>
    <p:extLst>
      <p:ext uri="{BB962C8B-B14F-4D97-AF65-F5344CB8AC3E}">
        <p14:creationId xmlns:p14="http://schemas.microsoft.com/office/powerpoint/2010/main" val="136492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a:cs typeface="Arial"/>
              </a:rPr>
              <a:t>Plan Comparison – PPO (Continued)</a:t>
            </a:r>
            <a:endParaRPr lang="en-US"/>
          </a:p>
        </p:txBody>
      </p:sp>
      <p:pic>
        <p:nvPicPr>
          <p:cNvPr id="5" name="Picture 4">
            <a:extLst>
              <a:ext uri="{FF2B5EF4-FFF2-40B4-BE49-F238E27FC236}">
                <a16:creationId xmlns:a16="http://schemas.microsoft.com/office/drawing/2014/main" id="{D467A5B3-8283-FCC3-B301-730FCFD59219}"/>
              </a:ext>
            </a:extLst>
          </p:cNvPr>
          <p:cNvPicPr>
            <a:picLocks noChangeAspect="1"/>
          </p:cNvPicPr>
          <p:nvPr/>
        </p:nvPicPr>
        <p:blipFill>
          <a:blip r:embed="rId2"/>
          <a:stretch>
            <a:fillRect/>
          </a:stretch>
        </p:blipFill>
        <p:spPr>
          <a:xfrm>
            <a:off x="346361" y="1639498"/>
            <a:ext cx="11298833" cy="4114800"/>
          </a:xfrm>
          <a:prstGeom prst="rect">
            <a:avLst/>
          </a:prstGeom>
        </p:spPr>
      </p:pic>
    </p:spTree>
    <p:extLst>
      <p:ext uri="{BB962C8B-B14F-4D97-AF65-F5344CB8AC3E}">
        <p14:creationId xmlns:p14="http://schemas.microsoft.com/office/powerpoint/2010/main" val="119523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AETNA HMO &amp; PPO (Actives &amp; Early Retirees)</a:t>
            </a:r>
            <a:br>
              <a:rPr lang="en-US" dirty="0">
                <a:cs typeface="Arial"/>
              </a:rPr>
            </a:br>
            <a:r>
              <a:rPr lang="en-US" dirty="0">
                <a:cs typeface="Arial"/>
              </a:rPr>
              <a:t>Option 1</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3203314367"/>
              </p:ext>
            </p:extLst>
          </p:nvPr>
        </p:nvGraphicFramePr>
        <p:xfrm>
          <a:off x="227263" y="1645531"/>
          <a:ext cx="5717186" cy="3779520"/>
        </p:xfrm>
        <a:graphic>
          <a:graphicData uri="http://schemas.openxmlformats.org/drawingml/2006/table">
            <a:tbl>
              <a:tblPr firstRow="1" bandRow="1">
                <a:tableStyleId>{5C22544A-7EE6-4342-B048-85BDC9FD1C3A}</a:tableStyleId>
              </a:tblPr>
              <a:tblGrid>
                <a:gridCol w="1632239">
                  <a:extLst>
                    <a:ext uri="{9D8B030D-6E8A-4147-A177-3AD203B41FA5}">
                      <a16:colId xmlns:a16="http://schemas.microsoft.com/office/drawing/2014/main" val="2865777675"/>
                    </a:ext>
                  </a:extLst>
                </a:gridCol>
                <a:gridCol w="730032">
                  <a:extLst>
                    <a:ext uri="{9D8B030D-6E8A-4147-A177-3AD203B41FA5}">
                      <a16:colId xmlns:a16="http://schemas.microsoft.com/office/drawing/2014/main" val="3004253403"/>
                    </a:ext>
                  </a:extLst>
                </a:gridCol>
                <a:gridCol w="1181136">
                  <a:extLst>
                    <a:ext uri="{9D8B030D-6E8A-4147-A177-3AD203B41FA5}">
                      <a16:colId xmlns:a16="http://schemas.microsoft.com/office/drawing/2014/main" val="3306517564"/>
                    </a:ext>
                  </a:extLst>
                </a:gridCol>
                <a:gridCol w="2173779">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109</a:t>
                      </a:r>
                    </a:p>
                  </a:txBody>
                  <a:tcPr/>
                </a:tc>
                <a:tc>
                  <a:txBody>
                    <a:bodyPr/>
                    <a:lstStyle/>
                    <a:p>
                      <a:pPr algn="r"/>
                      <a:r>
                        <a:rPr lang="en-US" sz="1400" dirty="0"/>
                        <a:t>$818.23</a:t>
                      </a:r>
                    </a:p>
                  </a:txBody>
                  <a:tcPr/>
                </a:tc>
                <a:tc>
                  <a:txBody>
                    <a:bodyPr/>
                    <a:lstStyle/>
                    <a:p>
                      <a:pPr algn="r"/>
                      <a:r>
                        <a:rPr lang="en-US" sz="1400" dirty="0"/>
                        <a:t>$766.18</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109</a:t>
                      </a:r>
                    </a:p>
                  </a:txBody>
                  <a:tcPr/>
                </a:tc>
                <a:tc>
                  <a:txBody>
                    <a:bodyPr/>
                    <a:lstStyle/>
                    <a:p>
                      <a:pPr algn="r"/>
                      <a:r>
                        <a:rPr lang="en-US" sz="1400" dirty="0"/>
                        <a:t>$1,716.68</a:t>
                      </a:r>
                    </a:p>
                  </a:txBody>
                  <a:tcPr/>
                </a:tc>
                <a:tc>
                  <a:txBody>
                    <a:bodyPr/>
                    <a:lstStyle/>
                    <a:p>
                      <a:pPr algn="r"/>
                      <a:r>
                        <a:rPr lang="en-US" sz="1400" dirty="0"/>
                        <a:t>$1,607.48</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280</a:t>
                      </a:r>
                    </a:p>
                  </a:txBody>
                  <a:tcPr/>
                </a:tc>
                <a:tc>
                  <a:txBody>
                    <a:bodyPr/>
                    <a:lstStyle/>
                    <a:p>
                      <a:pPr algn="r"/>
                      <a:r>
                        <a:rPr lang="en-US" sz="1400" dirty="0"/>
                        <a:t>$2,452.93</a:t>
                      </a:r>
                    </a:p>
                  </a:txBody>
                  <a:tcPr/>
                </a:tc>
                <a:tc>
                  <a:txBody>
                    <a:bodyPr/>
                    <a:lstStyle/>
                    <a:p>
                      <a:pPr algn="r"/>
                      <a:r>
                        <a:rPr lang="en-US" sz="1400" dirty="0"/>
                        <a:t>$2,296.90</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$963,125.59</a:t>
                      </a:r>
                    </a:p>
                  </a:txBody>
                  <a:tcPr/>
                </a:tc>
                <a:tc hMerge="1">
                  <a:txBody>
                    <a:bodyPr/>
                    <a:lstStyle/>
                    <a:p>
                      <a:endParaRPr lang="en-US"/>
                    </a:p>
                  </a:txBody>
                  <a:tcPr/>
                </a:tc>
                <a:tc>
                  <a:txBody>
                    <a:bodyPr/>
                    <a:lstStyle/>
                    <a:p>
                      <a:pPr algn="r"/>
                      <a:r>
                        <a:rPr lang="en-US" sz="1400" dirty="0"/>
                        <a:t>$901,860.94</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$11,557,507.08</a:t>
                      </a:r>
                    </a:p>
                  </a:txBody>
                  <a:tcPr/>
                </a:tc>
                <a:tc hMerge="1">
                  <a:txBody>
                    <a:bodyPr/>
                    <a:lstStyle/>
                    <a:p>
                      <a:endParaRPr lang="en-US"/>
                    </a:p>
                  </a:txBody>
                  <a:tcPr/>
                </a:tc>
                <a:tc>
                  <a:txBody>
                    <a:bodyPr/>
                    <a:lstStyle/>
                    <a:p>
                      <a:pPr algn="r"/>
                      <a:r>
                        <a:rPr lang="en-US" sz="1400" dirty="0"/>
                        <a:t>$10,822,331.28</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-4.77%</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+$193,193.04</a:t>
                      </a:r>
                    </a:p>
                  </a:txBody>
                  <a:tcPr/>
                </a:tc>
                <a:tc hMerge="1">
                  <a:txBody>
                    <a:bodyPr/>
                    <a:lstStyle/>
                    <a:p>
                      <a:endParaRPr lang="en-US"/>
                    </a:p>
                  </a:txBody>
                  <a:tcPr/>
                </a:tc>
                <a:tc>
                  <a:txBody>
                    <a:bodyPr/>
                    <a:lstStyle/>
                    <a:p>
                      <a:pPr algn="r"/>
                      <a:r>
                        <a:rPr lang="en-US" sz="1400" b="1" dirty="0">
                          <a:solidFill>
                            <a:schemeClr val="tx1"/>
                          </a:solidFill>
                        </a:rPr>
                        <a:t>-($541,982.76)</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0C536502-F983-E24A-59AD-E6CC25400423}"/>
              </a:ext>
            </a:extLst>
          </p:cNvPr>
          <p:cNvGraphicFramePr>
            <a:graphicFrameLocks noGrp="1"/>
          </p:cNvGraphicFramePr>
          <p:nvPr>
            <p:extLst>
              <p:ext uri="{D42A27DB-BD31-4B8C-83A1-F6EECF244321}">
                <p14:modId xmlns:p14="http://schemas.microsoft.com/office/powerpoint/2010/main" val="1513323246"/>
              </p:ext>
            </p:extLst>
          </p:nvPr>
        </p:nvGraphicFramePr>
        <p:xfrm>
          <a:off x="6295559" y="1619281"/>
          <a:ext cx="5717186" cy="3779520"/>
        </p:xfrm>
        <a:graphic>
          <a:graphicData uri="http://schemas.openxmlformats.org/drawingml/2006/table">
            <a:tbl>
              <a:tblPr firstRow="1" bandRow="1">
                <a:tableStyleId>{5C22544A-7EE6-4342-B048-85BDC9FD1C3A}</a:tableStyleId>
              </a:tblPr>
              <a:tblGrid>
                <a:gridCol w="1509441">
                  <a:extLst>
                    <a:ext uri="{9D8B030D-6E8A-4147-A177-3AD203B41FA5}">
                      <a16:colId xmlns:a16="http://schemas.microsoft.com/office/drawing/2014/main" val="1770437925"/>
                    </a:ext>
                  </a:extLst>
                </a:gridCol>
                <a:gridCol w="777433">
                  <a:extLst>
                    <a:ext uri="{9D8B030D-6E8A-4147-A177-3AD203B41FA5}">
                      <a16:colId xmlns:a16="http://schemas.microsoft.com/office/drawing/2014/main" val="2468773065"/>
                    </a:ext>
                  </a:extLst>
                </a:gridCol>
                <a:gridCol w="992429">
                  <a:extLst>
                    <a:ext uri="{9D8B030D-6E8A-4147-A177-3AD203B41FA5}">
                      <a16:colId xmlns:a16="http://schemas.microsoft.com/office/drawing/2014/main" val="88633199"/>
                    </a:ext>
                  </a:extLst>
                </a:gridCol>
                <a:gridCol w="2437883">
                  <a:extLst>
                    <a:ext uri="{9D8B030D-6E8A-4147-A177-3AD203B41FA5}">
                      <a16:colId xmlns:a16="http://schemas.microsoft.com/office/drawing/2014/main" val="2707837460"/>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209268039"/>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3155805582"/>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3060749757"/>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2350981053"/>
                  </a:ext>
                </a:extLst>
              </a:tr>
              <a:tr h="263487">
                <a:tc>
                  <a:txBody>
                    <a:bodyPr/>
                    <a:lstStyle/>
                    <a:p>
                      <a:r>
                        <a:rPr lang="en-US" sz="1400" dirty="0"/>
                        <a:t>EE Only</a:t>
                      </a:r>
                    </a:p>
                  </a:txBody>
                  <a:tcPr/>
                </a:tc>
                <a:tc>
                  <a:txBody>
                    <a:bodyPr/>
                    <a:lstStyle/>
                    <a:p>
                      <a:pPr lvl="0" algn="r">
                        <a:buNone/>
                      </a:pPr>
                      <a:r>
                        <a:rPr lang="en-US" sz="1400" dirty="0"/>
                        <a:t>161</a:t>
                      </a:r>
                    </a:p>
                  </a:txBody>
                  <a:tcPr/>
                </a:tc>
                <a:tc>
                  <a:txBody>
                    <a:bodyPr/>
                    <a:lstStyle/>
                    <a:p>
                      <a:pPr algn="r"/>
                      <a:r>
                        <a:rPr lang="en-US" sz="1400" dirty="0"/>
                        <a:t>$1,256.05</a:t>
                      </a:r>
                    </a:p>
                  </a:txBody>
                  <a:tcPr/>
                </a:tc>
                <a:tc>
                  <a:txBody>
                    <a:bodyPr/>
                    <a:lstStyle/>
                    <a:p>
                      <a:pPr algn="r"/>
                      <a:r>
                        <a:rPr lang="en-US" sz="1400" dirty="0"/>
                        <a:t>$1,176.09</a:t>
                      </a:r>
                    </a:p>
                  </a:txBody>
                  <a:tcPr/>
                </a:tc>
                <a:extLst>
                  <a:ext uri="{0D108BD9-81ED-4DB2-BD59-A6C34878D82A}">
                    <a16:rowId xmlns:a16="http://schemas.microsoft.com/office/drawing/2014/main" val="2953722707"/>
                  </a:ext>
                </a:extLst>
              </a:tr>
              <a:tr h="263487">
                <a:tc>
                  <a:txBody>
                    <a:bodyPr/>
                    <a:lstStyle/>
                    <a:p>
                      <a:r>
                        <a:rPr lang="en-US" sz="1400" dirty="0"/>
                        <a:t>EE + 1</a:t>
                      </a:r>
                    </a:p>
                  </a:txBody>
                  <a:tcPr/>
                </a:tc>
                <a:tc>
                  <a:txBody>
                    <a:bodyPr/>
                    <a:lstStyle/>
                    <a:p>
                      <a:pPr lvl="0" algn="r">
                        <a:buNone/>
                      </a:pPr>
                      <a:r>
                        <a:rPr lang="en-US" sz="1400" dirty="0"/>
                        <a:t>146</a:t>
                      </a:r>
                    </a:p>
                  </a:txBody>
                  <a:tcPr/>
                </a:tc>
                <a:tc>
                  <a:txBody>
                    <a:bodyPr/>
                    <a:lstStyle/>
                    <a:p>
                      <a:pPr algn="r"/>
                      <a:r>
                        <a:rPr lang="en-US" sz="1400" dirty="0"/>
                        <a:t>$2,623.52</a:t>
                      </a:r>
                    </a:p>
                  </a:txBody>
                  <a:tcPr/>
                </a:tc>
                <a:tc>
                  <a:txBody>
                    <a:bodyPr/>
                    <a:lstStyle/>
                    <a:p>
                      <a:pPr algn="r"/>
                      <a:r>
                        <a:rPr lang="en-US" sz="1400" dirty="0"/>
                        <a:t>$2,456.51</a:t>
                      </a:r>
                    </a:p>
                  </a:txBody>
                  <a:tcPr/>
                </a:tc>
                <a:extLst>
                  <a:ext uri="{0D108BD9-81ED-4DB2-BD59-A6C34878D82A}">
                    <a16:rowId xmlns:a16="http://schemas.microsoft.com/office/drawing/2014/main" val="3253436620"/>
                  </a:ext>
                </a:extLst>
              </a:tr>
              <a:tr h="263487">
                <a:tc>
                  <a:txBody>
                    <a:bodyPr/>
                    <a:lstStyle/>
                    <a:p>
                      <a:r>
                        <a:rPr lang="en-US" sz="1400" dirty="0"/>
                        <a:t>EE + Family</a:t>
                      </a:r>
                    </a:p>
                  </a:txBody>
                  <a:tcPr/>
                </a:tc>
                <a:tc>
                  <a:txBody>
                    <a:bodyPr/>
                    <a:lstStyle/>
                    <a:p>
                      <a:pPr lvl="0" algn="r">
                        <a:buNone/>
                      </a:pPr>
                      <a:r>
                        <a:rPr lang="en-US" sz="1400" dirty="0"/>
                        <a:t>69</a:t>
                      </a:r>
                    </a:p>
                  </a:txBody>
                  <a:tcPr/>
                </a:tc>
                <a:tc>
                  <a:txBody>
                    <a:bodyPr/>
                    <a:lstStyle/>
                    <a:p>
                      <a:pPr algn="r"/>
                      <a:r>
                        <a:rPr lang="en-US" sz="1400" dirty="0"/>
                        <a:t>$3,768.39</a:t>
                      </a:r>
                    </a:p>
                  </a:txBody>
                  <a:tcPr/>
                </a:tc>
                <a:tc>
                  <a:txBody>
                    <a:bodyPr/>
                    <a:lstStyle/>
                    <a:p>
                      <a:pPr algn="r"/>
                      <a:r>
                        <a:rPr lang="en-US" sz="1400" dirty="0"/>
                        <a:t>$3,528.50</a:t>
                      </a:r>
                    </a:p>
                  </a:txBody>
                  <a:tcPr/>
                </a:tc>
                <a:extLst>
                  <a:ext uri="{0D108BD9-81ED-4DB2-BD59-A6C34878D82A}">
                    <a16:rowId xmlns:a16="http://schemas.microsoft.com/office/drawing/2014/main" val="1379690262"/>
                  </a:ext>
                </a:extLst>
              </a:tr>
              <a:tr h="263487">
                <a:tc>
                  <a:txBody>
                    <a:bodyPr/>
                    <a:lstStyle/>
                    <a:p>
                      <a:r>
                        <a:rPr lang="en-US" sz="1400"/>
                        <a:t>Monthly Premium</a:t>
                      </a:r>
                    </a:p>
                  </a:txBody>
                  <a:tcPr/>
                </a:tc>
                <a:tc gridSpan="2">
                  <a:txBody>
                    <a:bodyPr/>
                    <a:lstStyle/>
                    <a:p>
                      <a:pPr lvl="0" algn="r">
                        <a:buNone/>
                      </a:pPr>
                      <a:r>
                        <a:rPr lang="en-US" sz="1400" dirty="0"/>
                        <a:t>$845,276.88</a:t>
                      </a:r>
                    </a:p>
                  </a:txBody>
                  <a:tcPr/>
                </a:tc>
                <a:tc hMerge="1">
                  <a:txBody>
                    <a:bodyPr/>
                    <a:lstStyle/>
                    <a:p>
                      <a:endParaRPr lang="en-US"/>
                    </a:p>
                  </a:txBody>
                  <a:tcPr/>
                </a:tc>
                <a:tc>
                  <a:txBody>
                    <a:bodyPr/>
                    <a:lstStyle/>
                    <a:p>
                      <a:pPr algn="r"/>
                      <a:r>
                        <a:rPr lang="en-US" sz="1400" dirty="0"/>
                        <a:t>$791,467.45</a:t>
                      </a:r>
                    </a:p>
                  </a:txBody>
                  <a:tcPr/>
                </a:tc>
                <a:extLst>
                  <a:ext uri="{0D108BD9-81ED-4DB2-BD59-A6C34878D82A}">
                    <a16:rowId xmlns:a16="http://schemas.microsoft.com/office/drawing/2014/main" val="3068323759"/>
                  </a:ext>
                </a:extLst>
              </a:tr>
              <a:tr h="263487">
                <a:tc>
                  <a:txBody>
                    <a:bodyPr/>
                    <a:lstStyle/>
                    <a:p>
                      <a:r>
                        <a:rPr lang="en-US" sz="1400"/>
                        <a:t>Annual Premium</a:t>
                      </a:r>
                    </a:p>
                  </a:txBody>
                  <a:tcPr/>
                </a:tc>
                <a:tc gridSpan="2">
                  <a:txBody>
                    <a:bodyPr/>
                    <a:lstStyle/>
                    <a:p>
                      <a:pPr lvl="0" algn="r">
                        <a:buNone/>
                      </a:pPr>
                      <a:r>
                        <a:rPr lang="en-US" sz="1400"/>
                        <a:t>$10,143,322.56</a:t>
                      </a:r>
                      <a:endParaRPr lang="en-US" sz="1400" dirty="0"/>
                    </a:p>
                  </a:txBody>
                  <a:tcPr/>
                </a:tc>
                <a:tc hMerge="1">
                  <a:txBody>
                    <a:bodyPr/>
                    <a:lstStyle/>
                    <a:p>
                      <a:endParaRPr lang="en-US"/>
                    </a:p>
                  </a:txBody>
                  <a:tcPr/>
                </a:tc>
                <a:tc>
                  <a:txBody>
                    <a:bodyPr/>
                    <a:lstStyle/>
                    <a:p>
                      <a:pPr algn="r"/>
                      <a:r>
                        <a:rPr lang="en-US" sz="1400" dirty="0"/>
                        <a:t>$9,497,609.40</a:t>
                      </a:r>
                    </a:p>
                  </a:txBody>
                  <a:tcPr/>
                </a:tc>
                <a:extLst>
                  <a:ext uri="{0D108BD9-81ED-4DB2-BD59-A6C34878D82A}">
                    <a16:rowId xmlns:a16="http://schemas.microsoft.com/office/drawing/2014/main" val="3014699030"/>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-4.77%</a:t>
                      </a:r>
                    </a:p>
                  </a:txBody>
                  <a:tcPr/>
                </a:tc>
                <a:extLst>
                  <a:ext uri="{0D108BD9-81ED-4DB2-BD59-A6C34878D82A}">
                    <a16:rowId xmlns:a16="http://schemas.microsoft.com/office/drawing/2014/main" val="2807542102"/>
                  </a:ext>
                </a:extLst>
              </a:tr>
              <a:tr h="263487">
                <a:tc>
                  <a:txBody>
                    <a:bodyPr/>
                    <a:lstStyle/>
                    <a:p>
                      <a:r>
                        <a:rPr lang="en-US" sz="1400" b="1"/>
                        <a:t>$ Change Over Current</a:t>
                      </a:r>
                    </a:p>
                  </a:txBody>
                  <a:tcPr/>
                </a:tc>
                <a:tc gridSpan="2">
                  <a:txBody>
                    <a:bodyPr/>
                    <a:lstStyle/>
                    <a:p>
                      <a:pPr lvl="0" algn="r">
                        <a:buNone/>
                      </a:pPr>
                      <a:r>
                        <a:rPr lang="en-US" sz="1400" b="1" dirty="0"/>
                        <a:t>+$169,552.92</a:t>
                      </a:r>
                    </a:p>
                  </a:txBody>
                  <a:tcPr/>
                </a:tc>
                <a:tc hMerge="1">
                  <a:txBody>
                    <a:bodyPr/>
                    <a:lstStyle/>
                    <a:p>
                      <a:endParaRPr lang="en-US"/>
                    </a:p>
                  </a:txBody>
                  <a:tcPr/>
                </a:tc>
                <a:tc>
                  <a:txBody>
                    <a:bodyPr/>
                    <a:lstStyle/>
                    <a:p>
                      <a:pPr algn="r"/>
                      <a:r>
                        <a:rPr lang="en-US" sz="1400" b="1" dirty="0">
                          <a:solidFill>
                            <a:schemeClr val="tx1"/>
                          </a:solidFill>
                        </a:rPr>
                        <a:t>-($476,160.24)</a:t>
                      </a:r>
                    </a:p>
                  </a:txBody>
                  <a:tcPr/>
                </a:tc>
                <a:extLst>
                  <a:ext uri="{0D108BD9-81ED-4DB2-BD59-A6C34878D82A}">
                    <a16:rowId xmlns:a16="http://schemas.microsoft.com/office/drawing/2014/main" val="1062213520"/>
                  </a:ext>
                </a:extLst>
              </a:tr>
            </a:tbl>
          </a:graphicData>
        </a:graphic>
      </p:graphicFrame>
      <p:graphicFrame>
        <p:nvGraphicFramePr>
          <p:cNvPr id="4" name="Table 3">
            <a:extLst>
              <a:ext uri="{FF2B5EF4-FFF2-40B4-BE49-F238E27FC236}">
                <a16:creationId xmlns:a16="http://schemas.microsoft.com/office/drawing/2014/main" id="{08E71C30-8F9A-64A6-FADA-D0293B2FBCC9}"/>
              </a:ext>
            </a:extLst>
          </p:cNvPr>
          <p:cNvGraphicFramePr>
            <a:graphicFrameLocks noGrp="1"/>
          </p:cNvGraphicFramePr>
          <p:nvPr>
            <p:extLst>
              <p:ext uri="{D42A27DB-BD31-4B8C-83A1-F6EECF244321}">
                <p14:modId xmlns:p14="http://schemas.microsoft.com/office/powerpoint/2010/main" val="36541435"/>
              </p:ext>
            </p:extLst>
          </p:nvPr>
        </p:nvGraphicFramePr>
        <p:xfrm>
          <a:off x="2992582" y="5698982"/>
          <a:ext cx="6054375" cy="304800"/>
        </p:xfrm>
        <a:graphic>
          <a:graphicData uri="http://schemas.openxmlformats.org/drawingml/2006/table">
            <a:tbl>
              <a:tblPr firstRow="1" bandRow="1">
                <a:tableStyleId>{5C22544A-7EE6-4342-B048-85BDC9FD1C3A}</a:tableStyleId>
              </a:tblPr>
              <a:tblGrid>
                <a:gridCol w="3057237">
                  <a:extLst>
                    <a:ext uri="{9D8B030D-6E8A-4147-A177-3AD203B41FA5}">
                      <a16:colId xmlns:a16="http://schemas.microsoft.com/office/drawing/2014/main" val="1784526357"/>
                    </a:ext>
                  </a:extLst>
                </a:gridCol>
                <a:gridCol w="2997138">
                  <a:extLst>
                    <a:ext uri="{9D8B030D-6E8A-4147-A177-3AD203B41FA5}">
                      <a16:colId xmlns:a16="http://schemas.microsoft.com/office/drawing/2014/main" val="3166807711"/>
                    </a:ext>
                  </a:extLst>
                </a:gridCol>
              </a:tblGrid>
              <a:tr h="301856">
                <a:tc>
                  <a:txBody>
                    <a:bodyPr/>
                    <a:lstStyle/>
                    <a:p>
                      <a:r>
                        <a:rPr lang="en-US" sz="1400" b="1" dirty="0">
                          <a:solidFill>
                            <a:schemeClr val="bg1"/>
                          </a:solidFill>
                        </a:rPr>
                        <a:t>Total Estimated Savings from Current </a:t>
                      </a:r>
                    </a:p>
                  </a:txBody>
                  <a:tcPr>
                    <a:solidFill>
                      <a:srgbClr val="632340"/>
                    </a:solidFill>
                  </a:tcPr>
                </a:tc>
                <a:tc>
                  <a:txBody>
                    <a:bodyPr/>
                    <a:lstStyle/>
                    <a:p>
                      <a:pPr algn="ctr"/>
                      <a:r>
                        <a:rPr lang="en-US" sz="1400" b="1" dirty="0">
                          <a:solidFill>
                            <a:schemeClr val="bg1"/>
                          </a:solidFill>
                        </a:rPr>
                        <a:t>-$1,018,143.00</a:t>
                      </a:r>
                    </a:p>
                  </a:txBody>
                  <a:tcPr>
                    <a:solidFill>
                      <a:srgbClr val="632340"/>
                    </a:solidFill>
                  </a:tcPr>
                </a:tc>
                <a:extLst>
                  <a:ext uri="{0D108BD9-81ED-4DB2-BD59-A6C34878D82A}">
                    <a16:rowId xmlns:a16="http://schemas.microsoft.com/office/drawing/2014/main" val="1258049359"/>
                  </a:ext>
                </a:extLst>
              </a:tr>
            </a:tbl>
          </a:graphicData>
        </a:graphic>
      </p:graphicFrame>
    </p:spTree>
    <p:extLst>
      <p:ext uri="{BB962C8B-B14F-4D97-AF65-F5344CB8AC3E}">
        <p14:creationId xmlns:p14="http://schemas.microsoft.com/office/powerpoint/2010/main" val="2066914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a:xfrm>
            <a:off x="438150" y="147783"/>
            <a:ext cx="11315699" cy="1103746"/>
          </a:xfrm>
        </p:spPr>
        <p:txBody>
          <a:bodyPr>
            <a:normAutofit/>
          </a:bodyPr>
          <a:lstStyle/>
          <a:p>
            <a:pPr lvl="0"/>
            <a:r>
              <a:rPr lang="en-US" dirty="0">
                <a:cs typeface="Arial"/>
              </a:rPr>
              <a:t>Rate Comparison – AETNA HMO &amp; PPO Option 2a</a:t>
            </a:r>
            <a:br>
              <a:rPr lang="en-US" dirty="0">
                <a:cs typeface="Arial"/>
              </a:rPr>
            </a:br>
            <a:r>
              <a:rPr lang="en-US" sz="1600" dirty="0">
                <a:latin typeface="+mj-lt"/>
                <a:cs typeface="Arial" panose="020B0604020202020204" pitchFamily="34" charset="0"/>
              </a:rPr>
              <a:t>Quote #2 (a) - All Benefit Eligible Active Employees and Early Retirees </a:t>
            </a:r>
            <a:r>
              <a:rPr lang="en-US" sz="1600" u="sng" dirty="0">
                <a:latin typeface="+mj-lt"/>
                <a:cs typeface="Arial" panose="020B0604020202020204" pitchFamily="34" charset="0"/>
              </a:rPr>
              <a:t>except</a:t>
            </a:r>
            <a:r>
              <a:rPr lang="en-US" sz="1600" dirty="0">
                <a:latin typeface="+mj-lt"/>
                <a:cs typeface="Arial" panose="020B0604020202020204" pitchFamily="34" charset="0"/>
              </a:rPr>
              <a:t> CSEA 579</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2932088055"/>
              </p:ext>
            </p:extLst>
          </p:nvPr>
        </p:nvGraphicFramePr>
        <p:xfrm>
          <a:off x="542636" y="1664033"/>
          <a:ext cx="5146964" cy="3779520"/>
        </p:xfrm>
        <a:graphic>
          <a:graphicData uri="http://schemas.openxmlformats.org/drawingml/2006/table">
            <a:tbl>
              <a:tblPr firstRow="1" bandRow="1">
                <a:tableStyleId>{5C22544A-7EE6-4342-B048-85BDC9FD1C3A}</a:tableStyleId>
              </a:tblPr>
              <a:tblGrid>
                <a:gridCol w="1535545">
                  <a:extLst>
                    <a:ext uri="{9D8B030D-6E8A-4147-A177-3AD203B41FA5}">
                      <a16:colId xmlns:a16="http://schemas.microsoft.com/office/drawing/2014/main" val="2865777675"/>
                    </a:ext>
                  </a:extLst>
                </a:gridCol>
                <a:gridCol w="523241">
                  <a:extLst>
                    <a:ext uri="{9D8B030D-6E8A-4147-A177-3AD203B41FA5}">
                      <a16:colId xmlns:a16="http://schemas.microsoft.com/office/drawing/2014/main" val="3004253403"/>
                    </a:ext>
                  </a:extLst>
                </a:gridCol>
                <a:gridCol w="1139305">
                  <a:extLst>
                    <a:ext uri="{9D8B030D-6E8A-4147-A177-3AD203B41FA5}">
                      <a16:colId xmlns:a16="http://schemas.microsoft.com/office/drawing/2014/main" val="3306517564"/>
                    </a:ext>
                  </a:extLst>
                </a:gridCol>
                <a:gridCol w="1948873">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dirty="0"/>
                        <a:t>HMO </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2a </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59</a:t>
                      </a:r>
                    </a:p>
                  </a:txBody>
                  <a:tcPr/>
                </a:tc>
                <a:tc>
                  <a:txBody>
                    <a:bodyPr/>
                    <a:lstStyle/>
                    <a:p>
                      <a:pPr algn="r"/>
                      <a:r>
                        <a:rPr lang="en-US" sz="1400" dirty="0"/>
                        <a:t>$818.23</a:t>
                      </a:r>
                    </a:p>
                  </a:txBody>
                  <a:tcPr/>
                </a:tc>
                <a:tc>
                  <a:txBody>
                    <a:bodyPr/>
                    <a:lstStyle/>
                    <a:p>
                      <a:pPr algn="r"/>
                      <a:r>
                        <a:rPr lang="en-US" sz="1400" dirty="0"/>
                        <a:t>$761.41</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43</a:t>
                      </a:r>
                    </a:p>
                  </a:txBody>
                  <a:tcPr/>
                </a:tc>
                <a:tc>
                  <a:txBody>
                    <a:bodyPr/>
                    <a:lstStyle/>
                    <a:p>
                      <a:pPr algn="r"/>
                      <a:r>
                        <a:rPr lang="en-US" sz="1400" dirty="0"/>
                        <a:t>$1,716.68</a:t>
                      </a:r>
                    </a:p>
                  </a:txBody>
                  <a:tcPr/>
                </a:tc>
                <a:tc>
                  <a:txBody>
                    <a:bodyPr/>
                    <a:lstStyle/>
                    <a:p>
                      <a:pPr algn="r"/>
                      <a:r>
                        <a:rPr lang="en-US" sz="1400" dirty="0"/>
                        <a:t>$1,597.47</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129</a:t>
                      </a:r>
                    </a:p>
                  </a:txBody>
                  <a:tcPr/>
                </a:tc>
                <a:tc>
                  <a:txBody>
                    <a:bodyPr/>
                    <a:lstStyle/>
                    <a:p>
                      <a:pPr algn="r"/>
                      <a:r>
                        <a:rPr lang="en-US" sz="1400" dirty="0"/>
                        <a:t>$2,452.93</a:t>
                      </a:r>
                    </a:p>
                  </a:txBody>
                  <a:tcPr/>
                </a:tc>
                <a:tc>
                  <a:txBody>
                    <a:bodyPr/>
                    <a:lstStyle/>
                    <a:p>
                      <a:pPr algn="r"/>
                      <a:r>
                        <a:rPr lang="en-US" sz="1400" dirty="0"/>
                        <a:t>$2,282.61</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$438,520,78</a:t>
                      </a:r>
                    </a:p>
                  </a:txBody>
                  <a:tcPr/>
                </a:tc>
                <a:tc hMerge="1">
                  <a:txBody>
                    <a:bodyPr/>
                    <a:lstStyle/>
                    <a:p>
                      <a:endParaRPr lang="en-US"/>
                    </a:p>
                  </a:txBody>
                  <a:tcPr/>
                </a:tc>
                <a:tc>
                  <a:txBody>
                    <a:bodyPr/>
                    <a:lstStyle/>
                    <a:p>
                      <a:pPr algn="r"/>
                      <a:r>
                        <a:rPr lang="en-US" sz="1400" dirty="0"/>
                        <a:t>$408,071.09</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$5,262,249.36</a:t>
                      </a:r>
                    </a:p>
                  </a:txBody>
                  <a:tcPr/>
                </a:tc>
                <a:tc hMerge="1">
                  <a:txBody>
                    <a:bodyPr/>
                    <a:lstStyle/>
                    <a:p>
                      <a:endParaRPr lang="en-US"/>
                    </a:p>
                  </a:txBody>
                  <a:tcPr/>
                </a:tc>
                <a:tc>
                  <a:txBody>
                    <a:bodyPr/>
                    <a:lstStyle/>
                    <a:p>
                      <a:pPr algn="r"/>
                      <a:r>
                        <a:rPr lang="en-US" sz="1400" dirty="0"/>
                        <a:t>$4,896,853.08</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-5.36%</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solidFill>
                            <a:schemeClr val="tx1"/>
                          </a:solidFill>
                        </a:rPr>
                        <a:t>-($277,433.64)</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84C5CB2B-B66A-492F-99E4-9CF0E5BE3271}"/>
              </a:ext>
            </a:extLst>
          </p:cNvPr>
          <p:cNvGraphicFramePr>
            <a:graphicFrameLocks noGrp="1"/>
          </p:cNvGraphicFramePr>
          <p:nvPr>
            <p:extLst>
              <p:ext uri="{D42A27DB-BD31-4B8C-83A1-F6EECF244321}">
                <p14:modId xmlns:p14="http://schemas.microsoft.com/office/powerpoint/2010/main" val="1645105905"/>
              </p:ext>
            </p:extLst>
          </p:nvPr>
        </p:nvGraphicFramePr>
        <p:xfrm>
          <a:off x="6502401" y="1649800"/>
          <a:ext cx="5146964" cy="3793753"/>
        </p:xfrm>
        <a:graphic>
          <a:graphicData uri="http://schemas.openxmlformats.org/drawingml/2006/table">
            <a:tbl>
              <a:tblPr firstRow="1" bandRow="1">
                <a:tableStyleId>{5C22544A-7EE6-4342-B048-85BDC9FD1C3A}</a:tableStyleId>
              </a:tblPr>
              <a:tblGrid>
                <a:gridCol w="1539111">
                  <a:extLst>
                    <a:ext uri="{9D8B030D-6E8A-4147-A177-3AD203B41FA5}">
                      <a16:colId xmlns:a16="http://schemas.microsoft.com/office/drawing/2014/main" val="1912937720"/>
                    </a:ext>
                  </a:extLst>
                </a:gridCol>
                <a:gridCol w="519675">
                  <a:extLst>
                    <a:ext uri="{9D8B030D-6E8A-4147-A177-3AD203B41FA5}">
                      <a16:colId xmlns:a16="http://schemas.microsoft.com/office/drawing/2014/main" val="2084616454"/>
                    </a:ext>
                  </a:extLst>
                </a:gridCol>
                <a:gridCol w="1048857">
                  <a:extLst>
                    <a:ext uri="{9D8B030D-6E8A-4147-A177-3AD203B41FA5}">
                      <a16:colId xmlns:a16="http://schemas.microsoft.com/office/drawing/2014/main" val="3552329364"/>
                    </a:ext>
                  </a:extLst>
                </a:gridCol>
                <a:gridCol w="2039321">
                  <a:extLst>
                    <a:ext uri="{9D8B030D-6E8A-4147-A177-3AD203B41FA5}">
                      <a16:colId xmlns:a16="http://schemas.microsoft.com/office/drawing/2014/main" val="898678130"/>
                    </a:ext>
                  </a:extLst>
                </a:gridCol>
              </a:tblGrid>
              <a:tr h="303551">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2387031852"/>
                  </a:ext>
                </a:extLst>
              </a:tr>
              <a:tr h="303551">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3825616335"/>
                  </a:ext>
                </a:extLst>
              </a:tr>
              <a:tr h="303551">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540537232"/>
                  </a:ext>
                </a:extLst>
              </a:tr>
              <a:tr h="303551">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2a</a:t>
                      </a:r>
                    </a:p>
                  </a:txBody>
                  <a:tcPr anchor="ctr">
                    <a:solidFill>
                      <a:srgbClr val="632340"/>
                    </a:solidFill>
                  </a:tcPr>
                </a:tc>
                <a:extLst>
                  <a:ext uri="{0D108BD9-81ED-4DB2-BD59-A6C34878D82A}">
                    <a16:rowId xmlns:a16="http://schemas.microsoft.com/office/drawing/2014/main" val="1289869792"/>
                  </a:ext>
                </a:extLst>
              </a:tr>
              <a:tr h="303551">
                <a:tc>
                  <a:txBody>
                    <a:bodyPr/>
                    <a:lstStyle/>
                    <a:p>
                      <a:r>
                        <a:rPr lang="en-US" sz="1400" dirty="0"/>
                        <a:t>EE Only</a:t>
                      </a:r>
                    </a:p>
                  </a:txBody>
                  <a:tcPr/>
                </a:tc>
                <a:tc>
                  <a:txBody>
                    <a:bodyPr/>
                    <a:lstStyle/>
                    <a:p>
                      <a:pPr lvl="0" algn="r">
                        <a:buNone/>
                      </a:pPr>
                      <a:r>
                        <a:rPr lang="en-US" sz="1400" dirty="0"/>
                        <a:t>106</a:t>
                      </a:r>
                    </a:p>
                  </a:txBody>
                  <a:tcPr/>
                </a:tc>
                <a:tc>
                  <a:txBody>
                    <a:bodyPr/>
                    <a:lstStyle/>
                    <a:p>
                      <a:pPr algn="r"/>
                      <a:r>
                        <a:rPr lang="en-US" sz="1400" dirty="0"/>
                        <a:t>$1,256.05</a:t>
                      </a:r>
                    </a:p>
                  </a:txBody>
                  <a:tcPr/>
                </a:tc>
                <a:tc>
                  <a:txBody>
                    <a:bodyPr/>
                    <a:lstStyle/>
                    <a:p>
                      <a:pPr algn="r"/>
                      <a:r>
                        <a:rPr lang="en-US" sz="1400" dirty="0"/>
                        <a:t>$1,168.77</a:t>
                      </a:r>
                    </a:p>
                  </a:txBody>
                  <a:tcPr/>
                </a:tc>
                <a:extLst>
                  <a:ext uri="{0D108BD9-81ED-4DB2-BD59-A6C34878D82A}">
                    <a16:rowId xmlns:a16="http://schemas.microsoft.com/office/drawing/2014/main" val="402668792"/>
                  </a:ext>
                </a:extLst>
              </a:tr>
              <a:tr h="303551">
                <a:tc>
                  <a:txBody>
                    <a:bodyPr/>
                    <a:lstStyle/>
                    <a:p>
                      <a:r>
                        <a:rPr lang="en-US" sz="1400" dirty="0"/>
                        <a:t>EE + 1</a:t>
                      </a:r>
                    </a:p>
                  </a:txBody>
                  <a:tcPr/>
                </a:tc>
                <a:tc>
                  <a:txBody>
                    <a:bodyPr/>
                    <a:lstStyle/>
                    <a:p>
                      <a:pPr lvl="0" algn="r">
                        <a:buNone/>
                      </a:pPr>
                      <a:r>
                        <a:rPr lang="en-US" sz="1400" dirty="0"/>
                        <a:t>95</a:t>
                      </a:r>
                    </a:p>
                  </a:txBody>
                  <a:tcPr/>
                </a:tc>
                <a:tc>
                  <a:txBody>
                    <a:bodyPr/>
                    <a:lstStyle/>
                    <a:p>
                      <a:pPr algn="r"/>
                      <a:r>
                        <a:rPr lang="en-US" sz="1400" dirty="0"/>
                        <a:t>$2,623.52</a:t>
                      </a:r>
                    </a:p>
                  </a:txBody>
                  <a:tcPr/>
                </a:tc>
                <a:tc>
                  <a:txBody>
                    <a:bodyPr/>
                    <a:lstStyle/>
                    <a:p>
                      <a:pPr algn="r"/>
                      <a:r>
                        <a:rPr lang="en-US" sz="1400" dirty="0"/>
                        <a:t>$2,452.12</a:t>
                      </a:r>
                    </a:p>
                  </a:txBody>
                  <a:tcPr/>
                </a:tc>
                <a:extLst>
                  <a:ext uri="{0D108BD9-81ED-4DB2-BD59-A6C34878D82A}">
                    <a16:rowId xmlns:a16="http://schemas.microsoft.com/office/drawing/2014/main" val="1991882534"/>
                  </a:ext>
                </a:extLst>
              </a:tr>
              <a:tr h="319033">
                <a:tc>
                  <a:txBody>
                    <a:bodyPr/>
                    <a:lstStyle/>
                    <a:p>
                      <a:r>
                        <a:rPr lang="en-US" sz="1400"/>
                        <a:t>EE + Family</a:t>
                      </a:r>
                    </a:p>
                  </a:txBody>
                  <a:tcPr/>
                </a:tc>
                <a:tc>
                  <a:txBody>
                    <a:bodyPr/>
                    <a:lstStyle/>
                    <a:p>
                      <a:pPr lvl="0" algn="r">
                        <a:buNone/>
                      </a:pPr>
                      <a:r>
                        <a:rPr lang="en-US" sz="1400" dirty="0"/>
                        <a:t>63</a:t>
                      </a:r>
                    </a:p>
                  </a:txBody>
                  <a:tcPr/>
                </a:tc>
                <a:tc>
                  <a:txBody>
                    <a:bodyPr/>
                    <a:lstStyle/>
                    <a:p>
                      <a:pPr algn="r"/>
                      <a:r>
                        <a:rPr lang="en-US" sz="1400" dirty="0"/>
                        <a:t>$3,768.393</a:t>
                      </a:r>
                    </a:p>
                  </a:txBody>
                  <a:tcPr/>
                </a:tc>
                <a:tc>
                  <a:txBody>
                    <a:bodyPr/>
                    <a:lstStyle/>
                    <a:p>
                      <a:pPr algn="r"/>
                      <a:r>
                        <a:rPr lang="en-US" sz="1400" dirty="0"/>
                        <a:t>$3,503.80</a:t>
                      </a:r>
                    </a:p>
                  </a:txBody>
                  <a:tcPr/>
                </a:tc>
                <a:extLst>
                  <a:ext uri="{0D108BD9-81ED-4DB2-BD59-A6C34878D82A}">
                    <a16:rowId xmlns:a16="http://schemas.microsoft.com/office/drawing/2014/main" val="1870309692"/>
                  </a:ext>
                </a:extLst>
              </a:tr>
              <a:tr h="303551">
                <a:tc>
                  <a:txBody>
                    <a:bodyPr/>
                    <a:lstStyle/>
                    <a:p>
                      <a:r>
                        <a:rPr lang="en-US" sz="1400"/>
                        <a:t>Monthly Premium</a:t>
                      </a:r>
                    </a:p>
                  </a:txBody>
                  <a:tcPr/>
                </a:tc>
                <a:tc gridSpan="2">
                  <a:txBody>
                    <a:bodyPr/>
                    <a:lstStyle/>
                    <a:p>
                      <a:pPr lvl="0" algn="r">
                        <a:buNone/>
                      </a:pPr>
                      <a:r>
                        <a:rPr lang="en-US" sz="1400" dirty="0"/>
                        <a:t>$619,784.27</a:t>
                      </a:r>
                    </a:p>
                  </a:txBody>
                  <a:tcPr/>
                </a:tc>
                <a:tc hMerge="1">
                  <a:txBody>
                    <a:bodyPr/>
                    <a:lstStyle/>
                    <a:p>
                      <a:endParaRPr lang="en-US"/>
                    </a:p>
                  </a:txBody>
                  <a:tcPr/>
                </a:tc>
                <a:tc>
                  <a:txBody>
                    <a:bodyPr/>
                    <a:lstStyle/>
                    <a:p>
                      <a:pPr algn="r"/>
                      <a:r>
                        <a:rPr lang="en-US" sz="1400" dirty="0"/>
                        <a:t>$577,580.42</a:t>
                      </a:r>
                    </a:p>
                  </a:txBody>
                  <a:tcPr/>
                </a:tc>
                <a:extLst>
                  <a:ext uri="{0D108BD9-81ED-4DB2-BD59-A6C34878D82A}">
                    <a16:rowId xmlns:a16="http://schemas.microsoft.com/office/drawing/2014/main" val="631069883"/>
                  </a:ext>
                </a:extLst>
              </a:tr>
              <a:tr h="303551">
                <a:tc>
                  <a:txBody>
                    <a:bodyPr/>
                    <a:lstStyle/>
                    <a:p>
                      <a:r>
                        <a:rPr lang="en-US" sz="1400" dirty="0"/>
                        <a:t>Annual Premium</a:t>
                      </a:r>
                    </a:p>
                  </a:txBody>
                  <a:tcPr/>
                </a:tc>
                <a:tc gridSpan="2">
                  <a:txBody>
                    <a:bodyPr/>
                    <a:lstStyle/>
                    <a:p>
                      <a:pPr lvl="0" algn="r">
                        <a:buNone/>
                      </a:pPr>
                      <a:r>
                        <a:rPr lang="en-US" sz="1400" dirty="0"/>
                        <a:t>$7,437,411.24</a:t>
                      </a:r>
                    </a:p>
                  </a:txBody>
                  <a:tcPr/>
                </a:tc>
                <a:tc hMerge="1">
                  <a:txBody>
                    <a:bodyPr/>
                    <a:lstStyle/>
                    <a:p>
                      <a:endParaRPr lang="en-US"/>
                    </a:p>
                  </a:txBody>
                  <a:tcPr/>
                </a:tc>
                <a:tc>
                  <a:txBody>
                    <a:bodyPr/>
                    <a:lstStyle/>
                    <a:p>
                      <a:pPr algn="r"/>
                      <a:r>
                        <a:rPr lang="en-US" sz="1400" dirty="0"/>
                        <a:t>$6,930,965.04</a:t>
                      </a:r>
                    </a:p>
                  </a:txBody>
                  <a:tcPr/>
                </a:tc>
                <a:extLst>
                  <a:ext uri="{0D108BD9-81ED-4DB2-BD59-A6C34878D82A}">
                    <a16:rowId xmlns:a16="http://schemas.microsoft.com/office/drawing/2014/main" val="2152335652"/>
                  </a:ext>
                </a:extLst>
              </a:tr>
              <a:tr h="51603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-5.23%</a:t>
                      </a:r>
                    </a:p>
                  </a:txBody>
                  <a:tcPr/>
                </a:tc>
                <a:extLst>
                  <a:ext uri="{0D108BD9-81ED-4DB2-BD59-A6C34878D82A}">
                    <a16:rowId xmlns:a16="http://schemas.microsoft.com/office/drawing/2014/main" val="593015278"/>
                  </a:ext>
                </a:extLst>
              </a:tr>
              <a:tr h="51603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solidFill>
                            <a:schemeClr val="tx1"/>
                          </a:solidFill>
                        </a:rPr>
                        <a:t>-($382,124.76)</a:t>
                      </a:r>
                    </a:p>
                  </a:txBody>
                  <a:tcPr/>
                </a:tc>
                <a:extLst>
                  <a:ext uri="{0D108BD9-81ED-4DB2-BD59-A6C34878D82A}">
                    <a16:rowId xmlns:a16="http://schemas.microsoft.com/office/drawing/2014/main" val="4193041056"/>
                  </a:ext>
                </a:extLst>
              </a:tr>
            </a:tbl>
          </a:graphicData>
        </a:graphic>
      </p:graphicFrame>
      <p:graphicFrame>
        <p:nvGraphicFramePr>
          <p:cNvPr id="7" name="Table 6">
            <a:extLst>
              <a:ext uri="{FF2B5EF4-FFF2-40B4-BE49-F238E27FC236}">
                <a16:creationId xmlns:a16="http://schemas.microsoft.com/office/drawing/2014/main" id="{92EDE6D8-F4A2-27E5-61EB-9CF647FD1091}"/>
              </a:ext>
            </a:extLst>
          </p:cNvPr>
          <p:cNvGraphicFramePr>
            <a:graphicFrameLocks noGrp="1"/>
          </p:cNvGraphicFramePr>
          <p:nvPr>
            <p:extLst>
              <p:ext uri="{D42A27DB-BD31-4B8C-83A1-F6EECF244321}">
                <p14:modId xmlns:p14="http://schemas.microsoft.com/office/powerpoint/2010/main" val="3830625914"/>
              </p:ext>
            </p:extLst>
          </p:nvPr>
        </p:nvGraphicFramePr>
        <p:xfrm>
          <a:off x="3140363" y="5689424"/>
          <a:ext cx="6446981" cy="304800"/>
        </p:xfrm>
        <a:graphic>
          <a:graphicData uri="http://schemas.openxmlformats.org/drawingml/2006/table">
            <a:tbl>
              <a:tblPr firstRow="1" bandRow="1">
                <a:tableStyleId>{5C22544A-7EE6-4342-B048-85BDC9FD1C3A}</a:tableStyleId>
              </a:tblPr>
              <a:tblGrid>
                <a:gridCol w="3011055">
                  <a:extLst>
                    <a:ext uri="{9D8B030D-6E8A-4147-A177-3AD203B41FA5}">
                      <a16:colId xmlns:a16="http://schemas.microsoft.com/office/drawing/2014/main" val="3700781277"/>
                    </a:ext>
                  </a:extLst>
                </a:gridCol>
                <a:gridCol w="3435926">
                  <a:extLst>
                    <a:ext uri="{9D8B030D-6E8A-4147-A177-3AD203B41FA5}">
                      <a16:colId xmlns:a16="http://schemas.microsoft.com/office/drawing/2014/main" val="2875868631"/>
                    </a:ext>
                  </a:extLst>
                </a:gridCol>
              </a:tblGrid>
              <a:tr h="301856">
                <a:tc>
                  <a:txBody>
                    <a:bodyPr/>
                    <a:lstStyle/>
                    <a:p>
                      <a:r>
                        <a:rPr lang="en-US" sz="1400" b="1" dirty="0">
                          <a:solidFill>
                            <a:schemeClr val="bg1"/>
                          </a:solidFill>
                        </a:rPr>
                        <a:t>Total Estimated Savings from Current</a:t>
                      </a:r>
                    </a:p>
                  </a:txBody>
                  <a:tcPr>
                    <a:solidFill>
                      <a:srgbClr val="632340"/>
                    </a:solidFill>
                  </a:tcPr>
                </a:tc>
                <a:tc>
                  <a:txBody>
                    <a:bodyPr/>
                    <a:lstStyle/>
                    <a:p>
                      <a:pPr algn="ctr"/>
                      <a:r>
                        <a:rPr lang="en-US" sz="1400" b="1" dirty="0">
                          <a:solidFill>
                            <a:schemeClr val="bg1"/>
                          </a:solidFill>
                        </a:rPr>
                        <a:t>-$659,558.40</a:t>
                      </a:r>
                    </a:p>
                  </a:txBody>
                  <a:tcPr>
                    <a:solidFill>
                      <a:srgbClr val="632340"/>
                    </a:solidFill>
                  </a:tcPr>
                </a:tc>
                <a:extLst>
                  <a:ext uri="{0D108BD9-81ED-4DB2-BD59-A6C34878D82A}">
                    <a16:rowId xmlns:a16="http://schemas.microsoft.com/office/drawing/2014/main" val="4174803946"/>
                  </a:ext>
                </a:extLst>
              </a:tr>
            </a:tbl>
          </a:graphicData>
        </a:graphic>
      </p:graphicFrame>
    </p:spTree>
    <p:extLst>
      <p:ext uri="{BB962C8B-B14F-4D97-AF65-F5344CB8AC3E}">
        <p14:creationId xmlns:p14="http://schemas.microsoft.com/office/powerpoint/2010/main" val="253865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a:xfrm>
            <a:off x="438150" y="147783"/>
            <a:ext cx="11315699" cy="1103746"/>
          </a:xfrm>
        </p:spPr>
        <p:txBody>
          <a:bodyPr>
            <a:normAutofit/>
          </a:bodyPr>
          <a:lstStyle/>
          <a:p>
            <a:pPr lvl="0"/>
            <a:r>
              <a:rPr lang="en-US" dirty="0">
                <a:cs typeface="Arial"/>
              </a:rPr>
              <a:t>Rate Comparison – AETNA HMO &amp; PPO Option 2b</a:t>
            </a:r>
            <a:br>
              <a:rPr lang="en-US" dirty="0">
                <a:cs typeface="Arial"/>
              </a:rPr>
            </a:br>
            <a:r>
              <a:rPr lang="en-US" sz="1600" dirty="0">
                <a:latin typeface="+mj-lt"/>
                <a:cs typeface="Arial" panose="020B0604020202020204" pitchFamily="34" charset="0"/>
              </a:rPr>
              <a:t>Quote #2 (b) - All </a:t>
            </a:r>
            <a:r>
              <a:rPr lang="en-US" sz="1600" u="none" dirty="0">
                <a:latin typeface="+mj-lt"/>
                <a:cs typeface="Arial" panose="020B0604020202020204" pitchFamily="34" charset="0"/>
              </a:rPr>
              <a:t>CSEA 579 </a:t>
            </a:r>
            <a:r>
              <a:rPr lang="en-US" sz="1600" dirty="0">
                <a:latin typeface="+mj-lt"/>
                <a:cs typeface="Arial" panose="020B0604020202020204" pitchFamily="34" charset="0"/>
              </a:rPr>
              <a:t>Benefit Eligible Active Employees and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863634532"/>
              </p:ext>
            </p:extLst>
          </p:nvPr>
        </p:nvGraphicFramePr>
        <p:xfrm>
          <a:off x="170872" y="1711138"/>
          <a:ext cx="5611092" cy="3779520"/>
        </p:xfrm>
        <a:graphic>
          <a:graphicData uri="http://schemas.openxmlformats.org/drawingml/2006/table">
            <a:tbl>
              <a:tblPr firstRow="1" bandRow="1">
                <a:tableStyleId>{5C22544A-7EE6-4342-B048-85BDC9FD1C3A}</a:tableStyleId>
              </a:tblPr>
              <a:tblGrid>
                <a:gridCol w="1550819">
                  <a:extLst>
                    <a:ext uri="{9D8B030D-6E8A-4147-A177-3AD203B41FA5}">
                      <a16:colId xmlns:a16="http://schemas.microsoft.com/office/drawing/2014/main" val="2865777675"/>
                    </a:ext>
                  </a:extLst>
                </a:gridCol>
                <a:gridCol w="484901">
                  <a:extLst>
                    <a:ext uri="{9D8B030D-6E8A-4147-A177-3AD203B41FA5}">
                      <a16:colId xmlns:a16="http://schemas.microsoft.com/office/drawing/2014/main" val="3004253403"/>
                    </a:ext>
                  </a:extLst>
                </a:gridCol>
                <a:gridCol w="1330935">
                  <a:extLst>
                    <a:ext uri="{9D8B030D-6E8A-4147-A177-3AD203B41FA5}">
                      <a16:colId xmlns:a16="http://schemas.microsoft.com/office/drawing/2014/main" val="3306517564"/>
                    </a:ext>
                  </a:extLst>
                </a:gridCol>
                <a:gridCol w="2244437">
                  <a:extLst>
                    <a:ext uri="{9D8B030D-6E8A-4147-A177-3AD203B41FA5}">
                      <a16:colId xmlns:a16="http://schemas.microsoft.com/office/drawing/2014/main" val="3723609454"/>
                    </a:ext>
                  </a:extLst>
                </a:gridCol>
              </a:tblGrid>
              <a:tr h="263487">
                <a:tc rowSpan="4">
                  <a:txBody>
                    <a:bodyPr/>
                    <a:lstStyle/>
                    <a:p>
                      <a:pPr lvl="0" algn="l"/>
                      <a:r>
                        <a:rPr lang="en-US" sz="1400" dirty="0"/>
                        <a:t>Anthem HMO</a:t>
                      </a: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 </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2b </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50</a:t>
                      </a:r>
                    </a:p>
                  </a:txBody>
                  <a:tcPr/>
                </a:tc>
                <a:tc>
                  <a:txBody>
                    <a:bodyPr/>
                    <a:lstStyle/>
                    <a:p>
                      <a:pPr algn="r"/>
                      <a:r>
                        <a:rPr lang="en-US" sz="1400" dirty="0"/>
                        <a:t>$818.23</a:t>
                      </a:r>
                    </a:p>
                  </a:txBody>
                  <a:tcPr/>
                </a:tc>
                <a:tc>
                  <a:txBody>
                    <a:bodyPr/>
                    <a:lstStyle/>
                    <a:p>
                      <a:pPr algn="r"/>
                      <a:r>
                        <a:rPr lang="en-US" sz="1400" dirty="0"/>
                        <a:t>$851.82</a:t>
                      </a:r>
                    </a:p>
                  </a:txBody>
                  <a:tcPr/>
                </a:tc>
                <a:extLst>
                  <a:ext uri="{0D108BD9-81ED-4DB2-BD59-A6C34878D82A}">
                    <a16:rowId xmlns:a16="http://schemas.microsoft.com/office/drawing/2014/main" val="2917265168"/>
                  </a:ext>
                </a:extLst>
              </a:tr>
              <a:tr h="263487">
                <a:tc>
                  <a:txBody>
                    <a:bodyPr/>
                    <a:lstStyle/>
                    <a:p>
                      <a:r>
                        <a:rPr lang="en-US" sz="1400" dirty="0"/>
                        <a:t>EE + 1</a:t>
                      </a:r>
                    </a:p>
                  </a:txBody>
                  <a:tcPr/>
                </a:tc>
                <a:tc>
                  <a:txBody>
                    <a:bodyPr/>
                    <a:lstStyle/>
                    <a:p>
                      <a:pPr lvl="0" algn="r">
                        <a:buNone/>
                      </a:pPr>
                      <a:r>
                        <a:rPr lang="en-US" sz="1400" dirty="0"/>
                        <a:t>66</a:t>
                      </a:r>
                    </a:p>
                  </a:txBody>
                  <a:tcPr/>
                </a:tc>
                <a:tc>
                  <a:txBody>
                    <a:bodyPr/>
                    <a:lstStyle/>
                    <a:p>
                      <a:pPr algn="r"/>
                      <a:r>
                        <a:rPr lang="en-US" sz="1400" dirty="0"/>
                        <a:t>$1,716.68</a:t>
                      </a:r>
                    </a:p>
                  </a:txBody>
                  <a:tcPr/>
                </a:tc>
                <a:tc>
                  <a:txBody>
                    <a:bodyPr/>
                    <a:lstStyle/>
                    <a:p>
                      <a:pPr algn="r"/>
                      <a:r>
                        <a:rPr lang="en-US" sz="1400" dirty="0"/>
                        <a:t>$1,787.16</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151</a:t>
                      </a:r>
                    </a:p>
                  </a:txBody>
                  <a:tcPr/>
                </a:tc>
                <a:tc>
                  <a:txBody>
                    <a:bodyPr/>
                    <a:lstStyle/>
                    <a:p>
                      <a:pPr algn="r"/>
                      <a:r>
                        <a:rPr lang="en-US" sz="1400" dirty="0"/>
                        <a:t>$2,452.93</a:t>
                      </a:r>
                    </a:p>
                  </a:txBody>
                  <a:tcPr/>
                </a:tc>
                <a:tc>
                  <a:txBody>
                    <a:bodyPr/>
                    <a:lstStyle/>
                    <a:p>
                      <a:pPr algn="r"/>
                      <a:r>
                        <a:rPr lang="en-US" sz="1400" dirty="0"/>
                        <a:t>$2,553.64</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$524,604.81</a:t>
                      </a:r>
                    </a:p>
                  </a:txBody>
                  <a:tcPr/>
                </a:tc>
                <a:tc hMerge="1">
                  <a:txBody>
                    <a:bodyPr/>
                    <a:lstStyle/>
                    <a:p>
                      <a:endParaRPr lang="en-US"/>
                    </a:p>
                  </a:txBody>
                  <a:tcPr/>
                </a:tc>
                <a:tc>
                  <a:txBody>
                    <a:bodyPr/>
                    <a:lstStyle/>
                    <a:p>
                      <a:pPr algn="r"/>
                      <a:r>
                        <a:rPr lang="en-US" sz="1400" dirty="0"/>
                        <a:t>$546,143.20</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$6,295,257.72</a:t>
                      </a:r>
                    </a:p>
                  </a:txBody>
                  <a:tcPr/>
                </a:tc>
                <a:tc hMerge="1">
                  <a:txBody>
                    <a:bodyPr/>
                    <a:lstStyle/>
                    <a:p>
                      <a:endParaRPr lang="en-US"/>
                    </a:p>
                  </a:txBody>
                  <a:tcPr/>
                </a:tc>
                <a:tc>
                  <a:txBody>
                    <a:bodyPr/>
                    <a:lstStyle/>
                    <a:p>
                      <a:pPr algn="r"/>
                      <a:r>
                        <a:rPr lang="en-US" sz="1400" dirty="0"/>
                        <a:t>$6,553,718.40</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+5.88%</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+$105,230.40</a:t>
                      </a:r>
                    </a:p>
                  </a:txBody>
                  <a:tcPr/>
                </a:tc>
                <a:tc hMerge="1">
                  <a:txBody>
                    <a:bodyPr/>
                    <a:lstStyle/>
                    <a:p>
                      <a:endParaRPr lang="en-US"/>
                    </a:p>
                  </a:txBody>
                  <a:tcPr/>
                </a:tc>
                <a:tc>
                  <a:txBody>
                    <a:bodyPr/>
                    <a:lstStyle/>
                    <a:p>
                      <a:pPr algn="r"/>
                      <a:r>
                        <a:rPr lang="en-US" sz="1400" b="1" dirty="0">
                          <a:solidFill>
                            <a:schemeClr val="tx1"/>
                          </a:solidFill>
                        </a:rPr>
                        <a:t>+$363,691.08</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E5080B92-0F13-C453-69E7-4645DB241D2E}"/>
              </a:ext>
            </a:extLst>
          </p:cNvPr>
          <p:cNvGraphicFramePr>
            <a:graphicFrameLocks noGrp="1"/>
          </p:cNvGraphicFramePr>
          <p:nvPr>
            <p:extLst>
              <p:ext uri="{D42A27DB-BD31-4B8C-83A1-F6EECF244321}">
                <p14:modId xmlns:p14="http://schemas.microsoft.com/office/powerpoint/2010/main" val="2723710506"/>
              </p:ext>
            </p:extLst>
          </p:nvPr>
        </p:nvGraphicFramePr>
        <p:xfrm>
          <a:off x="6142757" y="1711138"/>
          <a:ext cx="5611092" cy="3779520"/>
        </p:xfrm>
        <a:graphic>
          <a:graphicData uri="http://schemas.openxmlformats.org/drawingml/2006/table">
            <a:tbl>
              <a:tblPr firstRow="1" bandRow="1">
                <a:tableStyleId>{5C22544A-7EE6-4342-B048-85BDC9FD1C3A}</a:tableStyleId>
              </a:tblPr>
              <a:tblGrid>
                <a:gridCol w="1547092">
                  <a:extLst>
                    <a:ext uri="{9D8B030D-6E8A-4147-A177-3AD203B41FA5}">
                      <a16:colId xmlns:a16="http://schemas.microsoft.com/office/drawing/2014/main" val="2347561920"/>
                    </a:ext>
                  </a:extLst>
                </a:gridCol>
                <a:gridCol w="517236">
                  <a:extLst>
                    <a:ext uri="{9D8B030D-6E8A-4147-A177-3AD203B41FA5}">
                      <a16:colId xmlns:a16="http://schemas.microsoft.com/office/drawing/2014/main" val="229725432"/>
                    </a:ext>
                  </a:extLst>
                </a:gridCol>
                <a:gridCol w="1293091">
                  <a:extLst>
                    <a:ext uri="{9D8B030D-6E8A-4147-A177-3AD203B41FA5}">
                      <a16:colId xmlns:a16="http://schemas.microsoft.com/office/drawing/2014/main" val="2684282584"/>
                    </a:ext>
                  </a:extLst>
                </a:gridCol>
                <a:gridCol w="2253673">
                  <a:extLst>
                    <a:ext uri="{9D8B030D-6E8A-4147-A177-3AD203B41FA5}">
                      <a16:colId xmlns:a16="http://schemas.microsoft.com/office/drawing/2014/main" val="3358345532"/>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792741270"/>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3838125590"/>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1252359055"/>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2b </a:t>
                      </a:r>
                    </a:p>
                  </a:txBody>
                  <a:tcPr anchor="ctr">
                    <a:solidFill>
                      <a:srgbClr val="632340"/>
                    </a:solidFill>
                  </a:tcPr>
                </a:tc>
                <a:extLst>
                  <a:ext uri="{0D108BD9-81ED-4DB2-BD59-A6C34878D82A}">
                    <a16:rowId xmlns:a16="http://schemas.microsoft.com/office/drawing/2014/main" val="2132537989"/>
                  </a:ext>
                </a:extLst>
              </a:tr>
              <a:tr h="263487">
                <a:tc>
                  <a:txBody>
                    <a:bodyPr/>
                    <a:lstStyle/>
                    <a:p>
                      <a:r>
                        <a:rPr lang="en-US" sz="1400"/>
                        <a:t>EE Only</a:t>
                      </a:r>
                    </a:p>
                  </a:txBody>
                  <a:tcPr/>
                </a:tc>
                <a:tc>
                  <a:txBody>
                    <a:bodyPr/>
                    <a:lstStyle/>
                    <a:p>
                      <a:pPr lvl="0" algn="r">
                        <a:buNone/>
                      </a:pPr>
                      <a:r>
                        <a:rPr lang="en-US" sz="1400" dirty="0"/>
                        <a:t>55</a:t>
                      </a:r>
                    </a:p>
                  </a:txBody>
                  <a:tcPr/>
                </a:tc>
                <a:tc>
                  <a:txBody>
                    <a:bodyPr/>
                    <a:lstStyle/>
                    <a:p>
                      <a:pPr algn="r"/>
                      <a:r>
                        <a:rPr lang="en-US" sz="1400" dirty="0"/>
                        <a:t>$1,256.05</a:t>
                      </a:r>
                    </a:p>
                  </a:txBody>
                  <a:tcPr/>
                </a:tc>
                <a:tc>
                  <a:txBody>
                    <a:bodyPr/>
                    <a:lstStyle/>
                    <a:p>
                      <a:pPr algn="r"/>
                      <a:r>
                        <a:rPr lang="en-US" sz="1400" dirty="0"/>
                        <a:t>$1307.55</a:t>
                      </a:r>
                    </a:p>
                  </a:txBody>
                  <a:tcPr/>
                </a:tc>
                <a:extLst>
                  <a:ext uri="{0D108BD9-81ED-4DB2-BD59-A6C34878D82A}">
                    <a16:rowId xmlns:a16="http://schemas.microsoft.com/office/drawing/2014/main" val="3722810324"/>
                  </a:ext>
                </a:extLst>
              </a:tr>
              <a:tr h="263487">
                <a:tc>
                  <a:txBody>
                    <a:bodyPr/>
                    <a:lstStyle/>
                    <a:p>
                      <a:r>
                        <a:rPr lang="en-US" sz="1400" dirty="0"/>
                        <a:t>EE + 1</a:t>
                      </a:r>
                    </a:p>
                  </a:txBody>
                  <a:tcPr/>
                </a:tc>
                <a:tc>
                  <a:txBody>
                    <a:bodyPr/>
                    <a:lstStyle/>
                    <a:p>
                      <a:pPr lvl="0" algn="r">
                        <a:buNone/>
                      </a:pPr>
                      <a:r>
                        <a:rPr lang="en-US" sz="1400" dirty="0"/>
                        <a:t>51</a:t>
                      </a:r>
                    </a:p>
                  </a:txBody>
                  <a:tcPr/>
                </a:tc>
                <a:tc>
                  <a:txBody>
                    <a:bodyPr/>
                    <a:lstStyle/>
                    <a:p>
                      <a:pPr algn="r"/>
                      <a:r>
                        <a:rPr lang="en-US" sz="1400" dirty="0"/>
                        <a:t>$2,623.52</a:t>
                      </a:r>
                    </a:p>
                  </a:txBody>
                  <a:tcPr/>
                </a:tc>
                <a:tc>
                  <a:txBody>
                    <a:bodyPr/>
                    <a:lstStyle/>
                    <a:p>
                      <a:pPr algn="r"/>
                      <a:r>
                        <a:rPr lang="en-US" sz="1400" dirty="0"/>
                        <a:t>$2743.29</a:t>
                      </a:r>
                    </a:p>
                  </a:txBody>
                  <a:tcPr/>
                </a:tc>
                <a:extLst>
                  <a:ext uri="{0D108BD9-81ED-4DB2-BD59-A6C34878D82A}">
                    <a16:rowId xmlns:a16="http://schemas.microsoft.com/office/drawing/2014/main" val="1905825637"/>
                  </a:ext>
                </a:extLst>
              </a:tr>
              <a:tr h="263487">
                <a:tc>
                  <a:txBody>
                    <a:bodyPr/>
                    <a:lstStyle/>
                    <a:p>
                      <a:r>
                        <a:rPr lang="en-US" sz="1400"/>
                        <a:t>EE + Family</a:t>
                      </a:r>
                    </a:p>
                  </a:txBody>
                  <a:tcPr/>
                </a:tc>
                <a:tc>
                  <a:txBody>
                    <a:bodyPr/>
                    <a:lstStyle/>
                    <a:p>
                      <a:pPr lvl="0" algn="r">
                        <a:buNone/>
                      </a:pPr>
                      <a:r>
                        <a:rPr lang="en-US" sz="1400" dirty="0"/>
                        <a:t>6</a:t>
                      </a:r>
                    </a:p>
                  </a:txBody>
                  <a:tcPr/>
                </a:tc>
                <a:tc>
                  <a:txBody>
                    <a:bodyPr/>
                    <a:lstStyle/>
                    <a:p>
                      <a:pPr algn="r"/>
                      <a:r>
                        <a:rPr lang="en-US" sz="1400" dirty="0"/>
                        <a:t>$3,768.393</a:t>
                      </a:r>
                    </a:p>
                  </a:txBody>
                  <a:tcPr/>
                </a:tc>
                <a:tc>
                  <a:txBody>
                    <a:bodyPr/>
                    <a:lstStyle/>
                    <a:p>
                      <a:pPr algn="r"/>
                      <a:r>
                        <a:rPr lang="en-US" sz="1400" dirty="0"/>
                        <a:t>$3919.84</a:t>
                      </a:r>
                    </a:p>
                  </a:txBody>
                  <a:tcPr/>
                </a:tc>
                <a:extLst>
                  <a:ext uri="{0D108BD9-81ED-4DB2-BD59-A6C34878D82A}">
                    <a16:rowId xmlns:a16="http://schemas.microsoft.com/office/drawing/2014/main" val="2351741014"/>
                  </a:ext>
                </a:extLst>
              </a:tr>
              <a:tr h="263487">
                <a:tc>
                  <a:txBody>
                    <a:bodyPr/>
                    <a:lstStyle/>
                    <a:p>
                      <a:r>
                        <a:rPr lang="en-US" sz="1400"/>
                        <a:t>Monthly Premium</a:t>
                      </a:r>
                    </a:p>
                  </a:txBody>
                  <a:tcPr/>
                </a:tc>
                <a:tc gridSpan="2">
                  <a:txBody>
                    <a:bodyPr/>
                    <a:lstStyle/>
                    <a:p>
                      <a:pPr lvl="0" algn="r">
                        <a:buNone/>
                      </a:pPr>
                      <a:r>
                        <a:rPr lang="en-US" sz="1400" dirty="0"/>
                        <a:t>$225,492.61</a:t>
                      </a:r>
                    </a:p>
                  </a:txBody>
                  <a:tcPr/>
                </a:tc>
                <a:tc hMerge="1">
                  <a:txBody>
                    <a:bodyPr/>
                    <a:lstStyle/>
                    <a:p>
                      <a:endParaRPr lang="en-US"/>
                    </a:p>
                  </a:txBody>
                  <a:tcPr/>
                </a:tc>
                <a:tc>
                  <a:txBody>
                    <a:bodyPr/>
                    <a:lstStyle/>
                    <a:p>
                      <a:pPr algn="r"/>
                      <a:r>
                        <a:rPr lang="en-US" sz="1400" dirty="0"/>
                        <a:t>$235,342.08</a:t>
                      </a:r>
                    </a:p>
                  </a:txBody>
                  <a:tcPr/>
                </a:tc>
                <a:extLst>
                  <a:ext uri="{0D108BD9-81ED-4DB2-BD59-A6C34878D82A}">
                    <a16:rowId xmlns:a16="http://schemas.microsoft.com/office/drawing/2014/main" val="6583246"/>
                  </a:ext>
                </a:extLst>
              </a:tr>
              <a:tr h="263487">
                <a:tc>
                  <a:txBody>
                    <a:bodyPr/>
                    <a:lstStyle/>
                    <a:p>
                      <a:r>
                        <a:rPr lang="en-US" sz="1400"/>
                        <a:t>Annual Premium</a:t>
                      </a:r>
                    </a:p>
                  </a:txBody>
                  <a:tcPr/>
                </a:tc>
                <a:tc gridSpan="2">
                  <a:txBody>
                    <a:bodyPr/>
                    <a:lstStyle/>
                    <a:p>
                      <a:pPr lvl="0" algn="r">
                        <a:buNone/>
                      </a:pPr>
                      <a:r>
                        <a:rPr lang="en-US" sz="1400" dirty="0"/>
                        <a:t>$2,705,911.32</a:t>
                      </a:r>
                    </a:p>
                  </a:txBody>
                  <a:tcPr/>
                </a:tc>
                <a:tc hMerge="1">
                  <a:txBody>
                    <a:bodyPr/>
                    <a:lstStyle/>
                    <a:p>
                      <a:endParaRPr lang="en-US"/>
                    </a:p>
                  </a:txBody>
                  <a:tcPr/>
                </a:tc>
                <a:tc>
                  <a:txBody>
                    <a:bodyPr/>
                    <a:lstStyle/>
                    <a:p>
                      <a:pPr algn="r"/>
                      <a:r>
                        <a:rPr lang="en-US" sz="1400" dirty="0"/>
                        <a:t>$2,824,104.96</a:t>
                      </a:r>
                    </a:p>
                  </a:txBody>
                  <a:tcPr/>
                </a:tc>
                <a:extLst>
                  <a:ext uri="{0D108BD9-81ED-4DB2-BD59-A6C34878D82A}">
                    <a16:rowId xmlns:a16="http://schemas.microsoft.com/office/drawing/2014/main" val="13093085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+6.14%</a:t>
                      </a:r>
                    </a:p>
                  </a:txBody>
                  <a:tcPr/>
                </a:tc>
                <a:extLst>
                  <a:ext uri="{0D108BD9-81ED-4DB2-BD59-A6C34878D82A}">
                    <a16:rowId xmlns:a16="http://schemas.microsoft.com/office/drawing/2014/main" val="2160794791"/>
                  </a:ext>
                </a:extLst>
              </a:tr>
              <a:tr h="263487">
                <a:tc>
                  <a:txBody>
                    <a:bodyPr/>
                    <a:lstStyle/>
                    <a:p>
                      <a:r>
                        <a:rPr lang="en-US" sz="1400" b="1"/>
                        <a:t>$ Change Over Current</a:t>
                      </a:r>
                    </a:p>
                  </a:txBody>
                  <a:tcPr/>
                </a:tc>
                <a:tc gridSpan="2">
                  <a:txBody>
                    <a:bodyPr/>
                    <a:lstStyle/>
                    <a:p>
                      <a:pPr lvl="0" algn="r">
                        <a:buNone/>
                      </a:pPr>
                      <a:r>
                        <a:rPr lang="en-US" sz="1400" b="1" dirty="0"/>
                        <a:t>+$45,231.48</a:t>
                      </a:r>
                    </a:p>
                  </a:txBody>
                  <a:tcPr/>
                </a:tc>
                <a:tc hMerge="1">
                  <a:txBody>
                    <a:bodyPr/>
                    <a:lstStyle/>
                    <a:p>
                      <a:endParaRPr lang="en-US"/>
                    </a:p>
                  </a:txBody>
                  <a:tcPr/>
                </a:tc>
                <a:tc>
                  <a:txBody>
                    <a:bodyPr/>
                    <a:lstStyle/>
                    <a:p>
                      <a:pPr algn="r"/>
                      <a:r>
                        <a:rPr lang="en-US" sz="1400" b="1" dirty="0">
                          <a:solidFill>
                            <a:schemeClr val="tx1"/>
                          </a:solidFill>
                        </a:rPr>
                        <a:t>+$163,425.12</a:t>
                      </a:r>
                    </a:p>
                  </a:txBody>
                  <a:tcPr/>
                </a:tc>
                <a:extLst>
                  <a:ext uri="{0D108BD9-81ED-4DB2-BD59-A6C34878D82A}">
                    <a16:rowId xmlns:a16="http://schemas.microsoft.com/office/drawing/2014/main" val="2779611946"/>
                  </a:ext>
                </a:extLst>
              </a:tr>
            </a:tbl>
          </a:graphicData>
        </a:graphic>
      </p:graphicFrame>
      <p:graphicFrame>
        <p:nvGraphicFramePr>
          <p:cNvPr id="4" name="Table 3">
            <a:extLst>
              <a:ext uri="{FF2B5EF4-FFF2-40B4-BE49-F238E27FC236}">
                <a16:creationId xmlns:a16="http://schemas.microsoft.com/office/drawing/2014/main" id="{E8616051-577E-F218-ACC8-60F1C87E03C4}"/>
              </a:ext>
            </a:extLst>
          </p:cNvPr>
          <p:cNvGraphicFramePr>
            <a:graphicFrameLocks noGrp="1"/>
          </p:cNvGraphicFramePr>
          <p:nvPr>
            <p:extLst>
              <p:ext uri="{D42A27DB-BD31-4B8C-83A1-F6EECF244321}">
                <p14:modId xmlns:p14="http://schemas.microsoft.com/office/powerpoint/2010/main" val="1802010577"/>
              </p:ext>
            </p:extLst>
          </p:nvPr>
        </p:nvGraphicFramePr>
        <p:xfrm>
          <a:off x="3101110" y="5797867"/>
          <a:ext cx="6446981" cy="304800"/>
        </p:xfrm>
        <a:graphic>
          <a:graphicData uri="http://schemas.openxmlformats.org/drawingml/2006/table">
            <a:tbl>
              <a:tblPr firstRow="1" bandRow="1">
                <a:tableStyleId>{5C22544A-7EE6-4342-B048-85BDC9FD1C3A}</a:tableStyleId>
              </a:tblPr>
              <a:tblGrid>
                <a:gridCol w="3011055">
                  <a:extLst>
                    <a:ext uri="{9D8B030D-6E8A-4147-A177-3AD203B41FA5}">
                      <a16:colId xmlns:a16="http://schemas.microsoft.com/office/drawing/2014/main" val="831112113"/>
                    </a:ext>
                  </a:extLst>
                </a:gridCol>
                <a:gridCol w="3435926">
                  <a:extLst>
                    <a:ext uri="{9D8B030D-6E8A-4147-A177-3AD203B41FA5}">
                      <a16:colId xmlns:a16="http://schemas.microsoft.com/office/drawing/2014/main" val="2665479134"/>
                    </a:ext>
                  </a:extLst>
                </a:gridCol>
              </a:tblGrid>
              <a:tr h="301856">
                <a:tc>
                  <a:txBody>
                    <a:bodyPr/>
                    <a:lstStyle/>
                    <a:p>
                      <a:r>
                        <a:rPr lang="en-US" sz="1400" b="1" dirty="0">
                          <a:solidFill>
                            <a:schemeClr val="bg1"/>
                          </a:solidFill>
                        </a:rPr>
                        <a:t>Total Estimated Increase from Current</a:t>
                      </a:r>
                    </a:p>
                  </a:txBody>
                  <a:tcPr>
                    <a:solidFill>
                      <a:srgbClr val="632340"/>
                    </a:solidFill>
                  </a:tcPr>
                </a:tc>
                <a:tc>
                  <a:txBody>
                    <a:bodyPr/>
                    <a:lstStyle/>
                    <a:p>
                      <a:pPr algn="ctr"/>
                      <a:r>
                        <a:rPr lang="en-US" sz="1400" b="1" dirty="0">
                          <a:solidFill>
                            <a:schemeClr val="bg1"/>
                          </a:solidFill>
                        </a:rPr>
                        <a:t>+$527,116.20</a:t>
                      </a:r>
                    </a:p>
                  </a:txBody>
                  <a:tcPr>
                    <a:solidFill>
                      <a:srgbClr val="632340"/>
                    </a:solidFill>
                  </a:tcPr>
                </a:tc>
                <a:extLst>
                  <a:ext uri="{0D108BD9-81ED-4DB2-BD59-A6C34878D82A}">
                    <a16:rowId xmlns:a16="http://schemas.microsoft.com/office/drawing/2014/main" val="3879916375"/>
                  </a:ext>
                </a:extLst>
              </a:tr>
            </a:tbl>
          </a:graphicData>
        </a:graphic>
      </p:graphicFrame>
    </p:spTree>
    <p:extLst>
      <p:ext uri="{BB962C8B-B14F-4D97-AF65-F5344CB8AC3E}">
        <p14:creationId xmlns:p14="http://schemas.microsoft.com/office/powerpoint/2010/main" val="26921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AETNA HMO &amp; PPO (Actives &amp; Early Retirees)</a:t>
            </a:r>
            <a:br>
              <a:rPr lang="en-US" dirty="0">
                <a:cs typeface="Arial"/>
              </a:rPr>
            </a:br>
            <a:r>
              <a:rPr lang="en-US" dirty="0">
                <a:cs typeface="Arial"/>
              </a:rPr>
              <a:t>Rate Cap – </a:t>
            </a:r>
            <a:r>
              <a:rPr lang="en-US" dirty="0">
                <a:cs typeface="Calibri"/>
              </a:rPr>
              <a:t>9.9% rate cap for first renewal</a:t>
            </a:r>
            <a:r>
              <a:rPr lang="en-US" dirty="0">
                <a:cs typeface="Arial"/>
              </a:rPr>
              <a:t>	</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4107376017"/>
              </p:ext>
            </p:extLst>
          </p:nvPr>
        </p:nvGraphicFramePr>
        <p:xfrm>
          <a:off x="227263" y="1645531"/>
          <a:ext cx="5717186" cy="3838349"/>
        </p:xfrm>
        <a:graphic>
          <a:graphicData uri="http://schemas.openxmlformats.org/drawingml/2006/table">
            <a:tbl>
              <a:tblPr firstRow="1" bandRow="1">
                <a:tableStyleId>{5C22544A-7EE6-4342-B048-85BDC9FD1C3A}</a:tableStyleId>
              </a:tblPr>
              <a:tblGrid>
                <a:gridCol w="1632239">
                  <a:extLst>
                    <a:ext uri="{9D8B030D-6E8A-4147-A177-3AD203B41FA5}">
                      <a16:colId xmlns:a16="http://schemas.microsoft.com/office/drawing/2014/main" val="2865777675"/>
                    </a:ext>
                  </a:extLst>
                </a:gridCol>
                <a:gridCol w="730032">
                  <a:extLst>
                    <a:ext uri="{9D8B030D-6E8A-4147-A177-3AD203B41FA5}">
                      <a16:colId xmlns:a16="http://schemas.microsoft.com/office/drawing/2014/main" val="3004253403"/>
                    </a:ext>
                  </a:extLst>
                </a:gridCol>
                <a:gridCol w="1181136">
                  <a:extLst>
                    <a:ext uri="{9D8B030D-6E8A-4147-A177-3AD203B41FA5}">
                      <a16:colId xmlns:a16="http://schemas.microsoft.com/office/drawing/2014/main" val="3306517564"/>
                    </a:ext>
                  </a:extLst>
                </a:gridCol>
                <a:gridCol w="2173779">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109</a:t>
                      </a:r>
                    </a:p>
                  </a:txBody>
                  <a:tcPr/>
                </a:tc>
                <a:tc>
                  <a:txBody>
                    <a:bodyPr/>
                    <a:lstStyle/>
                    <a:p>
                      <a:pPr algn="r"/>
                      <a:r>
                        <a:rPr lang="en-US" sz="1400" dirty="0"/>
                        <a:t>$818.23</a:t>
                      </a:r>
                    </a:p>
                  </a:txBody>
                  <a:tcPr/>
                </a:tc>
                <a:tc>
                  <a:txBody>
                    <a:bodyPr/>
                    <a:lstStyle/>
                    <a:p>
                      <a:pPr algn="r"/>
                      <a:r>
                        <a:rPr lang="en-US" sz="1400" dirty="0"/>
                        <a:t>$789.17</a:t>
                      </a:r>
                    </a:p>
                  </a:txBody>
                  <a:tcPr/>
                </a:tc>
                <a:extLst>
                  <a:ext uri="{0D108BD9-81ED-4DB2-BD59-A6C34878D82A}">
                    <a16:rowId xmlns:a16="http://schemas.microsoft.com/office/drawing/2014/main" val="2917265168"/>
                  </a:ext>
                </a:extLst>
              </a:tr>
              <a:tr h="363629">
                <a:tc>
                  <a:txBody>
                    <a:bodyPr/>
                    <a:lstStyle/>
                    <a:p>
                      <a:r>
                        <a:rPr lang="en-US" sz="1400"/>
                        <a:t>EE + 1</a:t>
                      </a:r>
                    </a:p>
                  </a:txBody>
                  <a:tcPr/>
                </a:tc>
                <a:tc>
                  <a:txBody>
                    <a:bodyPr/>
                    <a:lstStyle/>
                    <a:p>
                      <a:pPr lvl="0" algn="r">
                        <a:buNone/>
                      </a:pPr>
                      <a:r>
                        <a:rPr lang="en-US" sz="1400" dirty="0"/>
                        <a:t>109</a:t>
                      </a:r>
                    </a:p>
                  </a:txBody>
                  <a:tcPr/>
                </a:tc>
                <a:tc>
                  <a:txBody>
                    <a:bodyPr/>
                    <a:lstStyle/>
                    <a:p>
                      <a:pPr algn="r"/>
                      <a:r>
                        <a:rPr lang="en-US" sz="1400" dirty="0"/>
                        <a:t>$1,716.68</a:t>
                      </a:r>
                    </a:p>
                  </a:txBody>
                  <a:tcPr/>
                </a:tc>
                <a:tc>
                  <a:txBody>
                    <a:bodyPr/>
                    <a:lstStyle/>
                    <a:p>
                      <a:pPr algn="r"/>
                      <a:r>
                        <a:rPr lang="en-US" sz="1400" dirty="0"/>
                        <a:t>$1,655.70</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280</a:t>
                      </a:r>
                    </a:p>
                  </a:txBody>
                  <a:tcPr/>
                </a:tc>
                <a:tc>
                  <a:txBody>
                    <a:bodyPr/>
                    <a:lstStyle/>
                    <a:p>
                      <a:pPr algn="r"/>
                      <a:r>
                        <a:rPr lang="en-US" sz="1400" dirty="0"/>
                        <a:t>$2,452.93</a:t>
                      </a:r>
                    </a:p>
                  </a:txBody>
                  <a:tcPr/>
                </a:tc>
                <a:tc>
                  <a:txBody>
                    <a:bodyPr/>
                    <a:lstStyle/>
                    <a:p>
                      <a:pPr algn="r"/>
                      <a:r>
                        <a:rPr lang="en-US" sz="1400" dirty="0"/>
                        <a:t>$2,365.81</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$963,125.59</a:t>
                      </a:r>
                    </a:p>
                  </a:txBody>
                  <a:tcPr/>
                </a:tc>
                <a:tc hMerge="1">
                  <a:txBody>
                    <a:bodyPr/>
                    <a:lstStyle/>
                    <a:p>
                      <a:endParaRPr lang="en-US"/>
                    </a:p>
                  </a:txBody>
                  <a:tcPr/>
                </a:tc>
                <a:tc>
                  <a:txBody>
                    <a:bodyPr/>
                    <a:lstStyle/>
                    <a:p>
                      <a:pPr algn="r"/>
                      <a:r>
                        <a:rPr lang="en-US" sz="1400" dirty="0"/>
                        <a:t>$928,916.77</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$11,557,507.08</a:t>
                      </a:r>
                    </a:p>
                  </a:txBody>
                  <a:tcPr/>
                </a:tc>
                <a:tc hMerge="1">
                  <a:txBody>
                    <a:bodyPr/>
                    <a:lstStyle/>
                    <a:p>
                      <a:endParaRPr lang="en-US"/>
                    </a:p>
                  </a:txBody>
                  <a:tcPr/>
                </a:tc>
                <a:tc>
                  <a:txBody>
                    <a:bodyPr/>
                    <a:lstStyle/>
                    <a:p>
                      <a:pPr algn="r"/>
                      <a:r>
                        <a:rPr lang="en-US" sz="1400" dirty="0"/>
                        <a:t>$11,147,001.22</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-1.91%</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+$193,193.04</a:t>
                      </a:r>
                    </a:p>
                  </a:txBody>
                  <a:tcPr/>
                </a:tc>
                <a:tc hMerge="1">
                  <a:txBody>
                    <a:bodyPr/>
                    <a:lstStyle/>
                    <a:p>
                      <a:endParaRPr lang="en-US"/>
                    </a:p>
                  </a:txBody>
                  <a:tcPr/>
                </a:tc>
                <a:tc>
                  <a:txBody>
                    <a:bodyPr/>
                    <a:lstStyle/>
                    <a:p>
                      <a:pPr algn="r"/>
                      <a:r>
                        <a:rPr lang="en-US" sz="1400" b="1" dirty="0">
                          <a:solidFill>
                            <a:schemeClr val="tx1"/>
                          </a:solidFill>
                        </a:rPr>
                        <a:t>-($217,312.82)</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0C536502-F983-E24A-59AD-E6CC25400423}"/>
              </a:ext>
            </a:extLst>
          </p:cNvPr>
          <p:cNvGraphicFramePr>
            <a:graphicFrameLocks noGrp="1"/>
          </p:cNvGraphicFramePr>
          <p:nvPr>
            <p:extLst>
              <p:ext uri="{D42A27DB-BD31-4B8C-83A1-F6EECF244321}">
                <p14:modId xmlns:p14="http://schemas.microsoft.com/office/powerpoint/2010/main" val="1567111258"/>
              </p:ext>
            </p:extLst>
          </p:nvPr>
        </p:nvGraphicFramePr>
        <p:xfrm>
          <a:off x="6295559" y="1619281"/>
          <a:ext cx="5717186" cy="3779520"/>
        </p:xfrm>
        <a:graphic>
          <a:graphicData uri="http://schemas.openxmlformats.org/drawingml/2006/table">
            <a:tbl>
              <a:tblPr firstRow="1" bandRow="1">
                <a:tableStyleId>{5C22544A-7EE6-4342-B048-85BDC9FD1C3A}</a:tableStyleId>
              </a:tblPr>
              <a:tblGrid>
                <a:gridCol w="1509441">
                  <a:extLst>
                    <a:ext uri="{9D8B030D-6E8A-4147-A177-3AD203B41FA5}">
                      <a16:colId xmlns:a16="http://schemas.microsoft.com/office/drawing/2014/main" val="1770437925"/>
                    </a:ext>
                  </a:extLst>
                </a:gridCol>
                <a:gridCol w="777433">
                  <a:extLst>
                    <a:ext uri="{9D8B030D-6E8A-4147-A177-3AD203B41FA5}">
                      <a16:colId xmlns:a16="http://schemas.microsoft.com/office/drawing/2014/main" val="2468773065"/>
                    </a:ext>
                  </a:extLst>
                </a:gridCol>
                <a:gridCol w="992429">
                  <a:extLst>
                    <a:ext uri="{9D8B030D-6E8A-4147-A177-3AD203B41FA5}">
                      <a16:colId xmlns:a16="http://schemas.microsoft.com/office/drawing/2014/main" val="88633199"/>
                    </a:ext>
                  </a:extLst>
                </a:gridCol>
                <a:gridCol w="2437883">
                  <a:extLst>
                    <a:ext uri="{9D8B030D-6E8A-4147-A177-3AD203B41FA5}">
                      <a16:colId xmlns:a16="http://schemas.microsoft.com/office/drawing/2014/main" val="2707837460"/>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209268039"/>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3155805582"/>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3060749757"/>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2350981053"/>
                  </a:ext>
                </a:extLst>
              </a:tr>
              <a:tr h="263487">
                <a:tc>
                  <a:txBody>
                    <a:bodyPr/>
                    <a:lstStyle/>
                    <a:p>
                      <a:r>
                        <a:rPr lang="en-US" sz="1400" dirty="0"/>
                        <a:t>EE Only</a:t>
                      </a:r>
                    </a:p>
                  </a:txBody>
                  <a:tcPr/>
                </a:tc>
                <a:tc>
                  <a:txBody>
                    <a:bodyPr/>
                    <a:lstStyle/>
                    <a:p>
                      <a:pPr lvl="0" algn="r">
                        <a:buNone/>
                      </a:pPr>
                      <a:r>
                        <a:rPr lang="en-US" sz="1400" dirty="0"/>
                        <a:t>161</a:t>
                      </a:r>
                    </a:p>
                  </a:txBody>
                  <a:tcPr/>
                </a:tc>
                <a:tc>
                  <a:txBody>
                    <a:bodyPr/>
                    <a:lstStyle/>
                    <a:p>
                      <a:pPr algn="r"/>
                      <a:r>
                        <a:rPr lang="en-US" sz="1400" dirty="0"/>
                        <a:t>$1,256.05</a:t>
                      </a:r>
                    </a:p>
                  </a:txBody>
                  <a:tcPr/>
                </a:tc>
                <a:tc>
                  <a:txBody>
                    <a:bodyPr/>
                    <a:lstStyle/>
                    <a:p>
                      <a:pPr algn="r"/>
                      <a:r>
                        <a:rPr lang="en-US" sz="1400" dirty="0"/>
                        <a:t>$1,211.37</a:t>
                      </a:r>
                    </a:p>
                  </a:txBody>
                  <a:tcPr/>
                </a:tc>
                <a:extLst>
                  <a:ext uri="{0D108BD9-81ED-4DB2-BD59-A6C34878D82A}">
                    <a16:rowId xmlns:a16="http://schemas.microsoft.com/office/drawing/2014/main" val="2953722707"/>
                  </a:ext>
                </a:extLst>
              </a:tr>
              <a:tr h="263487">
                <a:tc>
                  <a:txBody>
                    <a:bodyPr/>
                    <a:lstStyle/>
                    <a:p>
                      <a:r>
                        <a:rPr lang="en-US" sz="1400" dirty="0"/>
                        <a:t>EE + 1</a:t>
                      </a:r>
                    </a:p>
                  </a:txBody>
                  <a:tcPr/>
                </a:tc>
                <a:tc>
                  <a:txBody>
                    <a:bodyPr/>
                    <a:lstStyle/>
                    <a:p>
                      <a:pPr lvl="0" algn="r">
                        <a:buNone/>
                      </a:pPr>
                      <a:r>
                        <a:rPr lang="en-US" sz="1400" dirty="0"/>
                        <a:t>146</a:t>
                      </a:r>
                    </a:p>
                  </a:txBody>
                  <a:tcPr/>
                </a:tc>
                <a:tc>
                  <a:txBody>
                    <a:bodyPr/>
                    <a:lstStyle/>
                    <a:p>
                      <a:pPr algn="r"/>
                      <a:r>
                        <a:rPr lang="en-US" sz="1400" dirty="0"/>
                        <a:t>$2,623.52</a:t>
                      </a:r>
                    </a:p>
                  </a:txBody>
                  <a:tcPr/>
                </a:tc>
                <a:tc>
                  <a:txBody>
                    <a:bodyPr/>
                    <a:lstStyle/>
                    <a:p>
                      <a:pPr algn="r"/>
                      <a:r>
                        <a:rPr lang="en-US" sz="1400" dirty="0"/>
                        <a:t>$2,530.21</a:t>
                      </a:r>
                    </a:p>
                  </a:txBody>
                  <a:tcPr/>
                </a:tc>
                <a:extLst>
                  <a:ext uri="{0D108BD9-81ED-4DB2-BD59-A6C34878D82A}">
                    <a16:rowId xmlns:a16="http://schemas.microsoft.com/office/drawing/2014/main" val="3253436620"/>
                  </a:ext>
                </a:extLst>
              </a:tr>
              <a:tr h="263487">
                <a:tc>
                  <a:txBody>
                    <a:bodyPr/>
                    <a:lstStyle/>
                    <a:p>
                      <a:r>
                        <a:rPr lang="en-US" sz="1400" dirty="0"/>
                        <a:t>EE + Family</a:t>
                      </a:r>
                    </a:p>
                  </a:txBody>
                  <a:tcPr/>
                </a:tc>
                <a:tc>
                  <a:txBody>
                    <a:bodyPr/>
                    <a:lstStyle/>
                    <a:p>
                      <a:pPr lvl="0" algn="r">
                        <a:buNone/>
                      </a:pPr>
                      <a:r>
                        <a:rPr lang="en-US" sz="1400" dirty="0"/>
                        <a:t>69</a:t>
                      </a:r>
                    </a:p>
                  </a:txBody>
                  <a:tcPr/>
                </a:tc>
                <a:tc>
                  <a:txBody>
                    <a:bodyPr/>
                    <a:lstStyle/>
                    <a:p>
                      <a:pPr algn="r"/>
                      <a:r>
                        <a:rPr lang="en-US" sz="1400" dirty="0"/>
                        <a:t>$3,768.39</a:t>
                      </a:r>
                    </a:p>
                  </a:txBody>
                  <a:tcPr/>
                </a:tc>
                <a:tc>
                  <a:txBody>
                    <a:bodyPr/>
                    <a:lstStyle/>
                    <a:p>
                      <a:pPr algn="r"/>
                      <a:r>
                        <a:rPr lang="en-US" sz="1400" dirty="0"/>
                        <a:t>$3,634.36</a:t>
                      </a:r>
                    </a:p>
                  </a:txBody>
                  <a:tcPr/>
                </a:tc>
                <a:extLst>
                  <a:ext uri="{0D108BD9-81ED-4DB2-BD59-A6C34878D82A}">
                    <a16:rowId xmlns:a16="http://schemas.microsoft.com/office/drawing/2014/main" val="1379690262"/>
                  </a:ext>
                </a:extLst>
              </a:tr>
              <a:tr h="263487">
                <a:tc>
                  <a:txBody>
                    <a:bodyPr/>
                    <a:lstStyle/>
                    <a:p>
                      <a:r>
                        <a:rPr lang="en-US" sz="1400"/>
                        <a:t>Monthly Premium</a:t>
                      </a:r>
                    </a:p>
                  </a:txBody>
                  <a:tcPr/>
                </a:tc>
                <a:tc gridSpan="2">
                  <a:txBody>
                    <a:bodyPr/>
                    <a:lstStyle/>
                    <a:p>
                      <a:pPr lvl="0" algn="r">
                        <a:buNone/>
                      </a:pPr>
                      <a:r>
                        <a:rPr lang="en-US" sz="1400" dirty="0"/>
                        <a:t>$845,276.88</a:t>
                      </a:r>
                    </a:p>
                  </a:txBody>
                  <a:tcPr/>
                </a:tc>
                <a:tc hMerge="1">
                  <a:txBody>
                    <a:bodyPr/>
                    <a:lstStyle/>
                    <a:p>
                      <a:endParaRPr lang="en-US"/>
                    </a:p>
                  </a:txBody>
                  <a:tcPr/>
                </a:tc>
                <a:tc>
                  <a:txBody>
                    <a:bodyPr/>
                    <a:lstStyle/>
                    <a:p>
                      <a:pPr algn="r"/>
                      <a:r>
                        <a:rPr lang="en-US" sz="1400" dirty="0"/>
                        <a:t>$815,211.47</a:t>
                      </a:r>
                    </a:p>
                  </a:txBody>
                  <a:tcPr/>
                </a:tc>
                <a:extLst>
                  <a:ext uri="{0D108BD9-81ED-4DB2-BD59-A6C34878D82A}">
                    <a16:rowId xmlns:a16="http://schemas.microsoft.com/office/drawing/2014/main" val="3068323759"/>
                  </a:ext>
                </a:extLst>
              </a:tr>
              <a:tr h="263487">
                <a:tc>
                  <a:txBody>
                    <a:bodyPr/>
                    <a:lstStyle/>
                    <a:p>
                      <a:r>
                        <a:rPr lang="en-US" sz="1400"/>
                        <a:t>Annual Premium</a:t>
                      </a:r>
                    </a:p>
                  </a:txBody>
                  <a:tcPr/>
                </a:tc>
                <a:tc gridSpan="2">
                  <a:txBody>
                    <a:bodyPr/>
                    <a:lstStyle/>
                    <a:p>
                      <a:pPr lvl="0" algn="r">
                        <a:buNone/>
                      </a:pPr>
                      <a:r>
                        <a:rPr lang="en-US" sz="1400"/>
                        <a:t>$10,143,322.56</a:t>
                      </a:r>
                      <a:endParaRPr lang="en-US" sz="1400" dirty="0"/>
                    </a:p>
                  </a:txBody>
                  <a:tcPr/>
                </a:tc>
                <a:tc hMerge="1">
                  <a:txBody>
                    <a:bodyPr/>
                    <a:lstStyle/>
                    <a:p>
                      <a:endParaRPr lang="en-US"/>
                    </a:p>
                  </a:txBody>
                  <a:tcPr/>
                </a:tc>
                <a:tc>
                  <a:txBody>
                    <a:bodyPr/>
                    <a:lstStyle/>
                    <a:p>
                      <a:pPr algn="r"/>
                      <a:r>
                        <a:rPr lang="en-US" sz="1400" dirty="0"/>
                        <a:t>$9,782,537.68</a:t>
                      </a:r>
                    </a:p>
                  </a:txBody>
                  <a:tcPr/>
                </a:tc>
                <a:extLst>
                  <a:ext uri="{0D108BD9-81ED-4DB2-BD59-A6C34878D82A}">
                    <a16:rowId xmlns:a16="http://schemas.microsoft.com/office/drawing/2014/main" val="3014699030"/>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-1.92%</a:t>
                      </a:r>
                    </a:p>
                  </a:txBody>
                  <a:tcPr/>
                </a:tc>
                <a:extLst>
                  <a:ext uri="{0D108BD9-81ED-4DB2-BD59-A6C34878D82A}">
                    <a16:rowId xmlns:a16="http://schemas.microsoft.com/office/drawing/2014/main" val="2807542102"/>
                  </a:ext>
                </a:extLst>
              </a:tr>
              <a:tr h="263487">
                <a:tc>
                  <a:txBody>
                    <a:bodyPr/>
                    <a:lstStyle/>
                    <a:p>
                      <a:r>
                        <a:rPr lang="en-US" sz="1400" b="1"/>
                        <a:t>$ Change Over Current</a:t>
                      </a:r>
                    </a:p>
                  </a:txBody>
                  <a:tcPr/>
                </a:tc>
                <a:tc gridSpan="2">
                  <a:txBody>
                    <a:bodyPr/>
                    <a:lstStyle/>
                    <a:p>
                      <a:pPr lvl="0" algn="r">
                        <a:buNone/>
                      </a:pPr>
                      <a:r>
                        <a:rPr lang="en-US" sz="1400" b="1" dirty="0"/>
                        <a:t>+$169,552.92</a:t>
                      </a:r>
                    </a:p>
                  </a:txBody>
                  <a:tcPr/>
                </a:tc>
                <a:tc hMerge="1">
                  <a:txBody>
                    <a:bodyPr/>
                    <a:lstStyle/>
                    <a:p>
                      <a:endParaRPr lang="en-US"/>
                    </a:p>
                  </a:txBody>
                  <a:tcPr/>
                </a:tc>
                <a:tc>
                  <a:txBody>
                    <a:bodyPr/>
                    <a:lstStyle/>
                    <a:p>
                      <a:pPr algn="r"/>
                      <a:r>
                        <a:rPr lang="en-US" sz="1400" b="1" dirty="0">
                          <a:solidFill>
                            <a:schemeClr val="tx1"/>
                          </a:solidFill>
                        </a:rPr>
                        <a:t>-($191,231.96)</a:t>
                      </a:r>
                    </a:p>
                  </a:txBody>
                  <a:tcPr/>
                </a:tc>
                <a:extLst>
                  <a:ext uri="{0D108BD9-81ED-4DB2-BD59-A6C34878D82A}">
                    <a16:rowId xmlns:a16="http://schemas.microsoft.com/office/drawing/2014/main" val="1062213520"/>
                  </a:ext>
                </a:extLst>
              </a:tr>
            </a:tbl>
          </a:graphicData>
        </a:graphic>
      </p:graphicFrame>
      <p:graphicFrame>
        <p:nvGraphicFramePr>
          <p:cNvPr id="4" name="Table 3">
            <a:extLst>
              <a:ext uri="{FF2B5EF4-FFF2-40B4-BE49-F238E27FC236}">
                <a16:creationId xmlns:a16="http://schemas.microsoft.com/office/drawing/2014/main" id="{08E71C30-8F9A-64A6-FADA-D0293B2FBCC9}"/>
              </a:ext>
            </a:extLst>
          </p:cNvPr>
          <p:cNvGraphicFramePr>
            <a:graphicFrameLocks noGrp="1"/>
          </p:cNvGraphicFramePr>
          <p:nvPr>
            <p:extLst>
              <p:ext uri="{D42A27DB-BD31-4B8C-83A1-F6EECF244321}">
                <p14:modId xmlns:p14="http://schemas.microsoft.com/office/powerpoint/2010/main" val="4230254170"/>
              </p:ext>
            </p:extLst>
          </p:nvPr>
        </p:nvGraphicFramePr>
        <p:xfrm>
          <a:off x="2992582" y="5698982"/>
          <a:ext cx="6054375" cy="304800"/>
        </p:xfrm>
        <a:graphic>
          <a:graphicData uri="http://schemas.openxmlformats.org/drawingml/2006/table">
            <a:tbl>
              <a:tblPr firstRow="1" bandRow="1">
                <a:tableStyleId>{5C22544A-7EE6-4342-B048-85BDC9FD1C3A}</a:tableStyleId>
              </a:tblPr>
              <a:tblGrid>
                <a:gridCol w="3057237">
                  <a:extLst>
                    <a:ext uri="{9D8B030D-6E8A-4147-A177-3AD203B41FA5}">
                      <a16:colId xmlns:a16="http://schemas.microsoft.com/office/drawing/2014/main" val="1784526357"/>
                    </a:ext>
                  </a:extLst>
                </a:gridCol>
                <a:gridCol w="2997138">
                  <a:extLst>
                    <a:ext uri="{9D8B030D-6E8A-4147-A177-3AD203B41FA5}">
                      <a16:colId xmlns:a16="http://schemas.microsoft.com/office/drawing/2014/main" val="3166807711"/>
                    </a:ext>
                  </a:extLst>
                </a:gridCol>
              </a:tblGrid>
              <a:tr h="301856">
                <a:tc>
                  <a:txBody>
                    <a:bodyPr/>
                    <a:lstStyle/>
                    <a:p>
                      <a:r>
                        <a:rPr lang="en-US" sz="1400" b="1" dirty="0">
                          <a:solidFill>
                            <a:schemeClr val="bg1"/>
                          </a:solidFill>
                        </a:rPr>
                        <a:t>Total Estimated Savings from Current </a:t>
                      </a:r>
                    </a:p>
                  </a:txBody>
                  <a:tcPr>
                    <a:solidFill>
                      <a:srgbClr val="632340"/>
                    </a:solidFill>
                  </a:tcPr>
                </a:tc>
                <a:tc>
                  <a:txBody>
                    <a:bodyPr/>
                    <a:lstStyle/>
                    <a:p>
                      <a:pPr algn="ctr"/>
                      <a:r>
                        <a:rPr lang="en-US" sz="1400" b="1" dirty="0">
                          <a:solidFill>
                            <a:schemeClr val="bg1"/>
                          </a:solidFill>
                        </a:rPr>
                        <a:t>-$408,544.78</a:t>
                      </a:r>
                    </a:p>
                  </a:txBody>
                  <a:tcPr>
                    <a:solidFill>
                      <a:srgbClr val="632340"/>
                    </a:solidFill>
                  </a:tcPr>
                </a:tc>
                <a:extLst>
                  <a:ext uri="{0D108BD9-81ED-4DB2-BD59-A6C34878D82A}">
                    <a16:rowId xmlns:a16="http://schemas.microsoft.com/office/drawing/2014/main" val="1258049359"/>
                  </a:ext>
                </a:extLst>
              </a:tr>
            </a:tbl>
          </a:graphicData>
        </a:graphic>
      </p:graphicFrame>
    </p:spTree>
    <p:extLst>
      <p:ext uri="{BB962C8B-B14F-4D97-AF65-F5344CB8AC3E}">
        <p14:creationId xmlns:p14="http://schemas.microsoft.com/office/powerpoint/2010/main" val="205082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t>Aetna Proposal Considerations</a:t>
            </a:r>
          </a:p>
        </p:txBody>
      </p:sp>
      <p:sp>
        <p:nvSpPr>
          <p:cNvPr id="3" name="Content Placeholder 2">
            <a:extLst>
              <a:ext uri="{FF2B5EF4-FFF2-40B4-BE49-F238E27FC236}">
                <a16:creationId xmlns:a16="http://schemas.microsoft.com/office/drawing/2014/main" id="{FB347343-635E-340E-6830-8378726C377C}"/>
              </a:ext>
            </a:extLst>
          </p:cNvPr>
          <p:cNvSpPr>
            <a:spLocks noGrp="1"/>
          </p:cNvSpPr>
          <p:nvPr>
            <p:ph idx="1"/>
          </p:nvPr>
        </p:nvSpPr>
        <p:spPr>
          <a:xfrm>
            <a:off x="438150" y="1733262"/>
            <a:ext cx="11315699" cy="4108450"/>
          </a:xfrm>
        </p:spPr>
        <p:txBody>
          <a:bodyPr vert="horz" lIns="91440" tIns="45720" rIns="91440" bIns="45720" rtlCol="0" anchor="t">
            <a:normAutofit/>
          </a:bodyPr>
          <a:lstStyle/>
          <a:p>
            <a:r>
              <a:rPr lang="en-US" dirty="0">
                <a:cs typeface="Calibri"/>
              </a:rPr>
              <a:t>A comparison of medical groups shows a 96% match on the Full HMO</a:t>
            </a:r>
          </a:p>
          <a:p>
            <a:r>
              <a:rPr lang="en-US" dirty="0"/>
              <a:t>Includes $30,000 implementation/communications allowance (for Aetna plans) and a $20,000 Wellness allowance – The District can decide how they would like allocate these funds. For example, combine for $50,000 wellness allowance.</a:t>
            </a:r>
          </a:p>
          <a:p>
            <a:r>
              <a:rPr lang="en-US" dirty="0"/>
              <a:t>Will allow orphan dependents</a:t>
            </a:r>
          </a:p>
          <a:p>
            <a:endParaRPr lang="en-US" dirty="0"/>
          </a:p>
        </p:txBody>
      </p:sp>
    </p:spTree>
    <p:extLst>
      <p:ext uri="{BB962C8B-B14F-4D97-AF65-F5344CB8AC3E}">
        <p14:creationId xmlns:p14="http://schemas.microsoft.com/office/powerpoint/2010/main" val="390194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err="1"/>
              <a:t>Veba</a:t>
            </a:r>
            <a:r>
              <a:rPr lang="en-US" dirty="0"/>
              <a:t> proposal</a:t>
            </a:r>
          </a:p>
        </p:txBody>
      </p:sp>
      <p:sp>
        <p:nvSpPr>
          <p:cNvPr id="2" name="TextBox 1">
            <a:extLst>
              <a:ext uri="{FF2B5EF4-FFF2-40B4-BE49-F238E27FC236}">
                <a16:creationId xmlns:a16="http://schemas.microsoft.com/office/drawing/2014/main" id="{586E8ACD-40BA-5A82-944F-C18B8C5F4A41}"/>
              </a:ext>
            </a:extLst>
          </p:cNvPr>
          <p:cNvSpPr txBox="1"/>
          <p:nvPr/>
        </p:nvSpPr>
        <p:spPr>
          <a:xfrm>
            <a:off x="1424353" y="4349261"/>
            <a:ext cx="9508148" cy="1846659"/>
          </a:xfrm>
          <a:prstGeom prst="rect">
            <a:avLst/>
          </a:prstGeom>
          <a:noFill/>
        </p:spPr>
        <p:txBody>
          <a:bodyPr wrap="square">
            <a:spAutoFit/>
          </a:bodyPr>
          <a:lstStyle/>
          <a:p>
            <a:r>
              <a:rPr lang="en-US" sz="1200" u="sng" kern="1200">
                <a:solidFill>
                  <a:schemeClr val="bg1"/>
                </a:solidFill>
                <a:latin typeface="+mj-lt"/>
                <a:ea typeface="+mj-ea"/>
                <a:cs typeface="+mj-cs"/>
              </a:rPr>
              <a:t>DISCLAIMER: </a:t>
            </a:r>
            <a:r>
              <a:rPr lang="en-US" sz="1200" b="0">
                <a:solidFill>
                  <a:schemeClr val="bg1"/>
                </a:solidFill>
                <a:cs typeface="+mn-cs"/>
              </a:rPr>
              <a:t>The information, materials, calculations, totals and analyses contained in and on these pages (and throughout this worksheet and workbook) are general in nature and are subject to change.  These materials/calculations and analyses are not meant to replace any professional legal, actuarial, or accounting services. You may wish to consult your actuary, accountant, or attorney for specific advice as to how this information may apply to your situation.</a:t>
            </a:r>
            <a:br>
              <a:rPr lang="en-US" sz="1200" b="0">
                <a:solidFill>
                  <a:schemeClr val="bg1"/>
                </a:solidFill>
                <a:cs typeface="+mn-cs"/>
              </a:rPr>
            </a:br>
            <a:br>
              <a:rPr lang="en-US" sz="1200" b="0">
                <a:solidFill>
                  <a:schemeClr val="bg1"/>
                </a:solidFill>
                <a:cs typeface="+mn-cs"/>
              </a:rPr>
            </a:br>
            <a:r>
              <a:rPr lang="en-US" sz="1200" b="0">
                <a:solidFill>
                  <a:schemeClr val="bg1"/>
                </a:solidFill>
                <a:cs typeface="+mn-cs"/>
              </a:rPr>
              <a:t>This presentation/proposal and any attachments are the confidential work-product for a specific client of Keenan, an </a:t>
            </a:r>
            <a:r>
              <a:rPr lang="en-US" sz="1200" b="0" err="1">
                <a:solidFill>
                  <a:schemeClr val="bg1"/>
                </a:solidFill>
                <a:cs typeface="+mn-cs"/>
              </a:rPr>
              <a:t>AssuredPartners</a:t>
            </a:r>
            <a:r>
              <a:rPr lang="en-US" sz="1200" b="0">
                <a:solidFill>
                  <a:schemeClr val="bg1"/>
                </a:solidFill>
                <a:cs typeface="+mn-cs"/>
              </a:rPr>
              <a:t> company.  It is covered by the terms and conditions in our Mutual Non-Disclosure Agreement with our client and may not be shared with anyone that is not an employee of the Client and/or the Client’s legal counsel.  No other third parties may receive, review of discuss the content of this presentation/proposal or any of the attachments.  This is for Client’s sole consideration, discussion and/or implementation.</a:t>
            </a:r>
            <a:r>
              <a:rPr lang="en-US" sz="1800" b="0">
                <a:cs typeface="+mn-cs"/>
              </a:rPr>
              <a:t>	</a:t>
            </a:r>
            <a:endParaRPr lang="en-US"/>
          </a:p>
        </p:txBody>
      </p:sp>
    </p:spTree>
    <p:extLst>
      <p:ext uri="{BB962C8B-B14F-4D97-AF65-F5344CB8AC3E}">
        <p14:creationId xmlns:p14="http://schemas.microsoft.com/office/powerpoint/2010/main" val="342467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FC8-C943-7524-F921-6D3F1A14FCBE}"/>
              </a:ext>
            </a:extLst>
          </p:cNvPr>
          <p:cNvSpPr>
            <a:spLocks noGrp="1"/>
          </p:cNvSpPr>
          <p:nvPr>
            <p:ph type="title"/>
          </p:nvPr>
        </p:nvSpPr>
        <p:spPr/>
        <p:txBody>
          <a:bodyPr/>
          <a:lstStyle/>
          <a:p>
            <a:r>
              <a:rPr lang="en-US" dirty="0"/>
              <a:t>Agenda</a:t>
            </a:r>
          </a:p>
        </p:txBody>
      </p:sp>
      <p:graphicFrame>
        <p:nvGraphicFramePr>
          <p:cNvPr id="6" name="Content Placeholder 5">
            <a:extLst>
              <a:ext uri="{FF2B5EF4-FFF2-40B4-BE49-F238E27FC236}">
                <a16:creationId xmlns:a16="http://schemas.microsoft.com/office/drawing/2014/main" id="{8C48B1A5-6954-080F-2EF8-2CBCA6BA087A}"/>
              </a:ext>
            </a:extLst>
          </p:cNvPr>
          <p:cNvGraphicFramePr>
            <a:graphicFrameLocks noGrp="1"/>
          </p:cNvGraphicFramePr>
          <p:nvPr>
            <p:ph idx="1"/>
            <p:extLst>
              <p:ext uri="{D42A27DB-BD31-4B8C-83A1-F6EECF244321}">
                <p14:modId xmlns:p14="http://schemas.microsoft.com/office/powerpoint/2010/main" val="2167496779"/>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4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a:cs typeface="Arial"/>
              </a:rPr>
              <a:t>Plan Comparison – HMO</a:t>
            </a:r>
            <a:endParaRPr lang="en-US"/>
          </a:p>
        </p:txBody>
      </p:sp>
      <p:pic>
        <p:nvPicPr>
          <p:cNvPr id="5" name="Picture 4">
            <a:extLst>
              <a:ext uri="{FF2B5EF4-FFF2-40B4-BE49-F238E27FC236}">
                <a16:creationId xmlns:a16="http://schemas.microsoft.com/office/drawing/2014/main" id="{53712DE4-1C3D-CDB9-6630-4E7480FF7328}"/>
              </a:ext>
            </a:extLst>
          </p:cNvPr>
          <p:cNvPicPr>
            <a:picLocks noChangeAspect="1"/>
          </p:cNvPicPr>
          <p:nvPr/>
        </p:nvPicPr>
        <p:blipFill rotWithShape="1">
          <a:blip r:embed="rId2"/>
          <a:srcRect b="1146"/>
          <a:stretch/>
        </p:blipFill>
        <p:spPr>
          <a:xfrm>
            <a:off x="1750044" y="1463964"/>
            <a:ext cx="8691911" cy="4779818"/>
          </a:xfrm>
          <a:prstGeom prst="rect">
            <a:avLst/>
          </a:prstGeom>
        </p:spPr>
      </p:pic>
    </p:spTree>
    <p:extLst>
      <p:ext uri="{BB962C8B-B14F-4D97-AF65-F5344CB8AC3E}">
        <p14:creationId xmlns:p14="http://schemas.microsoft.com/office/powerpoint/2010/main" val="380431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a:cs typeface="Arial"/>
              </a:rPr>
              <a:t>Plan Comparison – HMO (Continued)</a:t>
            </a:r>
            <a:endParaRPr lang="en-US"/>
          </a:p>
        </p:txBody>
      </p:sp>
      <p:pic>
        <p:nvPicPr>
          <p:cNvPr id="5" name="Picture 4">
            <a:extLst>
              <a:ext uri="{FF2B5EF4-FFF2-40B4-BE49-F238E27FC236}">
                <a16:creationId xmlns:a16="http://schemas.microsoft.com/office/drawing/2014/main" id="{AB4A8CCB-3787-17B9-BA82-10BB502157F9}"/>
              </a:ext>
            </a:extLst>
          </p:cNvPr>
          <p:cNvPicPr>
            <a:picLocks noChangeAspect="1"/>
          </p:cNvPicPr>
          <p:nvPr/>
        </p:nvPicPr>
        <p:blipFill rotWithShape="1">
          <a:blip r:embed="rId2"/>
          <a:srcRect t="1113" b="3747"/>
          <a:stretch/>
        </p:blipFill>
        <p:spPr>
          <a:xfrm>
            <a:off x="1004177" y="1413164"/>
            <a:ext cx="10183646" cy="4839854"/>
          </a:xfrm>
          <a:prstGeom prst="rect">
            <a:avLst/>
          </a:prstGeom>
        </p:spPr>
      </p:pic>
    </p:spTree>
    <p:extLst>
      <p:ext uri="{BB962C8B-B14F-4D97-AF65-F5344CB8AC3E}">
        <p14:creationId xmlns:p14="http://schemas.microsoft.com/office/powerpoint/2010/main" val="338903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a:cs typeface="Arial"/>
              </a:rPr>
              <a:t>Plan Comparison – PPO</a:t>
            </a:r>
            <a:endParaRPr lang="en-US"/>
          </a:p>
        </p:txBody>
      </p:sp>
      <p:pic>
        <p:nvPicPr>
          <p:cNvPr id="5" name="Picture 4">
            <a:extLst>
              <a:ext uri="{FF2B5EF4-FFF2-40B4-BE49-F238E27FC236}">
                <a16:creationId xmlns:a16="http://schemas.microsoft.com/office/drawing/2014/main" id="{42A490F3-02A6-BA3D-1ED5-69B580BC2D11}"/>
              </a:ext>
            </a:extLst>
          </p:cNvPr>
          <p:cNvPicPr>
            <a:picLocks noChangeAspect="1"/>
          </p:cNvPicPr>
          <p:nvPr/>
        </p:nvPicPr>
        <p:blipFill>
          <a:blip r:embed="rId2"/>
          <a:stretch>
            <a:fillRect/>
          </a:stretch>
        </p:blipFill>
        <p:spPr>
          <a:xfrm>
            <a:off x="0" y="1505632"/>
            <a:ext cx="12003175" cy="4696480"/>
          </a:xfrm>
          <a:prstGeom prst="rect">
            <a:avLst/>
          </a:prstGeom>
        </p:spPr>
      </p:pic>
    </p:spTree>
    <p:extLst>
      <p:ext uri="{BB962C8B-B14F-4D97-AF65-F5344CB8AC3E}">
        <p14:creationId xmlns:p14="http://schemas.microsoft.com/office/powerpoint/2010/main" val="255197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a:cs typeface="Arial"/>
              </a:rPr>
              <a:t>Plan Comparison – PPO (Continued)</a:t>
            </a:r>
            <a:endParaRPr lang="en-US"/>
          </a:p>
        </p:txBody>
      </p:sp>
      <p:pic>
        <p:nvPicPr>
          <p:cNvPr id="5" name="Picture 4">
            <a:extLst>
              <a:ext uri="{FF2B5EF4-FFF2-40B4-BE49-F238E27FC236}">
                <a16:creationId xmlns:a16="http://schemas.microsoft.com/office/drawing/2014/main" id="{C44CDE83-F239-2E07-8FAF-56CC55C2CAFE}"/>
              </a:ext>
            </a:extLst>
          </p:cNvPr>
          <p:cNvPicPr>
            <a:picLocks noChangeAspect="1"/>
          </p:cNvPicPr>
          <p:nvPr/>
        </p:nvPicPr>
        <p:blipFill rotWithShape="1">
          <a:blip r:embed="rId2"/>
          <a:srcRect t="-2065" b="13825"/>
          <a:stretch/>
        </p:blipFill>
        <p:spPr>
          <a:xfrm>
            <a:off x="325061" y="1692404"/>
            <a:ext cx="11314122" cy="4431306"/>
          </a:xfrm>
          <a:prstGeom prst="rect">
            <a:avLst/>
          </a:prstGeom>
        </p:spPr>
      </p:pic>
    </p:spTree>
    <p:extLst>
      <p:ext uri="{BB962C8B-B14F-4D97-AF65-F5344CB8AC3E}">
        <p14:creationId xmlns:p14="http://schemas.microsoft.com/office/powerpoint/2010/main" val="296094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VEBA HMO &amp; PPO (Actives &amp; Early Retirees)</a:t>
            </a:r>
            <a:br>
              <a:rPr lang="en-US" dirty="0">
                <a:cs typeface="Arial"/>
              </a:rPr>
            </a:br>
            <a:r>
              <a:rPr lang="en-US" dirty="0">
                <a:cs typeface="Arial"/>
              </a:rPr>
              <a:t>Option 1</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4163435744"/>
              </p:ext>
            </p:extLst>
          </p:nvPr>
        </p:nvGraphicFramePr>
        <p:xfrm>
          <a:off x="227263" y="1645531"/>
          <a:ext cx="5717186" cy="3779520"/>
        </p:xfrm>
        <a:graphic>
          <a:graphicData uri="http://schemas.openxmlformats.org/drawingml/2006/table">
            <a:tbl>
              <a:tblPr firstRow="1" bandRow="1">
                <a:tableStyleId>{5C22544A-7EE6-4342-B048-85BDC9FD1C3A}</a:tableStyleId>
              </a:tblPr>
              <a:tblGrid>
                <a:gridCol w="1632239">
                  <a:extLst>
                    <a:ext uri="{9D8B030D-6E8A-4147-A177-3AD203B41FA5}">
                      <a16:colId xmlns:a16="http://schemas.microsoft.com/office/drawing/2014/main" val="2865777675"/>
                    </a:ext>
                  </a:extLst>
                </a:gridCol>
                <a:gridCol w="730032">
                  <a:extLst>
                    <a:ext uri="{9D8B030D-6E8A-4147-A177-3AD203B41FA5}">
                      <a16:colId xmlns:a16="http://schemas.microsoft.com/office/drawing/2014/main" val="3004253403"/>
                    </a:ext>
                  </a:extLst>
                </a:gridCol>
                <a:gridCol w="1181136">
                  <a:extLst>
                    <a:ext uri="{9D8B030D-6E8A-4147-A177-3AD203B41FA5}">
                      <a16:colId xmlns:a16="http://schemas.microsoft.com/office/drawing/2014/main" val="3306517564"/>
                    </a:ext>
                  </a:extLst>
                </a:gridCol>
                <a:gridCol w="2173779">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VEBA</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dirty="0"/>
                        <a:t>United HealthCare</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Full HMO Network</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109</a:t>
                      </a:r>
                    </a:p>
                  </a:txBody>
                  <a:tcPr/>
                </a:tc>
                <a:tc>
                  <a:txBody>
                    <a:bodyPr/>
                    <a:lstStyle/>
                    <a:p>
                      <a:pPr algn="r"/>
                      <a:r>
                        <a:rPr lang="en-US" sz="1400" dirty="0"/>
                        <a:t>$818.23</a:t>
                      </a:r>
                    </a:p>
                  </a:txBody>
                  <a:tcPr/>
                </a:tc>
                <a:tc>
                  <a:txBody>
                    <a:bodyPr/>
                    <a:lstStyle/>
                    <a:p>
                      <a:pPr algn="r"/>
                      <a:r>
                        <a:rPr lang="en-US" sz="1400" dirty="0"/>
                        <a:t>$846.00</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109</a:t>
                      </a:r>
                    </a:p>
                  </a:txBody>
                  <a:tcPr/>
                </a:tc>
                <a:tc>
                  <a:txBody>
                    <a:bodyPr/>
                    <a:lstStyle/>
                    <a:p>
                      <a:pPr algn="r"/>
                      <a:r>
                        <a:rPr lang="en-US" sz="1400" dirty="0"/>
                        <a:t>$1,716.68</a:t>
                      </a:r>
                    </a:p>
                  </a:txBody>
                  <a:tcPr/>
                </a:tc>
                <a:tc>
                  <a:txBody>
                    <a:bodyPr/>
                    <a:lstStyle/>
                    <a:p>
                      <a:pPr algn="r"/>
                      <a:r>
                        <a:rPr lang="en-US" sz="1400" dirty="0"/>
                        <a:t>$1,775.00</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280</a:t>
                      </a:r>
                    </a:p>
                  </a:txBody>
                  <a:tcPr/>
                </a:tc>
                <a:tc>
                  <a:txBody>
                    <a:bodyPr/>
                    <a:lstStyle/>
                    <a:p>
                      <a:pPr algn="r"/>
                      <a:r>
                        <a:rPr lang="en-US" sz="1400" dirty="0"/>
                        <a:t>$2,452.93</a:t>
                      </a:r>
                    </a:p>
                  </a:txBody>
                  <a:tcPr/>
                </a:tc>
                <a:tc>
                  <a:txBody>
                    <a:bodyPr/>
                    <a:lstStyle/>
                    <a:p>
                      <a:pPr algn="r"/>
                      <a:r>
                        <a:rPr lang="en-US" sz="1400" dirty="0"/>
                        <a:t>$2,536.00</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$963,125.59</a:t>
                      </a:r>
                    </a:p>
                  </a:txBody>
                  <a:tcPr/>
                </a:tc>
                <a:tc hMerge="1">
                  <a:txBody>
                    <a:bodyPr/>
                    <a:lstStyle/>
                    <a:p>
                      <a:endParaRPr lang="en-US"/>
                    </a:p>
                  </a:txBody>
                  <a:tcPr/>
                </a:tc>
                <a:tc>
                  <a:txBody>
                    <a:bodyPr/>
                    <a:lstStyle/>
                    <a:p>
                      <a:pPr algn="r"/>
                      <a:r>
                        <a:rPr lang="en-US" sz="1400" dirty="0"/>
                        <a:t>$995,769.00</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$11,557,507.08</a:t>
                      </a:r>
                    </a:p>
                  </a:txBody>
                  <a:tcPr/>
                </a:tc>
                <a:tc hMerge="1">
                  <a:txBody>
                    <a:bodyPr/>
                    <a:lstStyle/>
                    <a:p>
                      <a:endParaRPr lang="en-US"/>
                    </a:p>
                  </a:txBody>
                  <a:tcPr/>
                </a:tc>
                <a:tc>
                  <a:txBody>
                    <a:bodyPr/>
                    <a:lstStyle/>
                    <a:p>
                      <a:pPr algn="r"/>
                      <a:r>
                        <a:rPr lang="en-US" sz="1400" dirty="0"/>
                        <a:t>$11,949.228.00</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+5.15%</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+$193,193.04</a:t>
                      </a:r>
                    </a:p>
                  </a:txBody>
                  <a:tcPr/>
                </a:tc>
                <a:tc hMerge="1">
                  <a:txBody>
                    <a:bodyPr/>
                    <a:lstStyle/>
                    <a:p>
                      <a:endParaRPr lang="en-US"/>
                    </a:p>
                  </a:txBody>
                  <a:tcPr/>
                </a:tc>
                <a:tc>
                  <a:txBody>
                    <a:bodyPr/>
                    <a:lstStyle/>
                    <a:p>
                      <a:pPr algn="r"/>
                      <a:r>
                        <a:rPr lang="en-US" sz="1400" b="1" dirty="0">
                          <a:solidFill>
                            <a:schemeClr val="tx1"/>
                          </a:solidFill>
                        </a:rPr>
                        <a:t>+584,913.96</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0C536502-F983-E24A-59AD-E6CC25400423}"/>
              </a:ext>
            </a:extLst>
          </p:cNvPr>
          <p:cNvGraphicFramePr>
            <a:graphicFrameLocks noGrp="1"/>
          </p:cNvGraphicFramePr>
          <p:nvPr>
            <p:extLst>
              <p:ext uri="{D42A27DB-BD31-4B8C-83A1-F6EECF244321}">
                <p14:modId xmlns:p14="http://schemas.microsoft.com/office/powerpoint/2010/main" val="3652573723"/>
              </p:ext>
            </p:extLst>
          </p:nvPr>
        </p:nvGraphicFramePr>
        <p:xfrm>
          <a:off x="6295559" y="1619281"/>
          <a:ext cx="5717186" cy="3779520"/>
        </p:xfrm>
        <a:graphic>
          <a:graphicData uri="http://schemas.openxmlformats.org/drawingml/2006/table">
            <a:tbl>
              <a:tblPr firstRow="1" bandRow="1">
                <a:tableStyleId>{5C22544A-7EE6-4342-B048-85BDC9FD1C3A}</a:tableStyleId>
              </a:tblPr>
              <a:tblGrid>
                <a:gridCol w="1509441">
                  <a:extLst>
                    <a:ext uri="{9D8B030D-6E8A-4147-A177-3AD203B41FA5}">
                      <a16:colId xmlns:a16="http://schemas.microsoft.com/office/drawing/2014/main" val="1770437925"/>
                    </a:ext>
                  </a:extLst>
                </a:gridCol>
                <a:gridCol w="777433">
                  <a:extLst>
                    <a:ext uri="{9D8B030D-6E8A-4147-A177-3AD203B41FA5}">
                      <a16:colId xmlns:a16="http://schemas.microsoft.com/office/drawing/2014/main" val="2468773065"/>
                    </a:ext>
                  </a:extLst>
                </a:gridCol>
                <a:gridCol w="992429">
                  <a:extLst>
                    <a:ext uri="{9D8B030D-6E8A-4147-A177-3AD203B41FA5}">
                      <a16:colId xmlns:a16="http://schemas.microsoft.com/office/drawing/2014/main" val="88633199"/>
                    </a:ext>
                  </a:extLst>
                </a:gridCol>
                <a:gridCol w="2437883">
                  <a:extLst>
                    <a:ext uri="{9D8B030D-6E8A-4147-A177-3AD203B41FA5}">
                      <a16:colId xmlns:a16="http://schemas.microsoft.com/office/drawing/2014/main" val="2707837460"/>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VEBA</a:t>
                      </a:r>
                    </a:p>
                  </a:txBody>
                  <a:tcPr/>
                </a:tc>
                <a:extLst>
                  <a:ext uri="{0D108BD9-81ED-4DB2-BD59-A6C34878D82A}">
                    <a16:rowId xmlns:a16="http://schemas.microsoft.com/office/drawing/2014/main" val="1209268039"/>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dirty="0"/>
                        <a:t>United HealthCare</a:t>
                      </a:r>
                    </a:p>
                  </a:txBody>
                  <a:tcPr/>
                </a:tc>
                <a:extLst>
                  <a:ext uri="{0D108BD9-81ED-4DB2-BD59-A6C34878D82A}">
                    <a16:rowId xmlns:a16="http://schemas.microsoft.com/office/drawing/2014/main" val="3155805582"/>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3060749757"/>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2350981053"/>
                  </a:ext>
                </a:extLst>
              </a:tr>
              <a:tr h="263487">
                <a:tc>
                  <a:txBody>
                    <a:bodyPr/>
                    <a:lstStyle/>
                    <a:p>
                      <a:r>
                        <a:rPr lang="en-US" sz="1400" dirty="0"/>
                        <a:t>EE Only</a:t>
                      </a:r>
                    </a:p>
                  </a:txBody>
                  <a:tcPr/>
                </a:tc>
                <a:tc>
                  <a:txBody>
                    <a:bodyPr/>
                    <a:lstStyle/>
                    <a:p>
                      <a:pPr lvl="0" algn="r">
                        <a:buNone/>
                      </a:pPr>
                      <a:r>
                        <a:rPr lang="en-US" sz="1400" dirty="0"/>
                        <a:t>161</a:t>
                      </a:r>
                    </a:p>
                  </a:txBody>
                  <a:tcPr/>
                </a:tc>
                <a:tc>
                  <a:txBody>
                    <a:bodyPr/>
                    <a:lstStyle/>
                    <a:p>
                      <a:pPr algn="r"/>
                      <a:r>
                        <a:rPr lang="en-US" sz="1400" dirty="0"/>
                        <a:t>$1,256.05</a:t>
                      </a:r>
                    </a:p>
                  </a:txBody>
                  <a:tcPr/>
                </a:tc>
                <a:tc>
                  <a:txBody>
                    <a:bodyPr/>
                    <a:lstStyle/>
                    <a:p>
                      <a:pPr algn="r"/>
                      <a:r>
                        <a:rPr lang="en-US" sz="1400" dirty="0"/>
                        <a:t>$1,323.00</a:t>
                      </a:r>
                    </a:p>
                  </a:txBody>
                  <a:tcPr/>
                </a:tc>
                <a:extLst>
                  <a:ext uri="{0D108BD9-81ED-4DB2-BD59-A6C34878D82A}">
                    <a16:rowId xmlns:a16="http://schemas.microsoft.com/office/drawing/2014/main" val="2953722707"/>
                  </a:ext>
                </a:extLst>
              </a:tr>
              <a:tr h="263487">
                <a:tc>
                  <a:txBody>
                    <a:bodyPr/>
                    <a:lstStyle/>
                    <a:p>
                      <a:r>
                        <a:rPr lang="en-US" sz="1400" dirty="0"/>
                        <a:t>EE + 1</a:t>
                      </a:r>
                    </a:p>
                  </a:txBody>
                  <a:tcPr/>
                </a:tc>
                <a:tc>
                  <a:txBody>
                    <a:bodyPr/>
                    <a:lstStyle/>
                    <a:p>
                      <a:pPr lvl="0" algn="r">
                        <a:buNone/>
                      </a:pPr>
                      <a:r>
                        <a:rPr lang="en-US" sz="1400" dirty="0"/>
                        <a:t>146</a:t>
                      </a:r>
                    </a:p>
                  </a:txBody>
                  <a:tcPr/>
                </a:tc>
                <a:tc>
                  <a:txBody>
                    <a:bodyPr/>
                    <a:lstStyle/>
                    <a:p>
                      <a:pPr algn="r"/>
                      <a:r>
                        <a:rPr lang="en-US" sz="1400" dirty="0"/>
                        <a:t>$2,623.52</a:t>
                      </a:r>
                    </a:p>
                  </a:txBody>
                  <a:tcPr/>
                </a:tc>
                <a:tc>
                  <a:txBody>
                    <a:bodyPr/>
                    <a:lstStyle/>
                    <a:p>
                      <a:pPr algn="r"/>
                      <a:r>
                        <a:rPr lang="en-US" sz="1400" dirty="0"/>
                        <a:t>$2,763.00</a:t>
                      </a:r>
                    </a:p>
                  </a:txBody>
                  <a:tcPr/>
                </a:tc>
                <a:extLst>
                  <a:ext uri="{0D108BD9-81ED-4DB2-BD59-A6C34878D82A}">
                    <a16:rowId xmlns:a16="http://schemas.microsoft.com/office/drawing/2014/main" val="3253436620"/>
                  </a:ext>
                </a:extLst>
              </a:tr>
              <a:tr h="263487">
                <a:tc>
                  <a:txBody>
                    <a:bodyPr/>
                    <a:lstStyle/>
                    <a:p>
                      <a:r>
                        <a:rPr lang="en-US" sz="1400" dirty="0"/>
                        <a:t>EE + Family</a:t>
                      </a:r>
                    </a:p>
                  </a:txBody>
                  <a:tcPr/>
                </a:tc>
                <a:tc>
                  <a:txBody>
                    <a:bodyPr/>
                    <a:lstStyle/>
                    <a:p>
                      <a:pPr lvl="0" algn="r">
                        <a:buNone/>
                      </a:pPr>
                      <a:r>
                        <a:rPr lang="en-US" sz="1400" dirty="0"/>
                        <a:t>69</a:t>
                      </a:r>
                    </a:p>
                  </a:txBody>
                  <a:tcPr/>
                </a:tc>
                <a:tc>
                  <a:txBody>
                    <a:bodyPr/>
                    <a:lstStyle/>
                    <a:p>
                      <a:pPr algn="r"/>
                      <a:r>
                        <a:rPr lang="en-US" sz="1400" dirty="0"/>
                        <a:t>$3,768.39</a:t>
                      </a:r>
                    </a:p>
                  </a:txBody>
                  <a:tcPr/>
                </a:tc>
                <a:tc>
                  <a:txBody>
                    <a:bodyPr/>
                    <a:lstStyle/>
                    <a:p>
                      <a:pPr algn="r"/>
                      <a:r>
                        <a:rPr lang="en-US" sz="1400" dirty="0"/>
                        <a:t>$3,969.00</a:t>
                      </a:r>
                    </a:p>
                  </a:txBody>
                  <a:tcPr/>
                </a:tc>
                <a:extLst>
                  <a:ext uri="{0D108BD9-81ED-4DB2-BD59-A6C34878D82A}">
                    <a16:rowId xmlns:a16="http://schemas.microsoft.com/office/drawing/2014/main" val="1379690262"/>
                  </a:ext>
                </a:extLst>
              </a:tr>
              <a:tr h="263487">
                <a:tc>
                  <a:txBody>
                    <a:bodyPr/>
                    <a:lstStyle/>
                    <a:p>
                      <a:r>
                        <a:rPr lang="en-US" sz="1400"/>
                        <a:t>Monthly Premium</a:t>
                      </a:r>
                    </a:p>
                  </a:txBody>
                  <a:tcPr/>
                </a:tc>
                <a:tc gridSpan="2">
                  <a:txBody>
                    <a:bodyPr/>
                    <a:lstStyle/>
                    <a:p>
                      <a:pPr lvl="0" algn="r">
                        <a:buNone/>
                      </a:pPr>
                      <a:r>
                        <a:rPr lang="en-US" sz="1400" dirty="0"/>
                        <a:t>$845,276.88</a:t>
                      </a:r>
                    </a:p>
                  </a:txBody>
                  <a:tcPr/>
                </a:tc>
                <a:tc hMerge="1">
                  <a:txBody>
                    <a:bodyPr/>
                    <a:lstStyle/>
                    <a:p>
                      <a:endParaRPr lang="en-US"/>
                    </a:p>
                  </a:txBody>
                  <a:tcPr/>
                </a:tc>
                <a:tc>
                  <a:txBody>
                    <a:bodyPr/>
                    <a:lstStyle/>
                    <a:p>
                      <a:pPr algn="r"/>
                      <a:r>
                        <a:rPr lang="en-US" sz="1400" dirty="0"/>
                        <a:t>$890,262.00</a:t>
                      </a:r>
                    </a:p>
                  </a:txBody>
                  <a:tcPr/>
                </a:tc>
                <a:extLst>
                  <a:ext uri="{0D108BD9-81ED-4DB2-BD59-A6C34878D82A}">
                    <a16:rowId xmlns:a16="http://schemas.microsoft.com/office/drawing/2014/main" val="3068323759"/>
                  </a:ext>
                </a:extLst>
              </a:tr>
              <a:tr h="263487">
                <a:tc>
                  <a:txBody>
                    <a:bodyPr/>
                    <a:lstStyle/>
                    <a:p>
                      <a:r>
                        <a:rPr lang="en-US" sz="1400"/>
                        <a:t>Annual Premium</a:t>
                      </a:r>
                    </a:p>
                  </a:txBody>
                  <a:tcPr/>
                </a:tc>
                <a:tc gridSpan="2">
                  <a:txBody>
                    <a:bodyPr/>
                    <a:lstStyle/>
                    <a:p>
                      <a:pPr lvl="0" algn="r">
                        <a:buNone/>
                      </a:pPr>
                      <a:r>
                        <a:rPr lang="en-US" sz="1400" dirty="0"/>
                        <a:t>$10,143,322.56</a:t>
                      </a:r>
                    </a:p>
                  </a:txBody>
                  <a:tcPr/>
                </a:tc>
                <a:tc hMerge="1">
                  <a:txBody>
                    <a:bodyPr/>
                    <a:lstStyle/>
                    <a:p>
                      <a:endParaRPr lang="en-US"/>
                    </a:p>
                  </a:txBody>
                  <a:tcPr/>
                </a:tc>
                <a:tc>
                  <a:txBody>
                    <a:bodyPr/>
                    <a:lstStyle/>
                    <a:p>
                      <a:pPr algn="r"/>
                      <a:r>
                        <a:rPr lang="en-US" sz="1400" dirty="0"/>
                        <a:t>$10,683,144</a:t>
                      </a:r>
                    </a:p>
                  </a:txBody>
                  <a:tcPr/>
                </a:tc>
                <a:extLst>
                  <a:ext uri="{0D108BD9-81ED-4DB2-BD59-A6C34878D82A}">
                    <a16:rowId xmlns:a16="http://schemas.microsoft.com/office/drawing/2014/main" val="3014699030"/>
                  </a:ext>
                </a:extLst>
              </a:tr>
              <a:tr h="263487">
                <a:tc>
                  <a:txBody>
                    <a:bodyPr/>
                    <a:lstStyle/>
                    <a:p>
                      <a:r>
                        <a:rPr lang="en-US" sz="1400" dirty="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+7.11%%</a:t>
                      </a:r>
                    </a:p>
                  </a:txBody>
                  <a:tcPr/>
                </a:tc>
                <a:extLst>
                  <a:ext uri="{0D108BD9-81ED-4DB2-BD59-A6C34878D82A}">
                    <a16:rowId xmlns:a16="http://schemas.microsoft.com/office/drawing/2014/main" val="2807542102"/>
                  </a:ext>
                </a:extLst>
              </a:tr>
              <a:tr h="263487">
                <a:tc>
                  <a:txBody>
                    <a:bodyPr/>
                    <a:lstStyle/>
                    <a:p>
                      <a:r>
                        <a:rPr lang="en-US" sz="1400" b="1"/>
                        <a:t>$ Change Over Current</a:t>
                      </a:r>
                    </a:p>
                  </a:txBody>
                  <a:tcPr/>
                </a:tc>
                <a:tc gridSpan="2">
                  <a:txBody>
                    <a:bodyPr/>
                    <a:lstStyle/>
                    <a:p>
                      <a:pPr lvl="0" algn="r">
                        <a:buNone/>
                      </a:pPr>
                      <a:r>
                        <a:rPr lang="en-US" sz="1400" b="1" dirty="0"/>
                        <a:t>+$169,552.92</a:t>
                      </a:r>
                    </a:p>
                  </a:txBody>
                  <a:tcPr/>
                </a:tc>
                <a:tc hMerge="1">
                  <a:txBody>
                    <a:bodyPr/>
                    <a:lstStyle/>
                    <a:p>
                      <a:endParaRPr lang="en-US"/>
                    </a:p>
                  </a:txBody>
                  <a:tcPr/>
                </a:tc>
                <a:tc>
                  <a:txBody>
                    <a:bodyPr/>
                    <a:lstStyle/>
                    <a:p>
                      <a:pPr algn="r"/>
                      <a:r>
                        <a:rPr lang="en-US" sz="1400" b="1" dirty="0">
                          <a:solidFill>
                            <a:schemeClr val="tx1"/>
                          </a:solidFill>
                        </a:rPr>
                        <a:t>+$709,374.36</a:t>
                      </a:r>
                    </a:p>
                  </a:txBody>
                  <a:tcPr/>
                </a:tc>
                <a:extLst>
                  <a:ext uri="{0D108BD9-81ED-4DB2-BD59-A6C34878D82A}">
                    <a16:rowId xmlns:a16="http://schemas.microsoft.com/office/drawing/2014/main" val="1062213520"/>
                  </a:ext>
                </a:extLst>
              </a:tr>
            </a:tbl>
          </a:graphicData>
        </a:graphic>
      </p:graphicFrame>
      <p:graphicFrame>
        <p:nvGraphicFramePr>
          <p:cNvPr id="4" name="Table 3">
            <a:extLst>
              <a:ext uri="{FF2B5EF4-FFF2-40B4-BE49-F238E27FC236}">
                <a16:creationId xmlns:a16="http://schemas.microsoft.com/office/drawing/2014/main" id="{08E71C30-8F9A-64A6-FADA-D0293B2FBCC9}"/>
              </a:ext>
            </a:extLst>
          </p:cNvPr>
          <p:cNvGraphicFramePr>
            <a:graphicFrameLocks noGrp="1"/>
          </p:cNvGraphicFramePr>
          <p:nvPr>
            <p:extLst>
              <p:ext uri="{D42A27DB-BD31-4B8C-83A1-F6EECF244321}">
                <p14:modId xmlns:p14="http://schemas.microsoft.com/office/powerpoint/2010/main" val="3077729220"/>
              </p:ext>
            </p:extLst>
          </p:nvPr>
        </p:nvGraphicFramePr>
        <p:xfrm>
          <a:off x="2992582" y="5698982"/>
          <a:ext cx="6054375" cy="304800"/>
        </p:xfrm>
        <a:graphic>
          <a:graphicData uri="http://schemas.openxmlformats.org/drawingml/2006/table">
            <a:tbl>
              <a:tblPr firstRow="1" bandRow="1">
                <a:tableStyleId>{5C22544A-7EE6-4342-B048-85BDC9FD1C3A}</a:tableStyleId>
              </a:tblPr>
              <a:tblGrid>
                <a:gridCol w="3057237">
                  <a:extLst>
                    <a:ext uri="{9D8B030D-6E8A-4147-A177-3AD203B41FA5}">
                      <a16:colId xmlns:a16="http://schemas.microsoft.com/office/drawing/2014/main" val="1784526357"/>
                    </a:ext>
                  </a:extLst>
                </a:gridCol>
                <a:gridCol w="2997138">
                  <a:extLst>
                    <a:ext uri="{9D8B030D-6E8A-4147-A177-3AD203B41FA5}">
                      <a16:colId xmlns:a16="http://schemas.microsoft.com/office/drawing/2014/main" val="3166807711"/>
                    </a:ext>
                  </a:extLst>
                </a:gridCol>
              </a:tblGrid>
              <a:tr h="301856">
                <a:tc>
                  <a:txBody>
                    <a:bodyPr/>
                    <a:lstStyle/>
                    <a:p>
                      <a:r>
                        <a:rPr lang="en-US" sz="1400" b="1" dirty="0">
                          <a:solidFill>
                            <a:schemeClr val="bg1"/>
                          </a:solidFill>
                        </a:rPr>
                        <a:t>Total Estimated Increase from Current </a:t>
                      </a:r>
                    </a:p>
                  </a:txBody>
                  <a:tcPr>
                    <a:solidFill>
                      <a:srgbClr val="632340"/>
                    </a:solidFill>
                  </a:tcPr>
                </a:tc>
                <a:tc>
                  <a:txBody>
                    <a:bodyPr/>
                    <a:lstStyle/>
                    <a:p>
                      <a:pPr algn="ctr"/>
                      <a:r>
                        <a:rPr lang="en-US" sz="1400" b="1" dirty="0">
                          <a:solidFill>
                            <a:schemeClr val="bg1"/>
                          </a:solidFill>
                        </a:rPr>
                        <a:t>+$1,294,288.32</a:t>
                      </a:r>
                    </a:p>
                  </a:txBody>
                  <a:tcPr>
                    <a:solidFill>
                      <a:srgbClr val="632340"/>
                    </a:solidFill>
                  </a:tcPr>
                </a:tc>
                <a:extLst>
                  <a:ext uri="{0D108BD9-81ED-4DB2-BD59-A6C34878D82A}">
                    <a16:rowId xmlns:a16="http://schemas.microsoft.com/office/drawing/2014/main" val="1258049359"/>
                  </a:ext>
                </a:extLst>
              </a:tr>
            </a:tbl>
          </a:graphicData>
        </a:graphic>
      </p:graphicFrame>
    </p:spTree>
    <p:extLst>
      <p:ext uri="{BB962C8B-B14F-4D97-AF65-F5344CB8AC3E}">
        <p14:creationId xmlns:p14="http://schemas.microsoft.com/office/powerpoint/2010/main" val="7144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a:xfrm>
            <a:off x="438150" y="147783"/>
            <a:ext cx="11315699" cy="1103746"/>
          </a:xfrm>
        </p:spPr>
        <p:txBody>
          <a:bodyPr>
            <a:normAutofit/>
          </a:bodyPr>
          <a:lstStyle/>
          <a:p>
            <a:pPr lvl="0"/>
            <a:r>
              <a:rPr lang="en-US" dirty="0">
                <a:cs typeface="Arial"/>
              </a:rPr>
              <a:t>Rate Comparison – VEBA HMO &amp; PPO Option 2a</a:t>
            </a:r>
            <a:br>
              <a:rPr lang="en-US" dirty="0">
                <a:cs typeface="Arial"/>
              </a:rPr>
            </a:br>
            <a:r>
              <a:rPr lang="en-US" sz="1600" dirty="0">
                <a:latin typeface="+mj-lt"/>
                <a:cs typeface="Arial" panose="020B0604020202020204" pitchFamily="34" charset="0"/>
              </a:rPr>
              <a:t>Quote #2 (a) - All Benefit Eligible Active Employees and Early Retirees </a:t>
            </a:r>
            <a:r>
              <a:rPr lang="en-US" sz="1600" u="sng" dirty="0">
                <a:latin typeface="+mj-lt"/>
                <a:cs typeface="Arial" panose="020B0604020202020204" pitchFamily="34" charset="0"/>
              </a:rPr>
              <a:t>except</a:t>
            </a:r>
            <a:r>
              <a:rPr lang="en-US" sz="1600" dirty="0">
                <a:latin typeface="+mj-lt"/>
                <a:cs typeface="Arial" panose="020B0604020202020204" pitchFamily="34" charset="0"/>
              </a:rPr>
              <a:t> CSEA 579</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3368392889"/>
              </p:ext>
            </p:extLst>
          </p:nvPr>
        </p:nvGraphicFramePr>
        <p:xfrm>
          <a:off x="542636" y="1664033"/>
          <a:ext cx="5146964" cy="3779520"/>
        </p:xfrm>
        <a:graphic>
          <a:graphicData uri="http://schemas.openxmlformats.org/drawingml/2006/table">
            <a:tbl>
              <a:tblPr firstRow="1" bandRow="1">
                <a:tableStyleId>{5C22544A-7EE6-4342-B048-85BDC9FD1C3A}</a:tableStyleId>
              </a:tblPr>
              <a:tblGrid>
                <a:gridCol w="1535545">
                  <a:extLst>
                    <a:ext uri="{9D8B030D-6E8A-4147-A177-3AD203B41FA5}">
                      <a16:colId xmlns:a16="http://schemas.microsoft.com/office/drawing/2014/main" val="2865777675"/>
                    </a:ext>
                  </a:extLst>
                </a:gridCol>
                <a:gridCol w="523241">
                  <a:extLst>
                    <a:ext uri="{9D8B030D-6E8A-4147-A177-3AD203B41FA5}">
                      <a16:colId xmlns:a16="http://schemas.microsoft.com/office/drawing/2014/main" val="3004253403"/>
                    </a:ext>
                  </a:extLst>
                </a:gridCol>
                <a:gridCol w="1139305">
                  <a:extLst>
                    <a:ext uri="{9D8B030D-6E8A-4147-A177-3AD203B41FA5}">
                      <a16:colId xmlns:a16="http://schemas.microsoft.com/office/drawing/2014/main" val="3306517564"/>
                    </a:ext>
                  </a:extLst>
                </a:gridCol>
                <a:gridCol w="1948873">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VEBA</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United HealthCare</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dirty="0"/>
                        <a:t>HMO Full Network</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2a </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59</a:t>
                      </a:r>
                    </a:p>
                  </a:txBody>
                  <a:tcPr/>
                </a:tc>
                <a:tc>
                  <a:txBody>
                    <a:bodyPr/>
                    <a:lstStyle/>
                    <a:p>
                      <a:pPr algn="r"/>
                      <a:r>
                        <a:rPr lang="en-US" sz="1400" dirty="0"/>
                        <a:t>$818.23</a:t>
                      </a:r>
                    </a:p>
                  </a:txBody>
                  <a:tcPr/>
                </a:tc>
                <a:tc>
                  <a:txBody>
                    <a:bodyPr/>
                    <a:lstStyle/>
                    <a:p>
                      <a:pPr algn="r"/>
                      <a:r>
                        <a:rPr lang="en-US" sz="1400" dirty="0"/>
                        <a:t>$844.00</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43</a:t>
                      </a:r>
                    </a:p>
                  </a:txBody>
                  <a:tcPr/>
                </a:tc>
                <a:tc>
                  <a:txBody>
                    <a:bodyPr/>
                    <a:lstStyle/>
                    <a:p>
                      <a:pPr algn="r"/>
                      <a:r>
                        <a:rPr lang="en-US" sz="1400" dirty="0"/>
                        <a:t>$1,716.68</a:t>
                      </a:r>
                    </a:p>
                  </a:txBody>
                  <a:tcPr/>
                </a:tc>
                <a:tc>
                  <a:txBody>
                    <a:bodyPr/>
                    <a:lstStyle/>
                    <a:p>
                      <a:pPr algn="r"/>
                      <a:r>
                        <a:rPr lang="en-US" sz="1400" dirty="0"/>
                        <a:t>$1,771.00</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129</a:t>
                      </a:r>
                    </a:p>
                  </a:txBody>
                  <a:tcPr/>
                </a:tc>
                <a:tc>
                  <a:txBody>
                    <a:bodyPr/>
                    <a:lstStyle/>
                    <a:p>
                      <a:pPr algn="r"/>
                      <a:r>
                        <a:rPr lang="en-US" sz="1400" dirty="0"/>
                        <a:t>$2,452.93</a:t>
                      </a:r>
                    </a:p>
                  </a:txBody>
                  <a:tcPr/>
                </a:tc>
                <a:tc>
                  <a:txBody>
                    <a:bodyPr/>
                    <a:lstStyle/>
                    <a:p>
                      <a:pPr algn="r"/>
                      <a:r>
                        <a:rPr lang="en-US" sz="1400" dirty="0"/>
                        <a:t>$2,530.00</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$438,520,78</a:t>
                      </a:r>
                    </a:p>
                  </a:txBody>
                  <a:tcPr/>
                </a:tc>
                <a:tc hMerge="1">
                  <a:txBody>
                    <a:bodyPr/>
                    <a:lstStyle/>
                    <a:p>
                      <a:endParaRPr lang="en-US"/>
                    </a:p>
                  </a:txBody>
                  <a:tcPr/>
                </a:tc>
                <a:tc>
                  <a:txBody>
                    <a:bodyPr/>
                    <a:lstStyle/>
                    <a:p>
                      <a:pPr algn="r"/>
                      <a:r>
                        <a:rPr lang="en-US" sz="1400" dirty="0"/>
                        <a:t>$452,319.00</a:t>
                      </a:r>
                    </a:p>
                  </a:txBody>
                  <a:tcPr/>
                </a:tc>
                <a:extLst>
                  <a:ext uri="{0D108BD9-81ED-4DB2-BD59-A6C34878D82A}">
                    <a16:rowId xmlns:a16="http://schemas.microsoft.com/office/drawing/2014/main" val="1677922422"/>
                  </a:ext>
                </a:extLst>
              </a:tr>
              <a:tr h="263487">
                <a:tc>
                  <a:txBody>
                    <a:bodyPr/>
                    <a:lstStyle/>
                    <a:p>
                      <a:r>
                        <a:rPr lang="en-US" sz="1400" dirty="0"/>
                        <a:t>Annual Premium</a:t>
                      </a:r>
                    </a:p>
                  </a:txBody>
                  <a:tcPr/>
                </a:tc>
                <a:tc gridSpan="2">
                  <a:txBody>
                    <a:bodyPr/>
                    <a:lstStyle/>
                    <a:p>
                      <a:pPr lvl="0" algn="r">
                        <a:buNone/>
                      </a:pPr>
                      <a:r>
                        <a:rPr lang="en-US" sz="1400" dirty="0"/>
                        <a:t>$5,262,249.36</a:t>
                      </a:r>
                    </a:p>
                  </a:txBody>
                  <a:tcPr/>
                </a:tc>
                <a:tc hMerge="1">
                  <a:txBody>
                    <a:bodyPr/>
                    <a:lstStyle/>
                    <a:p>
                      <a:endParaRPr lang="en-US"/>
                    </a:p>
                  </a:txBody>
                  <a:tcPr/>
                </a:tc>
                <a:tc>
                  <a:txBody>
                    <a:bodyPr/>
                    <a:lstStyle/>
                    <a:p>
                      <a:pPr algn="r"/>
                      <a:r>
                        <a:rPr lang="en-US" sz="1400" dirty="0"/>
                        <a:t>$5,427,828.00</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+4.90%</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solidFill>
                            <a:schemeClr val="tx1"/>
                          </a:solidFill>
                        </a:rPr>
                        <a:t>+$253,541.28</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84C5CB2B-B66A-492F-99E4-9CF0E5BE3271}"/>
              </a:ext>
            </a:extLst>
          </p:cNvPr>
          <p:cNvGraphicFramePr>
            <a:graphicFrameLocks noGrp="1"/>
          </p:cNvGraphicFramePr>
          <p:nvPr>
            <p:extLst>
              <p:ext uri="{D42A27DB-BD31-4B8C-83A1-F6EECF244321}">
                <p14:modId xmlns:p14="http://schemas.microsoft.com/office/powerpoint/2010/main" val="2538601831"/>
              </p:ext>
            </p:extLst>
          </p:nvPr>
        </p:nvGraphicFramePr>
        <p:xfrm>
          <a:off x="6502401" y="1649800"/>
          <a:ext cx="5146964" cy="3793753"/>
        </p:xfrm>
        <a:graphic>
          <a:graphicData uri="http://schemas.openxmlformats.org/drawingml/2006/table">
            <a:tbl>
              <a:tblPr firstRow="1" bandRow="1">
                <a:tableStyleId>{5C22544A-7EE6-4342-B048-85BDC9FD1C3A}</a:tableStyleId>
              </a:tblPr>
              <a:tblGrid>
                <a:gridCol w="1539111">
                  <a:extLst>
                    <a:ext uri="{9D8B030D-6E8A-4147-A177-3AD203B41FA5}">
                      <a16:colId xmlns:a16="http://schemas.microsoft.com/office/drawing/2014/main" val="1912937720"/>
                    </a:ext>
                  </a:extLst>
                </a:gridCol>
                <a:gridCol w="519675">
                  <a:extLst>
                    <a:ext uri="{9D8B030D-6E8A-4147-A177-3AD203B41FA5}">
                      <a16:colId xmlns:a16="http://schemas.microsoft.com/office/drawing/2014/main" val="2084616454"/>
                    </a:ext>
                  </a:extLst>
                </a:gridCol>
                <a:gridCol w="1048857">
                  <a:extLst>
                    <a:ext uri="{9D8B030D-6E8A-4147-A177-3AD203B41FA5}">
                      <a16:colId xmlns:a16="http://schemas.microsoft.com/office/drawing/2014/main" val="3552329364"/>
                    </a:ext>
                  </a:extLst>
                </a:gridCol>
                <a:gridCol w="2039321">
                  <a:extLst>
                    <a:ext uri="{9D8B030D-6E8A-4147-A177-3AD203B41FA5}">
                      <a16:colId xmlns:a16="http://schemas.microsoft.com/office/drawing/2014/main" val="898678130"/>
                    </a:ext>
                  </a:extLst>
                </a:gridCol>
              </a:tblGrid>
              <a:tr h="303551">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VEBA</a:t>
                      </a:r>
                    </a:p>
                  </a:txBody>
                  <a:tcPr/>
                </a:tc>
                <a:extLst>
                  <a:ext uri="{0D108BD9-81ED-4DB2-BD59-A6C34878D82A}">
                    <a16:rowId xmlns:a16="http://schemas.microsoft.com/office/drawing/2014/main" val="2387031852"/>
                  </a:ext>
                </a:extLst>
              </a:tr>
              <a:tr h="303551">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United HealthCare</a:t>
                      </a:r>
                    </a:p>
                  </a:txBody>
                  <a:tcPr/>
                </a:tc>
                <a:extLst>
                  <a:ext uri="{0D108BD9-81ED-4DB2-BD59-A6C34878D82A}">
                    <a16:rowId xmlns:a16="http://schemas.microsoft.com/office/drawing/2014/main" val="3825616335"/>
                  </a:ext>
                </a:extLst>
              </a:tr>
              <a:tr h="303551">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540537232"/>
                  </a:ext>
                </a:extLst>
              </a:tr>
              <a:tr h="303551">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2a</a:t>
                      </a:r>
                    </a:p>
                  </a:txBody>
                  <a:tcPr anchor="ctr">
                    <a:solidFill>
                      <a:srgbClr val="632340"/>
                    </a:solidFill>
                  </a:tcPr>
                </a:tc>
                <a:extLst>
                  <a:ext uri="{0D108BD9-81ED-4DB2-BD59-A6C34878D82A}">
                    <a16:rowId xmlns:a16="http://schemas.microsoft.com/office/drawing/2014/main" val="1289869792"/>
                  </a:ext>
                </a:extLst>
              </a:tr>
              <a:tr h="303551">
                <a:tc>
                  <a:txBody>
                    <a:bodyPr/>
                    <a:lstStyle/>
                    <a:p>
                      <a:r>
                        <a:rPr lang="en-US" sz="1400" dirty="0"/>
                        <a:t>EE Only</a:t>
                      </a:r>
                    </a:p>
                  </a:txBody>
                  <a:tcPr/>
                </a:tc>
                <a:tc>
                  <a:txBody>
                    <a:bodyPr/>
                    <a:lstStyle/>
                    <a:p>
                      <a:pPr lvl="0" algn="r">
                        <a:buNone/>
                      </a:pPr>
                      <a:r>
                        <a:rPr lang="en-US" sz="1400" dirty="0"/>
                        <a:t>106</a:t>
                      </a:r>
                    </a:p>
                  </a:txBody>
                  <a:tcPr/>
                </a:tc>
                <a:tc>
                  <a:txBody>
                    <a:bodyPr/>
                    <a:lstStyle/>
                    <a:p>
                      <a:pPr algn="r"/>
                      <a:r>
                        <a:rPr lang="en-US" sz="1400" dirty="0"/>
                        <a:t>$1,256.05</a:t>
                      </a:r>
                    </a:p>
                  </a:txBody>
                  <a:tcPr/>
                </a:tc>
                <a:tc>
                  <a:txBody>
                    <a:bodyPr/>
                    <a:lstStyle/>
                    <a:p>
                      <a:pPr algn="r"/>
                      <a:r>
                        <a:rPr lang="en-US" sz="1400" dirty="0"/>
                        <a:t>$1,324.00</a:t>
                      </a:r>
                    </a:p>
                  </a:txBody>
                  <a:tcPr/>
                </a:tc>
                <a:extLst>
                  <a:ext uri="{0D108BD9-81ED-4DB2-BD59-A6C34878D82A}">
                    <a16:rowId xmlns:a16="http://schemas.microsoft.com/office/drawing/2014/main" val="402668792"/>
                  </a:ext>
                </a:extLst>
              </a:tr>
              <a:tr h="303551">
                <a:tc>
                  <a:txBody>
                    <a:bodyPr/>
                    <a:lstStyle/>
                    <a:p>
                      <a:r>
                        <a:rPr lang="en-US" sz="1400" dirty="0"/>
                        <a:t>EE + 1</a:t>
                      </a:r>
                    </a:p>
                  </a:txBody>
                  <a:tcPr/>
                </a:tc>
                <a:tc>
                  <a:txBody>
                    <a:bodyPr/>
                    <a:lstStyle/>
                    <a:p>
                      <a:pPr lvl="0" algn="r">
                        <a:buNone/>
                      </a:pPr>
                      <a:r>
                        <a:rPr lang="en-US" sz="1400" dirty="0"/>
                        <a:t>95</a:t>
                      </a:r>
                    </a:p>
                  </a:txBody>
                  <a:tcPr/>
                </a:tc>
                <a:tc>
                  <a:txBody>
                    <a:bodyPr/>
                    <a:lstStyle/>
                    <a:p>
                      <a:pPr algn="r"/>
                      <a:r>
                        <a:rPr lang="en-US" sz="1400" dirty="0"/>
                        <a:t>$2,623.52</a:t>
                      </a:r>
                    </a:p>
                  </a:txBody>
                  <a:tcPr/>
                </a:tc>
                <a:tc>
                  <a:txBody>
                    <a:bodyPr/>
                    <a:lstStyle/>
                    <a:p>
                      <a:pPr algn="r"/>
                      <a:r>
                        <a:rPr lang="en-US" sz="1400" dirty="0"/>
                        <a:t>$2,765.00</a:t>
                      </a:r>
                    </a:p>
                  </a:txBody>
                  <a:tcPr/>
                </a:tc>
                <a:extLst>
                  <a:ext uri="{0D108BD9-81ED-4DB2-BD59-A6C34878D82A}">
                    <a16:rowId xmlns:a16="http://schemas.microsoft.com/office/drawing/2014/main" val="1991882534"/>
                  </a:ext>
                </a:extLst>
              </a:tr>
              <a:tr h="319033">
                <a:tc>
                  <a:txBody>
                    <a:bodyPr/>
                    <a:lstStyle/>
                    <a:p>
                      <a:r>
                        <a:rPr lang="en-US" sz="1400"/>
                        <a:t>EE + Family</a:t>
                      </a:r>
                    </a:p>
                  </a:txBody>
                  <a:tcPr/>
                </a:tc>
                <a:tc>
                  <a:txBody>
                    <a:bodyPr/>
                    <a:lstStyle/>
                    <a:p>
                      <a:pPr lvl="0" algn="r">
                        <a:buNone/>
                      </a:pPr>
                      <a:r>
                        <a:rPr lang="en-US" sz="1400" dirty="0"/>
                        <a:t>63</a:t>
                      </a:r>
                    </a:p>
                  </a:txBody>
                  <a:tcPr/>
                </a:tc>
                <a:tc>
                  <a:txBody>
                    <a:bodyPr/>
                    <a:lstStyle/>
                    <a:p>
                      <a:pPr algn="r"/>
                      <a:r>
                        <a:rPr lang="en-US" sz="1400" dirty="0"/>
                        <a:t>$3,768.393</a:t>
                      </a:r>
                    </a:p>
                  </a:txBody>
                  <a:tcPr/>
                </a:tc>
                <a:tc>
                  <a:txBody>
                    <a:bodyPr/>
                    <a:lstStyle/>
                    <a:p>
                      <a:pPr algn="r"/>
                      <a:r>
                        <a:rPr lang="en-US" sz="1400" dirty="0"/>
                        <a:t>$3,972.00</a:t>
                      </a:r>
                    </a:p>
                  </a:txBody>
                  <a:tcPr/>
                </a:tc>
                <a:extLst>
                  <a:ext uri="{0D108BD9-81ED-4DB2-BD59-A6C34878D82A}">
                    <a16:rowId xmlns:a16="http://schemas.microsoft.com/office/drawing/2014/main" val="1870309692"/>
                  </a:ext>
                </a:extLst>
              </a:tr>
              <a:tr h="303551">
                <a:tc>
                  <a:txBody>
                    <a:bodyPr/>
                    <a:lstStyle/>
                    <a:p>
                      <a:r>
                        <a:rPr lang="en-US" sz="1400"/>
                        <a:t>Monthly Premium</a:t>
                      </a:r>
                    </a:p>
                  </a:txBody>
                  <a:tcPr/>
                </a:tc>
                <a:tc gridSpan="2">
                  <a:txBody>
                    <a:bodyPr/>
                    <a:lstStyle/>
                    <a:p>
                      <a:pPr lvl="0" algn="r">
                        <a:buNone/>
                      </a:pPr>
                      <a:r>
                        <a:rPr lang="en-US" sz="1400" dirty="0"/>
                        <a:t>$225,492.61</a:t>
                      </a:r>
                    </a:p>
                  </a:txBody>
                  <a:tcPr/>
                </a:tc>
                <a:tc hMerge="1">
                  <a:txBody>
                    <a:bodyPr/>
                    <a:lstStyle/>
                    <a:p>
                      <a:endParaRPr lang="en-US"/>
                    </a:p>
                  </a:txBody>
                  <a:tcPr/>
                </a:tc>
                <a:tc>
                  <a:txBody>
                    <a:bodyPr/>
                    <a:lstStyle/>
                    <a:p>
                      <a:pPr algn="r"/>
                      <a:r>
                        <a:rPr lang="en-US" sz="1400" dirty="0"/>
                        <a:t>$653,255.00</a:t>
                      </a:r>
                    </a:p>
                  </a:txBody>
                  <a:tcPr/>
                </a:tc>
                <a:extLst>
                  <a:ext uri="{0D108BD9-81ED-4DB2-BD59-A6C34878D82A}">
                    <a16:rowId xmlns:a16="http://schemas.microsoft.com/office/drawing/2014/main" val="631069883"/>
                  </a:ext>
                </a:extLst>
              </a:tr>
              <a:tr h="303551">
                <a:tc>
                  <a:txBody>
                    <a:bodyPr/>
                    <a:lstStyle/>
                    <a:p>
                      <a:r>
                        <a:rPr lang="en-US" sz="1400" dirty="0"/>
                        <a:t>Annual Premium</a:t>
                      </a:r>
                    </a:p>
                  </a:txBody>
                  <a:tcPr/>
                </a:tc>
                <a:tc gridSpan="2">
                  <a:txBody>
                    <a:bodyPr/>
                    <a:lstStyle/>
                    <a:p>
                      <a:pPr lvl="0" algn="r">
                        <a:buNone/>
                      </a:pPr>
                      <a:r>
                        <a:rPr lang="en-US" sz="1400" dirty="0"/>
                        <a:t>$2,705,911.32</a:t>
                      </a:r>
                    </a:p>
                  </a:txBody>
                  <a:tcPr/>
                </a:tc>
                <a:tc hMerge="1">
                  <a:txBody>
                    <a:bodyPr/>
                    <a:lstStyle/>
                    <a:p>
                      <a:endParaRPr lang="en-US"/>
                    </a:p>
                  </a:txBody>
                  <a:tcPr/>
                </a:tc>
                <a:tc>
                  <a:txBody>
                    <a:bodyPr/>
                    <a:lstStyle/>
                    <a:p>
                      <a:pPr algn="r"/>
                      <a:r>
                        <a:rPr lang="en-US" sz="1400" dirty="0"/>
                        <a:t>$7,839,060.00</a:t>
                      </a:r>
                    </a:p>
                  </a:txBody>
                  <a:tcPr/>
                </a:tc>
                <a:extLst>
                  <a:ext uri="{0D108BD9-81ED-4DB2-BD59-A6C34878D82A}">
                    <a16:rowId xmlns:a16="http://schemas.microsoft.com/office/drawing/2014/main" val="2152335652"/>
                  </a:ext>
                </a:extLst>
              </a:tr>
              <a:tr h="51603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+7.19%</a:t>
                      </a:r>
                    </a:p>
                  </a:txBody>
                  <a:tcPr/>
                </a:tc>
                <a:extLst>
                  <a:ext uri="{0D108BD9-81ED-4DB2-BD59-A6C34878D82A}">
                    <a16:rowId xmlns:a16="http://schemas.microsoft.com/office/drawing/2014/main" val="593015278"/>
                  </a:ext>
                </a:extLst>
              </a:tr>
              <a:tr h="51603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solidFill>
                            <a:schemeClr val="tx1"/>
                          </a:solidFill>
                        </a:rPr>
                        <a:t>+$525,970.20</a:t>
                      </a:r>
                    </a:p>
                  </a:txBody>
                  <a:tcPr/>
                </a:tc>
                <a:extLst>
                  <a:ext uri="{0D108BD9-81ED-4DB2-BD59-A6C34878D82A}">
                    <a16:rowId xmlns:a16="http://schemas.microsoft.com/office/drawing/2014/main" val="4193041056"/>
                  </a:ext>
                </a:extLst>
              </a:tr>
            </a:tbl>
          </a:graphicData>
        </a:graphic>
      </p:graphicFrame>
      <p:graphicFrame>
        <p:nvGraphicFramePr>
          <p:cNvPr id="7" name="Table 6">
            <a:extLst>
              <a:ext uri="{FF2B5EF4-FFF2-40B4-BE49-F238E27FC236}">
                <a16:creationId xmlns:a16="http://schemas.microsoft.com/office/drawing/2014/main" id="{92EDE6D8-F4A2-27E5-61EB-9CF647FD1091}"/>
              </a:ext>
            </a:extLst>
          </p:cNvPr>
          <p:cNvGraphicFramePr>
            <a:graphicFrameLocks noGrp="1"/>
          </p:cNvGraphicFramePr>
          <p:nvPr>
            <p:extLst>
              <p:ext uri="{D42A27DB-BD31-4B8C-83A1-F6EECF244321}">
                <p14:modId xmlns:p14="http://schemas.microsoft.com/office/powerpoint/2010/main" val="2267688586"/>
              </p:ext>
            </p:extLst>
          </p:nvPr>
        </p:nvGraphicFramePr>
        <p:xfrm>
          <a:off x="3140363" y="5689424"/>
          <a:ext cx="6446981" cy="304800"/>
        </p:xfrm>
        <a:graphic>
          <a:graphicData uri="http://schemas.openxmlformats.org/drawingml/2006/table">
            <a:tbl>
              <a:tblPr firstRow="1" bandRow="1">
                <a:tableStyleId>{5C22544A-7EE6-4342-B048-85BDC9FD1C3A}</a:tableStyleId>
              </a:tblPr>
              <a:tblGrid>
                <a:gridCol w="3011055">
                  <a:extLst>
                    <a:ext uri="{9D8B030D-6E8A-4147-A177-3AD203B41FA5}">
                      <a16:colId xmlns:a16="http://schemas.microsoft.com/office/drawing/2014/main" val="3700781277"/>
                    </a:ext>
                  </a:extLst>
                </a:gridCol>
                <a:gridCol w="3435926">
                  <a:extLst>
                    <a:ext uri="{9D8B030D-6E8A-4147-A177-3AD203B41FA5}">
                      <a16:colId xmlns:a16="http://schemas.microsoft.com/office/drawing/2014/main" val="2875868631"/>
                    </a:ext>
                  </a:extLst>
                </a:gridCol>
              </a:tblGrid>
              <a:tr h="301856">
                <a:tc>
                  <a:txBody>
                    <a:bodyPr/>
                    <a:lstStyle/>
                    <a:p>
                      <a:r>
                        <a:rPr lang="en-US" sz="1400" b="1" dirty="0">
                          <a:solidFill>
                            <a:schemeClr val="bg1"/>
                          </a:solidFill>
                        </a:rPr>
                        <a:t>Total Estimated Increase from Current</a:t>
                      </a:r>
                    </a:p>
                  </a:txBody>
                  <a:tcPr>
                    <a:solidFill>
                      <a:srgbClr val="632340"/>
                    </a:solidFill>
                  </a:tcPr>
                </a:tc>
                <a:tc>
                  <a:txBody>
                    <a:bodyPr/>
                    <a:lstStyle/>
                    <a:p>
                      <a:pPr algn="ctr"/>
                      <a:r>
                        <a:rPr lang="en-US" sz="1400" b="1" dirty="0">
                          <a:solidFill>
                            <a:schemeClr val="bg1"/>
                          </a:solidFill>
                        </a:rPr>
                        <a:t>+$779,511.48</a:t>
                      </a:r>
                    </a:p>
                  </a:txBody>
                  <a:tcPr>
                    <a:solidFill>
                      <a:srgbClr val="632340"/>
                    </a:solidFill>
                  </a:tcPr>
                </a:tc>
                <a:extLst>
                  <a:ext uri="{0D108BD9-81ED-4DB2-BD59-A6C34878D82A}">
                    <a16:rowId xmlns:a16="http://schemas.microsoft.com/office/drawing/2014/main" val="4174803946"/>
                  </a:ext>
                </a:extLst>
              </a:tr>
            </a:tbl>
          </a:graphicData>
        </a:graphic>
      </p:graphicFrame>
    </p:spTree>
    <p:extLst>
      <p:ext uri="{BB962C8B-B14F-4D97-AF65-F5344CB8AC3E}">
        <p14:creationId xmlns:p14="http://schemas.microsoft.com/office/powerpoint/2010/main" val="1569287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a:xfrm>
            <a:off x="438150" y="147783"/>
            <a:ext cx="11315699" cy="1103746"/>
          </a:xfrm>
        </p:spPr>
        <p:txBody>
          <a:bodyPr>
            <a:normAutofit/>
          </a:bodyPr>
          <a:lstStyle/>
          <a:p>
            <a:pPr lvl="0"/>
            <a:r>
              <a:rPr lang="en-US" dirty="0">
                <a:cs typeface="Arial"/>
              </a:rPr>
              <a:t>Rate Comparison – VEBA HMO &amp; PPO Option 2b</a:t>
            </a:r>
            <a:br>
              <a:rPr lang="en-US" dirty="0">
                <a:cs typeface="Arial"/>
              </a:rPr>
            </a:br>
            <a:r>
              <a:rPr lang="en-US" sz="1600" dirty="0">
                <a:latin typeface="+mj-lt"/>
                <a:cs typeface="Arial" panose="020B0604020202020204" pitchFamily="34" charset="0"/>
              </a:rPr>
              <a:t>Quote #2 (b) - All </a:t>
            </a:r>
            <a:r>
              <a:rPr lang="en-US" sz="1600" u="none" dirty="0">
                <a:latin typeface="+mj-lt"/>
                <a:cs typeface="Arial" panose="020B0604020202020204" pitchFamily="34" charset="0"/>
              </a:rPr>
              <a:t>CSEA 579 </a:t>
            </a:r>
            <a:r>
              <a:rPr lang="en-US" sz="1600" dirty="0">
                <a:latin typeface="+mj-lt"/>
                <a:cs typeface="Arial" panose="020B0604020202020204" pitchFamily="34" charset="0"/>
              </a:rPr>
              <a:t>Benefit Eligible Active Employees and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3035852631"/>
              </p:ext>
            </p:extLst>
          </p:nvPr>
        </p:nvGraphicFramePr>
        <p:xfrm>
          <a:off x="170872" y="1711138"/>
          <a:ext cx="5611092" cy="3779520"/>
        </p:xfrm>
        <a:graphic>
          <a:graphicData uri="http://schemas.openxmlformats.org/drawingml/2006/table">
            <a:tbl>
              <a:tblPr firstRow="1" bandRow="1">
                <a:tableStyleId>{5C22544A-7EE6-4342-B048-85BDC9FD1C3A}</a:tableStyleId>
              </a:tblPr>
              <a:tblGrid>
                <a:gridCol w="1550819">
                  <a:extLst>
                    <a:ext uri="{9D8B030D-6E8A-4147-A177-3AD203B41FA5}">
                      <a16:colId xmlns:a16="http://schemas.microsoft.com/office/drawing/2014/main" val="2865777675"/>
                    </a:ext>
                  </a:extLst>
                </a:gridCol>
                <a:gridCol w="484901">
                  <a:extLst>
                    <a:ext uri="{9D8B030D-6E8A-4147-A177-3AD203B41FA5}">
                      <a16:colId xmlns:a16="http://schemas.microsoft.com/office/drawing/2014/main" val="3004253403"/>
                    </a:ext>
                  </a:extLst>
                </a:gridCol>
                <a:gridCol w="1330935">
                  <a:extLst>
                    <a:ext uri="{9D8B030D-6E8A-4147-A177-3AD203B41FA5}">
                      <a16:colId xmlns:a16="http://schemas.microsoft.com/office/drawing/2014/main" val="3306517564"/>
                    </a:ext>
                  </a:extLst>
                </a:gridCol>
                <a:gridCol w="2244437">
                  <a:extLst>
                    <a:ext uri="{9D8B030D-6E8A-4147-A177-3AD203B41FA5}">
                      <a16:colId xmlns:a16="http://schemas.microsoft.com/office/drawing/2014/main" val="3723609454"/>
                    </a:ext>
                  </a:extLst>
                </a:gridCol>
              </a:tblGrid>
              <a:tr h="263487">
                <a:tc rowSpan="4">
                  <a:txBody>
                    <a:bodyPr/>
                    <a:lstStyle/>
                    <a:p>
                      <a:pPr lvl="0" algn="l"/>
                      <a:r>
                        <a:rPr lang="en-US" sz="1400" dirty="0"/>
                        <a:t>Anthem HMO</a:t>
                      </a: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VEBA</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United HealthCare</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 Full Network</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2b </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50</a:t>
                      </a:r>
                    </a:p>
                  </a:txBody>
                  <a:tcPr/>
                </a:tc>
                <a:tc>
                  <a:txBody>
                    <a:bodyPr/>
                    <a:lstStyle/>
                    <a:p>
                      <a:pPr algn="r"/>
                      <a:r>
                        <a:rPr lang="en-US" sz="1400" dirty="0"/>
                        <a:t>$818.23</a:t>
                      </a:r>
                    </a:p>
                  </a:txBody>
                  <a:tcPr/>
                </a:tc>
                <a:tc>
                  <a:txBody>
                    <a:bodyPr/>
                    <a:lstStyle/>
                    <a:p>
                      <a:pPr algn="r"/>
                      <a:r>
                        <a:rPr lang="en-US" sz="1400" dirty="0"/>
                        <a:t>$849.00</a:t>
                      </a:r>
                    </a:p>
                  </a:txBody>
                  <a:tcPr/>
                </a:tc>
                <a:extLst>
                  <a:ext uri="{0D108BD9-81ED-4DB2-BD59-A6C34878D82A}">
                    <a16:rowId xmlns:a16="http://schemas.microsoft.com/office/drawing/2014/main" val="2917265168"/>
                  </a:ext>
                </a:extLst>
              </a:tr>
              <a:tr h="263487">
                <a:tc>
                  <a:txBody>
                    <a:bodyPr/>
                    <a:lstStyle/>
                    <a:p>
                      <a:r>
                        <a:rPr lang="en-US" sz="1400" dirty="0"/>
                        <a:t>EE + 1</a:t>
                      </a:r>
                    </a:p>
                  </a:txBody>
                  <a:tcPr/>
                </a:tc>
                <a:tc>
                  <a:txBody>
                    <a:bodyPr/>
                    <a:lstStyle/>
                    <a:p>
                      <a:pPr lvl="0" algn="r">
                        <a:buNone/>
                      </a:pPr>
                      <a:r>
                        <a:rPr lang="en-US" sz="1400" dirty="0"/>
                        <a:t>66</a:t>
                      </a:r>
                    </a:p>
                  </a:txBody>
                  <a:tcPr/>
                </a:tc>
                <a:tc>
                  <a:txBody>
                    <a:bodyPr/>
                    <a:lstStyle/>
                    <a:p>
                      <a:pPr algn="r"/>
                      <a:r>
                        <a:rPr lang="en-US" sz="1400" dirty="0"/>
                        <a:t>$1,716.68</a:t>
                      </a:r>
                    </a:p>
                  </a:txBody>
                  <a:tcPr/>
                </a:tc>
                <a:tc>
                  <a:txBody>
                    <a:bodyPr/>
                    <a:lstStyle/>
                    <a:p>
                      <a:pPr algn="r"/>
                      <a:r>
                        <a:rPr lang="en-US" sz="1400" dirty="0"/>
                        <a:t>$1,781.00</a:t>
                      </a:r>
                    </a:p>
                  </a:txBody>
                  <a:tcPr/>
                </a:tc>
                <a:extLst>
                  <a:ext uri="{0D108BD9-81ED-4DB2-BD59-A6C34878D82A}">
                    <a16:rowId xmlns:a16="http://schemas.microsoft.com/office/drawing/2014/main" val="2083927492"/>
                  </a:ext>
                </a:extLst>
              </a:tr>
              <a:tr h="263487">
                <a:tc>
                  <a:txBody>
                    <a:bodyPr/>
                    <a:lstStyle/>
                    <a:p>
                      <a:r>
                        <a:rPr lang="en-US" sz="1400" dirty="0"/>
                        <a:t>EE + Family</a:t>
                      </a:r>
                    </a:p>
                  </a:txBody>
                  <a:tcPr/>
                </a:tc>
                <a:tc>
                  <a:txBody>
                    <a:bodyPr/>
                    <a:lstStyle/>
                    <a:p>
                      <a:pPr lvl="0" algn="r">
                        <a:buNone/>
                      </a:pPr>
                      <a:r>
                        <a:rPr lang="en-US" sz="1400" dirty="0"/>
                        <a:t>151</a:t>
                      </a:r>
                    </a:p>
                  </a:txBody>
                  <a:tcPr/>
                </a:tc>
                <a:tc>
                  <a:txBody>
                    <a:bodyPr/>
                    <a:lstStyle/>
                    <a:p>
                      <a:pPr algn="r"/>
                      <a:r>
                        <a:rPr lang="en-US" sz="1400" dirty="0"/>
                        <a:t>$2,452.93</a:t>
                      </a:r>
                    </a:p>
                  </a:txBody>
                  <a:tcPr/>
                </a:tc>
                <a:tc>
                  <a:txBody>
                    <a:bodyPr/>
                    <a:lstStyle/>
                    <a:p>
                      <a:pPr algn="r"/>
                      <a:r>
                        <a:rPr lang="en-US" sz="1400" dirty="0"/>
                        <a:t>$2,545.00</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$524,604.81</a:t>
                      </a:r>
                    </a:p>
                  </a:txBody>
                  <a:tcPr/>
                </a:tc>
                <a:tc hMerge="1">
                  <a:txBody>
                    <a:bodyPr/>
                    <a:lstStyle/>
                    <a:p>
                      <a:endParaRPr lang="en-US"/>
                    </a:p>
                  </a:txBody>
                  <a:tcPr/>
                </a:tc>
                <a:tc>
                  <a:txBody>
                    <a:bodyPr/>
                    <a:lstStyle/>
                    <a:p>
                      <a:pPr algn="r"/>
                      <a:r>
                        <a:rPr lang="en-US" sz="1400" dirty="0"/>
                        <a:t>$544,291.00</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$6,295,257.72</a:t>
                      </a:r>
                    </a:p>
                  </a:txBody>
                  <a:tcPr/>
                </a:tc>
                <a:tc hMerge="1">
                  <a:txBody>
                    <a:bodyPr/>
                    <a:lstStyle/>
                    <a:p>
                      <a:endParaRPr lang="en-US"/>
                    </a:p>
                  </a:txBody>
                  <a:tcPr/>
                </a:tc>
                <a:tc>
                  <a:txBody>
                    <a:bodyPr/>
                    <a:lstStyle/>
                    <a:p>
                      <a:pPr algn="r"/>
                      <a:r>
                        <a:rPr lang="en-US" sz="1400" dirty="0"/>
                        <a:t>$6,531,492.00</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5.52%</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+$105,230.40</a:t>
                      </a:r>
                    </a:p>
                  </a:txBody>
                  <a:tcPr/>
                </a:tc>
                <a:tc hMerge="1">
                  <a:txBody>
                    <a:bodyPr/>
                    <a:lstStyle/>
                    <a:p>
                      <a:endParaRPr lang="en-US"/>
                    </a:p>
                  </a:txBody>
                  <a:tcPr/>
                </a:tc>
                <a:tc>
                  <a:txBody>
                    <a:bodyPr/>
                    <a:lstStyle/>
                    <a:p>
                      <a:pPr algn="r"/>
                      <a:r>
                        <a:rPr lang="en-US" sz="1400" b="1" dirty="0">
                          <a:solidFill>
                            <a:schemeClr val="tx1"/>
                          </a:solidFill>
                        </a:rPr>
                        <a:t>+$341,464.68</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E5080B92-0F13-C453-69E7-4645DB241D2E}"/>
              </a:ext>
            </a:extLst>
          </p:cNvPr>
          <p:cNvGraphicFramePr>
            <a:graphicFrameLocks noGrp="1"/>
          </p:cNvGraphicFramePr>
          <p:nvPr>
            <p:extLst>
              <p:ext uri="{D42A27DB-BD31-4B8C-83A1-F6EECF244321}">
                <p14:modId xmlns:p14="http://schemas.microsoft.com/office/powerpoint/2010/main" val="2000343001"/>
              </p:ext>
            </p:extLst>
          </p:nvPr>
        </p:nvGraphicFramePr>
        <p:xfrm>
          <a:off x="6142757" y="1711138"/>
          <a:ext cx="5611092" cy="3779520"/>
        </p:xfrm>
        <a:graphic>
          <a:graphicData uri="http://schemas.openxmlformats.org/drawingml/2006/table">
            <a:tbl>
              <a:tblPr firstRow="1" bandRow="1">
                <a:tableStyleId>{5C22544A-7EE6-4342-B048-85BDC9FD1C3A}</a:tableStyleId>
              </a:tblPr>
              <a:tblGrid>
                <a:gridCol w="1547092">
                  <a:extLst>
                    <a:ext uri="{9D8B030D-6E8A-4147-A177-3AD203B41FA5}">
                      <a16:colId xmlns:a16="http://schemas.microsoft.com/office/drawing/2014/main" val="2347561920"/>
                    </a:ext>
                  </a:extLst>
                </a:gridCol>
                <a:gridCol w="517236">
                  <a:extLst>
                    <a:ext uri="{9D8B030D-6E8A-4147-A177-3AD203B41FA5}">
                      <a16:colId xmlns:a16="http://schemas.microsoft.com/office/drawing/2014/main" val="229725432"/>
                    </a:ext>
                  </a:extLst>
                </a:gridCol>
                <a:gridCol w="1293091">
                  <a:extLst>
                    <a:ext uri="{9D8B030D-6E8A-4147-A177-3AD203B41FA5}">
                      <a16:colId xmlns:a16="http://schemas.microsoft.com/office/drawing/2014/main" val="2684282584"/>
                    </a:ext>
                  </a:extLst>
                </a:gridCol>
                <a:gridCol w="2253673">
                  <a:extLst>
                    <a:ext uri="{9D8B030D-6E8A-4147-A177-3AD203B41FA5}">
                      <a16:colId xmlns:a16="http://schemas.microsoft.com/office/drawing/2014/main" val="3358345532"/>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VEBA</a:t>
                      </a:r>
                    </a:p>
                  </a:txBody>
                  <a:tcPr/>
                </a:tc>
                <a:extLst>
                  <a:ext uri="{0D108BD9-81ED-4DB2-BD59-A6C34878D82A}">
                    <a16:rowId xmlns:a16="http://schemas.microsoft.com/office/drawing/2014/main" val="792741270"/>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United HealthCare</a:t>
                      </a:r>
                    </a:p>
                  </a:txBody>
                  <a:tcPr/>
                </a:tc>
                <a:extLst>
                  <a:ext uri="{0D108BD9-81ED-4DB2-BD59-A6C34878D82A}">
                    <a16:rowId xmlns:a16="http://schemas.microsoft.com/office/drawing/2014/main" val="3838125590"/>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1252359055"/>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2b </a:t>
                      </a:r>
                    </a:p>
                  </a:txBody>
                  <a:tcPr anchor="ctr">
                    <a:solidFill>
                      <a:srgbClr val="632340"/>
                    </a:solidFill>
                  </a:tcPr>
                </a:tc>
                <a:extLst>
                  <a:ext uri="{0D108BD9-81ED-4DB2-BD59-A6C34878D82A}">
                    <a16:rowId xmlns:a16="http://schemas.microsoft.com/office/drawing/2014/main" val="2132537989"/>
                  </a:ext>
                </a:extLst>
              </a:tr>
              <a:tr h="263487">
                <a:tc>
                  <a:txBody>
                    <a:bodyPr/>
                    <a:lstStyle/>
                    <a:p>
                      <a:r>
                        <a:rPr lang="en-US" sz="1400"/>
                        <a:t>EE Only</a:t>
                      </a:r>
                    </a:p>
                  </a:txBody>
                  <a:tcPr/>
                </a:tc>
                <a:tc>
                  <a:txBody>
                    <a:bodyPr/>
                    <a:lstStyle/>
                    <a:p>
                      <a:pPr lvl="0" algn="r">
                        <a:buNone/>
                      </a:pPr>
                      <a:r>
                        <a:rPr lang="en-US" sz="1400" dirty="0"/>
                        <a:t>55</a:t>
                      </a:r>
                    </a:p>
                  </a:txBody>
                  <a:tcPr/>
                </a:tc>
                <a:tc>
                  <a:txBody>
                    <a:bodyPr/>
                    <a:lstStyle/>
                    <a:p>
                      <a:pPr algn="r"/>
                      <a:r>
                        <a:rPr lang="en-US" sz="1400" dirty="0"/>
                        <a:t>$1,256.05</a:t>
                      </a:r>
                    </a:p>
                  </a:txBody>
                  <a:tcPr/>
                </a:tc>
                <a:tc>
                  <a:txBody>
                    <a:bodyPr/>
                    <a:lstStyle/>
                    <a:p>
                      <a:pPr algn="r"/>
                      <a:r>
                        <a:rPr lang="en-US" sz="1400" dirty="0"/>
                        <a:t>$1,326.00</a:t>
                      </a:r>
                    </a:p>
                  </a:txBody>
                  <a:tcPr/>
                </a:tc>
                <a:extLst>
                  <a:ext uri="{0D108BD9-81ED-4DB2-BD59-A6C34878D82A}">
                    <a16:rowId xmlns:a16="http://schemas.microsoft.com/office/drawing/2014/main" val="3722810324"/>
                  </a:ext>
                </a:extLst>
              </a:tr>
              <a:tr h="263487">
                <a:tc>
                  <a:txBody>
                    <a:bodyPr/>
                    <a:lstStyle/>
                    <a:p>
                      <a:r>
                        <a:rPr lang="en-US" sz="1400" dirty="0"/>
                        <a:t>EE + 1</a:t>
                      </a:r>
                    </a:p>
                  </a:txBody>
                  <a:tcPr/>
                </a:tc>
                <a:tc>
                  <a:txBody>
                    <a:bodyPr/>
                    <a:lstStyle/>
                    <a:p>
                      <a:pPr lvl="0" algn="r">
                        <a:buNone/>
                      </a:pPr>
                      <a:r>
                        <a:rPr lang="en-US" sz="1400" dirty="0"/>
                        <a:t>51</a:t>
                      </a:r>
                    </a:p>
                  </a:txBody>
                  <a:tcPr/>
                </a:tc>
                <a:tc>
                  <a:txBody>
                    <a:bodyPr/>
                    <a:lstStyle/>
                    <a:p>
                      <a:pPr algn="r"/>
                      <a:r>
                        <a:rPr lang="en-US" sz="1400" dirty="0"/>
                        <a:t>$2,623.52</a:t>
                      </a:r>
                    </a:p>
                  </a:txBody>
                  <a:tcPr/>
                </a:tc>
                <a:tc>
                  <a:txBody>
                    <a:bodyPr/>
                    <a:lstStyle/>
                    <a:p>
                      <a:pPr algn="r"/>
                      <a:r>
                        <a:rPr lang="en-US" sz="1400" dirty="0"/>
                        <a:t>$2,769.00</a:t>
                      </a:r>
                    </a:p>
                  </a:txBody>
                  <a:tcPr/>
                </a:tc>
                <a:extLst>
                  <a:ext uri="{0D108BD9-81ED-4DB2-BD59-A6C34878D82A}">
                    <a16:rowId xmlns:a16="http://schemas.microsoft.com/office/drawing/2014/main" val="1905825637"/>
                  </a:ext>
                </a:extLst>
              </a:tr>
              <a:tr h="263487">
                <a:tc>
                  <a:txBody>
                    <a:bodyPr/>
                    <a:lstStyle/>
                    <a:p>
                      <a:r>
                        <a:rPr lang="en-US" sz="1400"/>
                        <a:t>EE + Family</a:t>
                      </a:r>
                    </a:p>
                  </a:txBody>
                  <a:tcPr/>
                </a:tc>
                <a:tc>
                  <a:txBody>
                    <a:bodyPr/>
                    <a:lstStyle/>
                    <a:p>
                      <a:pPr lvl="0" algn="r">
                        <a:buNone/>
                      </a:pPr>
                      <a:r>
                        <a:rPr lang="en-US" sz="1400" dirty="0"/>
                        <a:t>6</a:t>
                      </a:r>
                    </a:p>
                  </a:txBody>
                  <a:tcPr/>
                </a:tc>
                <a:tc>
                  <a:txBody>
                    <a:bodyPr/>
                    <a:lstStyle/>
                    <a:p>
                      <a:pPr algn="r"/>
                      <a:r>
                        <a:rPr lang="en-US" sz="1400" dirty="0"/>
                        <a:t>$3,768.393</a:t>
                      </a:r>
                    </a:p>
                  </a:txBody>
                  <a:tcPr/>
                </a:tc>
                <a:tc>
                  <a:txBody>
                    <a:bodyPr/>
                    <a:lstStyle/>
                    <a:p>
                      <a:pPr algn="r"/>
                      <a:r>
                        <a:rPr lang="en-US" sz="1400" dirty="0"/>
                        <a:t>$3,978.00</a:t>
                      </a:r>
                    </a:p>
                  </a:txBody>
                  <a:tcPr/>
                </a:tc>
                <a:extLst>
                  <a:ext uri="{0D108BD9-81ED-4DB2-BD59-A6C34878D82A}">
                    <a16:rowId xmlns:a16="http://schemas.microsoft.com/office/drawing/2014/main" val="2351741014"/>
                  </a:ext>
                </a:extLst>
              </a:tr>
              <a:tr h="263487">
                <a:tc>
                  <a:txBody>
                    <a:bodyPr/>
                    <a:lstStyle/>
                    <a:p>
                      <a:r>
                        <a:rPr lang="en-US" sz="1400"/>
                        <a:t>Monthly Premium</a:t>
                      </a:r>
                    </a:p>
                  </a:txBody>
                  <a:tcPr/>
                </a:tc>
                <a:tc gridSpan="2">
                  <a:txBody>
                    <a:bodyPr/>
                    <a:lstStyle/>
                    <a:p>
                      <a:pPr lvl="0" algn="r">
                        <a:buNone/>
                      </a:pPr>
                      <a:r>
                        <a:rPr lang="en-US" sz="1400" dirty="0"/>
                        <a:t>$225,492.61</a:t>
                      </a:r>
                    </a:p>
                  </a:txBody>
                  <a:tcPr/>
                </a:tc>
                <a:tc hMerge="1">
                  <a:txBody>
                    <a:bodyPr/>
                    <a:lstStyle/>
                    <a:p>
                      <a:endParaRPr lang="en-US"/>
                    </a:p>
                  </a:txBody>
                  <a:tcPr/>
                </a:tc>
                <a:tc>
                  <a:txBody>
                    <a:bodyPr/>
                    <a:lstStyle/>
                    <a:p>
                      <a:pPr algn="r"/>
                      <a:r>
                        <a:rPr lang="en-US" sz="1400" dirty="0"/>
                        <a:t>$238,017.00</a:t>
                      </a:r>
                    </a:p>
                  </a:txBody>
                  <a:tcPr/>
                </a:tc>
                <a:extLst>
                  <a:ext uri="{0D108BD9-81ED-4DB2-BD59-A6C34878D82A}">
                    <a16:rowId xmlns:a16="http://schemas.microsoft.com/office/drawing/2014/main" val="6583246"/>
                  </a:ext>
                </a:extLst>
              </a:tr>
              <a:tr h="263487">
                <a:tc>
                  <a:txBody>
                    <a:bodyPr/>
                    <a:lstStyle/>
                    <a:p>
                      <a:r>
                        <a:rPr lang="en-US" sz="1400"/>
                        <a:t>Annual Premium</a:t>
                      </a:r>
                    </a:p>
                  </a:txBody>
                  <a:tcPr/>
                </a:tc>
                <a:tc gridSpan="2">
                  <a:txBody>
                    <a:bodyPr/>
                    <a:lstStyle/>
                    <a:p>
                      <a:pPr lvl="0" algn="r">
                        <a:buNone/>
                      </a:pPr>
                      <a:r>
                        <a:rPr lang="en-US" sz="1400" dirty="0"/>
                        <a:t>$2,705,911.32</a:t>
                      </a:r>
                    </a:p>
                  </a:txBody>
                  <a:tcPr/>
                </a:tc>
                <a:tc hMerge="1">
                  <a:txBody>
                    <a:bodyPr/>
                    <a:lstStyle/>
                    <a:p>
                      <a:endParaRPr lang="en-US"/>
                    </a:p>
                  </a:txBody>
                  <a:tcPr/>
                </a:tc>
                <a:tc>
                  <a:txBody>
                    <a:bodyPr/>
                    <a:lstStyle/>
                    <a:p>
                      <a:pPr algn="r"/>
                      <a:r>
                        <a:rPr lang="en-US" sz="1400" dirty="0"/>
                        <a:t>$2,856,204.00</a:t>
                      </a:r>
                    </a:p>
                  </a:txBody>
                  <a:tcPr/>
                </a:tc>
                <a:extLst>
                  <a:ext uri="{0D108BD9-81ED-4DB2-BD59-A6C34878D82A}">
                    <a16:rowId xmlns:a16="http://schemas.microsoft.com/office/drawing/2014/main" val="13093085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7.36%</a:t>
                      </a:r>
                    </a:p>
                  </a:txBody>
                  <a:tcPr/>
                </a:tc>
                <a:extLst>
                  <a:ext uri="{0D108BD9-81ED-4DB2-BD59-A6C34878D82A}">
                    <a16:rowId xmlns:a16="http://schemas.microsoft.com/office/drawing/2014/main" val="2160794791"/>
                  </a:ext>
                </a:extLst>
              </a:tr>
              <a:tr h="263487">
                <a:tc>
                  <a:txBody>
                    <a:bodyPr/>
                    <a:lstStyle/>
                    <a:p>
                      <a:r>
                        <a:rPr lang="en-US" sz="1400" b="1"/>
                        <a:t>$ Change Over Current</a:t>
                      </a:r>
                    </a:p>
                  </a:txBody>
                  <a:tcPr/>
                </a:tc>
                <a:tc gridSpan="2">
                  <a:txBody>
                    <a:bodyPr/>
                    <a:lstStyle/>
                    <a:p>
                      <a:pPr lvl="0" algn="r">
                        <a:buNone/>
                      </a:pPr>
                      <a:r>
                        <a:rPr lang="en-US" sz="1400" b="1" dirty="0"/>
                        <a:t>+$45,231.48</a:t>
                      </a:r>
                    </a:p>
                  </a:txBody>
                  <a:tcPr/>
                </a:tc>
                <a:tc hMerge="1">
                  <a:txBody>
                    <a:bodyPr/>
                    <a:lstStyle/>
                    <a:p>
                      <a:endParaRPr lang="en-US"/>
                    </a:p>
                  </a:txBody>
                  <a:tcPr/>
                </a:tc>
                <a:tc>
                  <a:txBody>
                    <a:bodyPr/>
                    <a:lstStyle/>
                    <a:p>
                      <a:pPr algn="r"/>
                      <a:r>
                        <a:rPr lang="en-US" sz="1400" b="1" dirty="0">
                          <a:solidFill>
                            <a:schemeClr val="tx1"/>
                          </a:solidFill>
                        </a:rPr>
                        <a:t>+$195,524.16</a:t>
                      </a:r>
                    </a:p>
                  </a:txBody>
                  <a:tcPr/>
                </a:tc>
                <a:extLst>
                  <a:ext uri="{0D108BD9-81ED-4DB2-BD59-A6C34878D82A}">
                    <a16:rowId xmlns:a16="http://schemas.microsoft.com/office/drawing/2014/main" val="2779611946"/>
                  </a:ext>
                </a:extLst>
              </a:tr>
            </a:tbl>
          </a:graphicData>
        </a:graphic>
      </p:graphicFrame>
      <p:graphicFrame>
        <p:nvGraphicFramePr>
          <p:cNvPr id="4" name="Table 3">
            <a:extLst>
              <a:ext uri="{FF2B5EF4-FFF2-40B4-BE49-F238E27FC236}">
                <a16:creationId xmlns:a16="http://schemas.microsoft.com/office/drawing/2014/main" id="{E8616051-577E-F218-ACC8-60F1C87E03C4}"/>
              </a:ext>
            </a:extLst>
          </p:cNvPr>
          <p:cNvGraphicFramePr>
            <a:graphicFrameLocks noGrp="1"/>
          </p:cNvGraphicFramePr>
          <p:nvPr>
            <p:extLst>
              <p:ext uri="{D42A27DB-BD31-4B8C-83A1-F6EECF244321}">
                <p14:modId xmlns:p14="http://schemas.microsoft.com/office/powerpoint/2010/main" val="4171365397"/>
              </p:ext>
            </p:extLst>
          </p:nvPr>
        </p:nvGraphicFramePr>
        <p:xfrm>
          <a:off x="3101110" y="5797867"/>
          <a:ext cx="6446981" cy="304800"/>
        </p:xfrm>
        <a:graphic>
          <a:graphicData uri="http://schemas.openxmlformats.org/drawingml/2006/table">
            <a:tbl>
              <a:tblPr firstRow="1" bandRow="1">
                <a:tableStyleId>{5C22544A-7EE6-4342-B048-85BDC9FD1C3A}</a:tableStyleId>
              </a:tblPr>
              <a:tblGrid>
                <a:gridCol w="3011055">
                  <a:extLst>
                    <a:ext uri="{9D8B030D-6E8A-4147-A177-3AD203B41FA5}">
                      <a16:colId xmlns:a16="http://schemas.microsoft.com/office/drawing/2014/main" val="831112113"/>
                    </a:ext>
                  </a:extLst>
                </a:gridCol>
                <a:gridCol w="3435926">
                  <a:extLst>
                    <a:ext uri="{9D8B030D-6E8A-4147-A177-3AD203B41FA5}">
                      <a16:colId xmlns:a16="http://schemas.microsoft.com/office/drawing/2014/main" val="2665479134"/>
                    </a:ext>
                  </a:extLst>
                </a:gridCol>
              </a:tblGrid>
              <a:tr h="301856">
                <a:tc>
                  <a:txBody>
                    <a:bodyPr/>
                    <a:lstStyle/>
                    <a:p>
                      <a:r>
                        <a:rPr lang="en-US" sz="1400" b="1" dirty="0">
                          <a:solidFill>
                            <a:schemeClr val="bg1"/>
                          </a:solidFill>
                        </a:rPr>
                        <a:t>Total Estimated Increase from Current</a:t>
                      </a:r>
                    </a:p>
                  </a:txBody>
                  <a:tcPr>
                    <a:solidFill>
                      <a:srgbClr val="632340"/>
                    </a:solidFill>
                  </a:tcPr>
                </a:tc>
                <a:tc>
                  <a:txBody>
                    <a:bodyPr/>
                    <a:lstStyle/>
                    <a:p>
                      <a:pPr algn="ctr"/>
                      <a:r>
                        <a:rPr lang="en-US" sz="1400" b="1" dirty="0">
                          <a:solidFill>
                            <a:schemeClr val="bg1"/>
                          </a:solidFill>
                        </a:rPr>
                        <a:t>+$536,988.84</a:t>
                      </a:r>
                    </a:p>
                  </a:txBody>
                  <a:tcPr>
                    <a:solidFill>
                      <a:srgbClr val="632340"/>
                    </a:solidFill>
                  </a:tcPr>
                </a:tc>
                <a:extLst>
                  <a:ext uri="{0D108BD9-81ED-4DB2-BD59-A6C34878D82A}">
                    <a16:rowId xmlns:a16="http://schemas.microsoft.com/office/drawing/2014/main" val="3879916375"/>
                  </a:ext>
                </a:extLst>
              </a:tr>
            </a:tbl>
          </a:graphicData>
        </a:graphic>
      </p:graphicFrame>
    </p:spTree>
    <p:extLst>
      <p:ext uri="{BB962C8B-B14F-4D97-AF65-F5344CB8AC3E}">
        <p14:creationId xmlns:p14="http://schemas.microsoft.com/office/powerpoint/2010/main" val="1226786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JBC Next steps &amp; future Meetings</a:t>
            </a:r>
          </a:p>
        </p:txBody>
      </p:sp>
    </p:spTree>
    <p:extLst>
      <p:ext uri="{BB962C8B-B14F-4D97-AF65-F5344CB8AC3E}">
        <p14:creationId xmlns:p14="http://schemas.microsoft.com/office/powerpoint/2010/main" val="3260307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#2</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2033839040"/>
              </p:ext>
            </p:extLst>
          </p:nvPr>
        </p:nvGraphicFramePr>
        <p:xfrm>
          <a:off x="457200" y="1825624"/>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Medical Marketing Results based on Illustrative Quotes</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May 9, 2024</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Assess the proposals and develop the comparison tools to provide critical insights related to (i) Benefit Comparison (ii) Network Disruption (iii) Fiscal Implications (</a:t>
                      </a:r>
                      <a:r>
                        <a:rPr lang="en-US" i="1" dirty="0"/>
                        <a:t>potentially illustrative</a:t>
                      </a:r>
                      <a:r>
                        <a:rPr lang="en-US" dirty="0"/>
                        <a:t>)</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vote to narrow down the list of finalists to ideally 2-3 potential markets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763494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#3</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3935481922"/>
              </p:ext>
            </p:extLst>
          </p:nvPr>
        </p:nvGraphicFramePr>
        <p:xfrm>
          <a:off x="457200" y="1825624"/>
          <a:ext cx="11315700" cy="361679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Carrier/Pool Finalist Interviews</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a:t>May 29, 2024</a:t>
                      </a:r>
                      <a:endParaRPr lang="en-US" dirty="0"/>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team to schedule finalist interviews for the 2-3 potential markets selected by the JBC during JBC Meeting #2</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vote on which finalist or finalists they would like to recommend moving forward so that union membership will have sufficient time to research disruption and provide union leadership their feedback and conduct a vote.  This timeline has been designed to provide a 60 day window for RSCCD employees to evaluate their options during the months of June and July 2024.</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42197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2025 renewal</a:t>
            </a:r>
          </a:p>
        </p:txBody>
      </p:sp>
    </p:spTree>
    <p:extLst>
      <p:ext uri="{BB962C8B-B14F-4D97-AF65-F5344CB8AC3E}">
        <p14:creationId xmlns:p14="http://schemas.microsoft.com/office/powerpoint/2010/main" val="1833767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#4</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nvPr>
        </p:nvGraphicFramePr>
        <p:xfrm>
          <a:off x="457200" y="1825624"/>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Fiscal Impact with Final Rates from Selected Finalists and ASCIP Renewal</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Late July 2024</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Work with finalists to obtain final binding quotes and perform a fiscal comparison against the ASCIP Renewal to provide transparency and education on fiscal impacts</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No Action will be taken by JBC. This meeting is informational and designed to provide transparency and final confirmation of the fiscal impacts of RFP finalist market options.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2073630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#5</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nvPr>
        </p:nvGraphicFramePr>
        <p:xfrm>
          <a:off x="457200" y="1825624"/>
          <a:ext cx="11315700" cy="306815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Vote by JBC on Recommendation to the Chancellor </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Mid August 2024</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Office to facilitate meeting for JBC membership to cast final votes on recommendation to the </a:t>
                      </a:r>
                      <a:r>
                        <a:rPr lang="en-US"/>
                        <a:t>Chancellor to be </a:t>
                      </a:r>
                      <a:r>
                        <a:rPr lang="en-US" dirty="0"/>
                        <a:t>presented to RSCCD Board on September 9</a:t>
                      </a:r>
                      <a:r>
                        <a:rPr lang="en-US" baseline="30000" dirty="0"/>
                        <a:t>th</a:t>
                      </a:r>
                      <a:r>
                        <a:rPr lang="en-US" dirty="0"/>
                        <a:t>, 2024</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cast their votes on the JBC recommendation to the Chancellor</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085727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EA72-6EDE-4B78-87F4-07ECDEA8C04F}"/>
              </a:ext>
            </a:extLst>
          </p:cNvPr>
          <p:cNvSpPr>
            <a:spLocks noGrp="1"/>
          </p:cNvSpPr>
          <p:nvPr>
            <p:ph type="title"/>
          </p:nvPr>
        </p:nvSpPr>
        <p:spPr>
          <a:xfrm>
            <a:off x="528637" y="3026807"/>
            <a:ext cx="11134725" cy="1371600"/>
          </a:xfrm>
        </p:spPr>
        <p:txBody>
          <a:bodyPr/>
          <a:lstStyle/>
          <a:p>
            <a:r>
              <a:rPr lang="en-US"/>
              <a:t>Questions?</a:t>
            </a:r>
          </a:p>
        </p:txBody>
      </p:sp>
    </p:spTree>
    <p:extLst>
      <p:ext uri="{BB962C8B-B14F-4D97-AF65-F5344CB8AC3E}">
        <p14:creationId xmlns:p14="http://schemas.microsoft.com/office/powerpoint/2010/main" val="31166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190F-AADB-5F5D-B521-7EAE9FDF26FF}"/>
              </a:ext>
            </a:extLst>
          </p:cNvPr>
          <p:cNvSpPr>
            <a:spLocks noGrp="1"/>
          </p:cNvSpPr>
          <p:nvPr>
            <p:ph type="title"/>
          </p:nvPr>
        </p:nvSpPr>
        <p:spPr/>
        <p:txBody>
          <a:bodyPr/>
          <a:lstStyle/>
          <a:p>
            <a:r>
              <a:rPr lang="en-US" dirty="0"/>
              <a:t>2025 ASCIP Anthem Renewal – HMO &amp; PPO</a:t>
            </a:r>
          </a:p>
        </p:txBody>
      </p:sp>
      <p:graphicFrame>
        <p:nvGraphicFramePr>
          <p:cNvPr id="5" name="Table 4">
            <a:extLst>
              <a:ext uri="{FF2B5EF4-FFF2-40B4-BE49-F238E27FC236}">
                <a16:creationId xmlns:a16="http://schemas.microsoft.com/office/drawing/2014/main" id="{25744AAB-2733-B3E6-1911-0284883BF72B}"/>
              </a:ext>
            </a:extLst>
          </p:cNvPr>
          <p:cNvGraphicFramePr>
            <a:graphicFrameLocks noGrp="1"/>
          </p:cNvGraphicFramePr>
          <p:nvPr>
            <p:extLst>
              <p:ext uri="{D42A27DB-BD31-4B8C-83A1-F6EECF244321}">
                <p14:modId xmlns:p14="http://schemas.microsoft.com/office/powerpoint/2010/main" val="4214299930"/>
              </p:ext>
            </p:extLst>
          </p:nvPr>
        </p:nvGraphicFramePr>
        <p:xfrm>
          <a:off x="203200" y="1571555"/>
          <a:ext cx="5606474" cy="3714890"/>
        </p:xfrm>
        <a:graphic>
          <a:graphicData uri="http://schemas.openxmlformats.org/drawingml/2006/table">
            <a:tbl>
              <a:tblPr firstRow="1" bandRow="1">
                <a:tableStyleId>{5C22544A-7EE6-4342-B048-85BDC9FD1C3A}</a:tableStyleId>
              </a:tblPr>
              <a:tblGrid>
                <a:gridCol w="1459344">
                  <a:extLst>
                    <a:ext uri="{9D8B030D-6E8A-4147-A177-3AD203B41FA5}">
                      <a16:colId xmlns:a16="http://schemas.microsoft.com/office/drawing/2014/main" val="1567882406"/>
                    </a:ext>
                  </a:extLst>
                </a:gridCol>
                <a:gridCol w="565581">
                  <a:extLst>
                    <a:ext uri="{9D8B030D-6E8A-4147-A177-3AD203B41FA5}">
                      <a16:colId xmlns:a16="http://schemas.microsoft.com/office/drawing/2014/main" val="3126975706"/>
                    </a:ext>
                  </a:extLst>
                </a:gridCol>
                <a:gridCol w="1318638">
                  <a:extLst>
                    <a:ext uri="{9D8B030D-6E8A-4147-A177-3AD203B41FA5}">
                      <a16:colId xmlns:a16="http://schemas.microsoft.com/office/drawing/2014/main" val="42922373"/>
                    </a:ext>
                  </a:extLst>
                </a:gridCol>
                <a:gridCol w="2262911">
                  <a:extLst>
                    <a:ext uri="{9D8B030D-6E8A-4147-A177-3AD203B41FA5}">
                      <a16:colId xmlns:a16="http://schemas.microsoft.com/office/drawing/2014/main" val="2487395865"/>
                    </a:ext>
                  </a:extLst>
                </a:gridCol>
              </a:tblGrid>
              <a:tr h="317512">
                <a:tc rowSpan="4">
                  <a:txBody>
                    <a:bodyPr/>
                    <a:lstStyle/>
                    <a:p>
                      <a:r>
                        <a:rPr lang="en-US" sz="1400" dirty="0"/>
                        <a:t>Anthem HMO</a:t>
                      </a: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ASCIP </a:t>
                      </a:r>
                    </a:p>
                  </a:txBody>
                  <a:tcPr/>
                </a:tc>
                <a:extLst>
                  <a:ext uri="{0D108BD9-81ED-4DB2-BD59-A6C34878D82A}">
                    <a16:rowId xmlns:a16="http://schemas.microsoft.com/office/drawing/2014/main" val="3089495587"/>
                  </a:ext>
                </a:extLst>
              </a:tr>
              <a:tr h="317512">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lvl="0" algn="ctr">
                        <a:buNone/>
                      </a:pPr>
                      <a:r>
                        <a:rPr lang="en-US" sz="1400" b="1" dirty="0"/>
                        <a:t>Anthem</a:t>
                      </a:r>
                    </a:p>
                  </a:txBody>
                  <a:tcPr/>
                </a:tc>
                <a:extLst>
                  <a:ext uri="{0D108BD9-81ED-4DB2-BD59-A6C34878D82A}">
                    <a16:rowId xmlns:a16="http://schemas.microsoft.com/office/drawing/2014/main" val="3561374162"/>
                  </a:ext>
                </a:extLst>
              </a:tr>
              <a:tr h="317512">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dirty="0"/>
                        <a:t>HMO</a:t>
                      </a:r>
                    </a:p>
                  </a:txBody>
                  <a:tcPr/>
                </a:tc>
                <a:extLst>
                  <a:ext uri="{0D108BD9-81ED-4DB2-BD59-A6C34878D82A}">
                    <a16:rowId xmlns:a16="http://schemas.microsoft.com/office/drawing/2014/main" val="2133406498"/>
                  </a:ext>
                </a:extLst>
              </a:tr>
              <a:tr h="317512">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2024 Current</a:t>
                      </a:r>
                      <a:endParaRPr lang="en-US" sz="1400" dirty="0"/>
                    </a:p>
                  </a:txBody>
                  <a:tcP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marL="342900" lvl="0" indent="-342900" algn="ctr">
                        <a:buAutoNum type="arabicPlain" startAt="2025"/>
                      </a:pPr>
                      <a:r>
                        <a:rPr lang="en-US" sz="1400" dirty="0">
                          <a:solidFill>
                            <a:schemeClr val="bg1"/>
                          </a:solidFill>
                        </a:rPr>
                        <a:t> Renewal</a:t>
                      </a:r>
                      <a:endParaRPr lang="en-US" sz="1400" dirty="0"/>
                    </a:p>
                  </a:txBody>
                  <a:tcPr>
                    <a:solidFill>
                      <a:srgbClr val="632340"/>
                    </a:solidFill>
                  </a:tcPr>
                </a:tc>
                <a:extLst>
                  <a:ext uri="{0D108BD9-81ED-4DB2-BD59-A6C34878D82A}">
                    <a16:rowId xmlns:a16="http://schemas.microsoft.com/office/drawing/2014/main" val="522536871"/>
                  </a:ext>
                </a:extLst>
              </a:tr>
              <a:tr h="317512">
                <a:tc>
                  <a:txBody>
                    <a:bodyPr/>
                    <a:lstStyle/>
                    <a:p>
                      <a:r>
                        <a:rPr lang="en-US" sz="1400" dirty="0"/>
                        <a:t>EE Only</a:t>
                      </a:r>
                    </a:p>
                  </a:txBody>
                  <a:tcPr/>
                </a:tc>
                <a:tc>
                  <a:txBody>
                    <a:bodyPr/>
                    <a:lstStyle/>
                    <a:p>
                      <a:pPr lvl="0" algn="r">
                        <a:buNone/>
                      </a:pPr>
                      <a:r>
                        <a:rPr lang="en-US" sz="1400" dirty="0"/>
                        <a:t>109</a:t>
                      </a:r>
                    </a:p>
                  </a:txBody>
                  <a:tcPr/>
                </a:tc>
                <a:tc>
                  <a:txBody>
                    <a:bodyPr/>
                    <a:lstStyle/>
                    <a:p>
                      <a:pPr algn="r"/>
                      <a:r>
                        <a:rPr lang="en-US" sz="1400" dirty="0"/>
                        <a:t>$804.55</a:t>
                      </a:r>
                    </a:p>
                  </a:txBody>
                  <a:tcPr/>
                </a:tc>
                <a:tc>
                  <a:txBody>
                    <a:bodyPr/>
                    <a:lstStyle/>
                    <a:p>
                      <a:pPr algn="r"/>
                      <a:r>
                        <a:rPr lang="en-US" sz="1400" dirty="0"/>
                        <a:t>$818.23</a:t>
                      </a:r>
                    </a:p>
                  </a:txBody>
                  <a:tcPr/>
                </a:tc>
                <a:extLst>
                  <a:ext uri="{0D108BD9-81ED-4DB2-BD59-A6C34878D82A}">
                    <a16:rowId xmlns:a16="http://schemas.microsoft.com/office/drawing/2014/main" val="1143344962"/>
                  </a:ext>
                </a:extLst>
              </a:tr>
              <a:tr h="317512">
                <a:tc>
                  <a:txBody>
                    <a:bodyPr/>
                    <a:lstStyle/>
                    <a:p>
                      <a:r>
                        <a:rPr lang="en-US" sz="1400" dirty="0"/>
                        <a:t>EE + 1</a:t>
                      </a:r>
                    </a:p>
                  </a:txBody>
                  <a:tcPr/>
                </a:tc>
                <a:tc>
                  <a:txBody>
                    <a:bodyPr/>
                    <a:lstStyle/>
                    <a:p>
                      <a:pPr lvl="0" algn="r">
                        <a:buNone/>
                      </a:pPr>
                      <a:r>
                        <a:rPr lang="en-US" sz="1400" dirty="0"/>
                        <a:t>109</a:t>
                      </a:r>
                    </a:p>
                  </a:txBody>
                  <a:tcPr/>
                </a:tc>
                <a:tc>
                  <a:txBody>
                    <a:bodyPr/>
                    <a:lstStyle/>
                    <a:p>
                      <a:pPr algn="r"/>
                      <a:r>
                        <a:rPr lang="en-US" sz="1400" dirty="0"/>
                        <a:t>$1,687.98</a:t>
                      </a:r>
                    </a:p>
                  </a:txBody>
                  <a:tcPr/>
                </a:tc>
                <a:tc>
                  <a:txBody>
                    <a:bodyPr/>
                    <a:lstStyle/>
                    <a:p>
                      <a:pPr algn="r"/>
                      <a:r>
                        <a:rPr lang="en-US" sz="1400" dirty="0"/>
                        <a:t>$1,716.68</a:t>
                      </a:r>
                    </a:p>
                  </a:txBody>
                  <a:tcPr/>
                </a:tc>
                <a:extLst>
                  <a:ext uri="{0D108BD9-81ED-4DB2-BD59-A6C34878D82A}">
                    <a16:rowId xmlns:a16="http://schemas.microsoft.com/office/drawing/2014/main" val="3583097088"/>
                  </a:ext>
                </a:extLst>
              </a:tr>
              <a:tr h="317512">
                <a:tc>
                  <a:txBody>
                    <a:bodyPr/>
                    <a:lstStyle/>
                    <a:p>
                      <a:r>
                        <a:rPr lang="en-US" sz="1400" dirty="0"/>
                        <a:t>EE + Family</a:t>
                      </a:r>
                    </a:p>
                  </a:txBody>
                  <a:tcPr/>
                </a:tc>
                <a:tc>
                  <a:txBody>
                    <a:bodyPr/>
                    <a:lstStyle/>
                    <a:p>
                      <a:pPr lvl="0" algn="r">
                        <a:buNone/>
                      </a:pPr>
                      <a:r>
                        <a:rPr lang="en-US" sz="1400" dirty="0"/>
                        <a:t>280</a:t>
                      </a:r>
                    </a:p>
                  </a:txBody>
                  <a:tcPr/>
                </a:tc>
                <a:tc>
                  <a:txBody>
                    <a:bodyPr/>
                    <a:lstStyle/>
                    <a:p>
                      <a:pPr algn="r"/>
                      <a:r>
                        <a:rPr lang="en-US" sz="1400" dirty="0"/>
                        <a:t>$2,411.93</a:t>
                      </a:r>
                    </a:p>
                  </a:txBody>
                  <a:tcPr/>
                </a:tc>
                <a:tc>
                  <a:txBody>
                    <a:bodyPr/>
                    <a:lstStyle/>
                    <a:p>
                      <a:pPr algn="r"/>
                      <a:r>
                        <a:rPr lang="en-US" sz="1400" dirty="0"/>
                        <a:t>$2,452.93</a:t>
                      </a:r>
                    </a:p>
                  </a:txBody>
                  <a:tcPr/>
                </a:tc>
                <a:extLst>
                  <a:ext uri="{0D108BD9-81ED-4DB2-BD59-A6C34878D82A}">
                    <a16:rowId xmlns:a16="http://schemas.microsoft.com/office/drawing/2014/main" val="4009572683"/>
                  </a:ext>
                </a:extLst>
              </a:tr>
              <a:tr h="539770">
                <a:tc>
                  <a:txBody>
                    <a:bodyPr/>
                    <a:lstStyle/>
                    <a:p>
                      <a:r>
                        <a:rPr lang="en-US" sz="1400" dirty="0"/>
                        <a:t>Monthly Premium</a:t>
                      </a:r>
                    </a:p>
                  </a:txBody>
                  <a:tcPr/>
                </a:tc>
                <a:tc gridSpan="2">
                  <a:txBody>
                    <a:bodyPr/>
                    <a:lstStyle/>
                    <a:p>
                      <a:pPr lvl="0" algn="r">
                        <a:buNone/>
                      </a:pPr>
                      <a:r>
                        <a:rPr lang="en-US" sz="1400" dirty="0"/>
                        <a:t>$947,026.17</a:t>
                      </a:r>
                    </a:p>
                  </a:txBody>
                  <a:tcPr/>
                </a:tc>
                <a:tc hMerge="1">
                  <a:txBody>
                    <a:bodyPr/>
                    <a:lstStyle/>
                    <a:p>
                      <a:endParaRPr lang="en-US"/>
                    </a:p>
                  </a:txBody>
                  <a:tcPr/>
                </a:tc>
                <a:tc>
                  <a:txBody>
                    <a:bodyPr/>
                    <a:lstStyle/>
                    <a:p>
                      <a:pPr algn="r"/>
                      <a:r>
                        <a:rPr lang="en-US" sz="1400" dirty="0"/>
                        <a:t>$963.125.59</a:t>
                      </a:r>
                    </a:p>
                  </a:txBody>
                  <a:tcPr/>
                </a:tc>
                <a:extLst>
                  <a:ext uri="{0D108BD9-81ED-4DB2-BD59-A6C34878D82A}">
                    <a16:rowId xmlns:a16="http://schemas.microsoft.com/office/drawing/2014/main" val="173994195"/>
                  </a:ext>
                </a:extLst>
              </a:tr>
              <a:tr h="317512">
                <a:tc>
                  <a:txBody>
                    <a:bodyPr/>
                    <a:lstStyle/>
                    <a:p>
                      <a:r>
                        <a:rPr lang="en-US" sz="1400" dirty="0"/>
                        <a:t>Annual Premium</a:t>
                      </a:r>
                    </a:p>
                  </a:txBody>
                  <a:tcPr/>
                </a:tc>
                <a:tc gridSpan="2">
                  <a:txBody>
                    <a:bodyPr/>
                    <a:lstStyle/>
                    <a:p>
                      <a:pPr lvl="0" algn="r">
                        <a:buNone/>
                      </a:pPr>
                      <a:r>
                        <a:rPr lang="en-US" sz="1400" dirty="0"/>
                        <a:t>$11,364,314.04</a:t>
                      </a:r>
                    </a:p>
                  </a:txBody>
                  <a:tcPr/>
                </a:tc>
                <a:tc hMerge="1">
                  <a:txBody>
                    <a:bodyPr/>
                    <a:lstStyle/>
                    <a:p>
                      <a:endParaRPr lang="en-US"/>
                    </a:p>
                  </a:txBody>
                  <a:tcPr/>
                </a:tc>
                <a:tc>
                  <a:txBody>
                    <a:bodyPr/>
                    <a:lstStyle/>
                    <a:p>
                      <a:pPr algn="r"/>
                      <a:r>
                        <a:rPr lang="en-US" sz="1400" dirty="0"/>
                        <a:t>$11,557,507.08</a:t>
                      </a:r>
                    </a:p>
                  </a:txBody>
                  <a:tcPr/>
                </a:tc>
                <a:extLst>
                  <a:ext uri="{0D108BD9-81ED-4DB2-BD59-A6C34878D82A}">
                    <a16:rowId xmlns:a16="http://schemas.microsoft.com/office/drawing/2014/main" val="3743501050"/>
                  </a:ext>
                </a:extLst>
              </a:tr>
              <a:tr h="317512">
                <a:tc gridSpan="3">
                  <a:txBody>
                    <a:bodyPr/>
                    <a:lstStyle/>
                    <a:p>
                      <a:r>
                        <a:rPr lang="en-US" sz="1400" dirty="0"/>
                        <a:t>% Change Over Current</a:t>
                      </a:r>
                    </a:p>
                  </a:txBody>
                  <a:tcPr/>
                </a:tc>
                <a:tc hMerge="1">
                  <a:txBody>
                    <a:bodyPr/>
                    <a:lstStyle/>
                    <a:p>
                      <a:pPr lvl="0" algn="r">
                        <a:buNone/>
                      </a:pPr>
                      <a:endParaRPr lang="en-US" sz="1400" dirty="0"/>
                    </a:p>
                  </a:txBody>
                  <a:tcPr/>
                </a:tc>
                <a:tc hMerge="1">
                  <a:txBody>
                    <a:bodyPr/>
                    <a:lstStyle/>
                    <a:p>
                      <a:endParaRPr lang="en-US"/>
                    </a:p>
                  </a:txBody>
                  <a:tcPr/>
                </a:tc>
                <a:tc>
                  <a:txBody>
                    <a:bodyPr/>
                    <a:lstStyle/>
                    <a:p>
                      <a:pPr algn="r"/>
                      <a:r>
                        <a:rPr lang="en-US" sz="1400" dirty="0"/>
                        <a:t>+1.70%</a:t>
                      </a:r>
                    </a:p>
                  </a:txBody>
                  <a:tcPr/>
                </a:tc>
                <a:extLst>
                  <a:ext uri="{0D108BD9-81ED-4DB2-BD59-A6C34878D82A}">
                    <a16:rowId xmlns:a16="http://schemas.microsoft.com/office/drawing/2014/main" val="684146058"/>
                  </a:ext>
                </a:extLst>
              </a:tr>
              <a:tr h="317512">
                <a:tc gridSpan="3">
                  <a:txBody>
                    <a:bodyPr/>
                    <a:lstStyle/>
                    <a:p>
                      <a:r>
                        <a:rPr lang="en-US" sz="1400" b="1" dirty="0"/>
                        <a:t>$ Change Over Current</a:t>
                      </a:r>
                    </a:p>
                  </a:txBody>
                  <a:tcPr/>
                </a:tc>
                <a:tc hMerge="1">
                  <a:txBody>
                    <a:bodyPr/>
                    <a:lstStyle/>
                    <a:p>
                      <a:pPr lvl="0" algn="r">
                        <a:buNone/>
                      </a:pPr>
                      <a:endParaRPr lang="en-US" sz="1400" b="1" dirty="0">
                        <a:highlight>
                          <a:srgbClr val="FFFF00"/>
                        </a:highlight>
                      </a:endParaRPr>
                    </a:p>
                  </a:txBody>
                  <a:tcPr/>
                </a:tc>
                <a:tc hMerge="1">
                  <a:txBody>
                    <a:bodyPr/>
                    <a:lstStyle/>
                    <a:p>
                      <a:endParaRPr lang="en-US"/>
                    </a:p>
                  </a:txBody>
                  <a:tcPr/>
                </a:tc>
                <a:tc>
                  <a:txBody>
                    <a:bodyPr/>
                    <a:lstStyle/>
                    <a:p>
                      <a:pPr algn="r"/>
                      <a:r>
                        <a:rPr lang="en-US" sz="1400" b="1" dirty="0"/>
                        <a:t>+$193,193.04</a:t>
                      </a:r>
                    </a:p>
                  </a:txBody>
                  <a:tcPr/>
                </a:tc>
                <a:extLst>
                  <a:ext uri="{0D108BD9-81ED-4DB2-BD59-A6C34878D82A}">
                    <a16:rowId xmlns:a16="http://schemas.microsoft.com/office/drawing/2014/main" val="3907901989"/>
                  </a:ext>
                </a:extLst>
              </a:tr>
            </a:tbl>
          </a:graphicData>
        </a:graphic>
      </p:graphicFrame>
      <p:graphicFrame>
        <p:nvGraphicFramePr>
          <p:cNvPr id="4" name="Table 3">
            <a:extLst>
              <a:ext uri="{FF2B5EF4-FFF2-40B4-BE49-F238E27FC236}">
                <a16:creationId xmlns:a16="http://schemas.microsoft.com/office/drawing/2014/main" id="{427E5FC2-383C-2E2F-CF0D-539AF857DC50}"/>
              </a:ext>
            </a:extLst>
          </p:cNvPr>
          <p:cNvGraphicFramePr>
            <a:graphicFrameLocks noGrp="1"/>
          </p:cNvGraphicFramePr>
          <p:nvPr>
            <p:extLst>
              <p:ext uri="{D42A27DB-BD31-4B8C-83A1-F6EECF244321}">
                <p14:modId xmlns:p14="http://schemas.microsoft.com/office/powerpoint/2010/main" val="2944278603"/>
              </p:ext>
            </p:extLst>
          </p:nvPr>
        </p:nvGraphicFramePr>
        <p:xfrm>
          <a:off x="6115048" y="1571555"/>
          <a:ext cx="5587426" cy="3793036"/>
        </p:xfrm>
        <a:graphic>
          <a:graphicData uri="http://schemas.openxmlformats.org/drawingml/2006/table">
            <a:tbl>
              <a:tblPr firstRow="1" bandRow="1">
                <a:tableStyleId>{5C22544A-7EE6-4342-B048-85BDC9FD1C3A}</a:tableStyleId>
              </a:tblPr>
              <a:tblGrid>
                <a:gridCol w="1421825">
                  <a:extLst>
                    <a:ext uri="{9D8B030D-6E8A-4147-A177-3AD203B41FA5}">
                      <a16:colId xmlns:a16="http://schemas.microsoft.com/office/drawing/2014/main" val="1157407909"/>
                    </a:ext>
                  </a:extLst>
                </a:gridCol>
                <a:gridCol w="596243">
                  <a:extLst>
                    <a:ext uri="{9D8B030D-6E8A-4147-A177-3AD203B41FA5}">
                      <a16:colId xmlns:a16="http://schemas.microsoft.com/office/drawing/2014/main" val="3057941750"/>
                    </a:ext>
                  </a:extLst>
                </a:gridCol>
                <a:gridCol w="1297211">
                  <a:extLst>
                    <a:ext uri="{9D8B030D-6E8A-4147-A177-3AD203B41FA5}">
                      <a16:colId xmlns:a16="http://schemas.microsoft.com/office/drawing/2014/main" val="2245539387"/>
                    </a:ext>
                  </a:extLst>
                </a:gridCol>
                <a:gridCol w="2272147">
                  <a:extLst>
                    <a:ext uri="{9D8B030D-6E8A-4147-A177-3AD203B41FA5}">
                      <a16:colId xmlns:a16="http://schemas.microsoft.com/office/drawing/2014/main" val="4066476517"/>
                    </a:ext>
                  </a:extLst>
                </a:gridCol>
              </a:tblGrid>
              <a:tr h="292371">
                <a:tc rowSpan="4">
                  <a:txBody>
                    <a:bodyPr/>
                    <a:lstStyle/>
                    <a:p>
                      <a:r>
                        <a:rPr lang="en-US" sz="1400" dirty="0"/>
                        <a:t>Anthem PPO</a:t>
                      </a: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ASCIP </a:t>
                      </a:r>
                    </a:p>
                  </a:txBody>
                  <a:tcPr/>
                </a:tc>
                <a:extLst>
                  <a:ext uri="{0D108BD9-81ED-4DB2-BD59-A6C34878D82A}">
                    <a16:rowId xmlns:a16="http://schemas.microsoft.com/office/drawing/2014/main" val="886893241"/>
                  </a:ext>
                </a:extLst>
              </a:tr>
              <a:tr h="292371">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lvl="0" algn="ctr">
                        <a:buNone/>
                      </a:pPr>
                      <a:r>
                        <a:rPr lang="en-US" sz="1400" b="1" dirty="0"/>
                        <a:t>Anthem</a:t>
                      </a:r>
                    </a:p>
                  </a:txBody>
                  <a:tcPr/>
                </a:tc>
                <a:extLst>
                  <a:ext uri="{0D108BD9-81ED-4DB2-BD59-A6C34878D82A}">
                    <a16:rowId xmlns:a16="http://schemas.microsoft.com/office/drawing/2014/main" val="395321911"/>
                  </a:ext>
                </a:extLst>
              </a:tr>
              <a:tr h="292371">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4216824523"/>
                  </a:ext>
                </a:extLst>
              </a:tr>
              <a:tr h="292371">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2024 Current</a:t>
                      </a:r>
                      <a:endParaRPr lang="en-US" sz="1400" dirty="0"/>
                    </a:p>
                  </a:txBody>
                  <a:tcP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buNone/>
                      </a:pPr>
                      <a:r>
                        <a:rPr lang="en-US" sz="1400" dirty="0">
                          <a:solidFill>
                            <a:schemeClr val="bg1"/>
                          </a:solidFill>
                        </a:rPr>
                        <a:t>2025 Renewal</a:t>
                      </a:r>
                      <a:endParaRPr lang="en-US" sz="1400" dirty="0"/>
                    </a:p>
                  </a:txBody>
                  <a:tcPr>
                    <a:solidFill>
                      <a:srgbClr val="632340"/>
                    </a:solidFill>
                  </a:tcPr>
                </a:tc>
                <a:extLst>
                  <a:ext uri="{0D108BD9-81ED-4DB2-BD59-A6C34878D82A}">
                    <a16:rowId xmlns:a16="http://schemas.microsoft.com/office/drawing/2014/main" val="4141240342"/>
                  </a:ext>
                </a:extLst>
              </a:tr>
              <a:tr h="292371">
                <a:tc>
                  <a:txBody>
                    <a:bodyPr/>
                    <a:lstStyle/>
                    <a:p>
                      <a:r>
                        <a:rPr lang="en-US" sz="1400" dirty="0"/>
                        <a:t>EE Only</a:t>
                      </a:r>
                    </a:p>
                  </a:txBody>
                  <a:tcPr/>
                </a:tc>
                <a:tc>
                  <a:txBody>
                    <a:bodyPr/>
                    <a:lstStyle/>
                    <a:p>
                      <a:pPr lvl="0" algn="r">
                        <a:buNone/>
                      </a:pPr>
                      <a:r>
                        <a:rPr lang="en-US" sz="1400" dirty="0"/>
                        <a:t>161</a:t>
                      </a:r>
                    </a:p>
                  </a:txBody>
                  <a:tcPr/>
                </a:tc>
                <a:tc>
                  <a:txBody>
                    <a:bodyPr/>
                    <a:lstStyle/>
                    <a:p>
                      <a:pPr algn="r"/>
                      <a:r>
                        <a:rPr lang="en-US" sz="1400" dirty="0"/>
                        <a:t>$1,235.05</a:t>
                      </a:r>
                    </a:p>
                  </a:txBody>
                  <a:tcPr/>
                </a:tc>
                <a:tc>
                  <a:txBody>
                    <a:bodyPr/>
                    <a:lstStyle/>
                    <a:p>
                      <a:pPr algn="r"/>
                      <a:r>
                        <a:rPr lang="en-US" sz="1400" dirty="0"/>
                        <a:t>$1,256.05</a:t>
                      </a:r>
                    </a:p>
                  </a:txBody>
                  <a:tcPr/>
                </a:tc>
                <a:extLst>
                  <a:ext uri="{0D108BD9-81ED-4DB2-BD59-A6C34878D82A}">
                    <a16:rowId xmlns:a16="http://schemas.microsoft.com/office/drawing/2014/main" val="1297464662"/>
                  </a:ext>
                </a:extLst>
              </a:tr>
              <a:tr h="352524">
                <a:tc>
                  <a:txBody>
                    <a:bodyPr/>
                    <a:lstStyle/>
                    <a:p>
                      <a:r>
                        <a:rPr lang="en-US" sz="1400" dirty="0"/>
                        <a:t>EE + 1</a:t>
                      </a:r>
                    </a:p>
                  </a:txBody>
                  <a:tcPr/>
                </a:tc>
                <a:tc>
                  <a:txBody>
                    <a:bodyPr/>
                    <a:lstStyle/>
                    <a:p>
                      <a:pPr lvl="0" algn="r">
                        <a:buNone/>
                      </a:pPr>
                      <a:r>
                        <a:rPr lang="en-US" sz="1400" dirty="0"/>
                        <a:t>146</a:t>
                      </a:r>
                    </a:p>
                  </a:txBody>
                  <a:tcPr/>
                </a:tc>
                <a:tc>
                  <a:txBody>
                    <a:bodyPr/>
                    <a:lstStyle/>
                    <a:p>
                      <a:pPr algn="r"/>
                      <a:r>
                        <a:rPr lang="en-US" sz="1400" dirty="0"/>
                        <a:t>$2,579.67</a:t>
                      </a:r>
                    </a:p>
                  </a:txBody>
                  <a:tcPr/>
                </a:tc>
                <a:tc>
                  <a:txBody>
                    <a:bodyPr/>
                    <a:lstStyle/>
                    <a:p>
                      <a:pPr algn="r"/>
                      <a:r>
                        <a:rPr lang="en-US" sz="1400" dirty="0"/>
                        <a:t>$2,623.52</a:t>
                      </a:r>
                    </a:p>
                  </a:txBody>
                  <a:tcPr/>
                </a:tc>
                <a:extLst>
                  <a:ext uri="{0D108BD9-81ED-4DB2-BD59-A6C34878D82A}">
                    <a16:rowId xmlns:a16="http://schemas.microsoft.com/office/drawing/2014/main" val="45913759"/>
                  </a:ext>
                </a:extLst>
              </a:tr>
              <a:tr h="301230">
                <a:tc>
                  <a:txBody>
                    <a:bodyPr/>
                    <a:lstStyle/>
                    <a:p>
                      <a:r>
                        <a:rPr lang="en-US" sz="1400" dirty="0"/>
                        <a:t>EE + Family</a:t>
                      </a:r>
                    </a:p>
                  </a:txBody>
                  <a:tcPr/>
                </a:tc>
                <a:tc>
                  <a:txBody>
                    <a:bodyPr/>
                    <a:lstStyle/>
                    <a:p>
                      <a:pPr lvl="0" algn="r">
                        <a:buNone/>
                      </a:pPr>
                      <a:r>
                        <a:rPr lang="en-US" sz="1400" dirty="0"/>
                        <a:t>69</a:t>
                      </a:r>
                    </a:p>
                  </a:txBody>
                  <a:tcPr/>
                </a:tc>
                <a:tc>
                  <a:txBody>
                    <a:bodyPr/>
                    <a:lstStyle/>
                    <a:p>
                      <a:pPr algn="r"/>
                      <a:r>
                        <a:rPr lang="en-US" sz="1400" dirty="0"/>
                        <a:t>$3,705.40</a:t>
                      </a:r>
                    </a:p>
                  </a:txBody>
                  <a:tcPr/>
                </a:tc>
                <a:tc>
                  <a:txBody>
                    <a:bodyPr/>
                    <a:lstStyle/>
                    <a:p>
                      <a:pPr algn="r"/>
                      <a:r>
                        <a:rPr lang="en-US" sz="1400" dirty="0"/>
                        <a:t>$3,768.39</a:t>
                      </a:r>
                    </a:p>
                  </a:txBody>
                  <a:tcPr/>
                </a:tc>
                <a:extLst>
                  <a:ext uri="{0D108BD9-81ED-4DB2-BD59-A6C34878D82A}">
                    <a16:rowId xmlns:a16="http://schemas.microsoft.com/office/drawing/2014/main" val="2005521473"/>
                  </a:ext>
                </a:extLst>
              </a:tr>
              <a:tr h="531583">
                <a:tc>
                  <a:txBody>
                    <a:bodyPr/>
                    <a:lstStyle/>
                    <a:p>
                      <a:r>
                        <a:rPr lang="en-US" sz="1400" dirty="0"/>
                        <a:t>Monthly Premium</a:t>
                      </a:r>
                    </a:p>
                  </a:txBody>
                  <a:tcPr/>
                </a:tc>
                <a:tc gridSpan="2">
                  <a:txBody>
                    <a:bodyPr/>
                    <a:lstStyle/>
                    <a:p>
                      <a:pPr lvl="0" algn="r">
                        <a:buNone/>
                      </a:pPr>
                      <a:r>
                        <a:rPr lang="en-US" sz="1400" dirty="0"/>
                        <a:t>$831,147.47</a:t>
                      </a:r>
                    </a:p>
                  </a:txBody>
                  <a:tcPr/>
                </a:tc>
                <a:tc hMerge="1">
                  <a:txBody>
                    <a:bodyPr/>
                    <a:lstStyle/>
                    <a:p>
                      <a:endParaRPr lang="en-US"/>
                    </a:p>
                  </a:txBody>
                  <a:tcPr/>
                </a:tc>
                <a:tc>
                  <a:txBody>
                    <a:bodyPr/>
                    <a:lstStyle/>
                    <a:p>
                      <a:pPr algn="r"/>
                      <a:r>
                        <a:rPr lang="en-US" sz="1400" dirty="0"/>
                        <a:t>$845,276.88</a:t>
                      </a:r>
                    </a:p>
                  </a:txBody>
                  <a:tcPr/>
                </a:tc>
                <a:extLst>
                  <a:ext uri="{0D108BD9-81ED-4DB2-BD59-A6C34878D82A}">
                    <a16:rowId xmlns:a16="http://schemas.microsoft.com/office/drawing/2014/main" val="2004209746"/>
                  </a:ext>
                </a:extLst>
              </a:tr>
              <a:tr h="336669">
                <a:tc>
                  <a:txBody>
                    <a:bodyPr/>
                    <a:lstStyle/>
                    <a:p>
                      <a:r>
                        <a:rPr lang="en-US" sz="1400" dirty="0"/>
                        <a:t>Annual Premium</a:t>
                      </a:r>
                    </a:p>
                  </a:txBody>
                  <a:tcPr/>
                </a:tc>
                <a:tc gridSpan="2">
                  <a:txBody>
                    <a:bodyPr/>
                    <a:lstStyle/>
                    <a:p>
                      <a:pPr lvl="0" algn="r">
                        <a:buNone/>
                      </a:pPr>
                      <a:r>
                        <a:rPr lang="en-US" sz="1400" dirty="0"/>
                        <a:t>$9,973,769.64</a:t>
                      </a:r>
                    </a:p>
                  </a:txBody>
                  <a:tcPr/>
                </a:tc>
                <a:tc hMerge="1">
                  <a:txBody>
                    <a:bodyPr/>
                    <a:lstStyle/>
                    <a:p>
                      <a:endParaRPr lang="en-US"/>
                    </a:p>
                  </a:txBody>
                  <a:tcPr/>
                </a:tc>
                <a:tc>
                  <a:txBody>
                    <a:bodyPr/>
                    <a:lstStyle/>
                    <a:p>
                      <a:pPr algn="r"/>
                      <a:r>
                        <a:rPr lang="en-US" sz="1400" dirty="0"/>
                        <a:t>$10,143,322.56</a:t>
                      </a:r>
                    </a:p>
                  </a:txBody>
                  <a:tcPr/>
                </a:tc>
                <a:extLst>
                  <a:ext uri="{0D108BD9-81ED-4DB2-BD59-A6C34878D82A}">
                    <a16:rowId xmlns:a16="http://schemas.microsoft.com/office/drawing/2014/main" val="2579781631"/>
                  </a:ext>
                </a:extLst>
              </a:tr>
              <a:tr h="292371">
                <a:tc gridSpan="3">
                  <a:txBody>
                    <a:bodyPr/>
                    <a:lstStyle/>
                    <a:p>
                      <a:r>
                        <a:rPr lang="en-US" sz="1400" dirty="0"/>
                        <a:t>% Change Over Current</a:t>
                      </a:r>
                    </a:p>
                  </a:txBody>
                  <a:tcPr/>
                </a:tc>
                <a:tc hMerge="1">
                  <a:txBody>
                    <a:bodyPr/>
                    <a:lstStyle/>
                    <a:p>
                      <a:pPr lvl="0" algn="r">
                        <a:buNone/>
                      </a:pPr>
                      <a:endParaRPr lang="en-US" sz="1400" dirty="0"/>
                    </a:p>
                  </a:txBody>
                  <a:tcPr/>
                </a:tc>
                <a:tc hMerge="1">
                  <a:txBody>
                    <a:bodyPr/>
                    <a:lstStyle/>
                    <a:p>
                      <a:endParaRPr lang="en-US"/>
                    </a:p>
                  </a:txBody>
                  <a:tcPr/>
                </a:tc>
                <a:tc>
                  <a:txBody>
                    <a:bodyPr/>
                    <a:lstStyle/>
                    <a:p>
                      <a:pPr algn="r"/>
                      <a:r>
                        <a:rPr lang="en-US" sz="1400" dirty="0"/>
                        <a:t>+1.70%</a:t>
                      </a:r>
                    </a:p>
                  </a:txBody>
                  <a:tcPr/>
                </a:tc>
                <a:extLst>
                  <a:ext uri="{0D108BD9-81ED-4DB2-BD59-A6C34878D82A}">
                    <a16:rowId xmlns:a16="http://schemas.microsoft.com/office/drawing/2014/main" val="1560627285"/>
                  </a:ext>
                </a:extLst>
              </a:tr>
              <a:tr h="438660">
                <a:tc gridSpan="3">
                  <a:txBody>
                    <a:bodyPr/>
                    <a:lstStyle/>
                    <a:p>
                      <a:r>
                        <a:rPr lang="en-US" sz="1400" b="1" dirty="0"/>
                        <a:t>$ Change Over Current</a:t>
                      </a:r>
                    </a:p>
                  </a:txBody>
                  <a:tcPr/>
                </a:tc>
                <a:tc hMerge="1">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t>+$169,552.92</a:t>
                      </a:r>
                    </a:p>
                  </a:txBody>
                  <a:tcPr/>
                </a:tc>
                <a:extLst>
                  <a:ext uri="{0D108BD9-81ED-4DB2-BD59-A6C34878D82A}">
                    <a16:rowId xmlns:a16="http://schemas.microsoft.com/office/drawing/2014/main" val="1833993853"/>
                  </a:ext>
                </a:extLst>
              </a:tr>
            </a:tbl>
          </a:graphicData>
        </a:graphic>
      </p:graphicFrame>
      <p:graphicFrame>
        <p:nvGraphicFramePr>
          <p:cNvPr id="6" name="Table 5">
            <a:extLst>
              <a:ext uri="{FF2B5EF4-FFF2-40B4-BE49-F238E27FC236}">
                <a16:creationId xmlns:a16="http://schemas.microsoft.com/office/drawing/2014/main" id="{7DB88A79-CCE3-B478-CD50-9B63396E8250}"/>
              </a:ext>
            </a:extLst>
          </p:cNvPr>
          <p:cNvGraphicFramePr>
            <a:graphicFrameLocks noGrp="1"/>
          </p:cNvGraphicFramePr>
          <p:nvPr>
            <p:extLst>
              <p:ext uri="{D42A27DB-BD31-4B8C-83A1-F6EECF244321}">
                <p14:modId xmlns:p14="http://schemas.microsoft.com/office/powerpoint/2010/main" val="2138250478"/>
              </p:ext>
            </p:extLst>
          </p:nvPr>
        </p:nvGraphicFramePr>
        <p:xfrm>
          <a:off x="3026924" y="5522595"/>
          <a:ext cx="5881837" cy="1097280"/>
        </p:xfrm>
        <a:graphic>
          <a:graphicData uri="http://schemas.openxmlformats.org/drawingml/2006/table">
            <a:tbl>
              <a:tblPr firstRow="1" bandRow="1">
                <a:tableStyleId>{5C22544A-7EE6-4342-B048-85BDC9FD1C3A}</a:tableStyleId>
              </a:tblPr>
              <a:tblGrid>
                <a:gridCol w="1930965">
                  <a:extLst>
                    <a:ext uri="{9D8B030D-6E8A-4147-A177-3AD203B41FA5}">
                      <a16:colId xmlns:a16="http://schemas.microsoft.com/office/drawing/2014/main" val="3364184633"/>
                    </a:ext>
                  </a:extLst>
                </a:gridCol>
                <a:gridCol w="2043763">
                  <a:extLst>
                    <a:ext uri="{9D8B030D-6E8A-4147-A177-3AD203B41FA5}">
                      <a16:colId xmlns:a16="http://schemas.microsoft.com/office/drawing/2014/main" val="3847223497"/>
                    </a:ext>
                  </a:extLst>
                </a:gridCol>
                <a:gridCol w="1907109">
                  <a:extLst>
                    <a:ext uri="{9D8B030D-6E8A-4147-A177-3AD203B41FA5}">
                      <a16:colId xmlns:a16="http://schemas.microsoft.com/office/drawing/2014/main" val="1390121701"/>
                    </a:ext>
                  </a:extLst>
                </a:gridCol>
              </a:tblGrid>
              <a:tr h="207169">
                <a:tc>
                  <a:txBody>
                    <a:bodyPr/>
                    <a:lstStyle/>
                    <a:p>
                      <a:endParaRPr lang="en-US" sz="1200" b="1" dirty="0">
                        <a:solidFill>
                          <a:schemeClr val="bg1"/>
                        </a:solidFill>
                      </a:endParaRPr>
                    </a:p>
                  </a:txBody>
                  <a:tcPr>
                    <a:solidFill>
                      <a:srgbClr val="632340"/>
                    </a:solidFill>
                  </a:tcPr>
                </a:tc>
                <a:tc>
                  <a:txBody>
                    <a:bodyPr/>
                    <a:lstStyle/>
                    <a:p>
                      <a:pPr algn="ctr"/>
                      <a:r>
                        <a:rPr lang="en-US" sz="1200" b="1" dirty="0">
                          <a:solidFill>
                            <a:schemeClr val="bg1"/>
                          </a:solidFill>
                        </a:rPr>
                        <a:t>2024</a:t>
                      </a:r>
                    </a:p>
                  </a:txBody>
                  <a:tcPr>
                    <a:solidFill>
                      <a:srgbClr val="632340"/>
                    </a:solidFill>
                  </a:tcPr>
                </a:tc>
                <a:tc>
                  <a:txBody>
                    <a:bodyPr/>
                    <a:lstStyle/>
                    <a:p>
                      <a:pPr algn="ctr"/>
                      <a:r>
                        <a:rPr lang="en-US" sz="1200" b="1" dirty="0">
                          <a:solidFill>
                            <a:schemeClr val="bg1"/>
                          </a:solidFill>
                        </a:rPr>
                        <a:t>2025</a:t>
                      </a:r>
                    </a:p>
                  </a:txBody>
                  <a:tcPr>
                    <a:solidFill>
                      <a:srgbClr val="632340"/>
                    </a:solidFill>
                  </a:tcPr>
                </a:tc>
                <a:extLst>
                  <a:ext uri="{0D108BD9-81ED-4DB2-BD59-A6C34878D82A}">
                    <a16:rowId xmlns:a16="http://schemas.microsoft.com/office/drawing/2014/main" val="3738039283"/>
                  </a:ext>
                </a:extLst>
              </a:tr>
              <a:tr h="207169">
                <a:tc>
                  <a:txBody>
                    <a:bodyPr/>
                    <a:lstStyle/>
                    <a:p>
                      <a:r>
                        <a:rPr lang="en-US" sz="1200" b="1" dirty="0">
                          <a:solidFill>
                            <a:schemeClr val="bg1"/>
                          </a:solidFill>
                        </a:rPr>
                        <a:t>Annual Premium</a:t>
                      </a:r>
                    </a:p>
                  </a:txBody>
                  <a:tcPr>
                    <a:solidFill>
                      <a:srgbClr val="632340"/>
                    </a:solidFill>
                  </a:tcPr>
                </a:tc>
                <a:tc>
                  <a:txBody>
                    <a:bodyPr/>
                    <a:lstStyle/>
                    <a:p>
                      <a:pPr algn="ctr"/>
                      <a:r>
                        <a:rPr lang="en-US" sz="1200" b="1" dirty="0">
                          <a:solidFill>
                            <a:schemeClr val="bg1"/>
                          </a:solidFill>
                        </a:rPr>
                        <a:t>$21,338,083.68</a:t>
                      </a:r>
                    </a:p>
                  </a:txBody>
                  <a:tcPr>
                    <a:solidFill>
                      <a:srgbClr val="632340"/>
                    </a:solidFill>
                  </a:tcPr>
                </a:tc>
                <a:tc>
                  <a:txBody>
                    <a:bodyPr/>
                    <a:lstStyle/>
                    <a:p>
                      <a:pPr algn="ctr"/>
                      <a:r>
                        <a:rPr lang="en-US" sz="1200" b="1" dirty="0">
                          <a:solidFill>
                            <a:schemeClr val="bg1"/>
                          </a:solidFill>
                        </a:rPr>
                        <a:t>$21,700,829.64</a:t>
                      </a:r>
                    </a:p>
                  </a:txBody>
                  <a:tcPr>
                    <a:solidFill>
                      <a:srgbClr val="632340"/>
                    </a:solidFill>
                  </a:tcPr>
                </a:tc>
                <a:extLst>
                  <a:ext uri="{0D108BD9-81ED-4DB2-BD59-A6C34878D82A}">
                    <a16:rowId xmlns:a16="http://schemas.microsoft.com/office/drawing/2014/main" val="114718794"/>
                  </a:ext>
                </a:extLst>
              </a:tr>
              <a:tr h="207169">
                <a:tc gridSpan="2">
                  <a:txBody>
                    <a:bodyPr/>
                    <a:lstStyle/>
                    <a:p>
                      <a:r>
                        <a:rPr lang="en-US" sz="1200" b="1" dirty="0">
                          <a:solidFill>
                            <a:schemeClr val="bg1"/>
                          </a:solidFill>
                        </a:rPr>
                        <a:t>% Change Over Current</a:t>
                      </a:r>
                    </a:p>
                  </a:txBody>
                  <a:tcPr>
                    <a:solidFill>
                      <a:srgbClr val="632340"/>
                    </a:solidFill>
                  </a:tcPr>
                </a:tc>
                <a:tc hMerge="1">
                  <a:txBody>
                    <a:bodyPr/>
                    <a:lstStyle/>
                    <a:p>
                      <a:pPr algn="ctr"/>
                      <a:endParaRPr lang="en-US" sz="1400" b="1" dirty="0">
                        <a:solidFill>
                          <a:schemeClr val="bg1"/>
                        </a:solidFill>
                      </a:endParaRPr>
                    </a:p>
                  </a:txBody>
                  <a:tcPr>
                    <a:solidFill>
                      <a:srgbClr val="632340"/>
                    </a:solidFill>
                  </a:tcPr>
                </a:tc>
                <a:tc>
                  <a:txBody>
                    <a:bodyPr/>
                    <a:lstStyle/>
                    <a:p>
                      <a:pPr algn="ctr"/>
                      <a:r>
                        <a:rPr lang="en-US" sz="1200" b="1" dirty="0">
                          <a:solidFill>
                            <a:schemeClr val="bg1"/>
                          </a:solidFill>
                        </a:rPr>
                        <a:t>+1.70%</a:t>
                      </a:r>
                    </a:p>
                  </a:txBody>
                  <a:tcPr>
                    <a:solidFill>
                      <a:srgbClr val="632340"/>
                    </a:solidFill>
                  </a:tcPr>
                </a:tc>
                <a:extLst>
                  <a:ext uri="{0D108BD9-81ED-4DB2-BD59-A6C34878D82A}">
                    <a16:rowId xmlns:a16="http://schemas.microsoft.com/office/drawing/2014/main" val="1597522236"/>
                  </a:ext>
                </a:extLst>
              </a:tr>
              <a:tr h="207169">
                <a:tc gridSpan="2">
                  <a:txBody>
                    <a:bodyPr/>
                    <a:lstStyle/>
                    <a:p>
                      <a:r>
                        <a:rPr lang="en-US" sz="1200" b="1" dirty="0">
                          <a:solidFill>
                            <a:schemeClr val="bg1"/>
                          </a:solidFill>
                        </a:rPr>
                        <a:t>$ Change Over Current</a:t>
                      </a:r>
                    </a:p>
                  </a:txBody>
                  <a:tcPr>
                    <a:solidFill>
                      <a:srgbClr val="632340"/>
                    </a:solidFill>
                  </a:tcPr>
                </a:tc>
                <a:tc hMerge="1">
                  <a:txBody>
                    <a:bodyPr/>
                    <a:lstStyle/>
                    <a:p>
                      <a:pPr algn="ctr"/>
                      <a:endParaRPr lang="en-US" sz="1400" b="1" dirty="0">
                        <a:solidFill>
                          <a:schemeClr val="bg1"/>
                        </a:solidFill>
                      </a:endParaRPr>
                    </a:p>
                  </a:txBody>
                  <a:tcPr>
                    <a:solidFill>
                      <a:srgbClr val="632340"/>
                    </a:solidFill>
                  </a:tcPr>
                </a:tc>
                <a:tc>
                  <a:txBody>
                    <a:bodyPr/>
                    <a:lstStyle/>
                    <a:p>
                      <a:pPr algn="ctr"/>
                      <a:r>
                        <a:rPr lang="en-US" sz="1200" b="1" dirty="0">
                          <a:solidFill>
                            <a:schemeClr val="bg1"/>
                          </a:solidFill>
                        </a:rPr>
                        <a:t>+$362,745.96</a:t>
                      </a:r>
                    </a:p>
                  </a:txBody>
                  <a:tcPr>
                    <a:solidFill>
                      <a:srgbClr val="632340"/>
                    </a:solidFill>
                  </a:tcPr>
                </a:tc>
                <a:extLst>
                  <a:ext uri="{0D108BD9-81ED-4DB2-BD59-A6C34878D82A}">
                    <a16:rowId xmlns:a16="http://schemas.microsoft.com/office/drawing/2014/main" val="3205795763"/>
                  </a:ext>
                </a:extLst>
              </a:tr>
            </a:tbl>
          </a:graphicData>
        </a:graphic>
      </p:graphicFrame>
    </p:spTree>
    <p:extLst>
      <p:ext uri="{BB962C8B-B14F-4D97-AF65-F5344CB8AC3E}">
        <p14:creationId xmlns:p14="http://schemas.microsoft.com/office/powerpoint/2010/main" val="134162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2CC6-8626-D5E9-D6D7-5C80A4B8D8C8}"/>
              </a:ext>
            </a:extLst>
          </p:cNvPr>
          <p:cNvSpPr>
            <a:spLocks noGrp="1"/>
          </p:cNvSpPr>
          <p:nvPr>
            <p:ph type="title"/>
          </p:nvPr>
        </p:nvSpPr>
        <p:spPr/>
        <p:txBody>
          <a:bodyPr/>
          <a:lstStyle/>
          <a:p>
            <a:r>
              <a:rPr lang="en-US" dirty="0"/>
              <a:t>2025 ASCIP Kaiser Renewal - HMO</a:t>
            </a:r>
          </a:p>
        </p:txBody>
      </p:sp>
      <p:sp>
        <p:nvSpPr>
          <p:cNvPr id="3" name="Content Placeholder 2">
            <a:extLst>
              <a:ext uri="{FF2B5EF4-FFF2-40B4-BE49-F238E27FC236}">
                <a16:creationId xmlns:a16="http://schemas.microsoft.com/office/drawing/2014/main" id="{1162F38B-63F0-C348-E0E9-BBD37D9DB75C}"/>
              </a:ext>
            </a:extLst>
          </p:cNvPr>
          <p:cNvSpPr>
            <a:spLocks noGrp="1"/>
          </p:cNvSpPr>
          <p:nvPr>
            <p:ph idx="1"/>
          </p:nvPr>
        </p:nvSpPr>
        <p:spPr>
          <a:xfrm>
            <a:off x="457199" y="1825625"/>
            <a:ext cx="7569201" cy="4108450"/>
          </a:xfrm>
        </p:spPr>
        <p:txBody>
          <a:bodyPr>
            <a:normAutofit/>
          </a:bodyPr>
          <a:lstStyle/>
          <a:p>
            <a:pPr marL="0" indent="0">
              <a:buNone/>
            </a:pPr>
            <a:r>
              <a:rPr lang="en-US" sz="1600" b="1" u="sng" dirty="0"/>
              <a:t>Timing of Renewal</a:t>
            </a:r>
          </a:p>
          <a:p>
            <a:r>
              <a:rPr lang="en-US" sz="1600" dirty="0"/>
              <a:t>The fully-insured Kaiser renewal for the ASCIP JPA will be released in July/August 2024. </a:t>
            </a:r>
          </a:p>
          <a:p>
            <a:pPr marL="0" indent="0">
              <a:buNone/>
            </a:pPr>
            <a:r>
              <a:rPr lang="en-US" sz="1600" b="1" u="sng" dirty="0"/>
              <a:t>Kaiser “Break In – Break Out” Policy </a:t>
            </a:r>
          </a:p>
          <a:p>
            <a:r>
              <a:rPr lang="en-US" sz="1600" dirty="0"/>
              <a:t>Kaiser has a “break in – break out” policy that requires groups moving to or from a pool to retain their renewal for a range of 12 – 18 months to prevent rate hopping.</a:t>
            </a:r>
          </a:p>
          <a:p>
            <a:r>
              <a:rPr lang="en-US" sz="1600" dirty="0"/>
              <a:t>As a result of this policy, they will not release a quote to a prospective group until they have released the renewal to the incumbent provider.  </a:t>
            </a:r>
          </a:p>
          <a:p>
            <a:pPr marL="0" indent="0">
              <a:buNone/>
            </a:pPr>
            <a:r>
              <a:rPr lang="en-US" sz="1600" b="1" u="sng" dirty="0"/>
              <a:t>Impacts</a:t>
            </a:r>
          </a:p>
          <a:p>
            <a:r>
              <a:rPr lang="en-US" sz="1600" dirty="0"/>
              <a:t>Based on the construct of the RFP, Kaiser is not being evaluated as a carrier for change and thus there is no anticipated impact to existing Kaiser membership.  </a:t>
            </a:r>
          </a:p>
          <a:p>
            <a:r>
              <a:rPr lang="en-US" sz="1600" dirty="0"/>
              <a:t>If Rancho Santiago CCD were to pursue a direct to Kaiser contract the plan would be designed to mirror the existing plan and would be priced at the same cost due to the “break in – break out” policy.</a:t>
            </a:r>
          </a:p>
        </p:txBody>
      </p:sp>
      <p:pic>
        <p:nvPicPr>
          <p:cNvPr id="5" name="Picture 4">
            <a:extLst>
              <a:ext uri="{FF2B5EF4-FFF2-40B4-BE49-F238E27FC236}">
                <a16:creationId xmlns:a16="http://schemas.microsoft.com/office/drawing/2014/main" id="{5D539A9B-4B83-5B86-16C3-04185ED5B57D}"/>
              </a:ext>
            </a:extLst>
          </p:cNvPr>
          <p:cNvPicPr>
            <a:picLocks noChangeAspect="1"/>
          </p:cNvPicPr>
          <p:nvPr/>
        </p:nvPicPr>
        <p:blipFill>
          <a:blip r:embed="rId2"/>
          <a:stretch>
            <a:fillRect/>
          </a:stretch>
        </p:blipFill>
        <p:spPr>
          <a:xfrm>
            <a:off x="8312576" y="1692881"/>
            <a:ext cx="3460322" cy="4373938"/>
          </a:xfrm>
          <a:prstGeom prst="rect">
            <a:avLst/>
          </a:prstGeom>
          <a:ln>
            <a:solidFill>
              <a:schemeClr val="tx1"/>
            </a:solidFill>
          </a:ln>
        </p:spPr>
      </p:pic>
    </p:spTree>
    <p:extLst>
      <p:ext uri="{BB962C8B-B14F-4D97-AF65-F5344CB8AC3E}">
        <p14:creationId xmlns:p14="http://schemas.microsoft.com/office/powerpoint/2010/main" val="196853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2025 Marketing Results</a:t>
            </a:r>
          </a:p>
        </p:txBody>
      </p:sp>
    </p:spTree>
    <p:extLst>
      <p:ext uri="{BB962C8B-B14F-4D97-AF65-F5344CB8AC3E}">
        <p14:creationId xmlns:p14="http://schemas.microsoft.com/office/powerpoint/2010/main" val="178605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7B4F-EC61-6140-F130-2C9C73C618BE}"/>
              </a:ext>
            </a:extLst>
          </p:cNvPr>
          <p:cNvSpPr>
            <a:spLocks noGrp="1"/>
          </p:cNvSpPr>
          <p:nvPr>
            <p:ph type="title"/>
          </p:nvPr>
        </p:nvSpPr>
        <p:spPr/>
        <p:txBody>
          <a:bodyPr/>
          <a:lstStyle/>
          <a:p>
            <a:r>
              <a:rPr lang="en-US" dirty="0">
                <a:cs typeface="Arial"/>
              </a:rPr>
              <a:t>Market Results</a:t>
            </a:r>
            <a:endParaRPr lang="en-US" dirty="0"/>
          </a:p>
        </p:txBody>
      </p:sp>
      <p:graphicFrame>
        <p:nvGraphicFramePr>
          <p:cNvPr id="4" name="Content Placeholder 3">
            <a:extLst>
              <a:ext uri="{FF2B5EF4-FFF2-40B4-BE49-F238E27FC236}">
                <a16:creationId xmlns:a16="http://schemas.microsoft.com/office/drawing/2014/main" id="{F3773042-C6BD-C59B-94BF-5C627E970E76}"/>
              </a:ext>
            </a:extLst>
          </p:cNvPr>
          <p:cNvGraphicFramePr>
            <a:graphicFrameLocks noGrp="1"/>
          </p:cNvGraphicFramePr>
          <p:nvPr>
            <p:ph idx="1"/>
            <p:extLst>
              <p:ext uri="{D42A27DB-BD31-4B8C-83A1-F6EECF244321}">
                <p14:modId xmlns:p14="http://schemas.microsoft.com/office/powerpoint/2010/main" val="2986552662"/>
              </p:ext>
            </p:extLst>
          </p:nvPr>
        </p:nvGraphicFramePr>
        <p:xfrm>
          <a:off x="902539" y="1541135"/>
          <a:ext cx="10224655" cy="4676777"/>
        </p:xfrm>
        <a:graphic>
          <a:graphicData uri="http://schemas.openxmlformats.org/drawingml/2006/table">
            <a:tbl>
              <a:tblPr firstRow="1" bandRow="1">
                <a:tableStyleId>{5C22544A-7EE6-4342-B048-85BDC9FD1C3A}</a:tableStyleId>
              </a:tblPr>
              <a:tblGrid>
                <a:gridCol w="2044930">
                  <a:extLst>
                    <a:ext uri="{9D8B030D-6E8A-4147-A177-3AD203B41FA5}">
                      <a16:colId xmlns:a16="http://schemas.microsoft.com/office/drawing/2014/main" val="3126501260"/>
                    </a:ext>
                  </a:extLst>
                </a:gridCol>
                <a:gridCol w="1385461">
                  <a:extLst>
                    <a:ext uri="{9D8B030D-6E8A-4147-A177-3AD203B41FA5}">
                      <a16:colId xmlns:a16="http://schemas.microsoft.com/office/drawing/2014/main" val="3165039155"/>
                    </a:ext>
                  </a:extLst>
                </a:gridCol>
                <a:gridCol w="1659023">
                  <a:extLst>
                    <a:ext uri="{9D8B030D-6E8A-4147-A177-3AD203B41FA5}">
                      <a16:colId xmlns:a16="http://schemas.microsoft.com/office/drawing/2014/main" val="1259950182"/>
                    </a:ext>
                  </a:extLst>
                </a:gridCol>
                <a:gridCol w="1526653">
                  <a:extLst>
                    <a:ext uri="{9D8B030D-6E8A-4147-A177-3AD203B41FA5}">
                      <a16:colId xmlns:a16="http://schemas.microsoft.com/office/drawing/2014/main" val="1340776619"/>
                    </a:ext>
                  </a:extLst>
                </a:gridCol>
                <a:gridCol w="3608588">
                  <a:extLst>
                    <a:ext uri="{9D8B030D-6E8A-4147-A177-3AD203B41FA5}">
                      <a16:colId xmlns:a16="http://schemas.microsoft.com/office/drawing/2014/main" val="838313692"/>
                    </a:ext>
                  </a:extLst>
                </a:gridCol>
              </a:tblGrid>
              <a:tr h="269175">
                <a:tc gridSpan="5">
                  <a:txBody>
                    <a:bodyPr/>
                    <a:lstStyle/>
                    <a:p>
                      <a:r>
                        <a:rPr lang="en-US" sz="1200" dirty="0">
                          <a:solidFill>
                            <a:schemeClr val="bg1"/>
                          </a:solidFill>
                        </a:rPr>
                        <a:t>Stand Alone Carriers</a:t>
                      </a:r>
                    </a:p>
                  </a:txBody>
                  <a:tcPr>
                    <a:solidFill>
                      <a:schemeClr val="accent1"/>
                    </a:solidFill>
                  </a:tcPr>
                </a:tc>
                <a:tc hMerge="1">
                  <a:txBody>
                    <a:bodyPr/>
                    <a:lstStyle/>
                    <a:p>
                      <a:endParaRPr lang="en-US"/>
                    </a:p>
                  </a:txBody>
                  <a:tcPr>
                    <a:solidFill>
                      <a:schemeClr val="accent1"/>
                    </a:solidFill>
                  </a:tcPr>
                </a:tc>
                <a:tc hMerge="1">
                  <a:txBody>
                    <a:bodyPr/>
                    <a:lstStyle/>
                    <a:p>
                      <a:endParaRPr lang="en-US"/>
                    </a:p>
                  </a:txBody>
                  <a:tcPr>
                    <a:solidFill>
                      <a:schemeClr val="accent1"/>
                    </a:solidFill>
                  </a:tcPr>
                </a:tc>
                <a:tc hMerge="1">
                  <a:txBody>
                    <a:bodyPr/>
                    <a:lstStyle/>
                    <a:p>
                      <a:endParaRPr lang="en-US"/>
                    </a:p>
                  </a:txBody>
                  <a:tcPr>
                    <a:solidFill>
                      <a:schemeClr val="accent1"/>
                    </a:solidFill>
                  </a:tcPr>
                </a:tc>
                <a:tc hMerge="1">
                  <a:txBody>
                    <a:bodyPr/>
                    <a:lstStyle/>
                    <a:p>
                      <a:endParaRPr lang="en-US"/>
                    </a:p>
                  </a:txBody>
                  <a:tcPr>
                    <a:solidFill>
                      <a:schemeClr val="accent1"/>
                    </a:solidFill>
                  </a:tcPr>
                </a:tc>
                <a:extLst>
                  <a:ext uri="{0D108BD9-81ED-4DB2-BD59-A6C34878D82A}">
                    <a16:rowId xmlns:a16="http://schemas.microsoft.com/office/drawing/2014/main" val="2994925816"/>
                  </a:ext>
                </a:extLst>
              </a:tr>
              <a:tr h="239266">
                <a:tc>
                  <a:txBody>
                    <a:bodyPr/>
                    <a:lstStyle/>
                    <a:p>
                      <a:pPr lvl="0">
                        <a:buNone/>
                      </a:pPr>
                      <a:r>
                        <a:rPr lang="en-US" sz="1000" dirty="0">
                          <a:solidFill>
                            <a:schemeClr val="bg1"/>
                          </a:solidFill>
                        </a:rPr>
                        <a:t>Product</a:t>
                      </a:r>
                    </a:p>
                  </a:txBody>
                  <a:tcPr>
                    <a:solidFill>
                      <a:schemeClr val="accent1"/>
                    </a:solidFill>
                  </a:tcPr>
                </a:tc>
                <a:tc>
                  <a:txBody>
                    <a:bodyPr/>
                    <a:lstStyle/>
                    <a:p>
                      <a:pPr lvl="0">
                        <a:buNone/>
                      </a:pPr>
                      <a:r>
                        <a:rPr lang="en-US" sz="1000" dirty="0">
                          <a:solidFill>
                            <a:schemeClr val="bg1"/>
                          </a:solidFill>
                        </a:rPr>
                        <a:t>Carrier</a:t>
                      </a:r>
                    </a:p>
                  </a:txBody>
                  <a:tcPr>
                    <a:solidFill>
                      <a:schemeClr val="accent1"/>
                    </a:solidFill>
                  </a:tcPr>
                </a:tc>
                <a:tc>
                  <a:txBody>
                    <a:bodyPr/>
                    <a:lstStyle/>
                    <a:p>
                      <a:pPr lvl="0" algn="ctr">
                        <a:buNone/>
                      </a:pPr>
                      <a:r>
                        <a:rPr lang="en-US" sz="1000" dirty="0">
                          <a:solidFill>
                            <a:schemeClr val="bg1"/>
                          </a:solidFill>
                        </a:rPr>
                        <a:t>Quoted</a:t>
                      </a:r>
                    </a:p>
                  </a:txBody>
                  <a:tcPr>
                    <a:solidFill>
                      <a:schemeClr val="accent1"/>
                    </a:solidFill>
                  </a:tcPr>
                </a:tc>
                <a:tc>
                  <a:txBody>
                    <a:bodyPr/>
                    <a:lstStyle/>
                    <a:p>
                      <a:pPr lvl="0" algn="ctr">
                        <a:buNone/>
                      </a:pPr>
                      <a:r>
                        <a:rPr lang="en-US" sz="1000" dirty="0">
                          <a:solidFill>
                            <a:schemeClr val="bg1"/>
                          </a:solidFill>
                        </a:rPr>
                        <a:t>Declined </a:t>
                      </a:r>
                    </a:p>
                  </a:txBody>
                  <a:tcPr>
                    <a:solidFill>
                      <a:schemeClr val="accent1"/>
                    </a:solidFill>
                  </a:tcPr>
                </a:tc>
                <a:tc>
                  <a:txBody>
                    <a:bodyPr/>
                    <a:lstStyle/>
                    <a:p>
                      <a:pPr lvl="0">
                        <a:buNone/>
                      </a:pPr>
                      <a:r>
                        <a:rPr lang="en-US" sz="1000" dirty="0">
                          <a:solidFill>
                            <a:schemeClr val="bg1"/>
                          </a:solidFill>
                        </a:rPr>
                        <a:t>Comments</a:t>
                      </a:r>
                    </a:p>
                  </a:txBody>
                  <a:tcPr>
                    <a:solidFill>
                      <a:schemeClr val="accent1"/>
                    </a:solidFill>
                  </a:tcPr>
                </a:tc>
                <a:extLst>
                  <a:ext uri="{0D108BD9-81ED-4DB2-BD59-A6C34878D82A}">
                    <a16:rowId xmlns:a16="http://schemas.microsoft.com/office/drawing/2014/main" val="2248776603"/>
                  </a:ext>
                </a:extLst>
              </a:tr>
              <a:tr h="363849">
                <a:tc>
                  <a:txBody>
                    <a:bodyPr/>
                    <a:lstStyle/>
                    <a:p>
                      <a:pPr lvl="0">
                        <a:buNone/>
                      </a:pPr>
                      <a:r>
                        <a:rPr lang="en-US" sz="1000" dirty="0"/>
                        <a:t>Medical/Rx</a:t>
                      </a:r>
                    </a:p>
                  </a:txBody>
                  <a:tcPr anchor="ctr"/>
                </a:tc>
                <a:tc>
                  <a:txBody>
                    <a:bodyPr/>
                    <a:lstStyle/>
                    <a:p>
                      <a:pPr lvl="0">
                        <a:buNone/>
                      </a:pPr>
                      <a:r>
                        <a:rPr lang="en-US" sz="1000" dirty="0"/>
                        <a:t>Aetna</a:t>
                      </a:r>
                    </a:p>
                  </a:txBody>
                  <a:tcPr anchor="ctr"/>
                </a:tc>
                <a:tc>
                  <a:txBody>
                    <a:bodyPr/>
                    <a:lstStyle/>
                    <a:p>
                      <a:pPr lvl="0" algn="ctr">
                        <a:buNone/>
                      </a:pPr>
                      <a:r>
                        <a:rPr lang="en-US" sz="1000" dirty="0"/>
                        <a:t>X</a:t>
                      </a:r>
                    </a:p>
                  </a:txBody>
                  <a:tcPr anchor="ctr"/>
                </a:tc>
                <a:tc>
                  <a:txBody>
                    <a:bodyPr/>
                    <a:lstStyle/>
                    <a:p>
                      <a:pPr lvl="0" algn="ctr">
                        <a:buNone/>
                      </a:pPr>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Quoted, competitive.  -1.77% to -4.77% vs. current </a:t>
                      </a:r>
                    </a:p>
                  </a:txBody>
                  <a:tcPr anchor="ctr"/>
                </a:tc>
                <a:extLst>
                  <a:ext uri="{0D108BD9-81ED-4DB2-BD59-A6C34878D82A}">
                    <a16:rowId xmlns:a16="http://schemas.microsoft.com/office/drawing/2014/main" val="1537139778"/>
                  </a:ext>
                </a:extLst>
              </a:tr>
              <a:tr h="261415">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Anthem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noProof="0" dirty="0">
                          <a:solidFill>
                            <a:srgbClr val="000000"/>
                          </a:solidFill>
                          <a:latin typeface="+mn-lt"/>
                        </a:rPr>
                        <a:t>X</a:t>
                      </a:r>
                      <a:endParaRPr lang="en-US" sz="1000" dirty="0"/>
                    </a:p>
                  </a:txBody>
                  <a:tcPr anchor="ctr"/>
                </a:tc>
                <a:tc>
                  <a:txBody>
                    <a:bodyPr/>
                    <a:lstStyle/>
                    <a:p>
                      <a:pPr lvl="0" algn="ctr">
                        <a:lnSpc>
                          <a:spcPct val="100000"/>
                        </a:lnSpc>
                        <a:spcBef>
                          <a:spcPts val="0"/>
                        </a:spcBef>
                        <a:spcAft>
                          <a:spcPts val="0"/>
                        </a:spcAft>
                        <a:buNone/>
                      </a:pPr>
                      <a:endParaRPr lang="en-US" sz="1000" b="0" i="0" u="none" strike="noStrike" noProof="0" dirty="0">
                        <a:solidFill>
                          <a:srgbClr val="000000"/>
                        </a:solidFill>
                        <a:latin typeface="Calibri"/>
                      </a:endParaRPr>
                    </a:p>
                  </a:txBody>
                  <a:tcPr anchor="ctr"/>
                </a:tc>
                <a:tc>
                  <a:txBody>
                    <a:bodyPr/>
                    <a:lstStyle/>
                    <a:p>
                      <a:pPr lvl="0">
                        <a:buNone/>
                      </a:pPr>
                      <a:r>
                        <a:rPr lang="en-US" sz="1000" b="0" i="0" u="none" strike="noStrike" noProof="0" dirty="0">
                          <a:latin typeface="+mn-lt"/>
                        </a:rPr>
                        <a:t>Quoted, not competitive. +17.89% vs. current</a:t>
                      </a:r>
                      <a:endParaRPr lang="en-US" sz="1000" dirty="0"/>
                    </a:p>
                  </a:txBody>
                  <a:tcPr anchor="ctr"/>
                </a:tc>
                <a:extLst>
                  <a:ext uri="{0D108BD9-81ED-4DB2-BD59-A6C34878D82A}">
                    <a16:rowId xmlns:a16="http://schemas.microsoft.com/office/drawing/2014/main" val="3588525564"/>
                  </a:ext>
                </a:extLst>
              </a:tr>
              <a:tr h="239266">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Cigna</a:t>
                      </a:r>
                    </a:p>
                  </a:txBody>
                  <a:tcPr anchor="ctr"/>
                </a:tc>
                <a:tc>
                  <a:txBody>
                    <a:bodyPr/>
                    <a:lstStyle/>
                    <a:p>
                      <a:pPr lvl="0" algn="ctr">
                        <a:lnSpc>
                          <a:spcPct val="100000"/>
                        </a:lnSpc>
                        <a:spcBef>
                          <a:spcPts val="0"/>
                        </a:spcBef>
                        <a:spcAft>
                          <a:spcPts val="0"/>
                        </a:spcAft>
                        <a:buNone/>
                      </a:pPr>
                      <a:r>
                        <a:rPr lang="en-US" sz="1000" b="0" i="0" u="none" strike="noStrike" noProof="0" dirty="0">
                          <a:solidFill>
                            <a:srgbClr val="000000"/>
                          </a:solidFill>
                          <a:latin typeface="Calibri"/>
                        </a:rPr>
                        <a:t>X</a:t>
                      </a:r>
                    </a:p>
                  </a:txBody>
                  <a:tcPr anchor="ctr"/>
                </a:tc>
                <a:tc>
                  <a:txBody>
                    <a:bodyPr/>
                    <a:lstStyle/>
                    <a:p>
                      <a:pPr lvl="0" algn="ctr">
                        <a:buNone/>
                      </a:pPr>
                      <a:endParaRPr lang="en-US" sz="1000" dirty="0"/>
                    </a:p>
                  </a:txBody>
                  <a:tcPr anchor="ctr"/>
                </a:tc>
                <a:tc>
                  <a:txBody>
                    <a:bodyPr/>
                    <a:lstStyle/>
                    <a:p>
                      <a:pPr lvl="0">
                        <a:buNone/>
                      </a:pPr>
                      <a:r>
                        <a:rPr lang="en-US" sz="1000" dirty="0"/>
                        <a:t>Quoted total eligible population only. +10.51% vs. current.</a:t>
                      </a:r>
                    </a:p>
                  </a:txBody>
                  <a:tcPr anchor="ctr"/>
                </a:tc>
                <a:extLst>
                  <a:ext uri="{0D108BD9-81ED-4DB2-BD59-A6C34878D82A}">
                    <a16:rowId xmlns:a16="http://schemas.microsoft.com/office/drawing/2014/main" val="1005205713"/>
                  </a:ext>
                </a:extLst>
              </a:tr>
              <a:tr h="239266">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Blue Shield</a:t>
                      </a:r>
                    </a:p>
                  </a:txBody>
                  <a:tcPr anchor="ctr"/>
                </a:tc>
                <a:tc>
                  <a:txBody>
                    <a:bodyPr/>
                    <a:lstStyle/>
                    <a:p>
                      <a:pPr lvl="0" algn="ctr">
                        <a:buNone/>
                      </a:pPr>
                      <a:endParaRPr lang="en-US" sz="1000" dirty="0"/>
                    </a:p>
                  </a:txBody>
                  <a:tcPr anchor="ctr"/>
                </a:tc>
                <a:tc>
                  <a:txBody>
                    <a:bodyPr/>
                    <a:lstStyle/>
                    <a:p>
                      <a:pPr lvl="0" algn="ctr">
                        <a:lnSpc>
                          <a:spcPct val="100000"/>
                        </a:lnSpc>
                        <a:spcBef>
                          <a:spcPts val="0"/>
                        </a:spcBef>
                        <a:spcAft>
                          <a:spcPts val="0"/>
                        </a:spcAft>
                        <a:buNone/>
                      </a:pPr>
                      <a:r>
                        <a:rPr lang="en-US" sz="1000" b="0" i="0" u="none" strike="noStrike" noProof="0" dirty="0">
                          <a:solidFill>
                            <a:srgbClr val="000000"/>
                          </a:solidFill>
                          <a:latin typeface="Calibri"/>
                        </a:rPr>
                        <a:t>X</a:t>
                      </a:r>
                    </a:p>
                  </a:txBody>
                  <a:tcPr anchor="ctr"/>
                </a:tc>
                <a:tc>
                  <a:txBody>
                    <a:bodyPr/>
                    <a:lstStyle/>
                    <a:p>
                      <a:pPr lvl="0">
                        <a:buNone/>
                      </a:pPr>
                      <a:r>
                        <a:rPr lang="en-US" sz="1000" b="0" i="0" u="none" strike="noStrike" noProof="0" dirty="0">
                          <a:latin typeface="Calibri"/>
                        </a:rPr>
                        <a:t>Decline to Quote- due to large claims and retiree population.</a:t>
                      </a:r>
                      <a:endParaRPr lang="en-US" sz="1000" dirty="0"/>
                    </a:p>
                  </a:txBody>
                  <a:tcPr anchor="ctr"/>
                </a:tc>
                <a:extLst>
                  <a:ext uri="{0D108BD9-81ED-4DB2-BD59-A6C34878D82A}">
                    <a16:rowId xmlns:a16="http://schemas.microsoft.com/office/drawing/2014/main" val="4079868879"/>
                  </a:ext>
                </a:extLst>
              </a:tr>
              <a:tr h="239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noProof="0" dirty="0">
                          <a:solidFill>
                            <a:srgbClr val="000000"/>
                          </a:solidFill>
                          <a:latin typeface="+mn-lt"/>
                        </a:rPr>
                        <a:t>Medical/Rx</a:t>
                      </a:r>
                      <a:endParaRPr lang="en-US" sz="1000" dirty="0"/>
                    </a:p>
                  </a:txBody>
                  <a:tcPr anchor="ctr"/>
                </a:tc>
                <a:tc>
                  <a:txBody>
                    <a:bodyPr/>
                    <a:lstStyle/>
                    <a:p>
                      <a:pPr lvl="0">
                        <a:buNone/>
                      </a:pPr>
                      <a:r>
                        <a:rPr lang="en-US" sz="1000" dirty="0"/>
                        <a:t>Health Net</a:t>
                      </a:r>
                    </a:p>
                  </a:txBody>
                  <a:tcPr anchor="ctr"/>
                </a:tc>
                <a:tc>
                  <a:txBody>
                    <a:bodyPr/>
                    <a:lstStyle/>
                    <a:p>
                      <a:pPr lvl="0" algn="ctr">
                        <a:lnSpc>
                          <a:spcPct val="100000"/>
                        </a:lnSpc>
                        <a:spcBef>
                          <a:spcPts val="0"/>
                        </a:spcBef>
                        <a:spcAft>
                          <a:spcPts val="0"/>
                        </a:spcAft>
                        <a:buNone/>
                      </a:pPr>
                      <a:r>
                        <a:rPr lang="en-US" sz="1000" b="0" i="0" u="none" strike="noStrike" noProof="0" dirty="0">
                          <a:solidFill>
                            <a:srgbClr val="000000"/>
                          </a:solidFill>
                          <a:latin typeface="Calibri"/>
                        </a:rPr>
                        <a:t>X</a:t>
                      </a:r>
                    </a:p>
                  </a:txBody>
                  <a:tcPr anchor="ctr"/>
                </a:tc>
                <a:tc>
                  <a:txBody>
                    <a:bodyPr/>
                    <a:lstStyle/>
                    <a:p>
                      <a:pPr lvl="0" algn="ctr">
                        <a:buNone/>
                      </a:pPr>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Quoted total eligible population only. +16.07% vs. current.</a:t>
                      </a:r>
                    </a:p>
                  </a:txBody>
                  <a:tcPr anchor="ctr"/>
                </a:tc>
                <a:extLst>
                  <a:ext uri="{0D108BD9-81ED-4DB2-BD59-A6C34878D82A}">
                    <a16:rowId xmlns:a16="http://schemas.microsoft.com/office/drawing/2014/main" val="3063595073"/>
                  </a:ext>
                </a:extLst>
              </a:tr>
              <a:tr h="388808">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Kaiser</a:t>
                      </a:r>
                    </a:p>
                  </a:txBody>
                  <a:tcPr anchor="ctr"/>
                </a:tc>
                <a:tc>
                  <a:txBody>
                    <a:bodyPr/>
                    <a:lstStyle/>
                    <a:p>
                      <a:pPr lvl="0" algn="ctr">
                        <a:lnSpc>
                          <a:spcPct val="100000"/>
                        </a:lnSpc>
                        <a:spcBef>
                          <a:spcPts val="0"/>
                        </a:spcBef>
                        <a:spcAft>
                          <a:spcPts val="0"/>
                        </a:spcAft>
                        <a:buNone/>
                      </a:pPr>
                      <a:r>
                        <a:rPr lang="en-US" sz="1000" b="0" i="0" u="none" strike="noStrike" noProof="0" dirty="0">
                          <a:solidFill>
                            <a:srgbClr val="000000"/>
                          </a:solidFill>
                          <a:latin typeface="Calibri"/>
                        </a:rPr>
                        <a:t>n/a</a:t>
                      </a:r>
                    </a:p>
                  </a:txBody>
                  <a:tcPr anchor="ctr"/>
                </a:tc>
                <a:tc>
                  <a:txBody>
                    <a:bodyPr/>
                    <a:lstStyle/>
                    <a:p>
                      <a:pPr lvl="0" algn="ctr">
                        <a:buNone/>
                      </a:pPr>
                      <a:r>
                        <a:rPr lang="en-US" sz="1000" dirty="0"/>
                        <a:t>n/a</a:t>
                      </a:r>
                    </a:p>
                  </a:txBody>
                  <a:tcPr anchor="ctr"/>
                </a:tc>
                <a:tc>
                  <a:txBody>
                    <a:bodyPr/>
                    <a:lstStyle/>
                    <a:p>
                      <a:pPr lvl="0">
                        <a:buNone/>
                      </a:pPr>
                      <a:r>
                        <a:rPr lang="en-US" sz="1000" dirty="0"/>
                        <a:t>Per Kaiser Policy – Kaiser will not provide a quote ahead of the release of the renewal for the incumbent provider</a:t>
                      </a:r>
                    </a:p>
                  </a:txBody>
                  <a:tcPr anchor="ctr"/>
                </a:tc>
                <a:extLst>
                  <a:ext uri="{0D108BD9-81ED-4DB2-BD59-A6C34878D82A}">
                    <a16:rowId xmlns:a16="http://schemas.microsoft.com/office/drawing/2014/main" val="4137252202"/>
                  </a:ext>
                </a:extLst>
              </a:tr>
              <a:tr h="269175">
                <a:tc>
                  <a:txBody>
                    <a:bodyPr/>
                    <a:lstStyle/>
                    <a:p>
                      <a:pPr lvl="0">
                        <a:buNone/>
                      </a:pPr>
                      <a:r>
                        <a:rPr lang="en-US" sz="1200" dirty="0">
                          <a:solidFill>
                            <a:schemeClr val="bg1"/>
                          </a:solidFill>
                        </a:rPr>
                        <a:t>JPAs/Trusts</a:t>
                      </a:r>
                    </a:p>
                  </a:txBody>
                  <a:tcPr>
                    <a:solidFill>
                      <a:srgbClr val="632340"/>
                    </a:solidFill>
                  </a:tcPr>
                </a:tc>
                <a:tc>
                  <a:txBody>
                    <a:bodyPr/>
                    <a:lstStyle/>
                    <a:p>
                      <a:pPr lvl="0">
                        <a:buNone/>
                      </a:pPr>
                      <a:endParaRPr lang="en-US" sz="1000" dirty="0"/>
                    </a:p>
                  </a:txBody>
                  <a:tcPr>
                    <a:solidFill>
                      <a:srgbClr val="632340"/>
                    </a:solidFill>
                  </a:tcPr>
                </a:tc>
                <a:tc>
                  <a:txBody>
                    <a:bodyPr/>
                    <a:lstStyle/>
                    <a:p>
                      <a:pPr lvl="0" algn="ctr">
                        <a:buNone/>
                      </a:pPr>
                      <a:endParaRPr lang="en-US" sz="1000" dirty="0"/>
                    </a:p>
                  </a:txBody>
                  <a:tcPr>
                    <a:solidFill>
                      <a:srgbClr val="632340"/>
                    </a:solidFill>
                  </a:tcPr>
                </a:tc>
                <a:tc>
                  <a:txBody>
                    <a:bodyPr/>
                    <a:lstStyle/>
                    <a:p>
                      <a:pPr lvl="0" algn="ctr">
                        <a:buNone/>
                      </a:pPr>
                      <a:endParaRPr lang="en-US" sz="1000" dirty="0"/>
                    </a:p>
                  </a:txBody>
                  <a:tcPr>
                    <a:solidFill>
                      <a:srgbClr val="632340"/>
                    </a:solidFill>
                  </a:tcPr>
                </a:tc>
                <a:tc>
                  <a:txBody>
                    <a:bodyPr/>
                    <a:lstStyle/>
                    <a:p>
                      <a:pPr lvl="0">
                        <a:buNone/>
                      </a:pPr>
                      <a:endParaRPr lang="en-US" sz="1000" dirty="0"/>
                    </a:p>
                  </a:txBody>
                  <a:tcPr>
                    <a:solidFill>
                      <a:srgbClr val="632340"/>
                    </a:solidFill>
                  </a:tcPr>
                </a:tc>
                <a:extLst>
                  <a:ext uri="{0D108BD9-81ED-4DB2-BD59-A6C34878D82A}">
                    <a16:rowId xmlns:a16="http://schemas.microsoft.com/office/drawing/2014/main" val="2508751370"/>
                  </a:ext>
                </a:extLst>
              </a:tr>
              <a:tr h="363849">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ASCIP</a:t>
                      </a:r>
                    </a:p>
                  </a:txBody>
                  <a:tcPr anchor="ctr"/>
                </a:tc>
                <a:tc>
                  <a:txBody>
                    <a:bodyPr/>
                    <a:lstStyle/>
                    <a:p>
                      <a:pPr lvl="0" algn="ctr">
                        <a:buNone/>
                      </a:pPr>
                      <a:r>
                        <a:rPr lang="en-US" sz="1000" dirty="0"/>
                        <a:t>X</a:t>
                      </a:r>
                    </a:p>
                  </a:txBody>
                  <a:tcPr anchor="ctr"/>
                </a:tc>
                <a:tc>
                  <a:txBody>
                    <a:bodyPr/>
                    <a:lstStyle/>
                    <a:p>
                      <a:pPr lvl="0" algn="ctr">
                        <a:buNone/>
                      </a:pPr>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Quoted. Anthem renewal provided at +1.7% vs. current</a:t>
                      </a:r>
                    </a:p>
                  </a:txBody>
                  <a:tcPr anchor="ctr"/>
                </a:tc>
                <a:extLst>
                  <a:ext uri="{0D108BD9-81ED-4DB2-BD59-A6C34878D82A}">
                    <a16:rowId xmlns:a16="http://schemas.microsoft.com/office/drawing/2014/main" val="2501138424"/>
                  </a:ext>
                </a:extLst>
              </a:tr>
              <a:tr h="239266">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CSEBA</a:t>
                      </a:r>
                    </a:p>
                  </a:txBody>
                  <a:tcPr anchor="ctr"/>
                </a:tc>
                <a:tc>
                  <a:txBody>
                    <a:bodyPr/>
                    <a:lstStyle/>
                    <a:p>
                      <a:pPr lvl="0" algn="ctr">
                        <a:buNone/>
                      </a:pP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X</a:t>
                      </a:r>
                    </a:p>
                  </a:txBody>
                  <a:tcPr anchor="ctr"/>
                </a:tc>
                <a:tc>
                  <a:txBody>
                    <a:bodyPr/>
                    <a:lstStyle/>
                    <a:p>
                      <a:pPr lvl="0">
                        <a:buNone/>
                      </a:pPr>
                      <a:r>
                        <a:rPr lang="en-US" sz="1000" b="0" i="0" u="none" strike="noStrike" noProof="0" dirty="0">
                          <a:latin typeface="Calibri"/>
                        </a:rPr>
                        <a:t>Decline to Quote, unable to compete with current pricing. </a:t>
                      </a:r>
                    </a:p>
                  </a:txBody>
                  <a:tcPr anchor="ctr"/>
                </a:tc>
                <a:extLst>
                  <a:ext uri="{0D108BD9-81ED-4DB2-BD59-A6C34878D82A}">
                    <a16:rowId xmlns:a16="http://schemas.microsoft.com/office/drawing/2014/main" val="4043676935"/>
                  </a:ext>
                </a:extLst>
              </a:tr>
              <a:tr h="388808">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CVT</a:t>
                      </a:r>
                    </a:p>
                  </a:txBody>
                  <a:tcPr anchor="ctr"/>
                </a:tc>
                <a:tc>
                  <a:txBody>
                    <a:bodyPr/>
                    <a:lstStyle/>
                    <a:p>
                      <a:pPr lvl="0" algn="ctr">
                        <a:lnSpc>
                          <a:spcPct val="100000"/>
                        </a:lnSpc>
                        <a:spcBef>
                          <a:spcPts val="0"/>
                        </a:spcBef>
                        <a:spcAft>
                          <a:spcPts val="0"/>
                        </a:spcAft>
                        <a:buNone/>
                      </a:pPr>
                      <a:r>
                        <a:rPr lang="en-US" sz="1000" b="0" i="0" u="none" strike="noStrike" noProof="0" dirty="0">
                          <a:solidFill>
                            <a:srgbClr val="000000"/>
                          </a:solidFill>
                          <a:latin typeface="Calibri"/>
                        </a:rPr>
                        <a:t>n/a</a:t>
                      </a:r>
                    </a:p>
                  </a:txBody>
                  <a:tcPr anchor="ctr"/>
                </a:tc>
                <a:tc>
                  <a:txBody>
                    <a:bodyPr/>
                    <a:lstStyle/>
                    <a:p>
                      <a:pPr lvl="0" algn="ctr">
                        <a:buNone/>
                      </a:pPr>
                      <a:r>
                        <a:rPr lang="en-US" sz="1000" dirty="0"/>
                        <a:t>n/a</a:t>
                      </a:r>
                    </a:p>
                  </a:txBody>
                  <a:tcPr anchor="ctr"/>
                </a:tc>
                <a:tc>
                  <a:txBody>
                    <a:bodyPr/>
                    <a:lstStyle/>
                    <a:p>
                      <a:pPr lvl="0">
                        <a:buNone/>
                      </a:pPr>
                      <a:r>
                        <a:rPr lang="en-US" sz="1000" b="0" i="0" u="none" strike="noStrike" noProof="0" dirty="0">
                          <a:latin typeface="+mn-lt"/>
                        </a:rPr>
                        <a:t>Not Eligible due to not being able to meet RFP deadline.  Quote would be available on the week of June 3</a:t>
                      </a:r>
                      <a:r>
                        <a:rPr lang="en-US" sz="1000" b="0" i="0" u="none" strike="noStrike" baseline="30000" noProof="0" dirty="0">
                          <a:latin typeface="+mn-lt"/>
                        </a:rPr>
                        <a:t>rd.</a:t>
                      </a:r>
                      <a:endParaRPr lang="en-US" sz="1000" dirty="0"/>
                    </a:p>
                  </a:txBody>
                  <a:tcPr anchor="ctr"/>
                </a:tc>
                <a:extLst>
                  <a:ext uri="{0D108BD9-81ED-4DB2-BD59-A6C34878D82A}">
                    <a16:rowId xmlns:a16="http://schemas.microsoft.com/office/drawing/2014/main" val="907517344"/>
                  </a:ext>
                </a:extLst>
              </a:tr>
              <a:tr h="356508">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SISC</a:t>
                      </a:r>
                    </a:p>
                  </a:txBody>
                  <a:tcPr anchor="ctr"/>
                </a:tc>
                <a:tc>
                  <a:txBody>
                    <a:bodyPr/>
                    <a:lstStyle/>
                    <a:p>
                      <a:pPr lvl="0" algn="ctr">
                        <a:buNone/>
                      </a:pPr>
                      <a:endParaRPr lang="en-US" sz="1000" dirty="0"/>
                    </a:p>
                  </a:txBody>
                  <a:tcPr anchor="ctr"/>
                </a:tc>
                <a:tc>
                  <a:txBody>
                    <a:bodyPr/>
                    <a:lstStyle/>
                    <a:p>
                      <a:pPr lvl="0" algn="ctr">
                        <a:buNone/>
                      </a:pPr>
                      <a:r>
                        <a:rPr lang="en-US" sz="1000" dirty="0"/>
                        <a:t>X</a:t>
                      </a:r>
                    </a:p>
                  </a:txBody>
                  <a:tcPr anchor="ctr"/>
                </a:tc>
                <a:tc>
                  <a:txBody>
                    <a:bodyPr/>
                    <a:lstStyle/>
                    <a:p>
                      <a:pPr lvl="0">
                        <a:buNone/>
                      </a:pPr>
                      <a:r>
                        <a:rPr lang="en-US" sz="1000" b="0" i="0" u="none" strike="noStrike" noProof="0" dirty="0">
                          <a:latin typeface="+mn-lt"/>
                        </a:rPr>
                        <a:t>Decline to Quote due to membership currently under SISC JPA</a:t>
                      </a:r>
                      <a:endParaRPr lang="en-US" sz="1000" dirty="0"/>
                    </a:p>
                  </a:txBody>
                  <a:tcPr anchor="ctr"/>
                </a:tc>
                <a:extLst>
                  <a:ext uri="{0D108BD9-81ED-4DB2-BD59-A6C34878D82A}">
                    <a16:rowId xmlns:a16="http://schemas.microsoft.com/office/drawing/2014/main" val="1035320381"/>
                  </a:ext>
                </a:extLst>
              </a:tr>
              <a:tr h="315964">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buNone/>
                      </a:pPr>
                      <a:r>
                        <a:rPr lang="en-US" sz="1000" dirty="0"/>
                        <a:t>VEBA</a:t>
                      </a:r>
                    </a:p>
                  </a:txBody>
                  <a:tcPr anchor="ctr"/>
                </a:tc>
                <a:tc>
                  <a:txBody>
                    <a:bodyPr/>
                    <a:lstStyle/>
                    <a:p>
                      <a:pPr lvl="0" algn="ctr">
                        <a:buNone/>
                      </a:pPr>
                      <a:r>
                        <a:rPr lang="en-US" sz="1000" dirty="0"/>
                        <a:t>X</a:t>
                      </a:r>
                    </a:p>
                  </a:txBody>
                  <a:tcPr anchor="ctr"/>
                </a:tc>
                <a:tc>
                  <a:txBody>
                    <a:bodyPr/>
                    <a:lstStyle/>
                    <a:p>
                      <a:pPr lvl="0" algn="ctr">
                        <a:buNone/>
                      </a:pPr>
                      <a:endParaRPr lang="en-US" sz="1000" dirty="0"/>
                    </a:p>
                  </a:txBody>
                  <a:tcPr anchor="ctr"/>
                </a:tc>
                <a:tc>
                  <a:txBody>
                    <a:bodyPr/>
                    <a:lstStyle/>
                    <a:p>
                      <a:pPr lvl="0">
                        <a:buNone/>
                      </a:pPr>
                      <a:r>
                        <a:rPr lang="en-US" sz="1000" dirty="0"/>
                        <a:t>Quoted.  +6.07%  vs. current</a:t>
                      </a:r>
                    </a:p>
                  </a:txBody>
                  <a:tcPr anchor="ctr"/>
                </a:tc>
                <a:extLst>
                  <a:ext uri="{0D108BD9-81ED-4DB2-BD59-A6C34878D82A}">
                    <a16:rowId xmlns:a16="http://schemas.microsoft.com/office/drawing/2014/main" val="648299085"/>
                  </a:ext>
                </a:extLst>
              </a:tr>
              <a:tr h="454872">
                <a:tc>
                  <a:txBody>
                    <a:bodyPr/>
                    <a:lstStyle/>
                    <a:p>
                      <a:pPr lvl="0">
                        <a:buNone/>
                      </a:pPr>
                      <a:r>
                        <a:rPr lang="en-US" sz="1000" b="0" i="0" u="none" strike="noStrike" noProof="0" dirty="0">
                          <a:solidFill>
                            <a:srgbClr val="000000"/>
                          </a:solidFill>
                          <a:latin typeface="Calibri"/>
                        </a:rPr>
                        <a:t>Medical/Rx</a:t>
                      </a:r>
                      <a:endParaRPr lang="en-US" sz="1000" dirty="0"/>
                    </a:p>
                  </a:txBody>
                  <a:tcPr anchor="ctr"/>
                </a:tc>
                <a:tc>
                  <a:txBody>
                    <a:bodyPr/>
                    <a:lstStyle/>
                    <a:p>
                      <a:pPr lvl="0" algn="l">
                        <a:buNone/>
                      </a:pPr>
                      <a:r>
                        <a:rPr lang="en-US" sz="1000" dirty="0"/>
                        <a:t>REEP</a:t>
                      </a:r>
                    </a:p>
                  </a:txBody>
                  <a:tcPr anchor="ctr"/>
                </a:tc>
                <a:tc>
                  <a:txBody>
                    <a:bodyPr/>
                    <a:lstStyle/>
                    <a:p>
                      <a:pPr lvl="0" algn="ctr">
                        <a:buNone/>
                      </a:pP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X</a:t>
                      </a:r>
                    </a:p>
                    <a:p>
                      <a:pPr lvl="0">
                        <a:buNone/>
                      </a:pPr>
                      <a:endParaRPr lang="en-US" sz="1000" dirty="0"/>
                    </a:p>
                  </a:txBody>
                  <a:tcPr anchor="ctr"/>
                </a:tc>
                <a:tc>
                  <a:txBody>
                    <a:bodyPr/>
                    <a:lstStyle/>
                    <a:p>
                      <a:pPr lvl="0">
                        <a:buNone/>
                      </a:pPr>
                      <a:r>
                        <a:rPr lang="en-US" sz="1000" b="0" i="0" u="none" strike="noStrike" noProof="0" dirty="0">
                          <a:latin typeface="+mn-lt"/>
                        </a:rPr>
                        <a:t>Decline to Quote due to demographics and retiree population</a:t>
                      </a:r>
                    </a:p>
                  </a:txBody>
                  <a:tcPr anchor="ctr"/>
                </a:tc>
                <a:extLst>
                  <a:ext uri="{0D108BD9-81ED-4DB2-BD59-A6C34878D82A}">
                    <a16:rowId xmlns:a16="http://schemas.microsoft.com/office/drawing/2014/main" val="683788898"/>
                  </a:ext>
                </a:extLst>
              </a:tr>
            </a:tbl>
          </a:graphicData>
        </a:graphic>
      </p:graphicFrame>
    </p:spTree>
    <p:extLst>
      <p:ext uri="{BB962C8B-B14F-4D97-AF65-F5344CB8AC3E}">
        <p14:creationId xmlns:p14="http://schemas.microsoft.com/office/powerpoint/2010/main" val="831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EC3-6C3F-2E90-D655-D7D426B4D8D5}"/>
              </a:ext>
            </a:extLst>
          </p:cNvPr>
          <p:cNvSpPr>
            <a:spLocks noGrp="1"/>
          </p:cNvSpPr>
          <p:nvPr>
            <p:ph type="title"/>
          </p:nvPr>
        </p:nvSpPr>
        <p:spPr/>
        <p:txBody>
          <a:bodyPr/>
          <a:lstStyle/>
          <a:p>
            <a:r>
              <a:rPr lang="en-US" dirty="0">
                <a:latin typeface="Arial" panose="020B0604020202020204" pitchFamily="34" charset="0"/>
              </a:rPr>
              <a:t>Medical Marketing Quote Request</a:t>
            </a:r>
          </a:p>
        </p:txBody>
      </p:sp>
      <p:graphicFrame>
        <p:nvGraphicFramePr>
          <p:cNvPr id="8" name="Diagram 7">
            <a:extLst>
              <a:ext uri="{FF2B5EF4-FFF2-40B4-BE49-F238E27FC236}">
                <a16:creationId xmlns:a16="http://schemas.microsoft.com/office/drawing/2014/main" id="{6DC24848-511D-425B-DA17-FD86ADE2355F}"/>
              </a:ext>
            </a:extLst>
          </p:cNvPr>
          <p:cNvGraphicFramePr/>
          <p:nvPr>
            <p:extLst>
              <p:ext uri="{D42A27DB-BD31-4B8C-83A1-F6EECF244321}">
                <p14:modId xmlns:p14="http://schemas.microsoft.com/office/powerpoint/2010/main" val="2714639671"/>
              </p:ext>
            </p:extLst>
          </p:nvPr>
        </p:nvGraphicFramePr>
        <p:xfrm>
          <a:off x="1499287" y="1884949"/>
          <a:ext cx="9028669" cy="3703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00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Aetna proposal</a:t>
            </a:r>
          </a:p>
        </p:txBody>
      </p:sp>
      <p:sp>
        <p:nvSpPr>
          <p:cNvPr id="2" name="TextBox 1">
            <a:extLst>
              <a:ext uri="{FF2B5EF4-FFF2-40B4-BE49-F238E27FC236}">
                <a16:creationId xmlns:a16="http://schemas.microsoft.com/office/drawing/2014/main" id="{586E8ACD-40BA-5A82-944F-C18B8C5F4A41}"/>
              </a:ext>
            </a:extLst>
          </p:cNvPr>
          <p:cNvSpPr txBox="1"/>
          <p:nvPr/>
        </p:nvSpPr>
        <p:spPr>
          <a:xfrm>
            <a:off x="1424353" y="4349261"/>
            <a:ext cx="9508148" cy="1846659"/>
          </a:xfrm>
          <a:prstGeom prst="rect">
            <a:avLst/>
          </a:prstGeom>
          <a:noFill/>
        </p:spPr>
        <p:txBody>
          <a:bodyPr wrap="square">
            <a:spAutoFit/>
          </a:bodyPr>
          <a:lstStyle/>
          <a:p>
            <a:r>
              <a:rPr lang="en-US" sz="1200" u="sng" kern="1200" dirty="0">
                <a:solidFill>
                  <a:schemeClr val="bg1"/>
                </a:solidFill>
                <a:latin typeface="+mj-lt"/>
                <a:ea typeface="+mj-ea"/>
                <a:cs typeface="+mj-cs"/>
              </a:rPr>
              <a:t>DISCLAIMER: </a:t>
            </a:r>
            <a:r>
              <a:rPr lang="en-US" sz="1200" b="0" dirty="0">
                <a:solidFill>
                  <a:schemeClr val="bg1"/>
                </a:solidFill>
                <a:cs typeface="+mn-cs"/>
              </a:rPr>
              <a:t>The information, materials, calculations, totals and analyses contained in and on these pages (and throughout this worksheet and workbook) are general in nature and are subject to change.  These materials/calculations and analyses are not meant to replace any professional legal, actuarial, or accounting services. You may wish to consult your actuary, accountant, or attorney for specific advice as to how this information may apply to your situation.</a:t>
            </a:r>
            <a:br>
              <a:rPr lang="en-US" sz="1200" b="0" dirty="0">
                <a:solidFill>
                  <a:schemeClr val="bg1"/>
                </a:solidFill>
                <a:cs typeface="+mn-cs"/>
              </a:rPr>
            </a:br>
            <a:br>
              <a:rPr lang="en-US" sz="1200" b="0" dirty="0">
                <a:solidFill>
                  <a:schemeClr val="bg1"/>
                </a:solidFill>
                <a:cs typeface="+mn-cs"/>
              </a:rPr>
            </a:br>
            <a:r>
              <a:rPr lang="en-US" sz="1200" b="0" dirty="0">
                <a:solidFill>
                  <a:schemeClr val="bg1"/>
                </a:solidFill>
                <a:cs typeface="+mn-cs"/>
              </a:rPr>
              <a:t>This presentation/proposal and any attachments are the confidential work-product for a specific client of Keenan, an </a:t>
            </a:r>
            <a:r>
              <a:rPr lang="en-US" sz="1200" b="0" dirty="0" err="1">
                <a:solidFill>
                  <a:schemeClr val="bg1"/>
                </a:solidFill>
                <a:cs typeface="+mn-cs"/>
              </a:rPr>
              <a:t>AssuredPartners</a:t>
            </a:r>
            <a:r>
              <a:rPr lang="en-US" sz="1200" b="0" dirty="0">
                <a:solidFill>
                  <a:schemeClr val="bg1"/>
                </a:solidFill>
                <a:cs typeface="+mn-cs"/>
              </a:rPr>
              <a:t> company.  It is covered by the terms and conditions in our Mutual Non-Disclosure Agreement with our client and may not be shared with anyone that is not an employee of the Client and/or the Client’s legal counsel.  No other third parties may receive, review of discuss the content of this presentation/proposal or any of the attachments.  This is for Client’s sole consideration, discussion and/or implementation.</a:t>
            </a:r>
            <a:r>
              <a:rPr lang="en-US" sz="1800" b="0" dirty="0">
                <a:cs typeface="+mn-cs"/>
              </a:rPr>
              <a:t>	</a:t>
            </a:r>
            <a:endParaRPr lang="en-US" dirty="0"/>
          </a:p>
        </p:txBody>
      </p:sp>
    </p:spTree>
    <p:extLst>
      <p:ext uri="{BB962C8B-B14F-4D97-AF65-F5344CB8AC3E}">
        <p14:creationId xmlns:p14="http://schemas.microsoft.com/office/powerpoint/2010/main" val="4084465420"/>
      </p:ext>
    </p:extLst>
  </p:cSld>
  <p:clrMapOvr>
    <a:masterClrMapping/>
  </p:clrMapOvr>
</p:sld>
</file>

<file path=ppt/theme/theme1.xml><?xml version="1.0" encoding="utf-8"?>
<a:theme xmlns:a="http://schemas.openxmlformats.org/drawingml/2006/main" name="Office Them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319F5-DDCE-44EF-9654-C867EA7E1D33}"/>
</file>

<file path=customXml/itemProps2.xml><?xml version="1.0" encoding="utf-8"?>
<ds:datastoreItem xmlns:ds="http://schemas.openxmlformats.org/officeDocument/2006/customXml" ds:itemID="{E029E959-92A9-4399-B8E4-6F0F3D24E749}">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 ds:uri="9519a6ab-d03d-4367-82e2-792963d28a48"/>
    <ds:schemaRef ds:uri="http://purl.org/dc/dcmitype/"/>
    <ds:schemaRef ds:uri="http://purl.org/dc/elements/1.1/"/>
    <ds:schemaRef ds:uri="24aaf1dd-3fa4-4f09-b39a-4f0b41e61562"/>
    <ds:schemaRef ds:uri="http://schemas.microsoft.com/office/2006/metadata/properties"/>
  </ds:schemaRefs>
</ds:datastoreItem>
</file>

<file path=customXml/itemProps3.xml><?xml version="1.0" encoding="utf-8"?>
<ds:datastoreItem xmlns:ds="http://schemas.openxmlformats.org/officeDocument/2006/customXml" ds:itemID="{C3E118C1-CB55-4A66-9F45-6E2D20CDFFAD}">
  <ds:schemaRefs>
    <ds:schemaRef ds:uri="http://schemas.microsoft.com/sharepoint/events"/>
  </ds:schemaRefs>
</ds:datastoreItem>
</file>

<file path=customXml/itemProps4.xml><?xml version="1.0" encoding="utf-8"?>
<ds:datastoreItem xmlns:ds="http://schemas.openxmlformats.org/officeDocument/2006/customXml" ds:itemID="{01D841F6-9CB2-4D85-96E9-7C5740654E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3045</TotalTime>
  <Words>2670</Words>
  <Application>Microsoft Office PowerPoint</Application>
  <PresentationFormat>Widescreen</PresentationFormat>
  <Paragraphs>708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Rancho Santiago CCD Joint Benefits Committee</vt:lpstr>
      <vt:lpstr>Agenda</vt:lpstr>
      <vt:lpstr>2025 renewal</vt:lpstr>
      <vt:lpstr>2025 ASCIP Anthem Renewal – HMO &amp; PPO</vt:lpstr>
      <vt:lpstr>2025 ASCIP Kaiser Renewal - HMO</vt:lpstr>
      <vt:lpstr>2025 Marketing Results</vt:lpstr>
      <vt:lpstr>Market Results</vt:lpstr>
      <vt:lpstr>Medical Marketing Quote Request</vt:lpstr>
      <vt:lpstr>Aetna proposal</vt:lpstr>
      <vt:lpstr>Plan Comparison – HMO</vt:lpstr>
      <vt:lpstr>Plan Comparison – HMO (Continued)</vt:lpstr>
      <vt:lpstr>Plan Comparison – PPO</vt:lpstr>
      <vt:lpstr>Plan Comparison – PPO (Continued)</vt:lpstr>
      <vt:lpstr>Rate Comparison – AETNA HMO &amp; PPO (Actives &amp; Early Retirees) Option 1</vt:lpstr>
      <vt:lpstr>Rate Comparison – AETNA HMO &amp; PPO Option 2a Quote #2 (a) - All Benefit Eligible Active Employees and Early Retirees except CSEA 579</vt:lpstr>
      <vt:lpstr>Rate Comparison – AETNA HMO &amp; PPO Option 2b Quote #2 (b) - All CSEA 579 Benefit Eligible Active Employees and Early Retirees</vt:lpstr>
      <vt:lpstr>Rate Comparison – AETNA HMO &amp; PPO (Actives &amp; Early Retirees) Rate Cap – 9.9% rate cap for first renewal </vt:lpstr>
      <vt:lpstr>Aetna Proposal Considerations</vt:lpstr>
      <vt:lpstr>Veba proposal</vt:lpstr>
      <vt:lpstr>Plan Comparison – HMO</vt:lpstr>
      <vt:lpstr>Plan Comparison – HMO (Continued)</vt:lpstr>
      <vt:lpstr>Plan Comparison – PPO</vt:lpstr>
      <vt:lpstr>Plan Comparison – PPO (Continued)</vt:lpstr>
      <vt:lpstr>Rate Comparison – VEBA HMO &amp; PPO (Actives &amp; Early Retirees) Option 1</vt:lpstr>
      <vt:lpstr>Rate Comparison – VEBA HMO &amp; PPO Option 2a Quote #2 (a) - All Benefit Eligible Active Employees and Early Retirees except CSEA 579</vt:lpstr>
      <vt:lpstr>Rate Comparison – VEBA HMO &amp; PPO Option 2b Quote #2 (b) - All CSEA 579 Benefit Eligible Active Employees and Early Retirees</vt:lpstr>
      <vt:lpstr>JBC Next steps &amp; future Meetings</vt:lpstr>
      <vt:lpstr>JBC Meeting #2</vt:lpstr>
      <vt:lpstr>JBC Meeting #3</vt:lpstr>
      <vt:lpstr>JBC Meeting #4</vt:lpstr>
      <vt:lpstr>JBC Meeting #5</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Brandan Woods</dc:creator>
  <cp:lastModifiedBy>April Shoeleh</cp:lastModifiedBy>
  <cp:revision>87</cp:revision>
  <cp:lastPrinted>2024-05-09T15:09:18Z</cp:lastPrinted>
  <dcterms:created xsi:type="dcterms:W3CDTF">2021-02-03T22:50:17Z</dcterms:created>
  <dcterms:modified xsi:type="dcterms:W3CDTF">2024-05-10T16:44:00Z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0x0101004C51ECCE53A53C40803A6EBA0DA96BC9</vt:lpwstr>
  </property>
  <property fmtid="{D5CDD505-2E9C-101B-9397-08002B2CF9AE}" pid="3" name="_dlc_DocIdItemGuid">
    <vt:lpwstr>cf0a9671-0fba-49ab-ab06-fbf5adbcd23c</vt:lpwstr>
  </property>
  <property fmtid="{D5CDD505-2E9C-101B-9397-08002B2CF9AE}" pid="4" name="_ExtendedDescription">
    <vt:lpwstr/>
  </property>
</Properties>
</file>