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1762" r:id="rId7"/>
    <p:sldId id="1731" r:id="rId8"/>
    <p:sldId id="1763" r:id="rId9"/>
    <p:sldId id="1810" r:id="rId10"/>
    <p:sldId id="1813" r:id="rId11"/>
    <p:sldId id="1816" r:id="rId12"/>
    <p:sldId id="1817" r:id="rId13"/>
    <p:sldId id="1805" r:id="rId14"/>
    <p:sldId id="1793" r:id="rId15"/>
    <p:sldId id="1796" r:id="rId16"/>
    <p:sldId id="259" r:id="rId17"/>
    <p:sldId id="1819" r:id="rId18"/>
    <p:sldId id="1811" r:id="rId19"/>
    <p:sldId id="1812" r:id="rId20"/>
    <p:sldId id="1809" r:id="rId21"/>
    <p:sldId id="1771" r:id="rId22"/>
    <p:sldId id="1808" r:id="rId23"/>
    <p:sldId id="1821" r:id="rId2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A9ACE-B6C4-44A2-9116-18B172FEB6F8}">
          <p14:sldIdLst>
            <p14:sldId id="256"/>
            <p14:sldId id="1762"/>
            <p14:sldId id="1731"/>
            <p14:sldId id="1763"/>
            <p14:sldId id="1810"/>
            <p14:sldId id="1813"/>
            <p14:sldId id="1816"/>
            <p14:sldId id="1817"/>
            <p14:sldId id="1805"/>
            <p14:sldId id="1793"/>
            <p14:sldId id="1796"/>
            <p14:sldId id="259"/>
            <p14:sldId id="1819"/>
            <p14:sldId id="1811"/>
            <p14:sldId id="1812"/>
            <p14:sldId id="1809"/>
            <p14:sldId id="1771"/>
            <p14:sldId id="1808"/>
            <p14:sldId id="18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2B7050"/>
    <a:srgbClr val="898A8D"/>
    <a:srgbClr val="EE7623"/>
    <a:srgbClr val="00205C"/>
    <a:srgbClr val="8C837B"/>
    <a:srgbClr val="53284F"/>
    <a:srgbClr val="A8AD00"/>
    <a:srgbClr val="006580"/>
    <a:srgbClr val="792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1789" autoAdjust="0"/>
  </p:normalViewPr>
  <p:slideViewPr>
    <p:cSldViewPr snapToGrid="0">
      <p:cViewPr varScale="1">
        <p:scale>
          <a:sx n="101" d="100"/>
          <a:sy n="101" d="100"/>
        </p:scale>
        <p:origin x="118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24" Type="http://schemas.openxmlformats.org/officeDocument/2006/relationships/slide" Target="slides/slide19.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20234-C3F4-44EB-9726-B1D0D30F8C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EC395D-5013-47D9-9E1E-64539539FF4C}">
      <dgm:prSet phldrT="[Text]" phldr="0"/>
      <dgm:spPr/>
      <dgm:t>
        <a:bodyPr/>
        <a:lstStyle/>
        <a:p>
          <a:pPr rtl="0"/>
          <a:r>
            <a:rPr lang="en-US" dirty="0">
              <a:latin typeface="Calibri Light" panose="020F0302020204030204"/>
            </a:rPr>
            <a:t>2026 Renewals</a:t>
          </a:r>
          <a:endParaRPr lang="en-US" dirty="0"/>
        </a:p>
      </dgm:t>
    </dgm:pt>
    <dgm:pt modelId="{FF310624-7A57-44E1-9CC1-3B139D168A28}" type="parTrans" cxnId="{847DD858-82D8-45E0-805E-D0AC90920C26}">
      <dgm:prSet/>
      <dgm:spPr/>
      <dgm:t>
        <a:bodyPr/>
        <a:lstStyle/>
        <a:p>
          <a:endParaRPr lang="en-US"/>
        </a:p>
      </dgm:t>
    </dgm:pt>
    <dgm:pt modelId="{169DA594-75AC-47AC-9907-98992EB8E95A}" type="sibTrans" cxnId="{847DD858-82D8-45E0-805E-D0AC90920C26}">
      <dgm:prSet/>
      <dgm:spPr/>
      <dgm:t>
        <a:bodyPr/>
        <a:lstStyle/>
        <a:p>
          <a:endParaRPr lang="en-US"/>
        </a:p>
      </dgm:t>
    </dgm:pt>
    <dgm:pt modelId="{8AFF7D63-646B-4B6D-B940-0AD18AE31407}">
      <dgm:prSet phldrT="[Text]" phldr="0"/>
      <dgm:spPr/>
      <dgm:t>
        <a:bodyPr/>
        <a:lstStyle/>
        <a:p>
          <a:pPr rtl="0"/>
          <a:r>
            <a:rPr lang="en-US" dirty="0">
              <a:latin typeface="Calibri Light" panose="020F0302020204030204"/>
            </a:rPr>
            <a:t>Upcoming JBC Meetings</a:t>
          </a:r>
          <a:endParaRPr lang="en-US" dirty="0"/>
        </a:p>
      </dgm:t>
    </dgm:pt>
    <dgm:pt modelId="{5B578B1C-17B6-4382-9C55-537A28B9850A}" type="parTrans" cxnId="{DC944D54-EEB8-451A-BD95-0559F6C71D97}">
      <dgm:prSet/>
      <dgm:spPr/>
      <dgm:t>
        <a:bodyPr/>
        <a:lstStyle/>
        <a:p>
          <a:endParaRPr lang="en-US"/>
        </a:p>
      </dgm:t>
    </dgm:pt>
    <dgm:pt modelId="{64DBBBE8-F4BA-4167-8362-A9B6806C37FB}" type="sibTrans" cxnId="{DC944D54-EEB8-451A-BD95-0559F6C71D97}">
      <dgm:prSet/>
      <dgm:spPr/>
      <dgm:t>
        <a:bodyPr/>
        <a:lstStyle/>
        <a:p>
          <a:endParaRPr lang="en-US"/>
        </a:p>
      </dgm:t>
    </dgm:pt>
    <dgm:pt modelId="{0247D6C7-7A19-4766-813B-3912CD2F84E2}">
      <dgm:prSet phldrT="[Text]" phldr="0"/>
      <dgm:spPr/>
      <dgm:t>
        <a:bodyPr/>
        <a:lstStyle/>
        <a:p>
          <a:pPr rtl="0"/>
          <a:r>
            <a:rPr lang="en-US" dirty="0"/>
            <a:t>JBC Next Steps</a:t>
          </a:r>
        </a:p>
      </dgm:t>
    </dgm:pt>
    <dgm:pt modelId="{A4FD9869-B273-47E4-8201-2164C0BD3046}" type="parTrans" cxnId="{BF82B87A-C98F-4F0E-9039-2D6D64401FA4}">
      <dgm:prSet/>
      <dgm:spPr/>
      <dgm:t>
        <a:bodyPr/>
        <a:lstStyle/>
        <a:p>
          <a:endParaRPr lang="en-US"/>
        </a:p>
      </dgm:t>
    </dgm:pt>
    <dgm:pt modelId="{452DC938-5D1D-47DB-AD5D-857AAE9ED521}" type="sibTrans" cxnId="{BF82B87A-C98F-4F0E-9039-2D6D64401FA4}">
      <dgm:prSet/>
      <dgm:spPr/>
      <dgm:t>
        <a:bodyPr/>
        <a:lstStyle/>
        <a:p>
          <a:endParaRPr lang="en-US"/>
        </a:p>
      </dgm:t>
    </dgm:pt>
    <dgm:pt modelId="{4D8B1991-69BA-43D1-A4FA-DEAC60C52C46}">
      <dgm:prSet phldrT="[Text]" phldr="0"/>
      <dgm:spPr/>
      <dgm:t>
        <a:bodyPr/>
        <a:lstStyle/>
        <a:p>
          <a:pPr rtl="0"/>
          <a:r>
            <a:rPr lang="en-US" dirty="0"/>
            <a:t>2026 Medical Renewal</a:t>
          </a:r>
        </a:p>
      </dgm:t>
    </dgm:pt>
    <dgm:pt modelId="{DD9255E4-C544-4330-A92A-A2E4039E253E}" type="parTrans" cxnId="{A1EEDC4B-7BF3-42DE-A4CF-894365A9BBDF}">
      <dgm:prSet/>
      <dgm:spPr/>
      <dgm:t>
        <a:bodyPr/>
        <a:lstStyle/>
        <a:p>
          <a:endParaRPr lang="en-US"/>
        </a:p>
      </dgm:t>
    </dgm:pt>
    <dgm:pt modelId="{8424201B-3754-4513-9058-270137886A20}" type="sibTrans" cxnId="{A1EEDC4B-7BF3-42DE-A4CF-894365A9BBDF}">
      <dgm:prSet/>
      <dgm:spPr/>
      <dgm:t>
        <a:bodyPr/>
        <a:lstStyle/>
        <a:p>
          <a:endParaRPr lang="en-US"/>
        </a:p>
      </dgm:t>
    </dgm:pt>
    <dgm:pt modelId="{836EEF7F-113E-44D1-B942-8F1290986EBF}" type="pres">
      <dgm:prSet presAssocID="{E2E20234-C3F4-44EB-9726-B1D0D30F8CD0}" presName="linear" presStyleCnt="0">
        <dgm:presLayoutVars>
          <dgm:dir/>
          <dgm:animLvl val="lvl"/>
          <dgm:resizeHandles val="exact"/>
        </dgm:presLayoutVars>
      </dgm:prSet>
      <dgm:spPr/>
    </dgm:pt>
    <dgm:pt modelId="{C7BF4A51-601F-4A79-89EA-0A0D18296FA5}" type="pres">
      <dgm:prSet presAssocID="{CCEC395D-5013-47D9-9E1E-64539539FF4C}" presName="parentLin" presStyleCnt="0"/>
      <dgm:spPr/>
    </dgm:pt>
    <dgm:pt modelId="{946FBC18-1F89-44D9-BE6A-20B03C257EEF}" type="pres">
      <dgm:prSet presAssocID="{CCEC395D-5013-47D9-9E1E-64539539FF4C}" presName="parentLeftMargin" presStyleLbl="node1" presStyleIdx="0" presStyleCnt="4"/>
      <dgm:spPr/>
    </dgm:pt>
    <dgm:pt modelId="{B3C570E3-CBE3-4009-9236-07F27083B585}" type="pres">
      <dgm:prSet presAssocID="{CCEC395D-5013-47D9-9E1E-64539539FF4C}" presName="parentText" presStyleLbl="node1" presStyleIdx="0" presStyleCnt="4">
        <dgm:presLayoutVars>
          <dgm:chMax val="0"/>
          <dgm:bulletEnabled val="1"/>
        </dgm:presLayoutVars>
      </dgm:prSet>
      <dgm:spPr/>
    </dgm:pt>
    <dgm:pt modelId="{56C9488B-5DB7-469C-91C7-60DC8069315C}" type="pres">
      <dgm:prSet presAssocID="{CCEC395D-5013-47D9-9E1E-64539539FF4C}" presName="negativeSpace" presStyleCnt="0"/>
      <dgm:spPr/>
    </dgm:pt>
    <dgm:pt modelId="{8C805A38-EB36-40D5-837C-8C6642C20881}" type="pres">
      <dgm:prSet presAssocID="{CCEC395D-5013-47D9-9E1E-64539539FF4C}" presName="childText" presStyleLbl="conFgAcc1" presStyleIdx="0" presStyleCnt="4">
        <dgm:presLayoutVars>
          <dgm:bulletEnabled val="1"/>
        </dgm:presLayoutVars>
      </dgm:prSet>
      <dgm:spPr/>
    </dgm:pt>
    <dgm:pt modelId="{4813F58B-A147-488E-9DDD-5A6FA622B01D}" type="pres">
      <dgm:prSet presAssocID="{169DA594-75AC-47AC-9907-98992EB8E95A}" presName="spaceBetweenRectangles" presStyleCnt="0"/>
      <dgm:spPr/>
    </dgm:pt>
    <dgm:pt modelId="{8ABD5590-2DF5-4076-B5CA-D873BC55C028}" type="pres">
      <dgm:prSet presAssocID="{4D8B1991-69BA-43D1-A4FA-DEAC60C52C46}" presName="parentLin" presStyleCnt="0"/>
      <dgm:spPr/>
    </dgm:pt>
    <dgm:pt modelId="{EA255EDA-7394-41B2-91EC-731FA29E96E8}" type="pres">
      <dgm:prSet presAssocID="{4D8B1991-69BA-43D1-A4FA-DEAC60C52C46}" presName="parentLeftMargin" presStyleLbl="node1" presStyleIdx="0" presStyleCnt="4"/>
      <dgm:spPr/>
    </dgm:pt>
    <dgm:pt modelId="{D29B7A97-DB7A-4134-9F93-808638FAC3F8}" type="pres">
      <dgm:prSet presAssocID="{4D8B1991-69BA-43D1-A4FA-DEAC60C52C46}" presName="parentText" presStyleLbl="node1" presStyleIdx="1" presStyleCnt="4">
        <dgm:presLayoutVars>
          <dgm:chMax val="0"/>
          <dgm:bulletEnabled val="1"/>
        </dgm:presLayoutVars>
      </dgm:prSet>
      <dgm:spPr/>
    </dgm:pt>
    <dgm:pt modelId="{1EDA9720-3CC4-43B0-A965-D20406920B32}" type="pres">
      <dgm:prSet presAssocID="{4D8B1991-69BA-43D1-A4FA-DEAC60C52C46}" presName="negativeSpace" presStyleCnt="0"/>
      <dgm:spPr/>
    </dgm:pt>
    <dgm:pt modelId="{C14228EF-0BA7-4A07-891B-C084AAB3AC59}" type="pres">
      <dgm:prSet presAssocID="{4D8B1991-69BA-43D1-A4FA-DEAC60C52C46}" presName="childText" presStyleLbl="conFgAcc1" presStyleIdx="1" presStyleCnt="4">
        <dgm:presLayoutVars>
          <dgm:bulletEnabled val="1"/>
        </dgm:presLayoutVars>
      </dgm:prSet>
      <dgm:spPr/>
    </dgm:pt>
    <dgm:pt modelId="{1F1C7C07-B250-4BBB-B78D-6D34CA692193}" type="pres">
      <dgm:prSet presAssocID="{8424201B-3754-4513-9058-270137886A20}" presName="spaceBetweenRectangles" presStyleCnt="0"/>
      <dgm:spPr/>
    </dgm:pt>
    <dgm:pt modelId="{A2863FBE-8E2F-4773-89B7-FEC155655C5B}" type="pres">
      <dgm:prSet presAssocID="{8AFF7D63-646B-4B6D-B940-0AD18AE31407}" presName="parentLin" presStyleCnt="0"/>
      <dgm:spPr/>
    </dgm:pt>
    <dgm:pt modelId="{175FD63D-D183-49D4-9A42-77E5048667D4}" type="pres">
      <dgm:prSet presAssocID="{8AFF7D63-646B-4B6D-B940-0AD18AE31407}" presName="parentLeftMargin" presStyleLbl="node1" presStyleIdx="1" presStyleCnt="4"/>
      <dgm:spPr/>
    </dgm:pt>
    <dgm:pt modelId="{4F643214-4957-4B34-A9D7-F5C1E6436C8C}" type="pres">
      <dgm:prSet presAssocID="{8AFF7D63-646B-4B6D-B940-0AD18AE31407}" presName="parentText" presStyleLbl="node1" presStyleIdx="2" presStyleCnt="4" custLinFactNeighborX="-5051" custLinFactNeighborY="-1403">
        <dgm:presLayoutVars>
          <dgm:chMax val="0"/>
          <dgm:bulletEnabled val="1"/>
        </dgm:presLayoutVars>
      </dgm:prSet>
      <dgm:spPr/>
    </dgm:pt>
    <dgm:pt modelId="{E5A972AF-D6A8-4F6A-8FCD-B8B7F57343BE}" type="pres">
      <dgm:prSet presAssocID="{8AFF7D63-646B-4B6D-B940-0AD18AE31407}" presName="negativeSpace" presStyleCnt="0"/>
      <dgm:spPr/>
    </dgm:pt>
    <dgm:pt modelId="{BF4CD537-46AB-4487-A0CE-B8BD2D13A165}" type="pres">
      <dgm:prSet presAssocID="{8AFF7D63-646B-4B6D-B940-0AD18AE31407}" presName="childText" presStyleLbl="conFgAcc1" presStyleIdx="2" presStyleCnt="4">
        <dgm:presLayoutVars>
          <dgm:bulletEnabled val="1"/>
        </dgm:presLayoutVars>
      </dgm:prSet>
      <dgm:spPr/>
    </dgm:pt>
    <dgm:pt modelId="{9F5E6F20-18A3-4AA0-9923-6A836586F664}" type="pres">
      <dgm:prSet presAssocID="{64DBBBE8-F4BA-4167-8362-A9B6806C37FB}" presName="spaceBetweenRectangles" presStyleCnt="0"/>
      <dgm:spPr/>
    </dgm:pt>
    <dgm:pt modelId="{282471AB-0426-4256-86D9-229E8179593C}" type="pres">
      <dgm:prSet presAssocID="{0247D6C7-7A19-4766-813B-3912CD2F84E2}" presName="parentLin" presStyleCnt="0"/>
      <dgm:spPr/>
    </dgm:pt>
    <dgm:pt modelId="{613555DD-206C-4465-A915-D5969BFECA64}" type="pres">
      <dgm:prSet presAssocID="{0247D6C7-7A19-4766-813B-3912CD2F84E2}" presName="parentLeftMargin" presStyleLbl="node1" presStyleIdx="2" presStyleCnt="4"/>
      <dgm:spPr/>
    </dgm:pt>
    <dgm:pt modelId="{5C74FF1C-E4DA-4924-94E3-A93D5307126B}" type="pres">
      <dgm:prSet presAssocID="{0247D6C7-7A19-4766-813B-3912CD2F84E2}" presName="parentText" presStyleLbl="node1" presStyleIdx="3" presStyleCnt="4">
        <dgm:presLayoutVars>
          <dgm:chMax val="0"/>
          <dgm:bulletEnabled val="1"/>
        </dgm:presLayoutVars>
      </dgm:prSet>
      <dgm:spPr/>
    </dgm:pt>
    <dgm:pt modelId="{686F11E8-E744-45A7-863A-0B3AC9CBC163}" type="pres">
      <dgm:prSet presAssocID="{0247D6C7-7A19-4766-813B-3912CD2F84E2}" presName="negativeSpace" presStyleCnt="0"/>
      <dgm:spPr/>
    </dgm:pt>
    <dgm:pt modelId="{B955ECC2-7DED-4929-B464-D35286815EBF}" type="pres">
      <dgm:prSet presAssocID="{0247D6C7-7A19-4766-813B-3912CD2F84E2}" presName="childText" presStyleLbl="conFgAcc1" presStyleIdx="3" presStyleCnt="4">
        <dgm:presLayoutVars>
          <dgm:bulletEnabled val="1"/>
        </dgm:presLayoutVars>
      </dgm:prSet>
      <dgm:spPr/>
    </dgm:pt>
  </dgm:ptLst>
  <dgm:cxnLst>
    <dgm:cxn modelId="{FAF1C933-3C0A-48F0-B128-6F9257ADC1D7}" type="presOf" srcId="{8AFF7D63-646B-4B6D-B940-0AD18AE31407}" destId="{175FD63D-D183-49D4-9A42-77E5048667D4}" srcOrd="0" destOrd="0" presId="urn:microsoft.com/office/officeart/2005/8/layout/list1"/>
    <dgm:cxn modelId="{43B5263E-9B40-4792-A7B8-174DEAC9864B}" type="presOf" srcId="{8AFF7D63-646B-4B6D-B940-0AD18AE31407}" destId="{4F643214-4957-4B34-A9D7-F5C1E6436C8C}" srcOrd="1" destOrd="0" presId="urn:microsoft.com/office/officeart/2005/8/layout/list1"/>
    <dgm:cxn modelId="{E3715C5D-B13C-4F6A-97C9-0E1BF310F16B}" type="presOf" srcId="{CCEC395D-5013-47D9-9E1E-64539539FF4C}" destId="{946FBC18-1F89-44D9-BE6A-20B03C257EEF}" srcOrd="0" destOrd="0" presId="urn:microsoft.com/office/officeart/2005/8/layout/list1"/>
    <dgm:cxn modelId="{A1EEDC4B-7BF3-42DE-A4CF-894365A9BBDF}" srcId="{E2E20234-C3F4-44EB-9726-B1D0D30F8CD0}" destId="{4D8B1991-69BA-43D1-A4FA-DEAC60C52C46}" srcOrd="1" destOrd="0" parTransId="{DD9255E4-C544-4330-A92A-A2E4039E253E}" sibTransId="{8424201B-3754-4513-9058-270137886A20}"/>
    <dgm:cxn modelId="{DC944D54-EEB8-451A-BD95-0559F6C71D97}" srcId="{E2E20234-C3F4-44EB-9726-B1D0D30F8CD0}" destId="{8AFF7D63-646B-4B6D-B940-0AD18AE31407}" srcOrd="2" destOrd="0" parTransId="{5B578B1C-17B6-4382-9C55-537A28B9850A}" sibTransId="{64DBBBE8-F4BA-4167-8362-A9B6806C37FB}"/>
    <dgm:cxn modelId="{847DD858-82D8-45E0-805E-D0AC90920C26}" srcId="{E2E20234-C3F4-44EB-9726-B1D0D30F8CD0}" destId="{CCEC395D-5013-47D9-9E1E-64539539FF4C}" srcOrd="0" destOrd="0" parTransId="{FF310624-7A57-44E1-9CC1-3B139D168A28}" sibTransId="{169DA594-75AC-47AC-9907-98992EB8E95A}"/>
    <dgm:cxn modelId="{BF82B87A-C98F-4F0E-9039-2D6D64401FA4}" srcId="{E2E20234-C3F4-44EB-9726-B1D0D30F8CD0}" destId="{0247D6C7-7A19-4766-813B-3912CD2F84E2}" srcOrd="3" destOrd="0" parTransId="{A4FD9869-B273-47E4-8201-2164C0BD3046}" sibTransId="{452DC938-5D1D-47DB-AD5D-857AAE9ED521}"/>
    <dgm:cxn modelId="{135FD884-D8A4-48C0-9654-DEB762870E9F}" type="presOf" srcId="{CCEC395D-5013-47D9-9E1E-64539539FF4C}" destId="{B3C570E3-CBE3-4009-9236-07F27083B585}" srcOrd="1" destOrd="0" presId="urn:microsoft.com/office/officeart/2005/8/layout/list1"/>
    <dgm:cxn modelId="{420F1F86-55ED-4248-9DD5-51D2CF804405}" type="presOf" srcId="{4D8B1991-69BA-43D1-A4FA-DEAC60C52C46}" destId="{D29B7A97-DB7A-4134-9F93-808638FAC3F8}" srcOrd="1" destOrd="0" presId="urn:microsoft.com/office/officeart/2005/8/layout/list1"/>
    <dgm:cxn modelId="{EDFBCEBD-F80E-4027-AD41-97D7A25BA63F}" type="presOf" srcId="{0247D6C7-7A19-4766-813B-3912CD2F84E2}" destId="{613555DD-206C-4465-A915-D5969BFECA64}" srcOrd="0" destOrd="0" presId="urn:microsoft.com/office/officeart/2005/8/layout/list1"/>
    <dgm:cxn modelId="{427A67EC-23FF-4DAD-9B33-51E95451C6F8}" type="presOf" srcId="{4D8B1991-69BA-43D1-A4FA-DEAC60C52C46}" destId="{EA255EDA-7394-41B2-91EC-731FA29E96E8}" srcOrd="0" destOrd="0" presId="urn:microsoft.com/office/officeart/2005/8/layout/list1"/>
    <dgm:cxn modelId="{F8E804EF-9A5C-47D2-89CC-2E4816E00718}" type="presOf" srcId="{E2E20234-C3F4-44EB-9726-B1D0D30F8CD0}" destId="{836EEF7F-113E-44D1-B942-8F1290986EBF}" srcOrd="0" destOrd="0" presId="urn:microsoft.com/office/officeart/2005/8/layout/list1"/>
    <dgm:cxn modelId="{C25493FC-D3D9-449A-ACC2-F5C56502BC7D}" type="presOf" srcId="{0247D6C7-7A19-4766-813B-3912CD2F84E2}" destId="{5C74FF1C-E4DA-4924-94E3-A93D5307126B}" srcOrd="1" destOrd="0" presId="urn:microsoft.com/office/officeart/2005/8/layout/list1"/>
    <dgm:cxn modelId="{A1937FC2-73F7-4B9D-A713-B638630809AA}" type="presParOf" srcId="{836EEF7F-113E-44D1-B942-8F1290986EBF}" destId="{C7BF4A51-601F-4A79-89EA-0A0D18296FA5}" srcOrd="0" destOrd="0" presId="urn:microsoft.com/office/officeart/2005/8/layout/list1"/>
    <dgm:cxn modelId="{15E35B9D-8482-4E71-96EB-F0D32DCB7D91}" type="presParOf" srcId="{C7BF4A51-601F-4A79-89EA-0A0D18296FA5}" destId="{946FBC18-1F89-44D9-BE6A-20B03C257EEF}" srcOrd="0" destOrd="0" presId="urn:microsoft.com/office/officeart/2005/8/layout/list1"/>
    <dgm:cxn modelId="{58936C23-4C52-44D5-B4E1-4FE83BE1B8EE}" type="presParOf" srcId="{C7BF4A51-601F-4A79-89EA-0A0D18296FA5}" destId="{B3C570E3-CBE3-4009-9236-07F27083B585}" srcOrd="1" destOrd="0" presId="urn:microsoft.com/office/officeart/2005/8/layout/list1"/>
    <dgm:cxn modelId="{E414DE73-2E1B-46BD-8F32-65E38E72C912}" type="presParOf" srcId="{836EEF7F-113E-44D1-B942-8F1290986EBF}" destId="{56C9488B-5DB7-469C-91C7-60DC8069315C}" srcOrd="1" destOrd="0" presId="urn:microsoft.com/office/officeart/2005/8/layout/list1"/>
    <dgm:cxn modelId="{984C5D90-4B24-438A-9D46-8FC57BC71D0A}" type="presParOf" srcId="{836EEF7F-113E-44D1-B942-8F1290986EBF}" destId="{8C805A38-EB36-40D5-837C-8C6642C20881}" srcOrd="2" destOrd="0" presId="urn:microsoft.com/office/officeart/2005/8/layout/list1"/>
    <dgm:cxn modelId="{E12097DD-2092-4A4E-B12C-0AD712BFA9AE}" type="presParOf" srcId="{836EEF7F-113E-44D1-B942-8F1290986EBF}" destId="{4813F58B-A147-488E-9DDD-5A6FA622B01D}" srcOrd="3" destOrd="0" presId="urn:microsoft.com/office/officeart/2005/8/layout/list1"/>
    <dgm:cxn modelId="{9CBE673A-0589-4ACD-B990-1975DBB2890C}" type="presParOf" srcId="{836EEF7F-113E-44D1-B942-8F1290986EBF}" destId="{8ABD5590-2DF5-4076-B5CA-D873BC55C028}" srcOrd="4" destOrd="0" presId="urn:microsoft.com/office/officeart/2005/8/layout/list1"/>
    <dgm:cxn modelId="{7AEF1B99-D4B9-45C8-A3FA-8A049F7DBF4C}" type="presParOf" srcId="{8ABD5590-2DF5-4076-B5CA-D873BC55C028}" destId="{EA255EDA-7394-41B2-91EC-731FA29E96E8}" srcOrd="0" destOrd="0" presId="urn:microsoft.com/office/officeart/2005/8/layout/list1"/>
    <dgm:cxn modelId="{F8A84562-503F-44A4-AC0F-8E44BF85F38A}" type="presParOf" srcId="{8ABD5590-2DF5-4076-B5CA-D873BC55C028}" destId="{D29B7A97-DB7A-4134-9F93-808638FAC3F8}" srcOrd="1" destOrd="0" presId="urn:microsoft.com/office/officeart/2005/8/layout/list1"/>
    <dgm:cxn modelId="{C494CC8A-9C30-4F82-A577-EA6C2FDDF81F}" type="presParOf" srcId="{836EEF7F-113E-44D1-B942-8F1290986EBF}" destId="{1EDA9720-3CC4-43B0-A965-D20406920B32}" srcOrd="5" destOrd="0" presId="urn:microsoft.com/office/officeart/2005/8/layout/list1"/>
    <dgm:cxn modelId="{D1F68AE1-6143-4C9E-8C82-FD32552BD392}" type="presParOf" srcId="{836EEF7F-113E-44D1-B942-8F1290986EBF}" destId="{C14228EF-0BA7-4A07-891B-C084AAB3AC59}" srcOrd="6" destOrd="0" presId="urn:microsoft.com/office/officeart/2005/8/layout/list1"/>
    <dgm:cxn modelId="{F49DCEEA-5C37-4FE8-A193-5569DEB1EA2B}" type="presParOf" srcId="{836EEF7F-113E-44D1-B942-8F1290986EBF}" destId="{1F1C7C07-B250-4BBB-B78D-6D34CA692193}" srcOrd="7" destOrd="0" presId="urn:microsoft.com/office/officeart/2005/8/layout/list1"/>
    <dgm:cxn modelId="{7CB5700F-E0E9-4B89-A48B-F176F48135CC}" type="presParOf" srcId="{836EEF7F-113E-44D1-B942-8F1290986EBF}" destId="{A2863FBE-8E2F-4773-89B7-FEC155655C5B}" srcOrd="8" destOrd="0" presId="urn:microsoft.com/office/officeart/2005/8/layout/list1"/>
    <dgm:cxn modelId="{2660B8AE-E8FB-423A-9B80-0784CB38A6FE}" type="presParOf" srcId="{A2863FBE-8E2F-4773-89B7-FEC155655C5B}" destId="{175FD63D-D183-49D4-9A42-77E5048667D4}" srcOrd="0" destOrd="0" presId="urn:microsoft.com/office/officeart/2005/8/layout/list1"/>
    <dgm:cxn modelId="{258A4996-1C86-4084-9EBA-E44DDE1790A6}" type="presParOf" srcId="{A2863FBE-8E2F-4773-89B7-FEC155655C5B}" destId="{4F643214-4957-4B34-A9D7-F5C1E6436C8C}" srcOrd="1" destOrd="0" presId="urn:microsoft.com/office/officeart/2005/8/layout/list1"/>
    <dgm:cxn modelId="{56925C42-4352-40F3-8523-AEA5E81A9E98}" type="presParOf" srcId="{836EEF7F-113E-44D1-B942-8F1290986EBF}" destId="{E5A972AF-D6A8-4F6A-8FCD-B8B7F57343BE}" srcOrd="9" destOrd="0" presId="urn:microsoft.com/office/officeart/2005/8/layout/list1"/>
    <dgm:cxn modelId="{C10DA2A0-6180-4202-A588-BB30819EC59E}" type="presParOf" srcId="{836EEF7F-113E-44D1-B942-8F1290986EBF}" destId="{BF4CD537-46AB-4487-A0CE-B8BD2D13A165}" srcOrd="10" destOrd="0" presId="urn:microsoft.com/office/officeart/2005/8/layout/list1"/>
    <dgm:cxn modelId="{D1332AF1-1D1D-41DC-A149-BB79582FF972}" type="presParOf" srcId="{836EEF7F-113E-44D1-B942-8F1290986EBF}" destId="{9F5E6F20-18A3-4AA0-9923-6A836586F664}" srcOrd="11" destOrd="0" presId="urn:microsoft.com/office/officeart/2005/8/layout/list1"/>
    <dgm:cxn modelId="{4B235E44-E70C-4B3D-BA0D-899803E7DF2A}" type="presParOf" srcId="{836EEF7F-113E-44D1-B942-8F1290986EBF}" destId="{282471AB-0426-4256-86D9-229E8179593C}" srcOrd="12" destOrd="0" presId="urn:microsoft.com/office/officeart/2005/8/layout/list1"/>
    <dgm:cxn modelId="{0F6C8255-6B33-4209-9F69-5E0C4A4CBAEE}" type="presParOf" srcId="{282471AB-0426-4256-86D9-229E8179593C}" destId="{613555DD-206C-4465-A915-D5969BFECA64}" srcOrd="0" destOrd="0" presId="urn:microsoft.com/office/officeart/2005/8/layout/list1"/>
    <dgm:cxn modelId="{32BBE4AE-BCAC-425D-A894-661DAAB1854F}" type="presParOf" srcId="{282471AB-0426-4256-86D9-229E8179593C}" destId="{5C74FF1C-E4DA-4924-94E3-A93D5307126B}" srcOrd="1" destOrd="0" presId="urn:microsoft.com/office/officeart/2005/8/layout/list1"/>
    <dgm:cxn modelId="{4F929CC1-05C9-44C8-A462-59F2F1A38407}" type="presParOf" srcId="{836EEF7F-113E-44D1-B942-8F1290986EBF}" destId="{686F11E8-E744-45A7-863A-0B3AC9CBC163}" srcOrd="13" destOrd="0" presId="urn:microsoft.com/office/officeart/2005/8/layout/list1"/>
    <dgm:cxn modelId="{AE687ADC-68E5-4C93-A346-7F56D0FB2E4A}" type="presParOf" srcId="{836EEF7F-113E-44D1-B942-8F1290986EBF}" destId="{B955ECC2-7DED-4929-B464-D35286815EB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05A38-EB36-40D5-837C-8C6642C20881}">
      <dsp:nvSpPr>
        <dsp:cNvPr id="0" name=""/>
        <dsp:cNvSpPr/>
      </dsp:nvSpPr>
      <dsp:spPr>
        <a:xfrm>
          <a:off x="0" y="369245"/>
          <a:ext cx="11315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570E3-CBE3-4009-9236-07F27083B585}">
      <dsp:nvSpPr>
        <dsp:cNvPr id="0" name=""/>
        <dsp:cNvSpPr/>
      </dsp:nvSpPr>
      <dsp:spPr>
        <a:xfrm>
          <a:off x="565785" y="29765"/>
          <a:ext cx="79209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alibri Light" panose="020F0302020204030204"/>
            </a:rPr>
            <a:t>2026 Renewals</a:t>
          </a:r>
          <a:endParaRPr lang="en-US" sz="2300" kern="1200" dirty="0"/>
        </a:p>
      </dsp:txBody>
      <dsp:txXfrm>
        <a:off x="598929" y="62909"/>
        <a:ext cx="7854702" cy="612672"/>
      </dsp:txXfrm>
    </dsp:sp>
    <dsp:sp modelId="{C14228EF-0BA7-4A07-891B-C084AAB3AC59}">
      <dsp:nvSpPr>
        <dsp:cNvPr id="0" name=""/>
        <dsp:cNvSpPr/>
      </dsp:nvSpPr>
      <dsp:spPr>
        <a:xfrm>
          <a:off x="0" y="1412525"/>
          <a:ext cx="11315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9B7A97-DB7A-4134-9F93-808638FAC3F8}">
      <dsp:nvSpPr>
        <dsp:cNvPr id="0" name=""/>
        <dsp:cNvSpPr/>
      </dsp:nvSpPr>
      <dsp:spPr>
        <a:xfrm>
          <a:off x="565785" y="1073045"/>
          <a:ext cx="79209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022350" rtl="0">
            <a:lnSpc>
              <a:spcPct val="90000"/>
            </a:lnSpc>
            <a:spcBef>
              <a:spcPct val="0"/>
            </a:spcBef>
            <a:spcAft>
              <a:spcPct val="35000"/>
            </a:spcAft>
            <a:buNone/>
          </a:pPr>
          <a:r>
            <a:rPr lang="en-US" sz="2300" kern="1200" dirty="0"/>
            <a:t>2026 Medical Renewal</a:t>
          </a:r>
        </a:p>
      </dsp:txBody>
      <dsp:txXfrm>
        <a:off x="598929" y="1106189"/>
        <a:ext cx="7854702" cy="612672"/>
      </dsp:txXfrm>
    </dsp:sp>
    <dsp:sp modelId="{BF4CD537-46AB-4487-A0CE-B8BD2D13A165}">
      <dsp:nvSpPr>
        <dsp:cNvPr id="0" name=""/>
        <dsp:cNvSpPr/>
      </dsp:nvSpPr>
      <dsp:spPr>
        <a:xfrm>
          <a:off x="0" y="2455805"/>
          <a:ext cx="11315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643214-4957-4B34-A9D7-F5C1E6436C8C}">
      <dsp:nvSpPr>
        <dsp:cNvPr id="0" name=""/>
        <dsp:cNvSpPr/>
      </dsp:nvSpPr>
      <dsp:spPr>
        <a:xfrm>
          <a:off x="537207" y="2106799"/>
          <a:ext cx="79209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alibri Light" panose="020F0302020204030204"/>
            </a:rPr>
            <a:t>Upcoming JBC Meetings</a:t>
          </a:r>
          <a:endParaRPr lang="en-US" sz="2300" kern="1200" dirty="0"/>
        </a:p>
      </dsp:txBody>
      <dsp:txXfrm>
        <a:off x="570351" y="2139943"/>
        <a:ext cx="7854702" cy="612672"/>
      </dsp:txXfrm>
    </dsp:sp>
    <dsp:sp modelId="{B955ECC2-7DED-4929-B464-D35286815EBF}">
      <dsp:nvSpPr>
        <dsp:cNvPr id="0" name=""/>
        <dsp:cNvSpPr/>
      </dsp:nvSpPr>
      <dsp:spPr>
        <a:xfrm>
          <a:off x="0" y="3499085"/>
          <a:ext cx="11315700"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4FF1C-E4DA-4924-94E3-A93D5307126B}">
      <dsp:nvSpPr>
        <dsp:cNvPr id="0" name=""/>
        <dsp:cNvSpPr/>
      </dsp:nvSpPr>
      <dsp:spPr>
        <a:xfrm>
          <a:off x="565785" y="3159605"/>
          <a:ext cx="792099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022350" rtl="0">
            <a:lnSpc>
              <a:spcPct val="90000"/>
            </a:lnSpc>
            <a:spcBef>
              <a:spcPct val="0"/>
            </a:spcBef>
            <a:spcAft>
              <a:spcPct val="35000"/>
            </a:spcAft>
            <a:buNone/>
          </a:pPr>
          <a:r>
            <a:rPr lang="en-US" sz="2300" kern="1200" dirty="0"/>
            <a:t>JBC Next Steps</a:t>
          </a:r>
        </a:p>
      </dsp:txBody>
      <dsp:txXfrm>
        <a:off x="598929" y="3192749"/>
        <a:ext cx="785470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1113887-EF01-4391-973E-7047AC95E33B}" type="datetimeFigureOut">
              <a:rPr lang="en-US" smtClean="0"/>
              <a:t>8/26/2025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85D7A9-1A8F-4790-B6D7-D23880C6B0C1}" type="slidenum">
              <a:rPr lang="en-US" smtClean="0"/>
              <a:t>‹#›</a:t>
            </a:fld>
            <a:endParaRPr lang="en-US" dirty="0"/>
          </a:p>
        </p:txBody>
      </p:sp>
    </p:spTree>
    <p:extLst>
      <p:ext uri="{BB962C8B-B14F-4D97-AF65-F5344CB8AC3E}">
        <p14:creationId xmlns:p14="http://schemas.microsoft.com/office/powerpoint/2010/main" val="41393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2</a:t>
            </a:fld>
            <a:endParaRPr lang="en-US" dirty="0"/>
          </a:p>
        </p:txBody>
      </p:sp>
    </p:spTree>
    <p:extLst>
      <p:ext uri="{BB962C8B-B14F-4D97-AF65-F5344CB8AC3E}">
        <p14:creationId xmlns:p14="http://schemas.microsoft.com/office/powerpoint/2010/main" val="285585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14</a:t>
            </a:fld>
            <a:endParaRPr lang="en-US" dirty="0"/>
          </a:p>
        </p:txBody>
      </p:sp>
    </p:spTree>
    <p:extLst>
      <p:ext uri="{BB962C8B-B14F-4D97-AF65-F5344CB8AC3E}">
        <p14:creationId xmlns:p14="http://schemas.microsoft.com/office/powerpoint/2010/main" val="260722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15</a:t>
            </a:fld>
            <a:endParaRPr lang="en-US" dirty="0"/>
          </a:p>
        </p:txBody>
      </p:sp>
    </p:spTree>
    <p:extLst>
      <p:ext uri="{BB962C8B-B14F-4D97-AF65-F5344CB8AC3E}">
        <p14:creationId xmlns:p14="http://schemas.microsoft.com/office/powerpoint/2010/main" val="982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16</a:t>
            </a:fld>
            <a:endParaRPr lang="en-US" dirty="0"/>
          </a:p>
        </p:txBody>
      </p:sp>
    </p:spTree>
    <p:extLst>
      <p:ext uri="{BB962C8B-B14F-4D97-AF65-F5344CB8AC3E}">
        <p14:creationId xmlns:p14="http://schemas.microsoft.com/office/powerpoint/2010/main" val="208793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17</a:t>
            </a:fld>
            <a:endParaRPr lang="en-US" dirty="0"/>
          </a:p>
        </p:txBody>
      </p:sp>
    </p:spTree>
    <p:extLst>
      <p:ext uri="{BB962C8B-B14F-4D97-AF65-F5344CB8AC3E}">
        <p14:creationId xmlns:p14="http://schemas.microsoft.com/office/powerpoint/2010/main" val="16876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18</a:t>
            </a:fld>
            <a:endParaRPr lang="en-US" dirty="0"/>
          </a:p>
        </p:txBody>
      </p:sp>
    </p:spTree>
    <p:extLst>
      <p:ext uri="{BB962C8B-B14F-4D97-AF65-F5344CB8AC3E}">
        <p14:creationId xmlns:p14="http://schemas.microsoft.com/office/powerpoint/2010/main" val="1155050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495300" y="4144963"/>
            <a:ext cx="7953375" cy="1655762"/>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495299" y="2781300"/>
            <a:ext cx="7191375" cy="828675"/>
          </a:xfrm>
        </p:spPr>
        <p:txBody>
          <a:bodyPr/>
          <a:lstStyle>
            <a:lvl1pPr>
              <a:defRPr b="1">
                <a:solidFill>
                  <a:schemeClr val="bg1"/>
                </a:solidFill>
                <a:latin typeface="+mn-lt"/>
              </a:defRPr>
            </a:lvl1pPr>
          </a:lstStyle>
          <a:p>
            <a:r>
              <a:rPr lang="en-US"/>
              <a:t>Click to add title </a:t>
            </a:r>
          </a:p>
        </p:txBody>
      </p:sp>
      <p:sp>
        <p:nvSpPr>
          <p:cNvPr id="8" name="TextBox 7">
            <a:extLst>
              <a:ext uri="{FF2B5EF4-FFF2-40B4-BE49-F238E27FC236}">
                <a16:creationId xmlns:a16="http://schemas.microsoft.com/office/drawing/2014/main" id="{561B09D8-C18D-48BF-B8B8-D7DD8DB86B37}"/>
              </a:ext>
            </a:extLst>
          </p:cNvPr>
          <p:cNvSpPr txBox="1"/>
          <p:nvPr userDrawn="1"/>
        </p:nvSpPr>
        <p:spPr>
          <a:xfrm>
            <a:off x="495299"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dirty="0">
                <a:solidFill>
                  <a:schemeClr val="bg1"/>
                </a:solidFill>
                <a:latin typeface="+mn-lt"/>
                <a:cs typeface="Arial" panose="020B0604020202020204" pitchFamily="34" charset="0"/>
              </a:rPr>
              <a:t>Keenan &amp; Associates  |  CA </a:t>
            </a:r>
            <a:r>
              <a:rPr lang="en-US" sz="1000" dirty="0">
                <a:solidFill>
                  <a:schemeClr val="bg1"/>
                </a:solidFill>
                <a:latin typeface="+mn-lt"/>
                <a:cs typeface="Arial" pitchFamily="34" charset="0"/>
              </a:rPr>
              <a:t>License No. 0451271  |  www.keenan.com</a:t>
            </a:r>
          </a:p>
        </p:txBody>
      </p:sp>
      <p:pic>
        <p:nvPicPr>
          <p:cNvPr id="6" name="Picture 5" descr="A black and white sign&#10;&#10;Description automatically generated with low confidence">
            <a:extLst>
              <a:ext uri="{FF2B5EF4-FFF2-40B4-BE49-F238E27FC236}">
                <a16:creationId xmlns:a16="http://schemas.microsoft.com/office/drawing/2014/main" id="{AC3A149D-BEFD-4CDE-90E3-47A21D2A1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198" y="6058404"/>
            <a:ext cx="1967488" cy="419101"/>
          </a:xfrm>
          <a:prstGeom prst="rect">
            <a:avLst/>
          </a:prstGeom>
        </p:spPr>
      </p:pic>
    </p:spTree>
    <p:extLst>
      <p:ext uri="{BB962C8B-B14F-4D97-AF65-F5344CB8AC3E}">
        <p14:creationId xmlns:p14="http://schemas.microsoft.com/office/powerpoint/2010/main" val="25039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63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71E8737-67F6-48CA-93B3-4136DC89261F}"/>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dirty="0">
              <a:solidFill>
                <a:schemeClr val="bg1"/>
              </a:solidFill>
            </a:endParaRPr>
          </a:p>
        </p:txBody>
      </p:sp>
      <p:sp>
        <p:nvSpPr>
          <p:cNvPr id="14" name="TextBox 13">
            <a:extLst>
              <a:ext uri="{FF2B5EF4-FFF2-40B4-BE49-F238E27FC236}">
                <a16:creationId xmlns:a16="http://schemas.microsoft.com/office/drawing/2014/main" id="{BD59B646-6961-434F-9DBA-0A1E61A6DCE8}"/>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bg1"/>
                </a:solidFill>
                <a:latin typeface="+mn-lt"/>
                <a:cs typeface="Arial" panose="020B0604020202020204" pitchFamily="34" charset="0"/>
              </a:rPr>
              <a:t>Keenan &amp; Associates  |  CA </a:t>
            </a:r>
            <a:r>
              <a:rPr lang="en-US" sz="1000" dirty="0">
                <a:solidFill>
                  <a:schemeClr val="bg1"/>
                </a:solidFill>
                <a:latin typeface="+mn-lt"/>
                <a:cs typeface="Arial" pitchFamily="34" charset="0"/>
              </a:rPr>
              <a:t>License No. 0451271</a:t>
            </a:r>
            <a:endParaRPr lang="en-US" sz="1000" dirty="0">
              <a:solidFill>
                <a:schemeClr val="bg1"/>
              </a:solidFill>
              <a:latin typeface="+mn-lt"/>
            </a:endParaRPr>
          </a:p>
        </p:txBody>
      </p:sp>
    </p:spTree>
    <p:extLst>
      <p:ext uri="{BB962C8B-B14F-4D97-AF65-F5344CB8AC3E}">
        <p14:creationId xmlns:p14="http://schemas.microsoft.com/office/powerpoint/2010/main" val="24258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1D0705-3933-439C-A06D-711A98D02E3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dirty="0">
              <a:solidFill>
                <a:schemeClr val="bg1"/>
              </a:solidFill>
            </a:endParaRPr>
          </a:p>
        </p:txBody>
      </p:sp>
      <p:sp>
        <p:nvSpPr>
          <p:cNvPr id="13" name="TextBox 12">
            <a:extLst>
              <a:ext uri="{FF2B5EF4-FFF2-40B4-BE49-F238E27FC236}">
                <a16:creationId xmlns:a16="http://schemas.microsoft.com/office/drawing/2014/main" id="{5DE88DA8-D7EB-405D-B6F5-BB17EB3A89D9}"/>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bg1"/>
                </a:solidFill>
                <a:latin typeface="+mn-lt"/>
                <a:cs typeface="Arial" panose="020B0604020202020204" pitchFamily="34" charset="0"/>
              </a:rPr>
              <a:t>Keenan &amp; Associates  |  CA </a:t>
            </a:r>
            <a:r>
              <a:rPr lang="en-US" sz="1000" dirty="0">
                <a:solidFill>
                  <a:schemeClr val="bg1"/>
                </a:solidFill>
                <a:latin typeface="+mn-lt"/>
                <a:cs typeface="Arial" pitchFamily="34" charset="0"/>
              </a:rPr>
              <a:t>License No. 0451271</a:t>
            </a:r>
            <a:endParaRPr lang="en-US" sz="1000" dirty="0">
              <a:solidFill>
                <a:schemeClr val="bg1"/>
              </a:solidFill>
              <a:latin typeface="+mn-lt"/>
            </a:endParaRPr>
          </a:p>
        </p:txBody>
      </p:sp>
    </p:spTree>
    <p:extLst>
      <p:ext uri="{BB962C8B-B14F-4D97-AF65-F5344CB8AC3E}">
        <p14:creationId xmlns:p14="http://schemas.microsoft.com/office/powerpoint/2010/main" val="314673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457200" y="2362200"/>
            <a:ext cx="11134725" cy="1371600"/>
          </a:xfrm>
        </p:spPr>
        <p:txBody>
          <a:bodyPr anchor="t"/>
          <a:lstStyle>
            <a:lvl1pPr algn="ctr">
              <a:defRPr sz="4000" b="1" cap="all">
                <a:solidFill>
                  <a:schemeClr val="bg1"/>
                </a:solidFill>
                <a:latin typeface="+mn-lt"/>
              </a:defRPr>
            </a:lvl1pPr>
          </a:lstStyle>
          <a:p>
            <a:r>
              <a:rPr lang="en-US"/>
              <a:t>Click to edit Master </a:t>
            </a:r>
            <a:br>
              <a:rPr lang="en-US"/>
            </a:br>
            <a:r>
              <a:rPr lang="en-US"/>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userDrawn="1"/>
        </p:nvCxnSpPr>
        <p:spPr>
          <a:xfrm>
            <a:off x="457200" y="6248400"/>
            <a:ext cx="11315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dirty="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bg1"/>
                </a:solidFill>
                <a:latin typeface="+mn-lt"/>
                <a:cs typeface="Arial" panose="020B0604020202020204" pitchFamily="34" charset="0"/>
              </a:rPr>
              <a:t>Keenan &amp; Associates  |  CA </a:t>
            </a:r>
            <a:r>
              <a:rPr lang="en-US" sz="1000" dirty="0">
                <a:solidFill>
                  <a:schemeClr val="bg1"/>
                </a:solidFill>
                <a:latin typeface="+mn-lt"/>
                <a:cs typeface="Arial" pitchFamily="34" charset="0"/>
              </a:rPr>
              <a:t>License No. 0451271</a:t>
            </a:r>
            <a:endParaRPr lang="en-US" sz="1000" dirty="0">
              <a:solidFill>
                <a:schemeClr val="bg1"/>
              </a:solidFill>
              <a:latin typeface="+mn-lt"/>
            </a:endParaRPr>
          </a:p>
        </p:txBody>
      </p:sp>
    </p:spTree>
    <p:extLst>
      <p:ext uri="{BB962C8B-B14F-4D97-AF65-F5344CB8AC3E}">
        <p14:creationId xmlns:p14="http://schemas.microsoft.com/office/powerpoint/2010/main" val="25884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1021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41611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8467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412344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147900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485899"/>
            <a:ext cx="11315699" cy="4448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60259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457200" y="1819275"/>
            <a:ext cx="5410202"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6324599" y="1819275"/>
            <a:ext cx="5448301"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latin typeface="+mn-lt"/>
              </a:defRPr>
            </a:lvl1pPr>
          </a:lstStyle>
          <a:p>
            <a:r>
              <a:rPr lang="en-US"/>
              <a:t>Click to edit Master title style</a:t>
            </a:r>
          </a:p>
        </p:txBody>
      </p:sp>
      <p:sp>
        <p:nvSpPr>
          <p:cNvPr id="13" name="TextBox 12">
            <a:extLst>
              <a:ext uri="{FF2B5EF4-FFF2-40B4-BE49-F238E27FC236}">
                <a16:creationId xmlns:a16="http://schemas.microsoft.com/office/drawing/2014/main" id="{567A0353-B970-4FB6-B720-F457D2ADB6CA}"/>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4" name="TextBox 13">
            <a:extLst>
              <a:ext uri="{FF2B5EF4-FFF2-40B4-BE49-F238E27FC236}">
                <a16:creationId xmlns:a16="http://schemas.microsoft.com/office/drawing/2014/main" id="{32804203-5511-4180-84E9-23CAC686657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Tree>
    <p:extLst>
      <p:ext uri="{BB962C8B-B14F-4D97-AF65-F5344CB8AC3E}">
        <p14:creationId xmlns:p14="http://schemas.microsoft.com/office/powerpoint/2010/main" val="11870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dirty="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dirty="0">
                <a:solidFill>
                  <a:schemeClr val="tx1"/>
                </a:solidFill>
                <a:latin typeface="+mn-lt"/>
                <a:cs typeface="Arial" panose="020B0604020202020204" pitchFamily="34" charset="0"/>
              </a:rPr>
              <a:t>Keenan &amp; Associates  |  CA </a:t>
            </a:r>
            <a:r>
              <a:rPr lang="en-US" sz="1000" dirty="0">
                <a:solidFill>
                  <a:schemeClr val="tx1"/>
                </a:solidFill>
                <a:latin typeface="+mn-lt"/>
                <a:cs typeface="Arial" pitchFamily="34" charset="0"/>
              </a:rPr>
              <a:t>License No. 0451271</a:t>
            </a:r>
            <a:endParaRPr lang="en-US" sz="1000" dirty="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solidFill>
                  <a:schemeClr val="tx1"/>
                </a:solidFill>
                <a:latin typeface="+mn-lt"/>
              </a:defRPr>
            </a:lvl1pPr>
          </a:lstStyle>
          <a:p>
            <a:r>
              <a:rPr lang="en-US"/>
              <a:t>Click to edit Master title style</a:t>
            </a:r>
          </a:p>
        </p:txBody>
      </p:sp>
      <p:sp>
        <p:nvSpPr>
          <p:cNvPr id="13" name="Content Placeholder 2">
            <a:extLst>
              <a:ext uri="{FF2B5EF4-FFF2-40B4-BE49-F238E27FC236}">
                <a16:creationId xmlns:a16="http://schemas.microsoft.com/office/drawing/2014/main" id="{BA8C65D9-4C1A-4667-89AD-8C56B7289E66}"/>
              </a:ext>
            </a:extLst>
          </p:cNvPr>
          <p:cNvSpPr>
            <a:spLocks noGrp="1"/>
          </p:cNvSpPr>
          <p:nvPr>
            <p:ph sz="half" idx="1"/>
          </p:nvPr>
        </p:nvSpPr>
        <p:spPr>
          <a:xfrm>
            <a:off x="457200" y="1238251"/>
            <a:ext cx="5410202"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39E8DD1-7208-49BF-99E6-D5B0C593DBEB}"/>
              </a:ext>
            </a:extLst>
          </p:cNvPr>
          <p:cNvSpPr>
            <a:spLocks noGrp="1"/>
          </p:cNvSpPr>
          <p:nvPr>
            <p:ph sz="half" idx="2" hasCustomPrompt="1"/>
          </p:nvPr>
        </p:nvSpPr>
        <p:spPr>
          <a:xfrm>
            <a:off x="6324599" y="1238251"/>
            <a:ext cx="5448301"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3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838200" y="238125"/>
            <a:ext cx="10515600" cy="828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96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4" r:id="rId7"/>
    <p:sldLayoutId id="2147483651" r:id="rId8"/>
    <p:sldLayoutId id="2147483654" r:id="rId9"/>
    <p:sldLayoutId id="2147483659" r:id="rId10"/>
    <p:sldLayoutId id="2147483660" r:id="rId11"/>
    <p:sldLayoutId id="2147483662" r:id="rId12"/>
    <p:sldLayoutId id="2147483661" r:id="rId13"/>
    <p:sldLayoutId id="2147483663" r:id="rId14"/>
    <p:sldLayoutId id="2147483652" r:id="rId15"/>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A51CA1-2A74-4E66-A1B2-0E68F873D0A8}"/>
              </a:ext>
            </a:extLst>
          </p:cNvPr>
          <p:cNvSpPr>
            <a:spLocks noGrp="1"/>
          </p:cNvSpPr>
          <p:nvPr>
            <p:ph type="subTitle" idx="1"/>
          </p:nvPr>
        </p:nvSpPr>
        <p:spPr>
          <a:xfrm>
            <a:off x="495300" y="3905574"/>
            <a:ext cx="9097108" cy="2143534"/>
          </a:xfrm>
        </p:spPr>
        <p:txBody>
          <a:bodyPr vert="horz" lIns="91440" tIns="45720" rIns="91440" bIns="45720" rtlCol="0" anchor="t">
            <a:normAutofit fontScale="70000" lnSpcReduction="20000"/>
          </a:bodyPr>
          <a:lstStyle/>
          <a:p>
            <a:r>
              <a:rPr lang="en-US" sz="2900" dirty="0"/>
              <a:t>2026 Renewal Fiscal Impact</a:t>
            </a:r>
          </a:p>
          <a:p>
            <a:r>
              <a:rPr lang="en-US" sz="2900" dirty="0"/>
              <a:t>Date: August 26, 2025</a:t>
            </a:r>
          </a:p>
          <a:p>
            <a:endParaRPr lang="en-US" sz="2900" dirty="0"/>
          </a:p>
          <a:p>
            <a:r>
              <a:rPr lang="en-US" sz="2900" dirty="0"/>
              <a:t>Presenter:</a:t>
            </a:r>
          </a:p>
          <a:p>
            <a:r>
              <a:rPr lang="en-US" sz="2900" dirty="0">
                <a:cs typeface="Arial"/>
              </a:rPr>
              <a:t>April Shoeleh, Account Executive</a:t>
            </a:r>
          </a:p>
          <a:p>
            <a:r>
              <a:rPr lang="en-US" sz="2900" dirty="0">
                <a:cs typeface="Arial"/>
              </a:rPr>
              <a:t>Kim Gleeson,  Assistant Vice President</a:t>
            </a:r>
            <a:r>
              <a:rPr lang="en-US" sz="2200" dirty="0">
                <a:cs typeface="Arial"/>
              </a:rPr>
              <a:t>	</a:t>
            </a:r>
            <a:endParaRPr lang="en-US" dirty="0"/>
          </a:p>
        </p:txBody>
      </p:sp>
      <p:sp>
        <p:nvSpPr>
          <p:cNvPr id="4" name="Title 3">
            <a:extLst>
              <a:ext uri="{FF2B5EF4-FFF2-40B4-BE49-F238E27FC236}">
                <a16:creationId xmlns:a16="http://schemas.microsoft.com/office/drawing/2014/main" id="{AF51370A-1364-4BEB-984B-A3D3AA567496}"/>
              </a:ext>
            </a:extLst>
          </p:cNvPr>
          <p:cNvSpPr>
            <a:spLocks noGrp="1"/>
          </p:cNvSpPr>
          <p:nvPr>
            <p:ph type="title"/>
          </p:nvPr>
        </p:nvSpPr>
        <p:spPr>
          <a:xfrm>
            <a:off x="495300" y="2037381"/>
            <a:ext cx="8741691" cy="828675"/>
          </a:xfrm>
        </p:spPr>
        <p:txBody>
          <a:bodyPr>
            <a:noAutofit/>
          </a:bodyPr>
          <a:lstStyle/>
          <a:p>
            <a:r>
              <a:rPr lang="en-US" sz="4000" dirty="0"/>
              <a:t>Rancho Santiago CCD</a:t>
            </a:r>
            <a:br>
              <a:rPr lang="en-US" sz="4000" dirty="0"/>
            </a:br>
            <a:r>
              <a:rPr lang="en-US" sz="4000" dirty="0"/>
              <a:t>Joint Benefits Committee</a:t>
            </a:r>
          </a:p>
        </p:txBody>
      </p:sp>
    </p:spTree>
    <p:extLst>
      <p:ext uri="{BB962C8B-B14F-4D97-AF65-F5344CB8AC3E}">
        <p14:creationId xmlns:p14="http://schemas.microsoft.com/office/powerpoint/2010/main" val="25358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 September 16, 2025	</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3436957017"/>
              </p:ext>
            </p:extLst>
          </p:nvPr>
        </p:nvGraphicFramePr>
        <p:xfrm>
          <a:off x="457200" y="1825624"/>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sz="1800" kern="1200" dirty="0">
                          <a:solidFill>
                            <a:schemeClr val="dk1"/>
                          </a:solidFill>
                          <a:effectLst/>
                          <a:latin typeface="+mn-lt"/>
                          <a:ea typeface="+mn-ea"/>
                          <a:cs typeface="+mn-cs"/>
                        </a:rPr>
                        <a:t>Discuss marketing results and compare proposals.  </a:t>
                      </a:r>
                      <a:endParaRPr lang="en-US" dirty="0"/>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September 16, 2025</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Follow up with carriers on any outstanding questions, concerns or clarifications regarding the proposals. </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sz="1800" kern="1200" dirty="0">
                          <a:solidFill>
                            <a:schemeClr val="dk1"/>
                          </a:solidFill>
                          <a:effectLst/>
                          <a:latin typeface="+mn-lt"/>
                          <a:ea typeface="+mn-ea"/>
                          <a:cs typeface="+mn-cs"/>
                        </a:rPr>
                        <a:t>1 week deadline to solicit feedback from constituents. </a:t>
                      </a:r>
                      <a:r>
                        <a:rPr lang="en-US" dirty="0"/>
                        <a:t> </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207363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 September 23, 2025</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3380843563"/>
              </p:ext>
            </p:extLst>
          </p:nvPr>
        </p:nvGraphicFramePr>
        <p:xfrm>
          <a:off x="457200" y="1825624"/>
          <a:ext cx="11315700" cy="306815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Vote by JBC on Recommendation to the Chancellor </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September 23, 2025</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Office to facilitate meeting for JBC membership to cast final votes on recommendation to the Chancellor to be presented to RSCCD Board on September 29</a:t>
                      </a:r>
                      <a:r>
                        <a:rPr lang="en-US" baseline="30000" dirty="0"/>
                        <a:t>th</a:t>
                      </a:r>
                      <a:r>
                        <a:rPr lang="en-US" dirty="0"/>
                        <a:t>, 2025</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cast their votes on the JBC recommendation to the Chancellor</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08572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EA72-6EDE-4B78-87F4-07ECDEA8C04F}"/>
              </a:ext>
            </a:extLst>
          </p:cNvPr>
          <p:cNvSpPr>
            <a:spLocks noGrp="1"/>
          </p:cNvSpPr>
          <p:nvPr>
            <p:ph type="title"/>
          </p:nvPr>
        </p:nvSpPr>
        <p:spPr>
          <a:xfrm>
            <a:off x="528637" y="3026807"/>
            <a:ext cx="11134725" cy="1371600"/>
          </a:xfrm>
        </p:spPr>
        <p:txBody>
          <a:bodyPr/>
          <a:lstStyle/>
          <a:p>
            <a:r>
              <a:rPr lang="en-US" dirty="0"/>
              <a:t>Questions?</a:t>
            </a:r>
          </a:p>
        </p:txBody>
      </p:sp>
    </p:spTree>
    <p:extLst>
      <p:ext uri="{BB962C8B-B14F-4D97-AF65-F5344CB8AC3E}">
        <p14:creationId xmlns:p14="http://schemas.microsoft.com/office/powerpoint/2010/main" val="31166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7BFD8-D985-8C63-8307-F0D4BD1769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F4C226-124C-B20B-F138-E1575E631969}"/>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336901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Anthem HMO (Actives &amp;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2287264595"/>
              </p:ext>
            </p:extLst>
          </p:nvPr>
        </p:nvGraphicFramePr>
        <p:xfrm>
          <a:off x="2289425" y="1714322"/>
          <a:ext cx="7454939" cy="3352800"/>
        </p:xfrm>
        <a:graphic>
          <a:graphicData uri="http://schemas.openxmlformats.org/drawingml/2006/table">
            <a:tbl>
              <a:tblPr firstRow="1" bandRow="1">
                <a:tableStyleId>{5C22544A-7EE6-4342-B048-85BDC9FD1C3A}</a:tableStyleId>
              </a:tblPr>
              <a:tblGrid>
                <a:gridCol w="2527100">
                  <a:extLst>
                    <a:ext uri="{9D8B030D-6E8A-4147-A177-3AD203B41FA5}">
                      <a16:colId xmlns:a16="http://schemas.microsoft.com/office/drawing/2014/main" val="2865777675"/>
                    </a:ext>
                  </a:extLst>
                </a:gridCol>
                <a:gridCol w="1130265">
                  <a:extLst>
                    <a:ext uri="{9D8B030D-6E8A-4147-A177-3AD203B41FA5}">
                      <a16:colId xmlns:a16="http://schemas.microsoft.com/office/drawing/2014/main" val="3004253403"/>
                    </a:ext>
                  </a:extLst>
                </a:gridCol>
                <a:gridCol w="1627028">
                  <a:extLst>
                    <a:ext uri="{9D8B030D-6E8A-4147-A177-3AD203B41FA5}">
                      <a16:colId xmlns:a16="http://schemas.microsoft.com/office/drawing/2014/main" val="3306517564"/>
                    </a:ext>
                  </a:extLst>
                </a:gridCol>
                <a:gridCol w="2170546">
                  <a:extLst>
                    <a:ext uri="{9D8B030D-6E8A-4147-A177-3AD203B41FA5}">
                      <a16:colId xmlns:a16="http://schemas.microsoft.com/office/drawing/2014/main" val="3777936299"/>
                    </a:ext>
                  </a:extLst>
                </a:gridCol>
              </a:tblGrid>
              <a:tr h="263487">
                <a:tc rowSpan="4">
                  <a:txBody>
                    <a:bodyPr/>
                    <a:lstStyle/>
                    <a:p>
                      <a:r>
                        <a:rPr lang="en-US" sz="1400" dirty="0"/>
                        <a:t>Anthem HMO</a:t>
                      </a:r>
                    </a:p>
                    <a:p>
                      <a:pPr lvl="0">
                        <a:buNone/>
                      </a:pPr>
                      <a:endParaRPr lang="en-US" sz="1400" dirty="0"/>
                    </a:p>
                    <a:p>
                      <a:pPr lvl="0">
                        <a:buNone/>
                      </a:pPr>
                      <a:endParaRPr lang="en-US" sz="1400" dirty="0"/>
                    </a:p>
                    <a:p>
                      <a:pPr lvl="0">
                        <a:buNone/>
                      </a:pPr>
                      <a:endParaRPr lang="en-US" sz="1400" dirty="0"/>
                    </a:p>
                  </a:txBody>
                  <a:tcPr/>
                </a:tc>
                <a:tc gridSpan="2">
                  <a:txBody>
                    <a:bodyPr/>
                    <a:lstStyle/>
                    <a:p>
                      <a:pPr lvl="0" algn="ctr">
                        <a:buNone/>
                      </a:pPr>
                      <a:r>
                        <a:rPr lang="en-US" sz="1400" dirty="0"/>
                        <a:t>ASCIP</a:t>
                      </a:r>
                    </a:p>
                  </a:txBody>
                  <a:tcPr/>
                </a:tc>
                <a:tc hMerge="1">
                  <a:txBody>
                    <a:bodyPr/>
                    <a:lstStyle/>
                    <a:p>
                      <a:endParaRPr lang="en-US" sz="1200"/>
                    </a:p>
                  </a:txBody>
                  <a:tcPr/>
                </a:tc>
                <a:tc>
                  <a:txBody>
                    <a:bodyPr/>
                    <a:lstStyle/>
                    <a:p>
                      <a:pPr lvl="0" algn="ctr">
                        <a:buNone/>
                      </a:pPr>
                      <a:r>
                        <a:rPr lang="en-US" sz="1400" dirty="0"/>
                        <a:t>ASCIP</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Anthem</a:t>
                      </a:r>
                      <a:endParaRPr lang="en-US" dirty="0"/>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HMO</a:t>
                      </a:r>
                      <a:endParaRPr lang="en-US" dirty="0"/>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Current</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2026 Renewal</a:t>
                      </a:r>
                      <a:endParaRPr lang="en-US" sz="1400" dirty="0"/>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dirty="0"/>
                        <a:t>EE Only</a:t>
                      </a:r>
                    </a:p>
                  </a:txBody>
                  <a:tcPr/>
                </a:tc>
                <a:tc>
                  <a:txBody>
                    <a:bodyPr/>
                    <a:lstStyle/>
                    <a:p>
                      <a:pPr lvl="0" algn="r">
                        <a:buNone/>
                      </a:pPr>
                      <a:r>
                        <a:rPr lang="en-US" sz="1400" dirty="0"/>
                        <a:t>119</a:t>
                      </a:r>
                    </a:p>
                  </a:txBody>
                  <a:tcPr/>
                </a:tc>
                <a:tc>
                  <a:txBody>
                    <a:bodyPr/>
                    <a:lstStyle/>
                    <a:p>
                      <a:pPr lvl="0" algn="r">
                        <a:buNone/>
                      </a:pPr>
                      <a:r>
                        <a:rPr lang="en-US" sz="1400" dirty="0"/>
                        <a:t>$818.23</a:t>
                      </a:r>
                    </a:p>
                  </a:txBody>
                  <a:tcPr/>
                </a:tc>
                <a:tc>
                  <a:txBody>
                    <a:bodyPr/>
                    <a:lstStyle/>
                    <a:p>
                      <a:pPr lvl="0" algn="r">
                        <a:buNone/>
                      </a:pPr>
                      <a:r>
                        <a:rPr lang="en-US" sz="1400" dirty="0"/>
                        <a:t>$940.96</a:t>
                      </a:r>
                    </a:p>
                  </a:txBody>
                  <a:tcPr/>
                </a:tc>
                <a:extLst>
                  <a:ext uri="{0D108BD9-81ED-4DB2-BD59-A6C34878D82A}">
                    <a16:rowId xmlns:a16="http://schemas.microsoft.com/office/drawing/2014/main" val="2917265168"/>
                  </a:ext>
                </a:extLst>
              </a:tr>
              <a:tr h="263487">
                <a:tc>
                  <a:txBody>
                    <a:bodyPr/>
                    <a:lstStyle/>
                    <a:p>
                      <a:r>
                        <a:rPr lang="en-US" sz="1400" dirty="0"/>
                        <a:t>EE + 1</a:t>
                      </a:r>
                    </a:p>
                  </a:txBody>
                  <a:tcPr/>
                </a:tc>
                <a:tc>
                  <a:txBody>
                    <a:bodyPr/>
                    <a:lstStyle/>
                    <a:p>
                      <a:pPr lvl="0" algn="r">
                        <a:buNone/>
                      </a:pPr>
                      <a:r>
                        <a:rPr lang="en-US" sz="1400" dirty="0"/>
                        <a:t>112</a:t>
                      </a:r>
                    </a:p>
                  </a:txBody>
                  <a:tcPr/>
                </a:tc>
                <a:tc>
                  <a:txBody>
                    <a:bodyPr/>
                    <a:lstStyle/>
                    <a:p>
                      <a:pPr algn="r"/>
                      <a:r>
                        <a:rPr lang="en-US" sz="1400" dirty="0"/>
                        <a:t>$1,716.68</a:t>
                      </a:r>
                    </a:p>
                  </a:txBody>
                  <a:tcPr/>
                </a:tc>
                <a:tc>
                  <a:txBody>
                    <a:bodyPr/>
                    <a:lstStyle/>
                    <a:p>
                      <a:pPr lvl="0" algn="r">
                        <a:buNone/>
                      </a:pPr>
                      <a:r>
                        <a:rPr lang="en-US" sz="1400" dirty="0"/>
                        <a:t>$1,974.28</a:t>
                      </a:r>
                    </a:p>
                  </a:txBody>
                  <a:tcPr/>
                </a:tc>
                <a:extLst>
                  <a:ext uri="{0D108BD9-81ED-4DB2-BD59-A6C34878D82A}">
                    <a16:rowId xmlns:a16="http://schemas.microsoft.com/office/drawing/2014/main" val="2083927492"/>
                  </a:ext>
                </a:extLst>
              </a:tr>
              <a:tr h="263487">
                <a:tc>
                  <a:txBody>
                    <a:bodyPr/>
                    <a:lstStyle/>
                    <a:p>
                      <a:r>
                        <a:rPr lang="en-US" sz="1400" dirty="0"/>
                        <a:t>EE + Family</a:t>
                      </a:r>
                    </a:p>
                  </a:txBody>
                  <a:tcPr/>
                </a:tc>
                <a:tc>
                  <a:txBody>
                    <a:bodyPr/>
                    <a:lstStyle/>
                    <a:p>
                      <a:pPr lvl="0" algn="r">
                        <a:buNone/>
                      </a:pPr>
                      <a:r>
                        <a:rPr lang="en-US" sz="1400" dirty="0"/>
                        <a:t>274</a:t>
                      </a:r>
                    </a:p>
                  </a:txBody>
                  <a:tcPr/>
                </a:tc>
                <a:tc>
                  <a:txBody>
                    <a:bodyPr/>
                    <a:lstStyle/>
                    <a:p>
                      <a:pPr algn="r"/>
                      <a:r>
                        <a:rPr lang="en-US" sz="1400" dirty="0"/>
                        <a:t>$2,452.93</a:t>
                      </a:r>
                    </a:p>
                  </a:txBody>
                  <a:tcPr/>
                </a:tc>
                <a:tc>
                  <a:txBody>
                    <a:bodyPr/>
                    <a:lstStyle/>
                    <a:p>
                      <a:pPr lvl="0" algn="r">
                        <a:buNone/>
                      </a:pPr>
                      <a:r>
                        <a:rPr lang="en-US" sz="1400" dirty="0"/>
                        <a:t>$2,820.87</a:t>
                      </a:r>
                    </a:p>
                  </a:txBody>
                  <a:tcPr/>
                </a:tc>
                <a:extLst>
                  <a:ext uri="{0D108BD9-81ED-4DB2-BD59-A6C34878D82A}">
                    <a16:rowId xmlns:a16="http://schemas.microsoft.com/office/drawing/2014/main" val="250898060"/>
                  </a:ext>
                </a:extLst>
              </a:tr>
              <a:tr h="263487">
                <a:tc>
                  <a:txBody>
                    <a:bodyPr/>
                    <a:lstStyle/>
                    <a:p>
                      <a:r>
                        <a:rPr lang="en-US" sz="1400" dirty="0"/>
                        <a:t>Monthly Premium</a:t>
                      </a:r>
                    </a:p>
                  </a:txBody>
                  <a:tcPr/>
                </a:tc>
                <a:tc gridSpan="2">
                  <a:txBody>
                    <a:bodyPr/>
                    <a:lstStyle/>
                    <a:p>
                      <a:pPr lvl="0" algn="r">
                        <a:buNone/>
                      </a:pPr>
                      <a:r>
                        <a:rPr lang="en-US" sz="1400" dirty="0"/>
                        <a:t>$961,740.35</a:t>
                      </a:r>
                    </a:p>
                  </a:txBody>
                  <a:tcPr/>
                </a:tc>
                <a:tc hMerge="1">
                  <a:txBody>
                    <a:bodyPr/>
                    <a:lstStyle/>
                    <a:p>
                      <a:endParaRPr lang="en-US"/>
                    </a:p>
                  </a:txBody>
                  <a:tcPr/>
                </a:tc>
                <a:tc>
                  <a:txBody>
                    <a:bodyPr/>
                    <a:lstStyle/>
                    <a:p>
                      <a:pPr lvl="0" algn="r">
                        <a:buNone/>
                      </a:pPr>
                      <a:r>
                        <a:rPr lang="en-US" sz="1400" dirty="0"/>
                        <a:t>$1,106,011.98</a:t>
                      </a:r>
                    </a:p>
                  </a:txBody>
                  <a:tcPr/>
                </a:tc>
                <a:extLst>
                  <a:ext uri="{0D108BD9-81ED-4DB2-BD59-A6C34878D82A}">
                    <a16:rowId xmlns:a16="http://schemas.microsoft.com/office/drawing/2014/main" val="1677922422"/>
                  </a:ext>
                </a:extLst>
              </a:tr>
              <a:tr h="263487">
                <a:tc>
                  <a:txBody>
                    <a:bodyPr/>
                    <a:lstStyle/>
                    <a:p>
                      <a:r>
                        <a:rPr lang="en-US" sz="1400" dirty="0"/>
                        <a:t>Annual Premium</a:t>
                      </a:r>
                    </a:p>
                  </a:txBody>
                  <a:tcPr/>
                </a:tc>
                <a:tc gridSpan="2">
                  <a:txBody>
                    <a:bodyPr/>
                    <a:lstStyle/>
                    <a:p>
                      <a:pPr lvl="0" algn="r">
                        <a:buNone/>
                      </a:pPr>
                      <a:r>
                        <a:rPr lang="en-US" sz="1400" dirty="0"/>
                        <a:t>$11,540,884.20</a:t>
                      </a:r>
                    </a:p>
                  </a:txBody>
                  <a:tcPr/>
                </a:tc>
                <a:tc hMerge="1">
                  <a:txBody>
                    <a:bodyPr/>
                    <a:lstStyle/>
                    <a:p>
                      <a:endParaRPr lang="en-US"/>
                    </a:p>
                  </a:txBody>
                  <a:tcPr/>
                </a:tc>
                <a:tc>
                  <a:txBody>
                    <a:bodyPr/>
                    <a:lstStyle/>
                    <a:p>
                      <a:pPr lvl="0" algn="r">
                        <a:buNone/>
                      </a:pPr>
                      <a:r>
                        <a:rPr lang="en-US" sz="1400" dirty="0"/>
                        <a:t>$13,272,143.76</a:t>
                      </a:r>
                    </a:p>
                  </a:txBody>
                  <a:tcPr/>
                </a:tc>
                <a:extLst>
                  <a:ext uri="{0D108BD9-81ED-4DB2-BD59-A6C34878D82A}">
                    <a16:rowId xmlns:a16="http://schemas.microsoft.com/office/drawing/2014/main" val="3161393382"/>
                  </a:ext>
                </a:extLst>
              </a:tr>
              <a:tr h="263487">
                <a:tc>
                  <a:txBody>
                    <a:bodyPr/>
                    <a:lstStyle/>
                    <a:p>
                      <a:r>
                        <a:rPr lang="en-US" sz="1400" dirty="0"/>
                        <a:t>% Change Over Current</a:t>
                      </a:r>
                    </a:p>
                  </a:txBody>
                  <a:tcPr/>
                </a:tc>
                <a:tc gridSpan="2">
                  <a:txBody>
                    <a:bodyPr/>
                    <a:lstStyle/>
                    <a:p>
                      <a:pPr lvl="0" algn="r">
                        <a:buNone/>
                      </a:pPr>
                      <a:endParaRPr lang="en-US" sz="1400" dirty="0"/>
                    </a:p>
                  </a:txBody>
                  <a:tcPr/>
                </a:tc>
                <a:tc hMerge="1">
                  <a:txBody>
                    <a:bodyPr/>
                    <a:lstStyle/>
                    <a:p>
                      <a:endParaRPr lang="en-US"/>
                    </a:p>
                  </a:txBody>
                  <a:tcPr/>
                </a:tc>
                <a:tc>
                  <a:txBody>
                    <a:bodyPr/>
                    <a:lstStyle/>
                    <a:p>
                      <a:pPr lvl="0" algn="r">
                        <a:buNone/>
                      </a:pPr>
                      <a:r>
                        <a:rPr lang="en-US" sz="1400" dirty="0"/>
                        <a:t>15%</a:t>
                      </a:r>
                    </a:p>
                  </a:txBody>
                  <a:tcPr/>
                </a:tc>
                <a:extLst>
                  <a:ext uri="{0D108BD9-81ED-4DB2-BD59-A6C34878D82A}">
                    <a16:rowId xmlns:a16="http://schemas.microsoft.com/office/drawing/2014/main" val="1744111622"/>
                  </a:ext>
                </a:extLst>
              </a:tr>
              <a:tr h="263487">
                <a:tc>
                  <a:txBody>
                    <a:bodyPr/>
                    <a:lstStyle/>
                    <a:p>
                      <a:r>
                        <a:rPr lang="en-US" sz="1400" b="1" dirty="0"/>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lvl="0" algn="r">
                        <a:buNone/>
                      </a:pPr>
                      <a:r>
                        <a:rPr lang="en-US" sz="1400" b="1" dirty="0"/>
                        <a:t>+$1,731,259.56</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528320" y="5516880"/>
            <a:ext cx="107391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Calibri"/>
            </a:endParaRPr>
          </a:p>
        </p:txBody>
      </p:sp>
    </p:spTree>
    <p:extLst>
      <p:ext uri="{BB962C8B-B14F-4D97-AF65-F5344CB8AC3E}">
        <p14:creationId xmlns:p14="http://schemas.microsoft.com/office/powerpoint/2010/main" val="45074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Anthem PPO (Actives &amp;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1765403527"/>
              </p:ext>
            </p:extLst>
          </p:nvPr>
        </p:nvGraphicFramePr>
        <p:xfrm>
          <a:off x="2289425" y="1714322"/>
          <a:ext cx="7454939" cy="3352800"/>
        </p:xfrm>
        <a:graphic>
          <a:graphicData uri="http://schemas.openxmlformats.org/drawingml/2006/table">
            <a:tbl>
              <a:tblPr firstRow="1" bandRow="1">
                <a:tableStyleId>{5C22544A-7EE6-4342-B048-85BDC9FD1C3A}</a:tableStyleId>
              </a:tblPr>
              <a:tblGrid>
                <a:gridCol w="2527100">
                  <a:extLst>
                    <a:ext uri="{9D8B030D-6E8A-4147-A177-3AD203B41FA5}">
                      <a16:colId xmlns:a16="http://schemas.microsoft.com/office/drawing/2014/main" val="2865777675"/>
                    </a:ext>
                  </a:extLst>
                </a:gridCol>
                <a:gridCol w="1130265">
                  <a:extLst>
                    <a:ext uri="{9D8B030D-6E8A-4147-A177-3AD203B41FA5}">
                      <a16:colId xmlns:a16="http://schemas.microsoft.com/office/drawing/2014/main" val="3004253403"/>
                    </a:ext>
                  </a:extLst>
                </a:gridCol>
                <a:gridCol w="1627028">
                  <a:extLst>
                    <a:ext uri="{9D8B030D-6E8A-4147-A177-3AD203B41FA5}">
                      <a16:colId xmlns:a16="http://schemas.microsoft.com/office/drawing/2014/main" val="3306517564"/>
                    </a:ext>
                  </a:extLst>
                </a:gridCol>
                <a:gridCol w="2170546">
                  <a:extLst>
                    <a:ext uri="{9D8B030D-6E8A-4147-A177-3AD203B41FA5}">
                      <a16:colId xmlns:a16="http://schemas.microsoft.com/office/drawing/2014/main" val="3777936299"/>
                    </a:ext>
                  </a:extLst>
                </a:gridCol>
              </a:tblGrid>
              <a:tr h="263487">
                <a:tc rowSpan="4">
                  <a:txBody>
                    <a:bodyPr/>
                    <a:lstStyle/>
                    <a:p>
                      <a:r>
                        <a:rPr lang="en-US" sz="1400" dirty="0"/>
                        <a:t>Anthem PPO</a:t>
                      </a:r>
                    </a:p>
                    <a:p>
                      <a:pPr lvl="0">
                        <a:buNone/>
                      </a:pPr>
                      <a:endParaRPr lang="en-US" sz="1400" dirty="0"/>
                    </a:p>
                    <a:p>
                      <a:pPr lvl="0">
                        <a:buNone/>
                      </a:pPr>
                      <a:endParaRPr lang="en-US" sz="1400" dirty="0"/>
                    </a:p>
                    <a:p>
                      <a:pPr lvl="0">
                        <a:buNone/>
                      </a:pPr>
                      <a:endParaRPr lang="en-US" sz="1400" dirty="0"/>
                    </a:p>
                  </a:txBody>
                  <a:tcPr/>
                </a:tc>
                <a:tc gridSpan="2">
                  <a:txBody>
                    <a:bodyPr/>
                    <a:lstStyle/>
                    <a:p>
                      <a:pPr lvl="0" algn="ctr">
                        <a:buNone/>
                      </a:pPr>
                      <a:r>
                        <a:rPr lang="en-US" sz="1400" dirty="0"/>
                        <a:t>ASCIP</a:t>
                      </a:r>
                    </a:p>
                  </a:txBody>
                  <a:tcPr/>
                </a:tc>
                <a:tc hMerge="1">
                  <a:txBody>
                    <a:bodyPr/>
                    <a:lstStyle/>
                    <a:p>
                      <a:endParaRPr lang="en-US" sz="1200"/>
                    </a:p>
                  </a:txBody>
                  <a:tcPr/>
                </a:tc>
                <a:tc>
                  <a:txBody>
                    <a:bodyPr/>
                    <a:lstStyle/>
                    <a:p>
                      <a:pPr lvl="0" algn="ctr">
                        <a:buNone/>
                      </a:pPr>
                      <a:r>
                        <a:rPr lang="en-US" sz="1400" dirty="0"/>
                        <a:t>ASCIP</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Anthem</a:t>
                      </a:r>
                      <a:endParaRPr lang="en-US" dirty="0"/>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PPO</a:t>
                      </a:r>
                      <a:endParaRPr lang="en-US" dirty="0"/>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Current</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2026 Renewal</a:t>
                      </a:r>
                      <a:endParaRPr lang="en-US" sz="1400" dirty="0"/>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dirty="0"/>
                        <a:t>EE Only</a:t>
                      </a:r>
                    </a:p>
                  </a:txBody>
                  <a:tcPr/>
                </a:tc>
                <a:tc>
                  <a:txBody>
                    <a:bodyPr/>
                    <a:lstStyle/>
                    <a:p>
                      <a:pPr lvl="0" algn="r">
                        <a:buNone/>
                      </a:pPr>
                      <a:r>
                        <a:rPr lang="en-US" sz="1400" dirty="0"/>
                        <a:t>145</a:t>
                      </a:r>
                    </a:p>
                  </a:txBody>
                  <a:tcPr/>
                </a:tc>
                <a:tc>
                  <a:txBody>
                    <a:bodyPr/>
                    <a:lstStyle/>
                    <a:p>
                      <a:pPr lvl="0" algn="r">
                        <a:buNone/>
                      </a:pPr>
                      <a:r>
                        <a:rPr lang="en-US" sz="1400" dirty="0"/>
                        <a:t>$1,256.05</a:t>
                      </a:r>
                    </a:p>
                  </a:txBody>
                  <a:tcPr/>
                </a:tc>
                <a:tc>
                  <a:txBody>
                    <a:bodyPr/>
                    <a:lstStyle/>
                    <a:p>
                      <a:pPr lvl="0" algn="r">
                        <a:buNone/>
                      </a:pPr>
                      <a:r>
                        <a:rPr lang="en-US" sz="1400" dirty="0"/>
                        <a:t>$1,369.09</a:t>
                      </a:r>
                    </a:p>
                  </a:txBody>
                  <a:tcPr/>
                </a:tc>
                <a:extLst>
                  <a:ext uri="{0D108BD9-81ED-4DB2-BD59-A6C34878D82A}">
                    <a16:rowId xmlns:a16="http://schemas.microsoft.com/office/drawing/2014/main" val="2917265168"/>
                  </a:ext>
                </a:extLst>
              </a:tr>
              <a:tr h="263487">
                <a:tc>
                  <a:txBody>
                    <a:bodyPr/>
                    <a:lstStyle/>
                    <a:p>
                      <a:r>
                        <a:rPr lang="en-US" sz="1400" dirty="0"/>
                        <a:t>EE + 1</a:t>
                      </a:r>
                    </a:p>
                  </a:txBody>
                  <a:tcPr/>
                </a:tc>
                <a:tc>
                  <a:txBody>
                    <a:bodyPr/>
                    <a:lstStyle/>
                    <a:p>
                      <a:pPr lvl="0" algn="r">
                        <a:buNone/>
                      </a:pPr>
                      <a:r>
                        <a:rPr lang="en-US" sz="1400" dirty="0"/>
                        <a:t>167</a:t>
                      </a:r>
                    </a:p>
                  </a:txBody>
                  <a:tcPr/>
                </a:tc>
                <a:tc>
                  <a:txBody>
                    <a:bodyPr/>
                    <a:lstStyle/>
                    <a:p>
                      <a:pPr algn="r"/>
                      <a:r>
                        <a:rPr lang="en-US" sz="1400" dirty="0"/>
                        <a:t>$2,623.52</a:t>
                      </a:r>
                    </a:p>
                  </a:txBody>
                  <a:tcPr/>
                </a:tc>
                <a:tc>
                  <a:txBody>
                    <a:bodyPr/>
                    <a:lstStyle/>
                    <a:p>
                      <a:pPr lvl="0" algn="r">
                        <a:buNone/>
                      </a:pPr>
                      <a:r>
                        <a:rPr lang="en-US" sz="1400" dirty="0"/>
                        <a:t>$2,859.64</a:t>
                      </a:r>
                    </a:p>
                  </a:txBody>
                  <a:tcPr/>
                </a:tc>
                <a:extLst>
                  <a:ext uri="{0D108BD9-81ED-4DB2-BD59-A6C34878D82A}">
                    <a16:rowId xmlns:a16="http://schemas.microsoft.com/office/drawing/2014/main" val="2083927492"/>
                  </a:ext>
                </a:extLst>
              </a:tr>
              <a:tr h="263487">
                <a:tc>
                  <a:txBody>
                    <a:bodyPr/>
                    <a:lstStyle/>
                    <a:p>
                      <a:r>
                        <a:rPr lang="en-US" sz="1400" dirty="0"/>
                        <a:t>EE + Family</a:t>
                      </a:r>
                    </a:p>
                  </a:txBody>
                  <a:tcPr/>
                </a:tc>
                <a:tc>
                  <a:txBody>
                    <a:bodyPr/>
                    <a:lstStyle/>
                    <a:p>
                      <a:pPr lvl="0" algn="r">
                        <a:buNone/>
                      </a:pPr>
                      <a:r>
                        <a:rPr lang="en-US" sz="1400" dirty="0"/>
                        <a:t>70</a:t>
                      </a:r>
                    </a:p>
                  </a:txBody>
                  <a:tcPr/>
                </a:tc>
                <a:tc>
                  <a:txBody>
                    <a:bodyPr/>
                    <a:lstStyle/>
                    <a:p>
                      <a:pPr algn="r"/>
                      <a:r>
                        <a:rPr lang="en-US" sz="1400" dirty="0"/>
                        <a:t>$3,768.39</a:t>
                      </a:r>
                    </a:p>
                  </a:txBody>
                  <a:tcPr/>
                </a:tc>
                <a:tc>
                  <a:txBody>
                    <a:bodyPr/>
                    <a:lstStyle/>
                    <a:p>
                      <a:pPr lvl="0" algn="r">
                        <a:buNone/>
                      </a:pPr>
                      <a:r>
                        <a:rPr lang="en-US" sz="1400" dirty="0"/>
                        <a:t>$4,107.55</a:t>
                      </a:r>
                    </a:p>
                  </a:txBody>
                  <a:tcPr/>
                </a:tc>
                <a:extLst>
                  <a:ext uri="{0D108BD9-81ED-4DB2-BD59-A6C34878D82A}">
                    <a16:rowId xmlns:a16="http://schemas.microsoft.com/office/drawing/2014/main" val="250898060"/>
                  </a:ext>
                </a:extLst>
              </a:tr>
              <a:tr h="263487">
                <a:tc>
                  <a:txBody>
                    <a:bodyPr/>
                    <a:lstStyle/>
                    <a:p>
                      <a:r>
                        <a:rPr lang="en-US" sz="1400" dirty="0"/>
                        <a:t>Monthly Premium</a:t>
                      </a:r>
                    </a:p>
                  </a:txBody>
                  <a:tcPr/>
                </a:tc>
                <a:tc gridSpan="2">
                  <a:txBody>
                    <a:bodyPr/>
                    <a:lstStyle/>
                    <a:p>
                      <a:pPr lvl="0" algn="r">
                        <a:buNone/>
                      </a:pPr>
                      <a:r>
                        <a:rPr lang="en-US" sz="1400" dirty="0"/>
                        <a:t>$884,042.39</a:t>
                      </a:r>
                    </a:p>
                  </a:txBody>
                  <a:tcPr/>
                </a:tc>
                <a:tc hMerge="1">
                  <a:txBody>
                    <a:bodyPr/>
                    <a:lstStyle/>
                    <a:p>
                      <a:endParaRPr lang="en-US"/>
                    </a:p>
                  </a:txBody>
                  <a:tcPr/>
                </a:tc>
                <a:tc>
                  <a:txBody>
                    <a:bodyPr/>
                    <a:lstStyle/>
                    <a:p>
                      <a:pPr lvl="0" algn="r">
                        <a:buNone/>
                      </a:pPr>
                      <a:r>
                        <a:rPr lang="en-US" sz="1400" dirty="0"/>
                        <a:t>$963,606.43</a:t>
                      </a:r>
                    </a:p>
                  </a:txBody>
                  <a:tcPr/>
                </a:tc>
                <a:extLst>
                  <a:ext uri="{0D108BD9-81ED-4DB2-BD59-A6C34878D82A}">
                    <a16:rowId xmlns:a16="http://schemas.microsoft.com/office/drawing/2014/main" val="1677922422"/>
                  </a:ext>
                </a:extLst>
              </a:tr>
              <a:tr h="263487">
                <a:tc>
                  <a:txBody>
                    <a:bodyPr/>
                    <a:lstStyle/>
                    <a:p>
                      <a:r>
                        <a:rPr lang="en-US" sz="1400" dirty="0"/>
                        <a:t>Annual Premium</a:t>
                      </a:r>
                    </a:p>
                  </a:txBody>
                  <a:tcPr/>
                </a:tc>
                <a:tc gridSpan="2">
                  <a:txBody>
                    <a:bodyPr/>
                    <a:lstStyle/>
                    <a:p>
                      <a:pPr lvl="0" algn="r">
                        <a:buNone/>
                      </a:pPr>
                      <a:r>
                        <a:rPr lang="en-US" sz="1400" dirty="0"/>
                        <a:t>$10,608,508.68</a:t>
                      </a:r>
                    </a:p>
                  </a:txBody>
                  <a:tcPr/>
                </a:tc>
                <a:tc hMerge="1">
                  <a:txBody>
                    <a:bodyPr/>
                    <a:lstStyle/>
                    <a:p>
                      <a:endParaRPr lang="en-US"/>
                    </a:p>
                  </a:txBody>
                  <a:tcPr/>
                </a:tc>
                <a:tc>
                  <a:txBody>
                    <a:bodyPr/>
                    <a:lstStyle/>
                    <a:p>
                      <a:pPr lvl="0" algn="r">
                        <a:buNone/>
                      </a:pPr>
                      <a:r>
                        <a:rPr lang="en-US" sz="1400" dirty="0"/>
                        <a:t>$11,563,277.16</a:t>
                      </a:r>
                    </a:p>
                  </a:txBody>
                  <a:tcPr/>
                </a:tc>
                <a:extLst>
                  <a:ext uri="{0D108BD9-81ED-4DB2-BD59-A6C34878D82A}">
                    <a16:rowId xmlns:a16="http://schemas.microsoft.com/office/drawing/2014/main" val="3161393382"/>
                  </a:ext>
                </a:extLst>
              </a:tr>
              <a:tr h="263487">
                <a:tc>
                  <a:txBody>
                    <a:bodyPr/>
                    <a:lstStyle/>
                    <a:p>
                      <a:r>
                        <a:rPr lang="en-US" sz="1400" dirty="0"/>
                        <a:t>% Change Over Current</a:t>
                      </a:r>
                    </a:p>
                  </a:txBody>
                  <a:tcPr/>
                </a:tc>
                <a:tc gridSpan="2">
                  <a:txBody>
                    <a:bodyPr/>
                    <a:lstStyle/>
                    <a:p>
                      <a:pPr lvl="0" algn="r">
                        <a:buNone/>
                      </a:pPr>
                      <a:endParaRPr lang="en-US" sz="1400" dirty="0"/>
                    </a:p>
                  </a:txBody>
                  <a:tcPr/>
                </a:tc>
                <a:tc hMerge="1">
                  <a:txBody>
                    <a:bodyPr/>
                    <a:lstStyle/>
                    <a:p>
                      <a:endParaRPr lang="en-US"/>
                    </a:p>
                  </a:txBody>
                  <a:tcPr/>
                </a:tc>
                <a:tc>
                  <a:txBody>
                    <a:bodyPr/>
                    <a:lstStyle/>
                    <a:p>
                      <a:pPr lvl="0" algn="r">
                        <a:buNone/>
                      </a:pPr>
                      <a:r>
                        <a:rPr lang="en-US" sz="1400" dirty="0"/>
                        <a:t>9%</a:t>
                      </a:r>
                    </a:p>
                  </a:txBody>
                  <a:tcPr/>
                </a:tc>
                <a:extLst>
                  <a:ext uri="{0D108BD9-81ED-4DB2-BD59-A6C34878D82A}">
                    <a16:rowId xmlns:a16="http://schemas.microsoft.com/office/drawing/2014/main" val="1744111622"/>
                  </a:ext>
                </a:extLst>
              </a:tr>
              <a:tr h="263487">
                <a:tc>
                  <a:txBody>
                    <a:bodyPr/>
                    <a:lstStyle/>
                    <a:p>
                      <a:r>
                        <a:rPr lang="en-US" sz="1400" b="1" dirty="0"/>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lvl="0" algn="r">
                        <a:buNone/>
                      </a:pPr>
                      <a:r>
                        <a:rPr lang="en-US" sz="1400" b="1" dirty="0"/>
                        <a:t>+$954,768.48</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528320" y="5516880"/>
            <a:ext cx="107391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Calibri"/>
            </a:endParaRPr>
          </a:p>
        </p:txBody>
      </p:sp>
    </p:spTree>
    <p:extLst>
      <p:ext uri="{BB962C8B-B14F-4D97-AF65-F5344CB8AC3E}">
        <p14:creationId xmlns:p14="http://schemas.microsoft.com/office/powerpoint/2010/main" val="396791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Kaiser HMO (Actives &amp;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669810363"/>
              </p:ext>
            </p:extLst>
          </p:nvPr>
        </p:nvGraphicFramePr>
        <p:xfrm>
          <a:off x="2289425" y="1714322"/>
          <a:ext cx="7454939" cy="3352800"/>
        </p:xfrm>
        <a:graphic>
          <a:graphicData uri="http://schemas.openxmlformats.org/drawingml/2006/table">
            <a:tbl>
              <a:tblPr firstRow="1" bandRow="1">
                <a:tableStyleId>{5C22544A-7EE6-4342-B048-85BDC9FD1C3A}</a:tableStyleId>
              </a:tblPr>
              <a:tblGrid>
                <a:gridCol w="2527100">
                  <a:extLst>
                    <a:ext uri="{9D8B030D-6E8A-4147-A177-3AD203B41FA5}">
                      <a16:colId xmlns:a16="http://schemas.microsoft.com/office/drawing/2014/main" val="2865777675"/>
                    </a:ext>
                  </a:extLst>
                </a:gridCol>
                <a:gridCol w="1130265">
                  <a:extLst>
                    <a:ext uri="{9D8B030D-6E8A-4147-A177-3AD203B41FA5}">
                      <a16:colId xmlns:a16="http://schemas.microsoft.com/office/drawing/2014/main" val="3004253403"/>
                    </a:ext>
                  </a:extLst>
                </a:gridCol>
                <a:gridCol w="1627028">
                  <a:extLst>
                    <a:ext uri="{9D8B030D-6E8A-4147-A177-3AD203B41FA5}">
                      <a16:colId xmlns:a16="http://schemas.microsoft.com/office/drawing/2014/main" val="3306517564"/>
                    </a:ext>
                  </a:extLst>
                </a:gridCol>
                <a:gridCol w="2170546">
                  <a:extLst>
                    <a:ext uri="{9D8B030D-6E8A-4147-A177-3AD203B41FA5}">
                      <a16:colId xmlns:a16="http://schemas.microsoft.com/office/drawing/2014/main" val="3777936299"/>
                    </a:ext>
                  </a:extLst>
                </a:gridCol>
              </a:tblGrid>
              <a:tr h="263487">
                <a:tc rowSpan="4">
                  <a:txBody>
                    <a:bodyPr/>
                    <a:lstStyle/>
                    <a:p>
                      <a:r>
                        <a:rPr lang="en-US" sz="1400" dirty="0"/>
                        <a:t>Kaiser HMO</a:t>
                      </a:r>
                    </a:p>
                    <a:p>
                      <a:pPr lvl="0">
                        <a:buNone/>
                      </a:pPr>
                      <a:endParaRPr lang="en-US" sz="1400" dirty="0"/>
                    </a:p>
                    <a:p>
                      <a:pPr lvl="0">
                        <a:buNone/>
                      </a:pPr>
                      <a:endParaRPr lang="en-US" sz="1400" dirty="0"/>
                    </a:p>
                    <a:p>
                      <a:pPr lvl="0">
                        <a:buNone/>
                      </a:pPr>
                      <a:endParaRPr lang="en-US" sz="1400" dirty="0"/>
                    </a:p>
                  </a:txBody>
                  <a:tcPr/>
                </a:tc>
                <a:tc gridSpan="2">
                  <a:txBody>
                    <a:bodyPr/>
                    <a:lstStyle/>
                    <a:p>
                      <a:pPr lvl="0" algn="ctr">
                        <a:buNone/>
                      </a:pPr>
                      <a:r>
                        <a:rPr lang="en-US" sz="1400" dirty="0"/>
                        <a:t>ASCIP</a:t>
                      </a:r>
                    </a:p>
                  </a:txBody>
                  <a:tcPr/>
                </a:tc>
                <a:tc hMerge="1">
                  <a:txBody>
                    <a:bodyPr/>
                    <a:lstStyle/>
                    <a:p>
                      <a:endParaRPr lang="en-US" sz="1200"/>
                    </a:p>
                  </a:txBody>
                  <a:tcPr/>
                </a:tc>
                <a:tc>
                  <a:txBody>
                    <a:bodyPr/>
                    <a:lstStyle/>
                    <a:p>
                      <a:pPr lvl="0" algn="ctr">
                        <a:buNone/>
                      </a:pPr>
                      <a:r>
                        <a:rPr lang="en-US" sz="1400" dirty="0"/>
                        <a:t>ASCIP</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Kaiser</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Kaiser</a:t>
                      </a:r>
                      <a:endParaRPr lang="en-US" dirty="0"/>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HMO</a:t>
                      </a:r>
                      <a:endParaRPr lang="en-US" dirty="0"/>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Current</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2026 Renewal</a:t>
                      </a:r>
                      <a:endParaRPr lang="en-US" sz="1400" dirty="0"/>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dirty="0"/>
                        <a:t>EE Only</a:t>
                      </a:r>
                    </a:p>
                  </a:txBody>
                  <a:tcPr/>
                </a:tc>
                <a:tc>
                  <a:txBody>
                    <a:bodyPr/>
                    <a:lstStyle/>
                    <a:p>
                      <a:pPr lvl="0" algn="r">
                        <a:buNone/>
                      </a:pPr>
                      <a:r>
                        <a:rPr lang="en-US" sz="1400" dirty="0"/>
                        <a:t>118</a:t>
                      </a:r>
                    </a:p>
                  </a:txBody>
                  <a:tcPr/>
                </a:tc>
                <a:tc>
                  <a:txBody>
                    <a:bodyPr/>
                    <a:lstStyle/>
                    <a:p>
                      <a:pPr lvl="0" algn="r">
                        <a:buNone/>
                      </a:pPr>
                      <a:r>
                        <a:rPr lang="en-US" sz="1400" dirty="0"/>
                        <a:t>$786.38</a:t>
                      </a:r>
                    </a:p>
                  </a:txBody>
                  <a:tcPr/>
                </a:tc>
                <a:tc>
                  <a:txBody>
                    <a:bodyPr/>
                    <a:lstStyle/>
                    <a:p>
                      <a:pPr lvl="0" algn="r">
                        <a:buNone/>
                      </a:pPr>
                      <a:r>
                        <a:rPr lang="en-US" sz="1400" dirty="0"/>
                        <a:t>$853.48</a:t>
                      </a:r>
                    </a:p>
                  </a:txBody>
                  <a:tcPr/>
                </a:tc>
                <a:extLst>
                  <a:ext uri="{0D108BD9-81ED-4DB2-BD59-A6C34878D82A}">
                    <a16:rowId xmlns:a16="http://schemas.microsoft.com/office/drawing/2014/main" val="2917265168"/>
                  </a:ext>
                </a:extLst>
              </a:tr>
              <a:tr h="263487">
                <a:tc>
                  <a:txBody>
                    <a:bodyPr/>
                    <a:lstStyle/>
                    <a:p>
                      <a:r>
                        <a:rPr lang="en-US" sz="1400" dirty="0"/>
                        <a:t>EE + 1</a:t>
                      </a:r>
                    </a:p>
                  </a:txBody>
                  <a:tcPr/>
                </a:tc>
                <a:tc>
                  <a:txBody>
                    <a:bodyPr/>
                    <a:lstStyle/>
                    <a:p>
                      <a:pPr lvl="0" algn="r">
                        <a:buNone/>
                      </a:pPr>
                      <a:r>
                        <a:rPr lang="en-US" sz="1400" dirty="0"/>
                        <a:t>72</a:t>
                      </a:r>
                    </a:p>
                  </a:txBody>
                  <a:tcPr/>
                </a:tc>
                <a:tc>
                  <a:txBody>
                    <a:bodyPr/>
                    <a:lstStyle/>
                    <a:p>
                      <a:pPr algn="r"/>
                      <a:r>
                        <a:rPr lang="en-US" sz="1400" dirty="0"/>
                        <a:t>$1,572.75</a:t>
                      </a:r>
                    </a:p>
                  </a:txBody>
                  <a:tcPr/>
                </a:tc>
                <a:tc>
                  <a:txBody>
                    <a:bodyPr/>
                    <a:lstStyle/>
                    <a:p>
                      <a:pPr lvl="0" algn="r">
                        <a:buNone/>
                      </a:pPr>
                      <a:r>
                        <a:rPr lang="en-US" sz="1400" dirty="0"/>
                        <a:t>$1,706.95</a:t>
                      </a:r>
                    </a:p>
                  </a:txBody>
                  <a:tcPr/>
                </a:tc>
                <a:extLst>
                  <a:ext uri="{0D108BD9-81ED-4DB2-BD59-A6C34878D82A}">
                    <a16:rowId xmlns:a16="http://schemas.microsoft.com/office/drawing/2014/main" val="2083927492"/>
                  </a:ext>
                </a:extLst>
              </a:tr>
              <a:tr h="263487">
                <a:tc>
                  <a:txBody>
                    <a:bodyPr/>
                    <a:lstStyle/>
                    <a:p>
                      <a:r>
                        <a:rPr lang="en-US" sz="1400" dirty="0"/>
                        <a:t>EE + Family</a:t>
                      </a:r>
                    </a:p>
                  </a:txBody>
                  <a:tcPr/>
                </a:tc>
                <a:tc>
                  <a:txBody>
                    <a:bodyPr/>
                    <a:lstStyle/>
                    <a:p>
                      <a:pPr lvl="0" algn="r">
                        <a:buNone/>
                      </a:pPr>
                      <a:r>
                        <a:rPr lang="en-US" sz="1400" dirty="0"/>
                        <a:t>116</a:t>
                      </a:r>
                    </a:p>
                  </a:txBody>
                  <a:tcPr/>
                </a:tc>
                <a:tc>
                  <a:txBody>
                    <a:bodyPr/>
                    <a:lstStyle/>
                    <a:p>
                      <a:pPr algn="r"/>
                      <a:r>
                        <a:rPr lang="en-US" sz="1400" dirty="0"/>
                        <a:t>$2,225.44</a:t>
                      </a:r>
                    </a:p>
                  </a:txBody>
                  <a:tcPr/>
                </a:tc>
                <a:tc>
                  <a:txBody>
                    <a:bodyPr/>
                    <a:lstStyle/>
                    <a:p>
                      <a:pPr lvl="0" algn="r">
                        <a:buNone/>
                      </a:pPr>
                      <a:r>
                        <a:rPr lang="en-US" sz="1400" dirty="0"/>
                        <a:t>$2,415.35</a:t>
                      </a:r>
                    </a:p>
                  </a:txBody>
                  <a:tcPr/>
                </a:tc>
                <a:extLst>
                  <a:ext uri="{0D108BD9-81ED-4DB2-BD59-A6C34878D82A}">
                    <a16:rowId xmlns:a16="http://schemas.microsoft.com/office/drawing/2014/main" val="250898060"/>
                  </a:ext>
                </a:extLst>
              </a:tr>
              <a:tr h="263487">
                <a:tc>
                  <a:txBody>
                    <a:bodyPr/>
                    <a:lstStyle/>
                    <a:p>
                      <a:r>
                        <a:rPr lang="en-US" sz="1400" dirty="0"/>
                        <a:t>Monthly Premium</a:t>
                      </a:r>
                    </a:p>
                  </a:txBody>
                  <a:tcPr/>
                </a:tc>
                <a:tc gridSpan="2">
                  <a:txBody>
                    <a:bodyPr/>
                    <a:lstStyle/>
                    <a:p>
                      <a:pPr lvl="0" algn="r">
                        <a:buNone/>
                      </a:pPr>
                      <a:r>
                        <a:rPr lang="en-US" sz="1400" dirty="0"/>
                        <a:t>$464,181.88</a:t>
                      </a:r>
                    </a:p>
                  </a:txBody>
                  <a:tcPr/>
                </a:tc>
                <a:tc hMerge="1">
                  <a:txBody>
                    <a:bodyPr/>
                    <a:lstStyle/>
                    <a:p>
                      <a:endParaRPr lang="en-US"/>
                    </a:p>
                  </a:txBody>
                  <a:tcPr/>
                </a:tc>
                <a:tc>
                  <a:txBody>
                    <a:bodyPr/>
                    <a:lstStyle/>
                    <a:p>
                      <a:pPr lvl="0" algn="r">
                        <a:buNone/>
                      </a:pPr>
                      <a:r>
                        <a:rPr lang="en-US" sz="1400" dirty="0"/>
                        <a:t>$503,791.64</a:t>
                      </a:r>
                    </a:p>
                  </a:txBody>
                  <a:tcPr/>
                </a:tc>
                <a:extLst>
                  <a:ext uri="{0D108BD9-81ED-4DB2-BD59-A6C34878D82A}">
                    <a16:rowId xmlns:a16="http://schemas.microsoft.com/office/drawing/2014/main" val="1677922422"/>
                  </a:ext>
                </a:extLst>
              </a:tr>
              <a:tr h="263487">
                <a:tc>
                  <a:txBody>
                    <a:bodyPr/>
                    <a:lstStyle/>
                    <a:p>
                      <a:r>
                        <a:rPr lang="en-US" sz="1400" dirty="0"/>
                        <a:t>Annual Premium</a:t>
                      </a:r>
                    </a:p>
                  </a:txBody>
                  <a:tcPr/>
                </a:tc>
                <a:tc gridSpan="2">
                  <a:txBody>
                    <a:bodyPr/>
                    <a:lstStyle/>
                    <a:p>
                      <a:pPr lvl="0" algn="r">
                        <a:buNone/>
                      </a:pPr>
                      <a:r>
                        <a:rPr lang="en-US" sz="1400" dirty="0"/>
                        <a:t>$5,570,182.56</a:t>
                      </a:r>
                    </a:p>
                  </a:txBody>
                  <a:tcPr/>
                </a:tc>
                <a:tc hMerge="1">
                  <a:txBody>
                    <a:bodyPr/>
                    <a:lstStyle/>
                    <a:p>
                      <a:endParaRPr lang="en-US"/>
                    </a:p>
                  </a:txBody>
                  <a:tcPr/>
                </a:tc>
                <a:tc>
                  <a:txBody>
                    <a:bodyPr/>
                    <a:lstStyle/>
                    <a:p>
                      <a:pPr lvl="0" algn="r">
                        <a:buNone/>
                      </a:pPr>
                      <a:r>
                        <a:rPr lang="en-US" sz="1400" dirty="0"/>
                        <a:t>$6,045,499.68</a:t>
                      </a:r>
                    </a:p>
                  </a:txBody>
                  <a:tcPr/>
                </a:tc>
                <a:extLst>
                  <a:ext uri="{0D108BD9-81ED-4DB2-BD59-A6C34878D82A}">
                    <a16:rowId xmlns:a16="http://schemas.microsoft.com/office/drawing/2014/main" val="3161393382"/>
                  </a:ext>
                </a:extLst>
              </a:tr>
              <a:tr h="263487">
                <a:tc>
                  <a:txBody>
                    <a:bodyPr/>
                    <a:lstStyle/>
                    <a:p>
                      <a:r>
                        <a:rPr lang="en-US" sz="1400" dirty="0"/>
                        <a:t>% Change Over Current</a:t>
                      </a:r>
                    </a:p>
                  </a:txBody>
                  <a:tcPr/>
                </a:tc>
                <a:tc gridSpan="2">
                  <a:txBody>
                    <a:bodyPr/>
                    <a:lstStyle/>
                    <a:p>
                      <a:pPr lvl="0" algn="r">
                        <a:buNone/>
                      </a:pPr>
                      <a:endParaRPr lang="en-US" sz="1400" dirty="0"/>
                    </a:p>
                  </a:txBody>
                  <a:tcPr/>
                </a:tc>
                <a:tc hMerge="1">
                  <a:txBody>
                    <a:bodyPr/>
                    <a:lstStyle/>
                    <a:p>
                      <a:endParaRPr lang="en-US"/>
                    </a:p>
                  </a:txBody>
                  <a:tcPr/>
                </a:tc>
                <a:tc>
                  <a:txBody>
                    <a:bodyPr/>
                    <a:lstStyle/>
                    <a:p>
                      <a:pPr lvl="0" algn="r">
                        <a:buNone/>
                      </a:pPr>
                      <a:r>
                        <a:rPr lang="en-US" sz="1400" dirty="0"/>
                        <a:t>8.53%</a:t>
                      </a:r>
                    </a:p>
                  </a:txBody>
                  <a:tcPr/>
                </a:tc>
                <a:extLst>
                  <a:ext uri="{0D108BD9-81ED-4DB2-BD59-A6C34878D82A}">
                    <a16:rowId xmlns:a16="http://schemas.microsoft.com/office/drawing/2014/main" val="1744111622"/>
                  </a:ext>
                </a:extLst>
              </a:tr>
              <a:tr h="263487">
                <a:tc>
                  <a:txBody>
                    <a:bodyPr/>
                    <a:lstStyle/>
                    <a:p>
                      <a:r>
                        <a:rPr lang="en-US" sz="1400" b="1" dirty="0"/>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lvl="0" algn="r">
                        <a:buNone/>
                      </a:pPr>
                      <a:r>
                        <a:rPr lang="en-US" sz="1400" b="1" dirty="0"/>
                        <a:t>+$475,317.12</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528320" y="5516880"/>
            <a:ext cx="107391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Calibri"/>
            </a:endParaRPr>
          </a:p>
        </p:txBody>
      </p:sp>
    </p:spTree>
    <p:extLst>
      <p:ext uri="{BB962C8B-B14F-4D97-AF65-F5344CB8AC3E}">
        <p14:creationId xmlns:p14="http://schemas.microsoft.com/office/powerpoint/2010/main" val="46733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Delta Dental PPO (CICCS)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2054905295"/>
              </p:ext>
            </p:extLst>
          </p:nvPr>
        </p:nvGraphicFramePr>
        <p:xfrm>
          <a:off x="2240514" y="1880576"/>
          <a:ext cx="7314731" cy="3354961"/>
        </p:xfrm>
        <a:graphic>
          <a:graphicData uri="http://schemas.openxmlformats.org/drawingml/2006/table">
            <a:tbl>
              <a:tblPr firstRow="1" bandRow="1">
                <a:tableStyleId>{5C22544A-7EE6-4342-B048-85BDC9FD1C3A}</a:tableStyleId>
              </a:tblPr>
              <a:tblGrid>
                <a:gridCol w="2448830">
                  <a:extLst>
                    <a:ext uri="{9D8B030D-6E8A-4147-A177-3AD203B41FA5}">
                      <a16:colId xmlns:a16="http://schemas.microsoft.com/office/drawing/2014/main" val="2865777675"/>
                    </a:ext>
                  </a:extLst>
                </a:gridCol>
                <a:gridCol w="1208535">
                  <a:extLst>
                    <a:ext uri="{9D8B030D-6E8A-4147-A177-3AD203B41FA5}">
                      <a16:colId xmlns:a16="http://schemas.microsoft.com/office/drawing/2014/main" val="3004253403"/>
                    </a:ext>
                  </a:extLst>
                </a:gridCol>
                <a:gridCol w="1340701">
                  <a:extLst>
                    <a:ext uri="{9D8B030D-6E8A-4147-A177-3AD203B41FA5}">
                      <a16:colId xmlns:a16="http://schemas.microsoft.com/office/drawing/2014/main" val="3306517564"/>
                    </a:ext>
                  </a:extLst>
                </a:gridCol>
                <a:gridCol w="2316665">
                  <a:extLst>
                    <a:ext uri="{9D8B030D-6E8A-4147-A177-3AD203B41FA5}">
                      <a16:colId xmlns:a16="http://schemas.microsoft.com/office/drawing/2014/main" val="3777936299"/>
                    </a:ext>
                  </a:extLst>
                </a:gridCol>
              </a:tblGrid>
              <a:tr h="263487">
                <a:tc rowSpan="4">
                  <a:txBody>
                    <a:bodyPr/>
                    <a:lstStyle/>
                    <a:p>
                      <a:r>
                        <a:rPr lang="en-US" sz="1400" dirty="0"/>
                        <a:t>Dental PPO</a:t>
                      </a:r>
                    </a:p>
                    <a:p>
                      <a:r>
                        <a:rPr lang="en-US" sz="1400" dirty="0"/>
                        <a:t>(Actives &amp; Retirees)</a:t>
                      </a:r>
                    </a:p>
                    <a:p>
                      <a:pPr lvl="0">
                        <a:buNone/>
                      </a:pPr>
                      <a:endParaRPr lang="en-US" sz="1400" dirty="0"/>
                    </a:p>
                    <a:p>
                      <a:pPr lvl="0">
                        <a:buNone/>
                      </a:pPr>
                      <a:endParaRPr lang="en-US" sz="1400" dirty="0"/>
                    </a:p>
                    <a:p>
                      <a:pPr lvl="0">
                        <a:buNone/>
                      </a:pPr>
                      <a:endParaRPr lang="en-US" sz="1400" dirty="0"/>
                    </a:p>
                  </a:txBody>
                  <a:tcPr/>
                </a:tc>
                <a:tc gridSpan="2">
                  <a:txBody>
                    <a:bodyPr/>
                    <a:lstStyle/>
                    <a:p>
                      <a:pPr lvl="0" algn="ctr">
                        <a:buNone/>
                      </a:pPr>
                      <a:r>
                        <a:rPr lang="en-US" sz="1400" dirty="0"/>
                        <a:t>CICCS</a:t>
                      </a:r>
                    </a:p>
                  </a:txBody>
                  <a:tcPr/>
                </a:tc>
                <a:tc hMerge="1">
                  <a:txBody>
                    <a:bodyPr/>
                    <a:lstStyle/>
                    <a:p>
                      <a:endParaRPr lang="en-US" sz="1200"/>
                    </a:p>
                  </a:txBody>
                  <a:tcPr/>
                </a:tc>
                <a:tc>
                  <a:txBody>
                    <a:bodyPr/>
                    <a:lstStyle/>
                    <a:p>
                      <a:pPr lvl="0" algn="ctr">
                        <a:buNone/>
                      </a:pPr>
                      <a:r>
                        <a:rPr lang="en-US" sz="1400" b="1" i="0" u="none" strike="noStrike" noProof="0" dirty="0">
                          <a:solidFill>
                            <a:srgbClr val="FFFFFF"/>
                          </a:solidFill>
                          <a:latin typeface="Calibri"/>
                        </a:rPr>
                        <a:t>CICCS</a:t>
                      </a:r>
                      <a:endParaRPr lang="en-US" sz="1400" dirty="0"/>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Delta Dental</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Delta Dental</a:t>
                      </a:r>
                      <a:endParaRPr lang="en-US" dirty="0"/>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PPO</a:t>
                      </a:r>
                      <a:endParaRPr lang="en-US" dirty="0"/>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Current</a:t>
                      </a:r>
                      <a:endParaRPr lang="en-US" sz="1400" dirty="0"/>
                    </a:p>
                  </a:txBody>
                  <a:tcP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buNone/>
                      </a:pPr>
                      <a:r>
                        <a:rPr lang="en-US" sz="1400" dirty="0">
                          <a:solidFill>
                            <a:schemeClr val="bg1"/>
                          </a:solidFill>
                        </a:rPr>
                        <a:t>2026 Renewal</a:t>
                      </a:r>
                    </a:p>
                  </a:txBody>
                  <a:tcPr>
                    <a:solidFill>
                      <a:srgbClr val="632340"/>
                    </a:solidFill>
                  </a:tcPr>
                </a:tc>
                <a:extLst>
                  <a:ext uri="{0D108BD9-81ED-4DB2-BD59-A6C34878D82A}">
                    <a16:rowId xmlns:a16="http://schemas.microsoft.com/office/drawing/2014/main" val="3024963252"/>
                  </a:ext>
                </a:extLst>
              </a:tr>
              <a:tr h="263487">
                <a:tc>
                  <a:txBody>
                    <a:bodyPr/>
                    <a:lstStyle/>
                    <a:p>
                      <a:r>
                        <a:rPr lang="en-US" sz="1400" dirty="0"/>
                        <a:t>EE Only</a:t>
                      </a:r>
                    </a:p>
                  </a:txBody>
                  <a:tcPr/>
                </a:tc>
                <a:tc>
                  <a:txBody>
                    <a:bodyPr/>
                    <a:lstStyle/>
                    <a:p>
                      <a:pPr lvl="0" algn="r">
                        <a:buNone/>
                      </a:pPr>
                      <a:r>
                        <a:rPr lang="en-US" sz="1400" dirty="0"/>
                        <a:t>453</a:t>
                      </a:r>
                    </a:p>
                  </a:txBody>
                  <a:tcPr/>
                </a:tc>
                <a:tc>
                  <a:txBody>
                    <a:bodyPr/>
                    <a:lstStyle/>
                    <a:p>
                      <a:pPr lvl="0" algn="r">
                        <a:buNone/>
                      </a:pPr>
                      <a:r>
                        <a:rPr lang="en-US" sz="1400" dirty="0"/>
                        <a:t>$52.69</a:t>
                      </a:r>
                    </a:p>
                  </a:txBody>
                  <a:tcPr/>
                </a:tc>
                <a:tc>
                  <a:txBody>
                    <a:bodyPr/>
                    <a:lstStyle/>
                    <a:p>
                      <a:pPr lvl="0" algn="r">
                        <a:buNone/>
                      </a:pPr>
                      <a:r>
                        <a:rPr lang="en-US" sz="1400" dirty="0"/>
                        <a:t>$57.96</a:t>
                      </a:r>
                    </a:p>
                  </a:txBody>
                  <a:tcPr/>
                </a:tc>
                <a:extLst>
                  <a:ext uri="{0D108BD9-81ED-4DB2-BD59-A6C34878D82A}">
                    <a16:rowId xmlns:a16="http://schemas.microsoft.com/office/drawing/2014/main" val="2917265168"/>
                  </a:ext>
                </a:extLst>
              </a:tr>
              <a:tr h="306961">
                <a:tc>
                  <a:txBody>
                    <a:bodyPr/>
                    <a:lstStyle/>
                    <a:p>
                      <a:r>
                        <a:rPr lang="en-US" sz="1400" dirty="0"/>
                        <a:t>EE + 1</a:t>
                      </a:r>
                    </a:p>
                  </a:txBody>
                  <a:tcPr/>
                </a:tc>
                <a:tc>
                  <a:txBody>
                    <a:bodyPr/>
                    <a:lstStyle/>
                    <a:p>
                      <a:pPr lvl="0" algn="r">
                        <a:buNone/>
                      </a:pPr>
                      <a:r>
                        <a:rPr lang="en-US" sz="1400" dirty="0"/>
                        <a:t>487</a:t>
                      </a:r>
                    </a:p>
                  </a:txBody>
                  <a:tcPr/>
                </a:tc>
                <a:tc>
                  <a:txBody>
                    <a:bodyPr/>
                    <a:lstStyle/>
                    <a:p>
                      <a:pPr lvl="0" algn="r">
                        <a:buNone/>
                      </a:pPr>
                      <a:r>
                        <a:rPr lang="en-US" sz="1400" dirty="0"/>
                        <a:t>$106.61</a:t>
                      </a:r>
                    </a:p>
                  </a:txBody>
                  <a:tcPr/>
                </a:tc>
                <a:tc>
                  <a:txBody>
                    <a:bodyPr/>
                    <a:lstStyle/>
                    <a:p>
                      <a:pPr lvl="0" algn="r">
                        <a:buNone/>
                      </a:pPr>
                      <a:r>
                        <a:rPr lang="en-US" sz="1400" dirty="0"/>
                        <a:t>$117.27</a:t>
                      </a:r>
                    </a:p>
                  </a:txBody>
                  <a:tcPr/>
                </a:tc>
                <a:extLst>
                  <a:ext uri="{0D108BD9-81ED-4DB2-BD59-A6C34878D82A}">
                    <a16:rowId xmlns:a16="http://schemas.microsoft.com/office/drawing/2014/main" val="2083927492"/>
                  </a:ext>
                </a:extLst>
              </a:tr>
              <a:tr h="263487">
                <a:tc>
                  <a:txBody>
                    <a:bodyPr/>
                    <a:lstStyle/>
                    <a:p>
                      <a:r>
                        <a:rPr lang="en-US" sz="1400" dirty="0"/>
                        <a:t>EE + Family</a:t>
                      </a:r>
                    </a:p>
                  </a:txBody>
                  <a:tcPr/>
                </a:tc>
                <a:tc>
                  <a:txBody>
                    <a:bodyPr/>
                    <a:lstStyle/>
                    <a:p>
                      <a:pPr lvl="0" algn="r">
                        <a:buNone/>
                      </a:pPr>
                      <a:r>
                        <a:rPr lang="en-US" sz="1400" dirty="0"/>
                        <a:t>366</a:t>
                      </a:r>
                    </a:p>
                  </a:txBody>
                  <a:tcPr/>
                </a:tc>
                <a:tc>
                  <a:txBody>
                    <a:bodyPr/>
                    <a:lstStyle/>
                    <a:p>
                      <a:pPr lvl="0" algn="r">
                        <a:buNone/>
                      </a:pPr>
                      <a:r>
                        <a:rPr lang="en-US" sz="1400" dirty="0"/>
                        <a:t>$171.31</a:t>
                      </a:r>
                    </a:p>
                  </a:txBody>
                  <a:tcPr/>
                </a:tc>
                <a:tc>
                  <a:txBody>
                    <a:bodyPr/>
                    <a:lstStyle/>
                    <a:p>
                      <a:pPr lvl="0" algn="r">
                        <a:buNone/>
                      </a:pPr>
                      <a:r>
                        <a:rPr lang="en-US" sz="1400" dirty="0"/>
                        <a:t>$188.44</a:t>
                      </a:r>
                    </a:p>
                  </a:txBody>
                  <a:tcPr/>
                </a:tc>
                <a:extLst>
                  <a:ext uri="{0D108BD9-81ED-4DB2-BD59-A6C34878D82A}">
                    <a16:rowId xmlns:a16="http://schemas.microsoft.com/office/drawing/2014/main" val="250898060"/>
                  </a:ext>
                </a:extLst>
              </a:tr>
              <a:tr h="263487">
                <a:tc>
                  <a:txBody>
                    <a:bodyPr/>
                    <a:lstStyle/>
                    <a:p>
                      <a:r>
                        <a:rPr lang="en-US" sz="1400" dirty="0"/>
                        <a:t>Monthly Premium</a:t>
                      </a:r>
                    </a:p>
                  </a:txBody>
                  <a:tcPr/>
                </a:tc>
                <a:tc gridSpan="2">
                  <a:txBody>
                    <a:bodyPr/>
                    <a:lstStyle/>
                    <a:p>
                      <a:pPr lvl="0" algn="r">
                        <a:buNone/>
                      </a:pPr>
                      <a:r>
                        <a:rPr lang="en-US" sz="1400" dirty="0"/>
                        <a:t>$138,487.10</a:t>
                      </a:r>
                    </a:p>
                  </a:txBody>
                  <a:tcPr/>
                </a:tc>
                <a:tc hMerge="1">
                  <a:txBody>
                    <a:bodyPr/>
                    <a:lstStyle/>
                    <a:p>
                      <a:endParaRPr lang="en-US"/>
                    </a:p>
                  </a:txBody>
                  <a:tcPr/>
                </a:tc>
                <a:tc>
                  <a:txBody>
                    <a:bodyPr/>
                    <a:lstStyle/>
                    <a:p>
                      <a:pPr lvl="0" algn="r">
                        <a:buNone/>
                      </a:pPr>
                      <a:r>
                        <a:rPr lang="en-US" sz="1400" dirty="0"/>
                        <a:t>$152,335.41</a:t>
                      </a:r>
                    </a:p>
                  </a:txBody>
                  <a:tcPr/>
                </a:tc>
                <a:extLst>
                  <a:ext uri="{0D108BD9-81ED-4DB2-BD59-A6C34878D82A}">
                    <a16:rowId xmlns:a16="http://schemas.microsoft.com/office/drawing/2014/main" val="1677922422"/>
                  </a:ext>
                </a:extLst>
              </a:tr>
              <a:tr h="263487">
                <a:tc>
                  <a:txBody>
                    <a:bodyPr/>
                    <a:lstStyle/>
                    <a:p>
                      <a:r>
                        <a:rPr lang="en-US" sz="1400" dirty="0"/>
                        <a:t>Annual Premium</a:t>
                      </a:r>
                    </a:p>
                  </a:txBody>
                  <a:tcPr/>
                </a:tc>
                <a:tc gridSpan="2">
                  <a:txBody>
                    <a:bodyPr/>
                    <a:lstStyle/>
                    <a:p>
                      <a:pPr lvl="0" algn="r">
                        <a:buNone/>
                      </a:pPr>
                      <a:r>
                        <a:rPr lang="en-US" sz="1400" dirty="0"/>
                        <a:t>$1,661,845.20</a:t>
                      </a:r>
                    </a:p>
                  </a:txBody>
                  <a:tcPr/>
                </a:tc>
                <a:tc hMerge="1">
                  <a:txBody>
                    <a:bodyPr/>
                    <a:lstStyle/>
                    <a:p>
                      <a:endParaRPr lang="en-US"/>
                    </a:p>
                  </a:txBody>
                  <a:tcPr/>
                </a:tc>
                <a:tc>
                  <a:txBody>
                    <a:bodyPr/>
                    <a:lstStyle/>
                    <a:p>
                      <a:pPr lvl="0" algn="r">
                        <a:buNone/>
                      </a:pPr>
                      <a:r>
                        <a:rPr lang="en-US" sz="1400" dirty="0"/>
                        <a:t>$1,828,024.92</a:t>
                      </a:r>
                    </a:p>
                  </a:txBody>
                  <a:tcPr/>
                </a:tc>
                <a:extLst>
                  <a:ext uri="{0D108BD9-81ED-4DB2-BD59-A6C34878D82A}">
                    <a16:rowId xmlns:a16="http://schemas.microsoft.com/office/drawing/2014/main" val="3161393382"/>
                  </a:ext>
                </a:extLst>
              </a:tr>
              <a:tr h="263487">
                <a:tc>
                  <a:txBody>
                    <a:bodyPr/>
                    <a:lstStyle/>
                    <a:p>
                      <a:r>
                        <a:rPr lang="en-US" sz="1400" dirty="0"/>
                        <a:t>% Change Over Current</a:t>
                      </a:r>
                    </a:p>
                  </a:txBody>
                  <a:tcPr/>
                </a:tc>
                <a:tc gridSpan="2">
                  <a:txBody>
                    <a:bodyPr/>
                    <a:lstStyle/>
                    <a:p>
                      <a:pPr lvl="0" algn="r">
                        <a:buNone/>
                      </a:pPr>
                      <a:endParaRPr lang="en-US" sz="1400" dirty="0"/>
                    </a:p>
                  </a:txBody>
                  <a:tcPr/>
                </a:tc>
                <a:tc hMerge="1">
                  <a:txBody>
                    <a:bodyPr/>
                    <a:lstStyle/>
                    <a:p>
                      <a:endParaRPr lang="en-US"/>
                    </a:p>
                  </a:txBody>
                  <a:tcPr/>
                </a:tc>
                <a:tc>
                  <a:txBody>
                    <a:bodyPr/>
                    <a:lstStyle/>
                    <a:p>
                      <a:pPr lvl="0" algn="r">
                        <a:buNone/>
                      </a:pPr>
                      <a:r>
                        <a:rPr lang="en-US" sz="1400" dirty="0"/>
                        <a:t>10%</a:t>
                      </a:r>
                    </a:p>
                  </a:txBody>
                  <a:tcPr/>
                </a:tc>
                <a:extLst>
                  <a:ext uri="{0D108BD9-81ED-4DB2-BD59-A6C34878D82A}">
                    <a16:rowId xmlns:a16="http://schemas.microsoft.com/office/drawing/2014/main" val="1744111622"/>
                  </a:ext>
                </a:extLst>
              </a:tr>
              <a:tr h="263487">
                <a:tc>
                  <a:txBody>
                    <a:bodyPr/>
                    <a:lstStyle/>
                    <a:p>
                      <a:r>
                        <a:rPr lang="en-US" sz="1400" b="1" dirty="0"/>
                        <a:t>$ Change Over Current</a:t>
                      </a:r>
                    </a:p>
                  </a:txBody>
                  <a:tcPr/>
                </a:tc>
                <a:tc gridSpan="2">
                  <a:txBody>
                    <a:bodyPr/>
                    <a:lstStyle/>
                    <a:p>
                      <a:pPr lvl="0" algn="r">
                        <a:buNone/>
                      </a:pPr>
                      <a:endParaRPr lang="en-US" sz="1400" b="1" dirty="0">
                        <a:highlight>
                          <a:srgbClr val="FFFF00"/>
                        </a:highlight>
                      </a:endParaRPr>
                    </a:p>
                  </a:txBody>
                  <a:tcPr/>
                </a:tc>
                <a:tc hMerge="1">
                  <a:txBody>
                    <a:bodyPr/>
                    <a:lstStyle/>
                    <a:p>
                      <a:endParaRPr lang="en-US"/>
                    </a:p>
                  </a:txBody>
                  <a:tcPr/>
                </a:tc>
                <a:tc>
                  <a:txBody>
                    <a:bodyPr/>
                    <a:lstStyle/>
                    <a:p>
                      <a:pPr lvl="0" algn="r">
                        <a:buNone/>
                      </a:pPr>
                      <a:r>
                        <a:rPr lang="en-US" sz="1400" b="1" dirty="0"/>
                        <a:t>+$166,179.72</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528320" y="5516880"/>
            <a:ext cx="107391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cs typeface="Calibri"/>
            </a:endParaRPr>
          </a:p>
        </p:txBody>
      </p:sp>
    </p:spTree>
    <p:extLst>
      <p:ext uri="{BB962C8B-B14F-4D97-AF65-F5344CB8AC3E}">
        <p14:creationId xmlns:p14="http://schemas.microsoft.com/office/powerpoint/2010/main" val="391733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VSP Vision (CICCS)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242719993"/>
              </p:ext>
            </p:extLst>
          </p:nvPr>
        </p:nvGraphicFramePr>
        <p:xfrm>
          <a:off x="2240514" y="1880576"/>
          <a:ext cx="7314731" cy="3078480"/>
        </p:xfrm>
        <a:graphic>
          <a:graphicData uri="http://schemas.openxmlformats.org/drawingml/2006/table">
            <a:tbl>
              <a:tblPr firstRow="1" bandRow="1">
                <a:tableStyleId>{5C22544A-7EE6-4342-B048-85BDC9FD1C3A}</a:tableStyleId>
              </a:tblPr>
              <a:tblGrid>
                <a:gridCol w="2448830">
                  <a:extLst>
                    <a:ext uri="{9D8B030D-6E8A-4147-A177-3AD203B41FA5}">
                      <a16:colId xmlns:a16="http://schemas.microsoft.com/office/drawing/2014/main" val="2865777675"/>
                    </a:ext>
                  </a:extLst>
                </a:gridCol>
                <a:gridCol w="1208535">
                  <a:extLst>
                    <a:ext uri="{9D8B030D-6E8A-4147-A177-3AD203B41FA5}">
                      <a16:colId xmlns:a16="http://schemas.microsoft.com/office/drawing/2014/main" val="3004253403"/>
                    </a:ext>
                  </a:extLst>
                </a:gridCol>
                <a:gridCol w="1340701">
                  <a:extLst>
                    <a:ext uri="{9D8B030D-6E8A-4147-A177-3AD203B41FA5}">
                      <a16:colId xmlns:a16="http://schemas.microsoft.com/office/drawing/2014/main" val="3306517564"/>
                    </a:ext>
                  </a:extLst>
                </a:gridCol>
                <a:gridCol w="2316665">
                  <a:extLst>
                    <a:ext uri="{9D8B030D-6E8A-4147-A177-3AD203B41FA5}">
                      <a16:colId xmlns:a16="http://schemas.microsoft.com/office/drawing/2014/main" val="3777936299"/>
                    </a:ext>
                  </a:extLst>
                </a:gridCol>
              </a:tblGrid>
              <a:tr h="263487">
                <a:tc rowSpan="3">
                  <a:txBody>
                    <a:bodyPr/>
                    <a:lstStyle/>
                    <a:p>
                      <a:r>
                        <a:rPr lang="en-US" sz="1400" dirty="0"/>
                        <a:t>Vision</a:t>
                      </a:r>
                    </a:p>
                    <a:p>
                      <a:pPr lvl="0">
                        <a:buNone/>
                      </a:pPr>
                      <a:r>
                        <a:rPr lang="en-US" sz="1400" dirty="0"/>
                        <a:t>(Actives &amp; Retirees)</a:t>
                      </a:r>
                    </a:p>
                    <a:p>
                      <a:pPr lvl="0">
                        <a:buNone/>
                      </a:pPr>
                      <a:endParaRPr lang="en-US" sz="1400" dirty="0"/>
                    </a:p>
                    <a:p>
                      <a:pPr lvl="0">
                        <a:buNone/>
                      </a:pPr>
                      <a:endParaRPr lang="en-US" sz="1400" dirty="0"/>
                    </a:p>
                  </a:txBody>
                  <a:tcPr/>
                </a:tc>
                <a:tc gridSpan="2">
                  <a:txBody>
                    <a:bodyPr/>
                    <a:lstStyle/>
                    <a:p>
                      <a:pPr lvl="0" algn="ctr">
                        <a:buNone/>
                      </a:pPr>
                      <a:r>
                        <a:rPr lang="en-US" sz="1400" dirty="0"/>
                        <a:t>CICCS</a:t>
                      </a:r>
                    </a:p>
                  </a:txBody>
                  <a:tcPr/>
                </a:tc>
                <a:tc hMerge="1">
                  <a:txBody>
                    <a:bodyPr/>
                    <a:lstStyle/>
                    <a:p>
                      <a:endParaRPr lang="en-US" sz="1200"/>
                    </a:p>
                  </a:txBody>
                  <a:tcPr/>
                </a:tc>
                <a:tc>
                  <a:txBody>
                    <a:bodyPr/>
                    <a:lstStyle/>
                    <a:p>
                      <a:pPr lvl="0" algn="ctr">
                        <a:buNone/>
                      </a:pPr>
                      <a:r>
                        <a:rPr lang="en-US" sz="1400" b="1" i="0" u="none" strike="noStrike" noProof="0" dirty="0">
                          <a:solidFill>
                            <a:srgbClr val="FFFFFF"/>
                          </a:solidFill>
                          <a:latin typeface="Calibri"/>
                        </a:rPr>
                        <a:t>CICCS</a:t>
                      </a:r>
                      <a:endParaRPr lang="en-US" sz="1400" dirty="0"/>
                    </a:p>
                  </a:txBody>
                  <a:tcPr/>
                </a:tc>
                <a:extLst>
                  <a:ext uri="{0D108BD9-81ED-4DB2-BD59-A6C34878D82A}">
                    <a16:rowId xmlns:a16="http://schemas.microsoft.com/office/drawing/2014/main" val="1302904177"/>
                  </a:ext>
                </a:extLst>
              </a:tr>
              <a:tr h="263487">
                <a:tc vMerge="1">
                  <a:txBody>
                    <a:bodyPr/>
                    <a:lstStyle/>
                    <a:p>
                      <a:pPr lvl="0">
                        <a:buNone/>
                      </a:pPr>
                      <a:endParaRPr lang="en-US" sz="1400" dirty="0"/>
                    </a:p>
                  </a:txBody>
                  <a:tcPr/>
                </a:tc>
                <a:tc gridSpan="2">
                  <a:txBody>
                    <a:bodyPr/>
                    <a:lstStyle/>
                    <a:p>
                      <a:pPr lvl="0" algn="ctr">
                        <a:buNone/>
                      </a:pPr>
                      <a:r>
                        <a:rPr lang="en-US" sz="1400" b="1" dirty="0"/>
                        <a:t>VSP</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VSP</a:t>
                      </a:r>
                      <a:endParaRPr lang="en-US" dirty="0"/>
                    </a:p>
                  </a:txBody>
                  <a:tcPr/>
                </a:tc>
                <a:extLst>
                  <a:ext uri="{0D108BD9-81ED-4DB2-BD59-A6C34878D82A}">
                    <a16:rowId xmlns:a16="http://schemas.microsoft.com/office/drawing/2014/main" val="2697067255"/>
                  </a:ext>
                </a:extLst>
              </a:tr>
              <a:tr h="263487">
                <a:tc vMerge="1">
                  <a:txBody>
                    <a:bodyPr/>
                    <a:lstStyle/>
                    <a:p>
                      <a:pPr lvl="0">
                        <a:buNone/>
                      </a:pPr>
                      <a:endParaRPr lang="en-US" sz="1400" dirty="0"/>
                    </a:p>
                  </a:txBody>
                  <a:tcPr/>
                </a:tc>
                <a:tc gridSpan="2">
                  <a:txBody>
                    <a:bodyPr/>
                    <a:lstStyle/>
                    <a:p>
                      <a:pPr lvl="0" algn="ctr">
                        <a:buNone/>
                      </a:pPr>
                      <a:r>
                        <a:rPr lang="en-US" sz="1400" dirty="0">
                          <a:solidFill>
                            <a:schemeClr val="bg1"/>
                          </a:solidFill>
                        </a:rPr>
                        <a:t>2025 Current</a:t>
                      </a:r>
                      <a:endParaRPr lang="en-US" sz="1400" dirty="0"/>
                    </a:p>
                  </a:txBody>
                  <a:tcP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buNone/>
                      </a:pPr>
                      <a:r>
                        <a:rPr lang="en-US" sz="1400" dirty="0">
                          <a:solidFill>
                            <a:schemeClr val="bg1"/>
                          </a:solidFill>
                        </a:rPr>
                        <a:t>2026 Renewal</a:t>
                      </a:r>
                    </a:p>
                  </a:txBody>
                  <a:tcPr>
                    <a:solidFill>
                      <a:srgbClr val="632340"/>
                    </a:solidFill>
                  </a:tcPr>
                </a:tc>
                <a:extLst>
                  <a:ext uri="{0D108BD9-81ED-4DB2-BD59-A6C34878D82A}">
                    <a16:rowId xmlns:a16="http://schemas.microsoft.com/office/drawing/2014/main" val="3024963252"/>
                  </a:ext>
                </a:extLst>
              </a:tr>
              <a:tr h="263487">
                <a:tc>
                  <a:txBody>
                    <a:bodyPr/>
                    <a:lstStyle/>
                    <a:p>
                      <a:r>
                        <a:rPr lang="en-US" sz="1400" dirty="0"/>
                        <a:t>EE Only</a:t>
                      </a:r>
                    </a:p>
                  </a:txBody>
                  <a:tcPr/>
                </a:tc>
                <a:tc>
                  <a:txBody>
                    <a:bodyPr/>
                    <a:lstStyle/>
                    <a:p>
                      <a:pPr lvl="0" algn="r">
                        <a:buNone/>
                      </a:pPr>
                      <a:r>
                        <a:rPr lang="en-US" sz="1400" dirty="0"/>
                        <a:t>415</a:t>
                      </a:r>
                    </a:p>
                  </a:txBody>
                  <a:tcPr/>
                </a:tc>
                <a:tc>
                  <a:txBody>
                    <a:bodyPr/>
                    <a:lstStyle/>
                    <a:p>
                      <a:pPr lvl="0" algn="r">
                        <a:buNone/>
                      </a:pPr>
                      <a:r>
                        <a:rPr lang="en-US" sz="1400" dirty="0"/>
                        <a:t>$10.76</a:t>
                      </a:r>
                    </a:p>
                  </a:txBody>
                  <a:tcPr/>
                </a:tc>
                <a:tc>
                  <a:txBody>
                    <a:bodyPr/>
                    <a:lstStyle/>
                    <a:p>
                      <a:pPr lvl="0" algn="r">
                        <a:buNone/>
                      </a:pPr>
                      <a:r>
                        <a:rPr lang="en-US" sz="1400" dirty="0"/>
                        <a:t>$10.76</a:t>
                      </a:r>
                    </a:p>
                  </a:txBody>
                  <a:tcPr/>
                </a:tc>
                <a:extLst>
                  <a:ext uri="{0D108BD9-81ED-4DB2-BD59-A6C34878D82A}">
                    <a16:rowId xmlns:a16="http://schemas.microsoft.com/office/drawing/2014/main" val="2917265168"/>
                  </a:ext>
                </a:extLst>
              </a:tr>
              <a:tr h="263487">
                <a:tc>
                  <a:txBody>
                    <a:bodyPr/>
                    <a:lstStyle/>
                    <a:p>
                      <a:r>
                        <a:rPr lang="en-US" sz="1400" dirty="0"/>
                        <a:t>EE + 1</a:t>
                      </a:r>
                    </a:p>
                  </a:txBody>
                  <a:tcPr/>
                </a:tc>
                <a:tc>
                  <a:txBody>
                    <a:bodyPr/>
                    <a:lstStyle/>
                    <a:p>
                      <a:pPr lvl="0" algn="r">
                        <a:buNone/>
                      </a:pPr>
                      <a:r>
                        <a:rPr lang="en-US" sz="1400" dirty="0"/>
                        <a:t>386</a:t>
                      </a:r>
                    </a:p>
                  </a:txBody>
                  <a:tcPr/>
                </a:tc>
                <a:tc>
                  <a:txBody>
                    <a:bodyPr/>
                    <a:lstStyle/>
                    <a:p>
                      <a:pPr lvl="0" algn="r">
                        <a:buNone/>
                      </a:pPr>
                      <a:r>
                        <a:rPr lang="en-US" sz="1400" dirty="0"/>
                        <a:t>$17.22</a:t>
                      </a:r>
                    </a:p>
                  </a:txBody>
                  <a:tcPr/>
                </a:tc>
                <a:tc>
                  <a:txBody>
                    <a:bodyPr/>
                    <a:lstStyle/>
                    <a:p>
                      <a:pPr lvl="0" algn="r">
                        <a:buNone/>
                      </a:pPr>
                      <a:r>
                        <a:rPr lang="en-US" sz="1400" dirty="0"/>
                        <a:t>$17.22</a:t>
                      </a:r>
                    </a:p>
                  </a:txBody>
                  <a:tcPr/>
                </a:tc>
                <a:extLst>
                  <a:ext uri="{0D108BD9-81ED-4DB2-BD59-A6C34878D82A}">
                    <a16:rowId xmlns:a16="http://schemas.microsoft.com/office/drawing/2014/main" val="2083927492"/>
                  </a:ext>
                </a:extLst>
              </a:tr>
              <a:tr h="263487">
                <a:tc>
                  <a:txBody>
                    <a:bodyPr/>
                    <a:lstStyle/>
                    <a:p>
                      <a:r>
                        <a:rPr lang="en-US" sz="1400" dirty="0"/>
                        <a:t>EE + Family</a:t>
                      </a:r>
                    </a:p>
                  </a:txBody>
                  <a:tcPr/>
                </a:tc>
                <a:tc>
                  <a:txBody>
                    <a:bodyPr/>
                    <a:lstStyle/>
                    <a:p>
                      <a:pPr lvl="0" algn="r">
                        <a:buNone/>
                      </a:pPr>
                      <a:r>
                        <a:rPr lang="en-US" sz="1400" dirty="0"/>
                        <a:t>260</a:t>
                      </a:r>
                    </a:p>
                  </a:txBody>
                  <a:tcPr/>
                </a:tc>
                <a:tc>
                  <a:txBody>
                    <a:bodyPr/>
                    <a:lstStyle/>
                    <a:p>
                      <a:pPr lvl="0" algn="r">
                        <a:buNone/>
                      </a:pPr>
                      <a:r>
                        <a:rPr lang="en-US" sz="1400" dirty="0"/>
                        <a:t>$28.00</a:t>
                      </a:r>
                    </a:p>
                  </a:txBody>
                  <a:tcPr/>
                </a:tc>
                <a:tc>
                  <a:txBody>
                    <a:bodyPr/>
                    <a:lstStyle/>
                    <a:p>
                      <a:pPr lvl="0" algn="r">
                        <a:buNone/>
                      </a:pPr>
                      <a:r>
                        <a:rPr lang="en-US" sz="1400" dirty="0"/>
                        <a:t>$28.00</a:t>
                      </a:r>
                    </a:p>
                  </a:txBody>
                  <a:tcPr/>
                </a:tc>
                <a:extLst>
                  <a:ext uri="{0D108BD9-81ED-4DB2-BD59-A6C34878D82A}">
                    <a16:rowId xmlns:a16="http://schemas.microsoft.com/office/drawing/2014/main" val="250898060"/>
                  </a:ext>
                </a:extLst>
              </a:tr>
              <a:tr h="263487">
                <a:tc>
                  <a:txBody>
                    <a:bodyPr/>
                    <a:lstStyle/>
                    <a:p>
                      <a:r>
                        <a:rPr lang="en-US" sz="1400" dirty="0"/>
                        <a:t>Monthly Premium</a:t>
                      </a:r>
                    </a:p>
                  </a:txBody>
                  <a:tcPr/>
                </a:tc>
                <a:tc gridSpan="2">
                  <a:txBody>
                    <a:bodyPr/>
                    <a:lstStyle/>
                    <a:p>
                      <a:pPr lvl="0" algn="r">
                        <a:buNone/>
                      </a:pPr>
                      <a:r>
                        <a:rPr lang="en-US" sz="1400" dirty="0"/>
                        <a:t>$18,392.32</a:t>
                      </a:r>
                    </a:p>
                  </a:txBody>
                  <a:tcPr/>
                </a:tc>
                <a:tc hMerge="1">
                  <a:txBody>
                    <a:bodyPr/>
                    <a:lstStyle/>
                    <a:p>
                      <a:endParaRPr lang="en-US"/>
                    </a:p>
                  </a:txBody>
                  <a:tcPr/>
                </a:tc>
                <a:tc>
                  <a:txBody>
                    <a:bodyPr/>
                    <a:lstStyle/>
                    <a:p>
                      <a:pPr lvl="0" algn="r">
                        <a:buNone/>
                      </a:pPr>
                      <a:r>
                        <a:rPr lang="en-US" sz="1400" dirty="0"/>
                        <a:t>$18,392.32</a:t>
                      </a:r>
                    </a:p>
                  </a:txBody>
                  <a:tcPr/>
                </a:tc>
                <a:extLst>
                  <a:ext uri="{0D108BD9-81ED-4DB2-BD59-A6C34878D82A}">
                    <a16:rowId xmlns:a16="http://schemas.microsoft.com/office/drawing/2014/main" val="1677922422"/>
                  </a:ext>
                </a:extLst>
              </a:tr>
              <a:tr h="263487">
                <a:tc>
                  <a:txBody>
                    <a:bodyPr/>
                    <a:lstStyle/>
                    <a:p>
                      <a:r>
                        <a:rPr lang="en-US" sz="1400" dirty="0"/>
                        <a:t>Annual Premium</a:t>
                      </a:r>
                    </a:p>
                  </a:txBody>
                  <a:tcPr/>
                </a:tc>
                <a:tc gridSpan="2">
                  <a:txBody>
                    <a:bodyPr/>
                    <a:lstStyle/>
                    <a:p>
                      <a:pPr lvl="0" algn="r">
                        <a:buNone/>
                      </a:pPr>
                      <a:r>
                        <a:rPr lang="en-US" sz="1400" dirty="0"/>
                        <a:t>$220,707.84</a:t>
                      </a:r>
                    </a:p>
                  </a:txBody>
                  <a:tcPr/>
                </a:tc>
                <a:tc hMerge="1">
                  <a:txBody>
                    <a:bodyPr/>
                    <a:lstStyle/>
                    <a:p>
                      <a:endParaRPr lang="en-US"/>
                    </a:p>
                  </a:txBody>
                  <a:tcPr/>
                </a:tc>
                <a:tc>
                  <a:txBody>
                    <a:bodyPr/>
                    <a:lstStyle/>
                    <a:p>
                      <a:pPr lvl="0" algn="r">
                        <a:buNone/>
                      </a:pPr>
                      <a:r>
                        <a:rPr lang="en-US" sz="1400" dirty="0"/>
                        <a:t>$220,707.84</a:t>
                      </a:r>
                    </a:p>
                  </a:txBody>
                  <a:tcPr/>
                </a:tc>
                <a:extLst>
                  <a:ext uri="{0D108BD9-81ED-4DB2-BD59-A6C34878D82A}">
                    <a16:rowId xmlns:a16="http://schemas.microsoft.com/office/drawing/2014/main" val="3161393382"/>
                  </a:ext>
                </a:extLst>
              </a:tr>
              <a:tr h="263487">
                <a:tc>
                  <a:txBody>
                    <a:bodyPr/>
                    <a:lstStyle/>
                    <a:p>
                      <a:r>
                        <a:rPr lang="en-US" sz="1400" dirty="0"/>
                        <a:t>% Change Over Current</a:t>
                      </a:r>
                    </a:p>
                  </a:txBody>
                  <a:tcPr/>
                </a:tc>
                <a:tc gridSpan="2">
                  <a:txBody>
                    <a:bodyPr/>
                    <a:lstStyle/>
                    <a:p>
                      <a:pPr lvl="0" algn="r">
                        <a:buNone/>
                      </a:pPr>
                      <a:endParaRPr lang="en-US" sz="1400" dirty="0">
                        <a:highlight>
                          <a:srgbClr val="FFFF00"/>
                        </a:highlight>
                      </a:endParaRPr>
                    </a:p>
                  </a:txBody>
                  <a:tcPr/>
                </a:tc>
                <a:tc hMerge="1">
                  <a:txBody>
                    <a:bodyPr/>
                    <a:lstStyle/>
                    <a:p>
                      <a:endParaRPr lang="en-US"/>
                    </a:p>
                  </a:txBody>
                  <a:tcPr/>
                </a:tc>
                <a:tc>
                  <a:txBody>
                    <a:bodyPr/>
                    <a:lstStyle/>
                    <a:p>
                      <a:pPr lvl="0" algn="r">
                        <a:buNone/>
                      </a:pPr>
                      <a:r>
                        <a:rPr lang="en-US" sz="1400" dirty="0"/>
                        <a:t>0%</a:t>
                      </a:r>
                    </a:p>
                  </a:txBody>
                  <a:tcPr/>
                </a:tc>
                <a:extLst>
                  <a:ext uri="{0D108BD9-81ED-4DB2-BD59-A6C34878D82A}">
                    <a16:rowId xmlns:a16="http://schemas.microsoft.com/office/drawing/2014/main" val="1744111622"/>
                  </a:ext>
                </a:extLst>
              </a:tr>
              <a:tr h="263487">
                <a:tc>
                  <a:txBody>
                    <a:bodyPr/>
                    <a:lstStyle/>
                    <a:p>
                      <a:r>
                        <a:rPr lang="en-US" sz="1400" b="1" dirty="0"/>
                        <a:t>$ Change Over Current</a:t>
                      </a:r>
                    </a:p>
                  </a:txBody>
                  <a:tcPr/>
                </a:tc>
                <a:tc gridSpan="2">
                  <a:txBody>
                    <a:bodyPr/>
                    <a:lstStyle/>
                    <a:p>
                      <a:pPr lvl="0" algn="r">
                        <a:buNone/>
                      </a:pPr>
                      <a:endParaRPr lang="en-US" sz="1400" b="1" dirty="0">
                        <a:highlight>
                          <a:srgbClr val="FFFF00"/>
                        </a:highlight>
                      </a:endParaRPr>
                    </a:p>
                  </a:txBody>
                  <a:tcPr/>
                </a:tc>
                <a:tc hMerge="1">
                  <a:txBody>
                    <a:bodyPr/>
                    <a:lstStyle/>
                    <a:p>
                      <a:endParaRPr lang="en-US"/>
                    </a:p>
                  </a:txBody>
                  <a:tcPr/>
                </a:tc>
                <a:tc>
                  <a:txBody>
                    <a:bodyPr/>
                    <a:lstStyle/>
                    <a:p>
                      <a:pPr lvl="0" algn="r">
                        <a:buNone/>
                      </a:pPr>
                      <a:r>
                        <a:rPr lang="en-US" sz="1400" b="1" dirty="0"/>
                        <a:t>+$0.00</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726440" y="5199202"/>
            <a:ext cx="1073912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b="1" u="sng" dirty="0">
                <a:effectLst/>
                <a:ea typeface="Calibri" panose="020F0502020204030204" pitchFamily="34" charset="0"/>
              </a:rPr>
              <a:t>EPIC Hearing Program</a:t>
            </a:r>
            <a:endParaRPr lang="en-US" sz="1400" dirty="0">
              <a:effectLst/>
              <a:ea typeface="Calibri" panose="020F0502020204030204" pitchFamily="34" charset="0"/>
            </a:endParaRPr>
          </a:p>
          <a:p>
            <a:pPr marL="0" marR="0">
              <a:spcBef>
                <a:spcPts val="0"/>
              </a:spcBef>
              <a:spcAft>
                <a:spcPts val="0"/>
              </a:spcAft>
            </a:pPr>
            <a:r>
              <a:rPr lang="en-US" sz="1400" dirty="0">
                <a:solidFill>
                  <a:srgbClr val="000000"/>
                </a:solidFill>
                <a:effectLst/>
                <a:ea typeface="Calibri" panose="020F0502020204030204" pitchFamily="34" charset="0"/>
                <a:cs typeface="Calibri" panose="020F0502020204030204" pitchFamily="34" charset="0"/>
              </a:rPr>
              <a:t>The EPIC Hearing program will continue to be bundled with the vision plan enrollment at no cost to the district.  Any employee/dependent enrolled in vision, has access to the hearing benefit (</a:t>
            </a:r>
            <a:r>
              <a:rPr lang="en-US" sz="1400" i="1" dirty="0">
                <a:solidFill>
                  <a:srgbClr val="000000"/>
                </a:solidFill>
                <a:effectLst/>
                <a:ea typeface="Calibri" panose="020F0502020204030204" pitchFamily="34" charset="0"/>
                <a:cs typeface="Calibri" panose="020F0502020204030204" pitchFamily="34" charset="0"/>
              </a:rPr>
              <a:t>$1000 per hearing aid per ear benefit).</a:t>
            </a:r>
            <a:endParaRPr lang="en-US" sz="14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43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EA634-76D1-C1F6-E1DB-35745D53AE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B17F85-0A82-991A-C496-5D34C71E3EE4}"/>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66286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FC8-C943-7524-F921-6D3F1A14FCBE}"/>
              </a:ext>
            </a:extLst>
          </p:cNvPr>
          <p:cNvSpPr>
            <a:spLocks noGrp="1"/>
          </p:cNvSpPr>
          <p:nvPr>
            <p:ph type="title"/>
          </p:nvPr>
        </p:nvSpPr>
        <p:spPr/>
        <p:txBody>
          <a:bodyPr/>
          <a:lstStyle/>
          <a:p>
            <a:r>
              <a:rPr lang="en-US" dirty="0"/>
              <a:t>Agenda</a:t>
            </a:r>
          </a:p>
        </p:txBody>
      </p:sp>
      <p:graphicFrame>
        <p:nvGraphicFramePr>
          <p:cNvPr id="6" name="Content Placeholder 5">
            <a:extLst>
              <a:ext uri="{FF2B5EF4-FFF2-40B4-BE49-F238E27FC236}">
                <a16:creationId xmlns:a16="http://schemas.microsoft.com/office/drawing/2014/main" id="{8C48B1A5-6954-080F-2EF8-2CBCA6BA087A}"/>
              </a:ext>
            </a:extLst>
          </p:cNvPr>
          <p:cNvGraphicFramePr>
            <a:graphicFrameLocks noGrp="1"/>
          </p:cNvGraphicFramePr>
          <p:nvPr>
            <p:ph idx="1"/>
            <p:extLst>
              <p:ext uri="{D42A27DB-BD31-4B8C-83A1-F6EECF244321}">
                <p14:modId xmlns:p14="http://schemas.microsoft.com/office/powerpoint/2010/main" val="763204111"/>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084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2026 renewals</a:t>
            </a:r>
          </a:p>
        </p:txBody>
      </p:sp>
    </p:spTree>
    <p:extLst>
      <p:ext uri="{BB962C8B-B14F-4D97-AF65-F5344CB8AC3E}">
        <p14:creationId xmlns:p14="http://schemas.microsoft.com/office/powerpoint/2010/main" val="183376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0408-C8EE-A5F5-826D-6217F5C7520B}"/>
              </a:ext>
            </a:extLst>
          </p:cNvPr>
          <p:cNvSpPr>
            <a:spLocks noGrp="1"/>
          </p:cNvSpPr>
          <p:nvPr>
            <p:ph type="title"/>
          </p:nvPr>
        </p:nvSpPr>
        <p:spPr/>
        <p:txBody>
          <a:bodyPr/>
          <a:lstStyle/>
          <a:p>
            <a:r>
              <a:rPr lang="en-US" dirty="0">
                <a:cs typeface="Arial"/>
              </a:rPr>
              <a:t>2026 Renewals</a:t>
            </a:r>
            <a:endParaRPr lang="en-US" dirty="0"/>
          </a:p>
        </p:txBody>
      </p:sp>
      <p:graphicFrame>
        <p:nvGraphicFramePr>
          <p:cNvPr id="4" name="Content Placeholder 3">
            <a:extLst>
              <a:ext uri="{FF2B5EF4-FFF2-40B4-BE49-F238E27FC236}">
                <a16:creationId xmlns:a16="http://schemas.microsoft.com/office/drawing/2014/main" id="{F3126C4E-BD58-3986-AE4D-53899F4E5A09}"/>
              </a:ext>
            </a:extLst>
          </p:cNvPr>
          <p:cNvGraphicFramePr>
            <a:graphicFrameLocks noGrp="1"/>
          </p:cNvGraphicFramePr>
          <p:nvPr>
            <p:ph idx="1"/>
            <p:extLst>
              <p:ext uri="{D42A27DB-BD31-4B8C-83A1-F6EECF244321}">
                <p14:modId xmlns:p14="http://schemas.microsoft.com/office/powerpoint/2010/main" val="687423091"/>
              </p:ext>
            </p:extLst>
          </p:nvPr>
        </p:nvGraphicFramePr>
        <p:xfrm>
          <a:off x="457200" y="1825625"/>
          <a:ext cx="11315700" cy="3337560"/>
        </p:xfrm>
        <a:graphic>
          <a:graphicData uri="http://schemas.openxmlformats.org/drawingml/2006/table">
            <a:tbl>
              <a:tblPr firstRow="1" bandRow="1">
                <a:tableStyleId>{5C22544A-7EE6-4342-B048-85BDC9FD1C3A}</a:tableStyleId>
              </a:tblPr>
              <a:tblGrid>
                <a:gridCol w="3514436">
                  <a:extLst>
                    <a:ext uri="{9D8B030D-6E8A-4147-A177-3AD203B41FA5}">
                      <a16:colId xmlns:a16="http://schemas.microsoft.com/office/drawing/2014/main" val="1245411104"/>
                    </a:ext>
                  </a:extLst>
                </a:gridCol>
                <a:gridCol w="3713019">
                  <a:extLst>
                    <a:ext uri="{9D8B030D-6E8A-4147-A177-3AD203B41FA5}">
                      <a16:colId xmlns:a16="http://schemas.microsoft.com/office/drawing/2014/main" val="772345734"/>
                    </a:ext>
                  </a:extLst>
                </a:gridCol>
                <a:gridCol w="4088245">
                  <a:extLst>
                    <a:ext uri="{9D8B030D-6E8A-4147-A177-3AD203B41FA5}">
                      <a16:colId xmlns:a16="http://schemas.microsoft.com/office/drawing/2014/main" val="1085213208"/>
                    </a:ext>
                  </a:extLst>
                </a:gridCol>
              </a:tblGrid>
              <a:tr h="370840">
                <a:tc>
                  <a:txBody>
                    <a:bodyPr/>
                    <a:lstStyle/>
                    <a:p>
                      <a:r>
                        <a:rPr lang="en-US" dirty="0"/>
                        <a:t>Coverage</a:t>
                      </a:r>
                    </a:p>
                  </a:txBody>
                  <a:tcPr/>
                </a:tc>
                <a:tc>
                  <a:txBody>
                    <a:bodyPr/>
                    <a:lstStyle/>
                    <a:p>
                      <a:pPr algn="ctr"/>
                      <a:r>
                        <a:rPr lang="en-US" dirty="0"/>
                        <a:t>Plan</a:t>
                      </a:r>
                    </a:p>
                  </a:txBody>
                  <a:tcPr/>
                </a:tc>
                <a:tc>
                  <a:txBody>
                    <a:bodyPr/>
                    <a:lstStyle/>
                    <a:p>
                      <a:pPr algn="ctr"/>
                      <a:r>
                        <a:rPr lang="en-US" dirty="0"/>
                        <a:t>Renewal</a:t>
                      </a:r>
                    </a:p>
                  </a:txBody>
                  <a:tcPr/>
                </a:tc>
                <a:extLst>
                  <a:ext uri="{0D108BD9-81ED-4DB2-BD59-A6C34878D82A}">
                    <a16:rowId xmlns:a16="http://schemas.microsoft.com/office/drawing/2014/main" val="69187309"/>
                  </a:ext>
                </a:extLst>
              </a:tr>
              <a:tr h="370840">
                <a:tc rowSpan="3">
                  <a:txBody>
                    <a:bodyPr/>
                    <a:lstStyle/>
                    <a:p>
                      <a:pPr algn="ctr"/>
                      <a:r>
                        <a:rPr lang="en-US" dirty="0"/>
                        <a:t>Medical</a:t>
                      </a:r>
                    </a:p>
                  </a:txBody>
                  <a:tcPr anchor="ctr"/>
                </a:tc>
                <a:tc>
                  <a:txBody>
                    <a:bodyPr/>
                    <a:lstStyle/>
                    <a:p>
                      <a:pPr algn="ctr"/>
                      <a:r>
                        <a:rPr lang="en-US" dirty="0"/>
                        <a:t>Anthem HMO (ASCIP)</a:t>
                      </a:r>
                    </a:p>
                  </a:txBody>
                  <a:tcPr/>
                </a:tc>
                <a:tc>
                  <a:txBody>
                    <a:bodyPr/>
                    <a:lstStyle/>
                    <a:p>
                      <a:pPr algn="ctr"/>
                      <a:r>
                        <a:rPr lang="en-US" dirty="0"/>
                        <a:t>+15%</a:t>
                      </a:r>
                    </a:p>
                  </a:txBody>
                  <a:tcPr/>
                </a:tc>
                <a:extLst>
                  <a:ext uri="{0D108BD9-81ED-4DB2-BD59-A6C34878D82A}">
                    <a16:rowId xmlns:a16="http://schemas.microsoft.com/office/drawing/2014/main" val="1693138962"/>
                  </a:ext>
                </a:extLst>
              </a:tr>
              <a:tr h="370840">
                <a:tc vMerge="1">
                  <a:txBody>
                    <a:bodyPr/>
                    <a:lstStyle/>
                    <a:p>
                      <a:endParaRPr lang="en-US"/>
                    </a:p>
                  </a:txBody>
                  <a:tcPr/>
                </a:tc>
                <a:tc>
                  <a:txBody>
                    <a:bodyPr/>
                    <a:lstStyle/>
                    <a:p>
                      <a:pPr algn="ctr"/>
                      <a:r>
                        <a:rPr lang="en-US" dirty="0"/>
                        <a:t>Anthem PPO (ASCIP)</a:t>
                      </a:r>
                    </a:p>
                  </a:txBody>
                  <a:tcPr/>
                </a:tc>
                <a:tc>
                  <a:txBody>
                    <a:bodyPr/>
                    <a:lstStyle/>
                    <a:p>
                      <a:pPr algn="ctr"/>
                      <a:r>
                        <a:rPr lang="en-US" dirty="0"/>
                        <a:t>+9%</a:t>
                      </a:r>
                    </a:p>
                  </a:txBody>
                  <a:tcPr/>
                </a:tc>
                <a:extLst>
                  <a:ext uri="{0D108BD9-81ED-4DB2-BD59-A6C34878D82A}">
                    <a16:rowId xmlns:a16="http://schemas.microsoft.com/office/drawing/2014/main" val="1790261027"/>
                  </a:ext>
                </a:extLst>
              </a:tr>
              <a:tr h="370840">
                <a:tc vMerge="1">
                  <a:txBody>
                    <a:bodyPr/>
                    <a:lstStyle/>
                    <a:p>
                      <a:endParaRPr lang="en-US"/>
                    </a:p>
                  </a:txBody>
                  <a:tcPr/>
                </a:tc>
                <a:tc>
                  <a:txBody>
                    <a:bodyPr/>
                    <a:lstStyle/>
                    <a:p>
                      <a:pPr algn="ctr"/>
                      <a:r>
                        <a:rPr lang="en-US" dirty="0"/>
                        <a:t>Kaiser HMO (ASCIP)</a:t>
                      </a:r>
                    </a:p>
                  </a:txBody>
                  <a:tcPr/>
                </a:tc>
                <a:tc>
                  <a:txBody>
                    <a:bodyPr/>
                    <a:lstStyle/>
                    <a:p>
                      <a:pPr algn="ctr"/>
                      <a:r>
                        <a:rPr lang="en-US" dirty="0"/>
                        <a:t>+8.53%</a:t>
                      </a:r>
                    </a:p>
                  </a:txBody>
                  <a:tcPr/>
                </a:tc>
                <a:extLst>
                  <a:ext uri="{0D108BD9-81ED-4DB2-BD59-A6C34878D82A}">
                    <a16:rowId xmlns:a16="http://schemas.microsoft.com/office/drawing/2014/main" val="3975039010"/>
                  </a:ext>
                </a:extLst>
              </a:tr>
              <a:tr h="370840">
                <a:tc>
                  <a:txBody>
                    <a:bodyPr/>
                    <a:lstStyle/>
                    <a:p>
                      <a:pPr algn="ctr"/>
                      <a:r>
                        <a:rPr lang="en-US" dirty="0"/>
                        <a:t>Retiree Medical (RetireeFirst)</a:t>
                      </a:r>
                    </a:p>
                  </a:txBody>
                  <a:tcPr/>
                </a:tc>
                <a:tc>
                  <a:txBody>
                    <a:bodyPr/>
                    <a:lstStyle/>
                    <a:p>
                      <a:pPr algn="ctr"/>
                      <a:r>
                        <a:rPr lang="en-US" dirty="0"/>
                        <a:t>Anthem Medicare Advantage Plan</a:t>
                      </a:r>
                    </a:p>
                  </a:txBody>
                  <a:tcPr/>
                </a:tc>
                <a:tc>
                  <a:txBody>
                    <a:bodyPr/>
                    <a:lstStyle/>
                    <a:p>
                      <a:pPr algn="ctr"/>
                      <a:r>
                        <a:rPr lang="en-US" dirty="0"/>
                        <a:t>+15.98%</a:t>
                      </a:r>
                    </a:p>
                  </a:txBody>
                  <a:tcPr/>
                </a:tc>
                <a:extLst>
                  <a:ext uri="{0D108BD9-81ED-4DB2-BD59-A6C34878D82A}">
                    <a16:rowId xmlns:a16="http://schemas.microsoft.com/office/drawing/2014/main" val="2743014330"/>
                  </a:ext>
                </a:extLst>
              </a:tr>
              <a:tr h="370840">
                <a:tc rowSpan="2">
                  <a:txBody>
                    <a:bodyPr/>
                    <a:lstStyle/>
                    <a:p>
                      <a:pPr algn="ctr"/>
                      <a:r>
                        <a:rPr lang="en-US" dirty="0"/>
                        <a:t>Dental</a:t>
                      </a:r>
                    </a:p>
                  </a:txBody>
                  <a:tcPr anchor="ctr"/>
                </a:tc>
                <a:tc>
                  <a:txBody>
                    <a:bodyPr/>
                    <a:lstStyle/>
                    <a:p>
                      <a:pPr algn="ctr"/>
                      <a:r>
                        <a:rPr lang="en-US" dirty="0"/>
                        <a:t>Delta Dental PPO (CICCS)</a:t>
                      </a:r>
                    </a:p>
                  </a:txBody>
                  <a:tcPr/>
                </a:tc>
                <a:tc>
                  <a:txBody>
                    <a:bodyPr/>
                    <a:lstStyle/>
                    <a:p>
                      <a:pPr algn="ctr"/>
                      <a:r>
                        <a:rPr lang="en-US" dirty="0"/>
                        <a:t>+10%</a:t>
                      </a:r>
                    </a:p>
                  </a:txBody>
                  <a:tcPr/>
                </a:tc>
                <a:extLst>
                  <a:ext uri="{0D108BD9-81ED-4DB2-BD59-A6C34878D82A}">
                    <a16:rowId xmlns:a16="http://schemas.microsoft.com/office/drawing/2014/main" val="2219845135"/>
                  </a:ext>
                </a:extLst>
              </a:tr>
              <a:tr h="370840">
                <a:tc vMerge="1">
                  <a:txBody>
                    <a:bodyPr/>
                    <a:lstStyle/>
                    <a:p>
                      <a:endParaRPr lang="en-US"/>
                    </a:p>
                  </a:txBody>
                  <a:tcPr/>
                </a:tc>
                <a:tc>
                  <a:txBody>
                    <a:bodyPr/>
                    <a:lstStyle/>
                    <a:p>
                      <a:pPr algn="ctr"/>
                      <a:r>
                        <a:rPr lang="en-US" dirty="0"/>
                        <a:t>DeltaCare HMO (ASCIP)</a:t>
                      </a:r>
                    </a:p>
                  </a:txBody>
                  <a:tcPr/>
                </a:tc>
                <a:tc>
                  <a:txBody>
                    <a:bodyPr/>
                    <a:lstStyle/>
                    <a:p>
                      <a:pPr algn="ctr"/>
                      <a:r>
                        <a:rPr lang="en-US" dirty="0"/>
                        <a:t>Rate Pass</a:t>
                      </a:r>
                    </a:p>
                  </a:txBody>
                  <a:tcPr/>
                </a:tc>
                <a:extLst>
                  <a:ext uri="{0D108BD9-81ED-4DB2-BD59-A6C34878D82A}">
                    <a16:rowId xmlns:a16="http://schemas.microsoft.com/office/drawing/2014/main" val="2567132588"/>
                  </a:ext>
                </a:extLst>
              </a:tr>
              <a:tr h="370840">
                <a:tc>
                  <a:txBody>
                    <a:bodyPr/>
                    <a:lstStyle/>
                    <a:p>
                      <a:pPr lvl="0" algn="ctr">
                        <a:buNone/>
                      </a:pPr>
                      <a:r>
                        <a:rPr lang="en-US" dirty="0"/>
                        <a:t>Vision</a:t>
                      </a:r>
                    </a:p>
                  </a:txBody>
                  <a:tcPr/>
                </a:tc>
                <a:tc>
                  <a:txBody>
                    <a:bodyPr/>
                    <a:lstStyle/>
                    <a:p>
                      <a:pPr algn="ctr"/>
                      <a:r>
                        <a:rPr lang="en-US" dirty="0"/>
                        <a:t>VSP (CICCS)</a:t>
                      </a:r>
                    </a:p>
                  </a:txBody>
                  <a:tcPr/>
                </a:tc>
                <a:tc>
                  <a:txBody>
                    <a:bodyPr/>
                    <a:lstStyle/>
                    <a:p>
                      <a:pPr algn="ctr"/>
                      <a:r>
                        <a:rPr lang="en-US" dirty="0"/>
                        <a:t>Rate Pass</a:t>
                      </a:r>
                    </a:p>
                  </a:txBody>
                  <a:tcPr/>
                </a:tc>
                <a:extLst>
                  <a:ext uri="{0D108BD9-81ED-4DB2-BD59-A6C34878D82A}">
                    <a16:rowId xmlns:a16="http://schemas.microsoft.com/office/drawing/2014/main" val="1868475454"/>
                  </a:ext>
                </a:extLst>
              </a:tr>
              <a:tr h="370840">
                <a:tc>
                  <a:txBody>
                    <a:bodyPr/>
                    <a:lstStyle/>
                    <a:p>
                      <a:pPr lvl="0" algn="ctr">
                        <a:buNone/>
                      </a:pPr>
                      <a:r>
                        <a:rPr lang="en-US" dirty="0"/>
                        <a:t>Basic Life / Supplemental Life</a:t>
                      </a:r>
                    </a:p>
                  </a:txBody>
                  <a:tcPr/>
                </a:tc>
                <a:tc>
                  <a:txBody>
                    <a:bodyPr/>
                    <a:lstStyle/>
                    <a:p>
                      <a:pPr algn="ctr"/>
                      <a:r>
                        <a:rPr lang="en-US" dirty="0"/>
                        <a:t>The Hartford</a:t>
                      </a:r>
                    </a:p>
                  </a:txBody>
                  <a:tcPr/>
                </a:tc>
                <a:tc>
                  <a:txBody>
                    <a:bodyPr/>
                    <a:lstStyle/>
                    <a:p>
                      <a:pPr algn="ctr"/>
                      <a:r>
                        <a:rPr lang="en-US" dirty="0"/>
                        <a:t>Rate Pass</a:t>
                      </a:r>
                    </a:p>
                  </a:txBody>
                  <a:tcPr/>
                </a:tc>
                <a:extLst>
                  <a:ext uri="{0D108BD9-81ED-4DB2-BD59-A6C34878D82A}">
                    <a16:rowId xmlns:a16="http://schemas.microsoft.com/office/drawing/2014/main" val="4139017881"/>
                  </a:ext>
                </a:extLst>
              </a:tr>
            </a:tbl>
          </a:graphicData>
        </a:graphic>
      </p:graphicFrame>
    </p:spTree>
    <p:extLst>
      <p:ext uri="{BB962C8B-B14F-4D97-AF65-F5344CB8AC3E}">
        <p14:creationId xmlns:p14="http://schemas.microsoft.com/office/powerpoint/2010/main" val="314923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0739-254F-1379-7B86-4F04B815D3E5}"/>
              </a:ext>
            </a:extLst>
          </p:cNvPr>
          <p:cNvSpPr>
            <a:spLocks noGrp="1"/>
          </p:cNvSpPr>
          <p:nvPr>
            <p:ph type="title"/>
          </p:nvPr>
        </p:nvSpPr>
        <p:spPr/>
        <p:txBody>
          <a:bodyPr/>
          <a:lstStyle/>
          <a:p>
            <a:r>
              <a:rPr lang="en-US" dirty="0"/>
              <a:t>Renewal Cost Summary</a:t>
            </a:r>
          </a:p>
        </p:txBody>
      </p:sp>
      <p:graphicFrame>
        <p:nvGraphicFramePr>
          <p:cNvPr id="4" name="Content Placeholder 3">
            <a:extLst>
              <a:ext uri="{FF2B5EF4-FFF2-40B4-BE49-F238E27FC236}">
                <a16:creationId xmlns:a16="http://schemas.microsoft.com/office/drawing/2014/main" id="{119FFBBA-04E4-DF31-0BEB-0A6CCCC91018}"/>
              </a:ext>
            </a:extLst>
          </p:cNvPr>
          <p:cNvGraphicFramePr>
            <a:graphicFrameLocks noGrp="1"/>
          </p:cNvGraphicFramePr>
          <p:nvPr>
            <p:ph idx="1"/>
            <p:extLst>
              <p:ext uri="{D42A27DB-BD31-4B8C-83A1-F6EECF244321}">
                <p14:modId xmlns:p14="http://schemas.microsoft.com/office/powerpoint/2010/main" val="2215122322"/>
              </p:ext>
            </p:extLst>
          </p:nvPr>
        </p:nvGraphicFramePr>
        <p:xfrm>
          <a:off x="2036617" y="1506249"/>
          <a:ext cx="7864766" cy="2437680"/>
        </p:xfrm>
        <a:graphic>
          <a:graphicData uri="http://schemas.openxmlformats.org/drawingml/2006/table">
            <a:tbl>
              <a:tblPr firstRow="1" bandRow="1">
                <a:tableStyleId>{5C22544A-7EE6-4342-B048-85BDC9FD1C3A}</a:tableStyleId>
              </a:tblPr>
              <a:tblGrid>
                <a:gridCol w="1342884">
                  <a:extLst>
                    <a:ext uri="{9D8B030D-6E8A-4147-A177-3AD203B41FA5}">
                      <a16:colId xmlns:a16="http://schemas.microsoft.com/office/drawing/2014/main" val="1245411104"/>
                    </a:ext>
                  </a:extLst>
                </a:gridCol>
                <a:gridCol w="2845971">
                  <a:extLst>
                    <a:ext uri="{9D8B030D-6E8A-4147-A177-3AD203B41FA5}">
                      <a16:colId xmlns:a16="http://schemas.microsoft.com/office/drawing/2014/main" val="772345734"/>
                    </a:ext>
                  </a:extLst>
                </a:gridCol>
                <a:gridCol w="1828206">
                  <a:extLst>
                    <a:ext uri="{9D8B030D-6E8A-4147-A177-3AD203B41FA5}">
                      <a16:colId xmlns:a16="http://schemas.microsoft.com/office/drawing/2014/main" val="785828545"/>
                    </a:ext>
                  </a:extLst>
                </a:gridCol>
                <a:gridCol w="1847705">
                  <a:extLst>
                    <a:ext uri="{9D8B030D-6E8A-4147-A177-3AD203B41FA5}">
                      <a16:colId xmlns:a16="http://schemas.microsoft.com/office/drawing/2014/main" val="449566621"/>
                    </a:ext>
                  </a:extLst>
                </a:gridCol>
              </a:tblGrid>
              <a:tr h="348240">
                <a:tc>
                  <a:txBody>
                    <a:bodyPr/>
                    <a:lstStyle/>
                    <a:p>
                      <a:r>
                        <a:rPr lang="en-US" sz="1600" dirty="0"/>
                        <a:t>Coverage</a:t>
                      </a:r>
                    </a:p>
                  </a:txBody>
                  <a:tcPr/>
                </a:tc>
                <a:tc>
                  <a:txBody>
                    <a:bodyPr/>
                    <a:lstStyle/>
                    <a:p>
                      <a:pPr algn="ctr"/>
                      <a:r>
                        <a:rPr lang="en-US" sz="1600" dirty="0"/>
                        <a:t>Plan</a:t>
                      </a:r>
                    </a:p>
                  </a:txBody>
                  <a:tcPr/>
                </a:tc>
                <a:tc>
                  <a:txBody>
                    <a:bodyPr/>
                    <a:lstStyle/>
                    <a:p>
                      <a:pPr algn="ctr"/>
                      <a:r>
                        <a:rPr lang="en-US" sz="1600" dirty="0"/>
                        <a:t>2025</a:t>
                      </a:r>
                    </a:p>
                  </a:txBody>
                  <a:tcPr/>
                </a:tc>
                <a:tc>
                  <a:txBody>
                    <a:bodyPr/>
                    <a:lstStyle/>
                    <a:p>
                      <a:pPr algn="ctr"/>
                      <a:r>
                        <a:rPr lang="en-US" sz="1600" dirty="0"/>
                        <a:t>2026</a:t>
                      </a:r>
                    </a:p>
                  </a:txBody>
                  <a:tcPr/>
                </a:tc>
                <a:extLst>
                  <a:ext uri="{0D108BD9-81ED-4DB2-BD59-A6C34878D82A}">
                    <a16:rowId xmlns:a16="http://schemas.microsoft.com/office/drawing/2014/main" val="69187309"/>
                  </a:ext>
                </a:extLst>
              </a:tr>
              <a:tr h="348240">
                <a:tc rowSpan="3">
                  <a:txBody>
                    <a:bodyPr/>
                    <a:lstStyle/>
                    <a:p>
                      <a:pPr algn="ctr"/>
                      <a:r>
                        <a:rPr lang="en-US" sz="1600" dirty="0"/>
                        <a:t>Medical</a:t>
                      </a:r>
                    </a:p>
                  </a:txBody>
                  <a:tcPr anchor="ctr"/>
                </a:tc>
                <a:tc>
                  <a:txBody>
                    <a:bodyPr/>
                    <a:lstStyle/>
                    <a:p>
                      <a:pPr algn="ctr"/>
                      <a:r>
                        <a:rPr lang="en-US" sz="1600" dirty="0"/>
                        <a:t>Anthem HMO (ASCIP)</a:t>
                      </a:r>
                    </a:p>
                  </a:txBody>
                  <a:tcPr/>
                </a:tc>
                <a:tc>
                  <a:txBody>
                    <a:bodyPr/>
                    <a:lstStyle/>
                    <a:p>
                      <a:pPr algn="ctr"/>
                      <a:r>
                        <a:rPr lang="en-US" sz="1600" dirty="0"/>
                        <a:t>$11,540,884.20</a:t>
                      </a:r>
                    </a:p>
                  </a:txBody>
                  <a:tcPr/>
                </a:tc>
                <a:tc>
                  <a:txBody>
                    <a:bodyPr/>
                    <a:lstStyle/>
                    <a:p>
                      <a:pPr algn="ctr"/>
                      <a:r>
                        <a:rPr lang="en-US" sz="1600" dirty="0"/>
                        <a:t>$13,272,143.76</a:t>
                      </a:r>
                    </a:p>
                  </a:txBody>
                  <a:tcPr/>
                </a:tc>
                <a:extLst>
                  <a:ext uri="{0D108BD9-81ED-4DB2-BD59-A6C34878D82A}">
                    <a16:rowId xmlns:a16="http://schemas.microsoft.com/office/drawing/2014/main" val="1693138962"/>
                  </a:ext>
                </a:extLst>
              </a:tr>
              <a:tr h="348240">
                <a:tc vMerge="1">
                  <a:txBody>
                    <a:bodyPr/>
                    <a:lstStyle/>
                    <a:p>
                      <a:endParaRPr lang="en-US"/>
                    </a:p>
                  </a:txBody>
                  <a:tcPr/>
                </a:tc>
                <a:tc>
                  <a:txBody>
                    <a:bodyPr/>
                    <a:lstStyle/>
                    <a:p>
                      <a:pPr algn="ctr"/>
                      <a:r>
                        <a:rPr lang="en-US" sz="1600" dirty="0"/>
                        <a:t>Anthem PPO (ASCIP)</a:t>
                      </a:r>
                    </a:p>
                  </a:txBody>
                  <a:tcPr/>
                </a:tc>
                <a:tc>
                  <a:txBody>
                    <a:bodyPr/>
                    <a:lstStyle/>
                    <a:p>
                      <a:pPr algn="ctr"/>
                      <a:r>
                        <a:rPr lang="en-US" sz="1600" dirty="0"/>
                        <a:t>$10,608,508.68</a:t>
                      </a:r>
                    </a:p>
                  </a:txBody>
                  <a:tcPr/>
                </a:tc>
                <a:tc>
                  <a:txBody>
                    <a:bodyPr/>
                    <a:lstStyle/>
                    <a:p>
                      <a:pPr algn="ctr"/>
                      <a:r>
                        <a:rPr lang="en-US" sz="1600" dirty="0"/>
                        <a:t>$11,563,277.16</a:t>
                      </a:r>
                    </a:p>
                  </a:txBody>
                  <a:tcPr/>
                </a:tc>
                <a:extLst>
                  <a:ext uri="{0D108BD9-81ED-4DB2-BD59-A6C34878D82A}">
                    <a16:rowId xmlns:a16="http://schemas.microsoft.com/office/drawing/2014/main" val="1790261027"/>
                  </a:ext>
                </a:extLst>
              </a:tr>
              <a:tr h="348240">
                <a:tc vMerge="1">
                  <a:txBody>
                    <a:bodyPr/>
                    <a:lstStyle/>
                    <a:p>
                      <a:endParaRPr lang="en-US"/>
                    </a:p>
                  </a:txBody>
                  <a:tcPr/>
                </a:tc>
                <a:tc>
                  <a:txBody>
                    <a:bodyPr/>
                    <a:lstStyle/>
                    <a:p>
                      <a:pPr algn="ctr"/>
                      <a:r>
                        <a:rPr lang="en-US" sz="1600" dirty="0"/>
                        <a:t>Kaiser HMO (ASCIP)</a:t>
                      </a:r>
                    </a:p>
                  </a:txBody>
                  <a:tcPr/>
                </a:tc>
                <a:tc>
                  <a:txBody>
                    <a:bodyPr/>
                    <a:lstStyle/>
                    <a:p>
                      <a:pPr algn="ctr"/>
                      <a:r>
                        <a:rPr lang="en-US" sz="1600" dirty="0"/>
                        <a:t>$5,570,186.56</a:t>
                      </a:r>
                    </a:p>
                  </a:txBody>
                  <a:tcPr/>
                </a:tc>
                <a:tc>
                  <a:txBody>
                    <a:bodyPr/>
                    <a:lstStyle/>
                    <a:p>
                      <a:pPr algn="ctr"/>
                      <a:r>
                        <a:rPr lang="en-US" sz="1600" dirty="0"/>
                        <a:t>6,045,499.68</a:t>
                      </a:r>
                    </a:p>
                  </a:txBody>
                  <a:tcPr/>
                </a:tc>
                <a:extLst>
                  <a:ext uri="{0D108BD9-81ED-4DB2-BD59-A6C34878D82A}">
                    <a16:rowId xmlns:a16="http://schemas.microsoft.com/office/drawing/2014/main" val="3975039010"/>
                  </a:ext>
                </a:extLst>
              </a:tr>
              <a:tr h="348240">
                <a:tc gridSpan="2">
                  <a:txBody>
                    <a:bodyPr/>
                    <a:lstStyle/>
                    <a:p>
                      <a:pPr algn="l"/>
                      <a:r>
                        <a:rPr lang="en-US" sz="1600" dirty="0"/>
                        <a:t>Annual Premium </a:t>
                      </a:r>
                    </a:p>
                  </a:txBody>
                  <a:tcPr anchor="ctr"/>
                </a:tc>
                <a:tc hMerge="1">
                  <a:txBody>
                    <a:bodyPr/>
                    <a:lstStyle/>
                    <a:p>
                      <a:pPr algn="ctr"/>
                      <a:r>
                        <a:rPr lang="en-US" dirty="0"/>
                        <a:t>Annual Premium </a:t>
                      </a:r>
                    </a:p>
                  </a:txBody>
                  <a:tcPr/>
                </a:tc>
                <a:tc>
                  <a:txBody>
                    <a:bodyPr/>
                    <a:lstStyle/>
                    <a:p>
                      <a:pPr algn="ctr"/>
                      <a:r>
                        <a:rPr lang="en-US" sz="1600" dirty="0"/>
                        <a:t>$27,719,575.44</a:t>
                      </a:r>
                    </a:p>
                  </a:txBody>
                  <a:tcPr/>
                </a:tc>
                <a:tc>
                  <a:txBody>
                    <a:bodyPr/>
                    <a:lstStyle/>
                    <a:p>
                      <a:pPr algn="ctr"/>
                      <a:r>
                        <a:rPr lang="en-US" sz="1600" dirty="0"/>
                        <a:t>$30,880,920.60</a:t>
                      </a:r>
                    </a:p>
                  </a:txBody>
                  <a:tcPr/>
                </a:tc>
                <a:extLst>
                  <a:ext uri="{0D108BD9-81ED-4DB2-BD59-A6C34878D82A}">
                    <a16:rowId xmlns:a16="http://schemas.microsoft.com/office/drawing/2014/main" val="1868475454"/>
                  </a:ext>
                </a:extLst>
              </a:tr>
              <a:tr h="34824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+11.40%</a:t>
                      </a:r>
                    </a:p>
                  </a:txBody>
                  <a:tcPr/>
                </a:tc>
                <a:extLst>
                  <a:ext uri="{0D108BD9-81ED-4DB2-BD59-A6C34878D82A}">
                    <a16:rowId xmlns:a16="http://schemas.microsoft.com/office/drawing/2014/main" val="1465648514"/>
                  </a:ext>
                </a:extLst>
              </a:tr>
              <a:tr h="34824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+$3,161,345.16</a:t>
                      </a:r>
                    </a:p>
                  </a:txBody>
                  <a:tcPr/>
                </a:tc>
                <a:extLst>
                  <a:ext uri="{0D108BD9-81ED-4DB2-BD59-A6C34878D82A}">
                    <a16:rowId xmlns:a16="http://schemas.microsoft.com/office/drawing/2014/main" val="2099012475"/>
                  </a:ext>
                </a:extLst>
              </a:tr>
            </a:tbl>
          </a:graphicData>
        </a:graphic>
      </p:graphicFrame>
      <p:graphicFrame>
        <p:nvGraphicFramePr>
          <p:cNvPr id="5" name="Content Placeholder 3">
            <a:extLst>
              <a:ext uri="{FF2B5EF4-FFF2-40B4-BE49-F238E27FC236}">
                <a16:creationId xmlns:a16="http://schemas.microsoft.com/office/drawing/2014/main" id="{BD2F108C-85AE-2A80-524B-AB5C8A70EFCD}"/>
              </a:ext>
            </a:extLst>
          </p:cNvPr>
          <p:cNvGraphicFramePr>
            <a:graphicFrameLocks/>
          </p:cNvGraphicFramePr>
          <p:nvPr>
            <p:extLst>
              <p:ext uri="{D42A27DB-BD31-4B8C-83A1-F6EECF244321}">
                <p14:modId xmlns:p14="http://schemas.microsoft.com/office/powerpoint/2010/main" val="957558993"/>
              </p:ext>
            </p:extLst>
          </p:nvPr>
        </p:nvGraphicFramePr>
        <p:xfrm>
          <a:off x="2036618" y="4069138"/>
          <a:ext cx="7864765" cy="2011680"/>
        </p:xfrm>
        <a:graphic>
          <a:graphicData uri="http://schemas.openxmlformats.org/drawingml/2006/table">
            <a:tbl>
              <a:tblPr firstRow="1" bandRow="1">
                <a:tableStyleId>{5C22544A-7EE6-4342-B048-85BDC9FD1C3A}</a:tableStyleId>
              </a:tblPr>
              <a:tblGrid>
                <a:gridCol w="1342884">
                  <a:extLst>
                    <a:ext uri="{9D8B030D-6E8A-4147-A177-3AD203B41FA5}">
                      <a16:colId xmlns:a16="http://schemas.microsoft.com/office/drawing/2014/main" val="1245411104"/>
                    </a:ext>
                  </a:extLst>
                </a:gridCol>
                <a:gridCol w="2874242">
                  <a:extLst>
                    <a:ext uri="{9D8B030D-6E8A-4147-A177-3AD203B41FA5}">
                      <a16:colId xmlns:a16="http://schemas.microsoft.com/office/drawing/2014/main" val="772345734"/>
                    </a:ext>
                  </a:extLst>
                </a:gridCol>
                <a:gridCol w="1884750">
                  <a:extLst>
                    <a:ext uri="{9D8B030D-6E8A-4147-A177-3AD203B41FA5}">
                      <a16:colId xmlns:a16="http://schemas.microsoft.com/office/drawing/2014/main" val="785828545"/>
                    </a:ext>
                  </a:extLst>
                </a:gridCol>
                <a:gridCol w="1762889">
                  <a:extLst>
                    <a:ext uri="{9D8B030D-6E8A-4147-A177-3AD203B41FA5}">
                      <a16:colId xmlns:a16="http://schemas.microsoft.com/office/drawing/2014/main" val="449566621"/>
                    </a:ext>
                  </a:extLst>
                </a:gridCol>
              </a:tblGrid>
              <a:tr h="313180">
                <a:tc>
                  <a:txBody>
                    <a:bodyPr/>
                    <a:lstStyle/>
                    <a:p>
                      <a:r>
                        <a:rPr lang="en-US" sz="1600" dirty="0"/>
                        <a:t>Coverage</a:t>
                      </a:r>
                    </a:p>
                  </a:txBody>
                  <a:tcPr/>
                </a:tc>
                <a:tc>
                  <a:txBody>
                    <a:bodyPr/>
                    <a:lstStyle/>
                    <a:p>
                      <a:pPr algn="ctr"/>
                      <a:r>
                        <a:rPr lang="en-US" sz="1600" dirty="0"/>
                        <a:t>Plan</a:t>
                      </a:r>
                    </a:p>
                  </a:txBody>
                  <a:tcPr/>
                </a:tc>
                <a:tc>
                  <a:txBody>
                    <a:bodyPr/>
                    <a:lstStyle/>
                    <a:p>
                      <a:pPr algn="ctr"/>
                      <a:r>
                        <a:rPr lang="en-US" sz="1600" dirty="0"/>
                        <a:t>2025</a:t>
                      </a:r>
                    </a:p>
                  </a:txBody>
                  <a:tcPr/>
                </a:tc>
                <a:tc>
                  <a:txBody>
                    <a:bodyPr/>
                    <a:lstStyle/>
                    <a:p>
                      <a:pPr algn="ctr"/>
                      <a:r>
                        <a:rPr lang="en-US" sz="1600" dirty="0"/>
                        <a:t>2026</a:t>
                      </a:r>
                    </a:p>
                  </a:txBody>
                  <a:tcPr/>
                </a:tc>
                <a:extLst>
                  <a:ext uri="{0D108BD9-81ED-4DB2-BD59-A6C34878D82A}">
                    <a16:rowId xmlns:a16="http://schemas.microsoft.com/office/drawing/2014/main" val="69187309"/>
                  </a:ext>
                </a:extLst>
              </a:tr>
              <a:tr h="313180">
                <a:tc>
                  <a:txBody>
                    <a:bodyPr/>
                    <a:lstStyle/>
                    <a:p>
                      <a:pPr algn="ctr"/>
                      <a:r>
                        <a:rPr lang="en-US" sz="1600" dirty="0"/>
                        <a:t>Dental</a:t>
                      </a:r>
                    </a:p>
                  </a:txBody>
                  <a:tcPr anchor="ctr"/>
                </a:tc>
                <a:tc>
                  <a:txBody>
                    <a:bodyPr/>
                    <a:lstStyle/>
                    <a:p>
                      <a:pPr algn="ctr"/>
                      <a:r>
                        <a:rPr lang="en-US" sz="1600" dirty="0"/>
                        <a:t>Delta Dental PPO (CICCS)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$1,661,845.20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$1,828,024.92</a:t>
                      </a:r>
                    </a:p>
                  </a:txBody>
                  <a:tcPr/>
                </a:tc>
                <a:extLst>
                  <a:ext uri="{0D108BD9-81ED-4DB2-BD59-A6C34878D82A}">
                    <a16:rowId xmlns:a16="http://schemas.microsoft.com/office/drawing/2014/main" val="1868475454"/>
                  </a:ext>
                </a:extLst>
              </a:tr>
              <a:tr h="313180">
                <a:tc>
                  <a:txBody>
                    <a:bodyPr/>
                    <a:lstStyle/>
                    <a:p>
                      <a:pPr lvl="0" algn="ctr">
                        <a:buNone/>
                      </a:pPr>
                      <a:r>
                        <a:rPr lang="en-US" sz="1600" dirty="0"/>
                        <a:t>Vision</a:t>
                      </a:r>
                    </a:p>
                  </a:txBody>
                  <a:tcPr/>
                </a:tc>
                <a:tc>
                  <a:txBody>
                    <a:bodyPr/>
                    <a:lstStyle/>
                    <a:p>
                      <a:pPr algn="ctr"/>
                      <a:r>
                        <a:rPr lang="en-US" sz="1600" dirty="0"/>
                        <a:t>VSP (CICCS)</a:t>
                      </a:r>
                    </a:p>
                  </a:txBody>
                  <a:tcPr/>
                </a:tc>
                <a:tc>
                  <a:txBody>
                    <a:bodyPr/>
                    <a:lstStyle/>
                    <a:p>
                      <a:pPr algn="ctr"/>
                      <a:r>
                        <a:rPr lang="en-US" sz="1600" dirty="0"/>
                        <a:t>$220,707.84</a:t>
                      </a:r>
                    </a:p>
                  </a:txBody>
                  <a:tcPr/>
                </a:tc>
                <a:tc>
                  <a:txBody>
                    <a:bodyPr/>
                    <a:lstStyle/>
                    <a:p>
                      <a:pPr algn="ctr"/>
                      <a:r>
                        <a:rPr lang="en-US" sz="1600" dirty="0"/>
                        <a:t>$220,707.84</a:t>
                      </a:r>
                    </a:p>
                  </a:txBody>
                  <a:tcPr/>
                </a:tc>
                <a:extLst>
                  <a:ext uri="{0D108BD9-81ED-4DB2-BD59-A6C34878D82A}">
                    <a16:rowId xmlns:a16="http://schemas.microsoft.com/office/drawing/2014/main" val="1465648514"/>
                  </a:ext>
                </a:extLst>
              </a:tr>
              <a:tr h="313180">
                <a:tc gridSpan="2">
                  <a:txBody>
                    <a:bodyPr/>
                    <a:lstStyle/>
                    <a:p>
                      <a:pPr algn="l"/>
                      <a:r>
                        <a:rPr lang="en-US" sz="1600" dirty="0"/>
                        <a:t>Annual Premium </a:t>
                      </a:r>
                    </a:p>
                  </a:txBody>
                  <a:tcPr anchor="ctr"/>
                </a:tc>
                <a:tc hMerge="1">
                  <a:txBody>
                    <a:bodyPr/>
                    <a:lstStyle/>
                    <a:p>
                      <a:pPr algn="ctr"/>
                      <a:r>
                        <a:rPr lang="en-US" dirty="0"/>
                        <a:t>Annual Premium </a:t>
                      </a:r>
                    </a:p>
                  </a:txBody>
                  <a:tcPr/>
                </a:tc>
                <a:tc>
                  <a:txBody>
                    <a:bodyPr/>
                    <a:lstStyle/>
                    <a:p>
                      <a:pPr algn="ctr"/>
                      <a:r>
                        <a:rPr lang="en-US" sz="1600" dirty="0"/>
                        <a:t>$1,882,553.04</a:t>
                      </a:r>
                    </a:p>
                  </a:txBody>
                  <a:tcPr/>
                </a:tc>
                <a:tc>
                  <a:txBody>
                    <a:bodyPr/>
                    <a:lstStyle/>
                    <a:p>
                      <a:pPr algn="ctr"/>
                      <a:r>
                        <a:rPr lang="en-US" sz="1600" dirty="0"/>
                        <a:t>$2,048,732.76</a:t>
                      </a:r>
                    </a:p>
                  </a:txBody>
                  <a:tcPr/>
                </a:tc>
                <a:extLst>
                  <a:ext uri="{0D108BD9-81ED-4DB2-BD59-A6C34878D82A}">
                    <a16:rowId xmlns:a16="http://schemas.microsoft.com/office/drawing/2014/main" val="4250351180"/>
                  </a:ext>
                </a:extLst>
              </a:tr>
              <a:tr h="31318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8.83%</a:t>
                      </a:r>
                    </a:p>
                  </a:txBody>
                  <a:tcPr/>
                </a:tc>
                <a:extLst>
                  <a:ext uri="{0D108BD9-81ED-4DB2-BD59-A6C34878D82A}">
                    <a16:rowId xmlns:a16="http://schemas.microsoft.com/office/drawing/2014/main" val="3898243015"/>
                  </a:ext>
                </a:extLst>
              </a:tr>
              <a:tr h="31318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+$166,179.72</a:t>
                      </a:r>
                    </a:p>
                  </a:txBody>
                  <a:tcPr/>
                </a:tc>
                <a:extLst>
                  <a:ext uri="{0D108BD9-81ED-4DB2-BD59-A6C34878D82A}">
                    <a16:rowId xmlns:a16="http://schemas.microsoft.com/office/drawing/2014/main" val="272424346"/>
                  </a:ext>
                </a:extLst>
              </a:tr>
            </a:tbl>
          </a:graphicData>
        </a:graphic>
      </p:graphicFrame>
    </p:spTree>
    <p:extLst>
      <p:ext uri="{BB962C8B-B14F-4D97-AF65-F5344CB8AC3E}">
        <p14:creationId xmlns:p14="http://schemas.microsoft.com/office/powerpoint/2010/main" val="233573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2026 Medical Marketing</a:t>
            </a:r>
          </a:p>
        </p:txBody>
      </p:sp>
    </p:spTree>
    <p:extLst>
      <p:ext uri="{BB962C8B-B14F-4D97-AF65-F5344CB8AC3E}">
        <p14:creationId xmlns:p14="http://schemas.microsoft.com/office/powerpoint/2010/main" val="394835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8FF55-BE84-A1E2-31FD-3C740F5DE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EFD90-FDD7-E983-CA7A-D865D45E1567}"/>
              </a:ext>
            </a:extLst>
          </p:cNvPr>
          <p:cNvSpPr>
            <a:spLocks noGrp="1"/>
          </p:cNvSpPr>
          <p:nvPr>
            <p:ph type="title"/>
          </p:nvPr>
        </p:nvSpPr>
        <p:spPr/>
        <p:txBody>
          <a:bodyPr/>
          <a:lstStyle/>
          <a:p>
            <a:r>
              <a:rPr lang="en-US" dirty="0"/>
              <a:t>Medical Marketing </a:t>
            </a:r>
          </a:p>
        </p:txBody>
      </p:sp>
      <p:graphicFrame>
        <p:nvGraphicFramePr>
          <p:cNvPr id="8" name="Table 7">
            <a:extLst>
              <a:ext uri="{FF2B5EF4-FFF2-40B4-BE49-F238E27FC236}">
                <a16:creationId xmlns:a16="http://schemas.microsoft.com/office/drawing/2014/main" id="{181D19F2-6E9B-60A4-08ED-E5874219592A}"/>
              </a:ext>
            </a:extLst>
          </p:cNvPr>
          <p:cNvGraphicFramePr>
            <a:graphicFrameLocks noGrp="1"/>
          </p:cNvGraphicFramePr>
          <p:nvPr>
            <p:extLst>
              <p:ext uri="{D42A27DB-BD31-4B8C-83A1-F6EECF244321}">
                <p14:modId xmlns:p14="http://schemas.microsoft.com/office/powerpoint/2010/main" val="49326727"/>
              </p:ext>
            </p:extLst>
          </p:nvPr>
        </p:nvGraphicFramePr>
        <p:xfrm>
          <a:off x="2260600" y="1729316"/>
          <a:ext cx="6645276" cy="1112520"/>
        </p:xfrm>
        <a:graphic>
          <a:graphicData uri="http://schemas.openxmlformats.org/drawingml/2006/table">
            <a:tbl>
              <a:tblPr firstRow="1" bandRow="1">
                <a:tableStyleId>{5C22544A-7EE6-4342-B048-85BDC9FD1C3A}</a:tableStyleId>
              </a:tblPr>
              <a:tblGrid>
                <a:gridCol w="3322638">
                  <a:extLst>
                    <a:ext uri="{9D8B030D-6E8A-4147-A177-3AD203B41FA5}">
                      <a16:colId xmlns:a16="http://schemas.microsoft.com/office/drawing/2014/main" val="1069660080"/>
                    </a:ext>
                  </a:extLst>
                </a:gridCol>
                <a:gridCol w="3322638">
                  <a:extLst>
                    <a:ext uri="{9D8B030D-6E8A-4147-A177-3AD203B41FA5}">
                      <a16:colId xmlns:a16="http://schemas.microsoft.com/office/drawing/2014/main" val="3047536197"/>
                    </a:ext>
                  </a:extLst>
                </a:gridCol>
              </a:tblGrid>
              <a:tr h="370840">
                <a:tc>
                  <a:txBody>
                    <a:bodyPr/>
                    <a:lstStyle/>
                    <a:p>
                      <a:r>
                        <a:rPr lang="en-US" dirty="0"/>
                        <a:t>Stand Alone Carriers</a:t>
                      </a:r>
                    </a:p>
                  </a:txBody>
                  <a:tcPr/>
                </a:tc>
                <a:tc>
                  <a:txBody>
                    <a:bodyPr/>
                    <a:lstStyle/>
                    <a:p>
                      <a:endParaRPr lang="en-US" dirty="0"/>
                    </a:p>
                  </a:txBody>
                  <a:tcPr/>
                </a:tc>
                <a:extLst>
                  <a:ext uri="{0D108BD9-81ED-4DB2-BD59-A6C34878D82A}">
                    <a16:rowId xmlns:a16="http://schemas.microsoft.com/office/drawing/2014/main" val="32057514"/>
                  </a:ext>
                </a:extLst>
              </a:tr>
              <a:tr h="370840">
                <a:tc>
                  <a:txBody>
                    <a:bodyPr/>
                    <a:lstStyle/>
                    <a:p>
                      <a:r>
                        <a:rPr lang="en-US" dirty="0"/>
                        <a:t>Medical/Rx</a:t>
                      </a:r>
                    </a:p>
                  </a:txBody>
                  <a:tcPr/>
                </a:tc>
                <a:tc>
                  <a:txBody>
                    <a:bodyPr/>
                    <a:lstStyle/>
                    <a:p>
                      <a:r>
                        <a:rPr lang="en-US" dirty="0"/>
                        <a:t>Anthem</a:t>
                      </a:r>
                    </a:p>
                  </a:txBody>
                  <a:tcPr/>
                </a:tc>
                <a:extLst>
                  <a:ext uri="{0D108BD9-81ED-4DB2-BD59-A6C34878D82A}">
                    <a16:rowId xmlns:a16="http://schemas.microsoft.com/office/drawing/2014/main" val="1369883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 Kaiser</a:t>
                      </a:r>
                    </a:p>
                  </a:txBody>
                  <a:tcPr/>
                </a:tc>
                <a:extLst>
                  <a:ext uri="{0D108BD9-81ED-4DB2-BD59-A6C34878D82A}">
                    <a16:rowId xmlns:a16="http://schemas.microsoft.com/office/drawing/2014/main" val="3250784658"/>
                  </a:ext>
                </a:extLst>
              </a:tr>
            </a:tbl>
          </a:graphicData>
        </a:graphic>
      </p:graphicFrame>
      <p:graphicFrame>
        <p:nvGraphicFramePr>
          <p:cNvPr id="9" name="Table 8">
            <a:extLst>
              <a:ext uri="{FF2B5EF4-FFF2-40B4-BE49-F238E27FC236}">
                <a16:creationId xmlns:a16="http://schemas.microsoft.com/office/drawing/2014/main" id="{3AB7710A-89B0-530C-B2DA-0621A3F8F6EB}"/>
              </a:ext>
            </a:extLst>
          </p:cNvPr>
          <p:cNvGraphicFramePr>
            <a:graphicFrameLocks noGrp="1"/>
          </p:cNvGraphicFramePr>
          <p:nvPr>
            <p:extLst>
              <p:ext uri="{D42A27DB-BD31-4B8C-83A1-F6EECF244321}">
                <p14:modId xmlns:p14="http://schemas.microsoft.com/office/powerpoint/2010/main" val="1025674004"/>
              </p:ext>
            </p:extLst>
          </p:nvPr>
        </p:nvGraphicFramePr>
        <p:xfrm>
          <a:off x="2260600" y="3086100"/>
          <a:ext cx="6645276" cy="2595880"/>
        </p:xfrm>
        <a:graphic>
          <a:graphicData uri="http://schemas.openxmlformats.org/drawingml/2006/table">
            <a:tbl>
              <a:tblPr firstRow="1" bandRow="1">
                <a:tableStyleId>{5C22544A-7EE6-4342-B048-85BDC9FD1C3A}</a:tableStyleId>
              </a:tblPr>
              <a:tblGrid>
                <a:gridCol w="3322638">
                  <a:extLst>
                    <a:ext uri="{9D8B030D-6E8A-4147-A177-3AD203B41FA5}">
                      <a16:colId xmlns:a16="http://schemas.microsoft.com/office/drawing/2014/main" val="1069660080"/>
                    </a:ext>
                  </a:extLst>
                </a:gridCol>
                <a:gridCol w="3322638">
                  <a:extLst>
                    <a:ext uri="{9D8B030D-6E8A-4147-A177-3AD203B41FA5}">
                      <a16:colId xmlns:a16="http://schemas.microsoft.com/office/drawing/2014/main" val="3047536197"/>
                    </a:ext>
                  </a:extLst>
                </a:gridCol>
              </a:tblGrid>
              <a:tr h="370840">
                <a:tc>
                  <a:txBody>
                    <a:bodyPr/>
                    <a:lstStyle/>
                    <a:p>
                      <a:r>
                        <a:rPr lang="en-US" dirty="0"/>
                        <a:t>JPAs/Trusts</a:t>
                      </a:r>
                    </a:p>
                  </a:txBody>
                  <a:tcPr/>
                </a:tc>
                <a:tc>
                  <a:txBody>
                    <a:bodyPr/>
                    <a:lstStyle/>
                    <a:p>
                      <a:endParaRPr lang="en-US" dirty="0"/>
                    </a:p>
                  </a:txBody>
                  <a:tcPr/>
                </a:tc>
                <a:extLst>
                  <a:ext uri="{0D108BD9-81ED-4DB2-BD59-A6C34878D82A}">
                    <a16:rowId xmlns:a16="http://schemas.microsoft.com/office/drawing/2014/main" val="32057514"/>
                  </a:ext>
                </a:extLst>
              </a:tr>
              <a:tr h="370840">
                <a:tc>
                  <a:txBody>
                    <a:bodyPr/>
                    <a:lstStyle/>
                    <a:p>
                      <a:r>
                        <a:rPr lang="en-US" dirty="0"/>
                        <a:t>Medical/Rx</a:t>
                      </a:r>
                    </a:p>
                  </a:txBody>
                  <a:tcPr/>
                </a:tc>
                <a:tc>
                  <a:txBody>
                    <a:bodyPr/>
                    <a:lstStyle/>
                    <a:p>
                      <a:r>
                        <a:rPr lang="en-US" dirty="0"/>
                        <a:t>ASCIP – Incumbent</a:t>
                      </a:r>
                    </a:p>
                  </a:txBody>
                  <a:tcPr/>
                </a:tc>
                <a:extLst>
                  <a:ext uri="{0D108BD9-81ED-4DB2-BD59-A6C34878D82A}">
                    <a16:rowId xmlns:a16="http://schemas.microsoft.com/office/drawing/2014/main" val="1369883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CalPERS</a:t>
                      </a:r>
                    </a:p>
                  </a:txBody>
                  <a:tcPr/>
                </a:tc>
                <a:extLst>
                  <a:ext uri="{0D108BD9-81ED-4DB2-BD59-A6C34878D82A}">
                    <a16:rowId xmlns:a16="http://schemas.microsoft.com/office/drawing/2014/main" val="32507846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CVT (Anthem &amp; Kaiser)</a:t>
                      </a:r>
                    </a:p>
                  </a:txBody>
                  <a:tcPr/>
                </a:tc>
                <a:extLst>
                  <a:ext uri="{0D108BD9-81ED-4DB2-BD59-A6C34878D82A}">
                    <a16:rowId xmlns:a16="http://schemas.microsoft.com/office/drawing/2014/main" val="5113499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PACE (Anthem &amp; Kaiser)</a:t>
                      </a:r>
                    </a:p>
                  </a:txBody>
                  <a:tcPr/>
                </a:tc>
                <a:extLst>
                  <a:ext uri="{0D108BD9-81ED-4DB2-BD59-A6C34878D82A}">
                    <a16:rowId xmlns:a16="http://schemas.microsoft.com/office/drawing/2014/main" val="136230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REEP (Anthem &amp; Kaiser)</a:t>
                      </a:r>
                    </a:p>
                  </a:txBody>
                  <a:tcPr/>
                </a:tc>
                <a:extLst>
                  <a:ext uri="{0D108BD9-81ED-4DB2-BD59-A6C34878D82A}">
                    <a16:rowId xmlns:a16="http://schemas.microsoft.com/office/drawing/2014/main" val="38257762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Medical/Rx</a:t>
                      </a:r>
                    </a:p>
                  </a:txBody>
                  <a:tcPr/>
                </a:tc>
                <a:tc>
                  <a:txBody>
                    <a:bodyPr/>
                    <a:lstStyle/>
                    <a:p>
                      <a:r>
                        <a:rPr lang="en-US" dirty="0"/>
                        <a:t>SISC (Anthem &amp; Kaiser)</a:t>
                      </a:r>
                    </a:p>
                  </a:txBody>
                  <a:tcPr/>
                </a:tc>
                <a:extLst>
                  <a:ext uri="{0D108BD9-81ED-4DB2-BD59-A6C34878D82A}">
                    <a16:rowId xmlns:a16="http://schemas.microsoft.com/office/drawing/2014/main" val="412159255"/>
                  </a:ext>
                </a:extLst>
              </a:tr>
            </a:tbl>
          </a:graphicData>
        </a:graphic>
      </p:graphicFrame>
    </p:spTree>
    <p:extLst>
      <p:ext uri="{BB962C8B-B14F-4D97-AF65-F5344CB8AC3E}">
        <p14:creationId xmlns:p14="http://schemas.microsoft.com/office/powerpoint/2010/main" val="124726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37B3-E68F-37AE-0418-721F0C80232F}"/>
              </a:ext>
            </a:extLst>
          </p:cNvPr>
          <p:cNvSpPr>
            <a:spLocks noGrp="1"/>
          </p:cNvSpPr>
          <p:nvPr>
            <p:ph type="title"/>
          </p:nvPr>
        </p:nvSpPr>
        <p:spPr>
          <a:xfrm>
            <a:off x="457198" y="160765"/>
            <a:ext cx="11315699" cy="828675"/>
          </a:xfrm>
        </p:spPr>
        <p:txBody>
          <a:bodyPr/>
          <a:lstStyle/>
          <a:p>
            <a:r>
              <a:rPr lang="en-US" dirty="0"/>
              <a:t>2026 Medical Marketing Timeline</a:t>
            </a:r>
          </a:p>
        </p:txBody>
      </p:sp>
      <p:sp>
        <p:nvSpPr>
          <p:cNvPr id="8" name="Rectangle 1">
            <a:extLst>
              <a:ext uri="{FF2B5EF4-FFF2-40B4-BE49-F238E27FC236}">
                <a16:creationId xmlns:a16="http://schemas.microsoft.com/office/drawing/2014/main" id="{67BDDB80-F752-57C1-9041-82C78A8AB3DD}"/>
              </a:ext>
            </a:extLst>
          </p:cNvPr>
          <p:cNvSpPr>
            <a:spLocks noChangeArrowheads="1"/>
          </p:cNvSpPr>
          <p:nvPr/>
        </p:nvSpPr>
        <p:spPr bwMode="auto">
          <a:xfrm>
            <a:off x="3089274" y="1904383"/>
            <a:ext cx="139742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0F875FE9-670C-6513-B75B-71828B050BD6}"/>
              </a:ext>
            </a:extLst>
          </p:cNvPr>
          <p:cNvGraphicFramePr>
            <a:graphicFrameLocks noGrp="1"/>
          </p:cNvGraphicFramePr>
          <p:nvPr>
            <p:extLst>
              <p:ext uri="{D42A27DB-BD31-4B8C-83A1-F6EECF244321}">
                <p14:modId xmlns:p14="http://schemas.microsoft.com/office/powerpoint/2010/main" val="2071538194"/>
              </p:ext>
            </p:extLst>
          </p:nvPr>
        </p:nvGraphicFramePr>
        <p:xfrm>
          <a:off x="1828802" y="1453523"/>
          <a:ext cx="8778240" cy="4771898"/>
        </p:xfrm>
        <a:graphic>
          <a:graphicData uri="http://schemas.openxmlformats.org/drawingml/2006/table">
            <a:tbl>
              <a:tblPr firstRow="1" bandRow="1">
                <a:tableStyleId>{5C22544A-7EE6-4342-B048-85BDC9FD1C3A}</a:tableStyleId>
              </a:tblPr>
              <a:tblGrid>
                <a:gridCol w="1950256">
                  <a:extLst>
                    <a:ext uri="{9D8B030D-6E8A-4147-A177-3AD203B41FA5}">
                      <a16:colId xmlns:a16="http://schemas.microsoft.com/office/drawing/2014/main" val="2204514832"/>
                    </a:ext>
                  </a:extLst>
                </a:gridCol>
                <a:gridCol w="6827984">
                  <a:extLst>
                    <a:ext uri="{9D8B030D-6E8A-4147-A177-3AD203B41FA5}">
                      <a16:colId xmlns:a16="http://schemas.microsoft.com/office/drawing/2014/main" val="3276183439"/>
                    </a:ext>
                  </a:extLst>
                </a:gridCol>
              </a:tblGrid>
              <a:tr h="259502">
                <a:tc>
                  <a:txBody>
                    <a:bodyPr/>
                    <a:lstStyle/>
                    <a:p>
                      <a:r>
                        <a:rPr lang="en-US" sz="1200" dirty="0"/>
                        <a:t>Date</a:t>
                      </a:r>
                    </a:p>
                  </a:txBody>
                  <a:tcPr>
                    <a:solidFill>
                      <a:srgbClr val="632340"/>
                    </a:solidFill>
                  </a:tcPr>
                </a:tc>
                <a:tc>
                  <a:txBody>
                    <a:bodyPr/>
                    <a:lstStyle/>
                    <a:p>
                      <a:r>
                        <a:rPr lang="en-US" sz="1200" dirty="0"/>
                        <a:t>Action</a:t>
                      </a:r>
                    </a:p>
                  </a:txBody>
                  <a:tcPr>
                    <a:solidFill>
                      <a:srgbClr val="632340"/>
                    </a:solidFill>
                  </a:tcPr>
                </a:tc>
                <a:extLst>
                  <a:ext uri="{0D108BD9-81ED-4DB2-BD59-A6C34878D82A}">
                    <a16:rowId xmlns:a16="http://schemas.microsoft.com/office/drawing/2014/main" val="3915215195"/>
                  </a:ext>
                </a:extLst>
              </a:tr>
              <a:tr h="362102">
                <a:tc>
                  <a:txBody>
                    <a:bodyPr/>
                    <a:lstStyle/>
                    <a:p>
                      <a:r>
                        <a:rPr lang="en-US" sz="1200" kern="1200" dirty="0">
                          <a:solidFill>
                            <a:schemeClr val="dk1"/>
                          </a:solidFill>
                          <a:effectLst/>
                          <a:latin typeface="+mn-lt"/>
                          <a:ea typeface="+mn-ea"/>
                          <a:cs typeface="+mn-cs"/>
                        </a:rPr>
                        <a:t>8/18/2025</a:t>
                      </a:r>
                      <a:endParaRPr lang="en-US" sz="1200" dirty="0"/>
                    </a:p>
                  </a:txBody>
                  <a:tcPr anchor="ctr"/>
                </a:tc>
                <a:tc>
                  <a:txBody>
                    <a:bodyPr/>
                    <a:lstStyle/>
                    <a:p>
                      <a:pPr marL="0" marR="0">
                        <a:lnSpc>
                          <a:spcPct val="107000"/>
                        </a:lnSpc>
                        <a:buNone/>
                      </a:pPr>
                      <a:r>
                        <a:rPr lang="en-US" sz="1200" dirty="0">
                          <a:solidFill>
                            <a:srgbClr val="000000"/>
                          </a:solidFill>
                          <a:effectLst/>
                          <a:latin typeface="+mn-lt"/>
                          <a:ea typeface="Symbol" panose="05050102010706020507" pitchFamily="18" charset="2"/>
                          <a:cs typeface="Symbol" panose="05050102010706020507" pitchFamily="18" charset="2"/>
                        </a:rPr>
                        <a:t>Request Full Census from Rancho Santiago CCD: Delivered 8/20/2025, </a:t>
                      </a:r>
                      <a:r>
                        <a:rPr lang="en-US" sz="1200" kern="1200" dirty="0">
                          <a:solidFill>
                            <a:schemeClr val="dk1"/>
                          </a:solidFill>
                          <a:effectLst/>
                          <a:latin typeface="+mn-lt"/>
                          <a:ea typeface="+mn-ea"/>
                          <a:cs typeface="+mn-cs"/>
                        </a:rPr>
                        <a:t>Request Experience Report from ASCIP – Requested, Finalize Requested Documents Needed for Anthem Quote.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9373300"/>
                  </a:ext>
                </a:extLst>
              </a:tr>
              <a:tr h="259502">
                <a:tc>
                  <a:txBody>
                    <a:bodyPr/>
                    <a:lstStyle/>
                    <a:p>
                      <a:r>
                        <a:rPr lang="en-US" sz="1200" kern="1200" dirty="0">
                          <a:solidFill>
                            <a:schemeClr val="dk1"/>
                          </a:solidFill>
                          <a:effectLst/>
                          <a:latin typeface="+mn-lt"/>
                          <a:ea typeface="+mn-ea"/>
                          <a:cs typeface="+mn-cs"/>
                        </a:rPr>
                        <a:t>8/26/2025 - JBC Meeting</a:t>
                      </a:r>
                      <a:endParaRPr lang="en-US" sz="1200" dirty="0"/>
                    </a:p>
                  </a:txBody>
                  <a:tcPr anchor="ctr"/>
                </a:tc>
                <a:tc>
                  <a:txBody>
                    <a:bodyPr/>
                    <a:lstStyle/>
                    <a:p>
                      <a:r>
                        <a:rPr lang="en-US" sz="1200" kern="1200" dirty="0">
                          <a:solidFill>
                            <a:schemeClr val="dk1"/>
                          </a:solidFill>
                          <a:effectLst/>
                          <a:latin typeface="+mn-lt"/>
                          <a:ea typeface="+mn-ea"/>
                          <a:cs typeface="+mn-cs"/>
                        </a:rPr>
                        <a:t>Discuss renewal rates from ASCIP and other carriers. Discuss marketing timeline.</a:t>
                      </a:r>
                      <a:endParaRPr lang="en-US" sz="1200" dirty="0">
                        <a:latin typeface="+mn-lt"/>
                      </a:endParaRPr>
                    </a:p>
                  </a:txBody>
                  <a:tcPr anchor="ctr"/>
                </a:tc>
                <a:extLst>
                  <a:ext uri="{0D108BD9-81ED-4DB2-BD59-A6C34878D82A}">
                    <a16:rowId xmlns:a16="http://schemas.microsoft.com/office/drawing/2014/main" val="962050719"/>
                  </a:ext>
                </a:extLst>
              </a:tr>
              <a:tr h="432504">
                <a:tc>
                  <a:txBody>
                    <a:bodyPr/>
                    <a:lstStyle/>
                    <a:p>
                      <a:r>
                        <a:rPr lang="en-US" sz="1200" kern="1200" dirty="0">
                          <a:solidFill>
                            <a:schemeClr val="dk1"/>
                          </a:solidFill>
                          <a:effectLst/>
                          <a:latin typeface="+mn-lt"/>
                          <a:ea typeface="+mn-ea"/>
                          <a:cs typeface="+mn-cs"/>
                        </a:rPr>
                        <a:t>Late August 2025</a:t>
                      </a:r>
                      <a:endParaRPr lang="en-US" sz="1200" dirty="0"/>
                    </a:p>
                  </a:txBody>
                  <a:tcPr anchor="ctr"/>
                </a:tc>
                <a:tc>
                  <a:txBody>
                    <a:bodyPr/>
                    <a:lstStyle/>
                    <a:p>
                      <a:r>
                        <a:rPr lang="en-US" sz="1200" kern="1200" dirty="0">
                          <a:solidFill>
                            <a:schemeClr val="dk1"/>
                          </a:solidFill>
                          <a:effectLst/>
                          <a:latin typeface="+mn-lt"/>
                          <a:ea typeface="+mn-ea"/>
                          <a:cs typeface="+mn-cs"/>
                        </a:rPr>
                        <a:t>Request Direct to Carrier Quote from Anthem, Request quotes from JPA’s offering Anthem, CalPERS Rates – expected 3 Week Turnaround for Quotes.</a:t>
                      </a:r>
                      <a:endParaRPr lang="en-US" sz="1200" dirty="0">
                        <a:latin typeface="+mn-lt"/>
                      </a:endParaRPr>
                    </a:p>
                  </a:txBody>
                  <a:tcPr anchor="ctr"/>
                </a:tc>
                <a:extLst>
                  <a:ext uri="{0D108BD9-81ED-4DB2-BD59-A6C34878D82A}">
                    <a16:rowId xmlns:a16="http://schemas.microsoft.com/office/drawing/2014/main" val="1347596478"/>
                  </a:ext>
                </a:extLst>
              </a:tr>
              <a:tr h="432504">
                <a:tc>
                  <a:txBody>
                    <a:bodyPr/>
                    <a:lstStyle/>
                    <a:p>
                      <a:r>
                        <a:rPr lang="en-US" sz="1200" kern="1200" dirty="0">
                          <a:solidFill>
                            <a:schemeClr val="dk1"/>
                          </a:solidFill>
                          <a:effectLst/>
                          <a:latin typeface="+mn-lt"/>
                          <a:ea typeface="+mn-ea"/>
                          <a:cs typeface="+mn-cs"/>
                        </a:rPr>
                        <a:t>Late August – Early September 2025</a:t>
                      </a:r>
                      <a:endParaRPr lang="en-US" sz="1200" dirty="0"/>
                    </a:p>
                  </a:txBody>
                  <a:tcPr anchor="ctr"/>
                </a:tc>
                <a:tc>
                  <a:txBody>
                    <a:bodyPr/>
                    <a:lstStyle/>
                    <a:p>
                      <a:pPr marL="0" marR="0">
                        <a:lnSpc>
                          <a:spcPct val="107000"/>
                        </a:lnSpc>
                        <a:buNone/>
                      </a:pPr>
                      <a:r>
                        <a:rPr lang="en-US" sz="1200" dirty="0">
                          <a:effectLst/>
                          <a:latin typeface="+mn-lt"/>
                          <a:ea typeface="Times New Roman" panose="02020603050405020304" pitchFamily="18" charset="0"/>
                          <a:cs typeface="Times New Roman" panose="02020603050405020304" pitchFamily="18" charset="0"/>
                        </a:rPr>
                        <a:t>Work with Anthem and JPA’s to Finalize Quotes- Keenan will work with Carrier and JPA.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7630207"/>
                  </a:ext>
                </a:extLst>
              </a:tr>
              <a:tr h="432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Mid – September 2025</a:t>
                      </a:r>
                      <a:endParaRPr lang="en-US" sz="1200" dirty="0"/>
                    </a:p>
                    <a:p>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Times New Roman" panose="02020603050405020304" pitchFamily="18" charset="0"/>
                        </a:rPr>
                        <a:t>Proposal Due with Final Rates -Review &amp; Analyze Proposal (Keenan)</a:t>
                      </a:r>
                      <a:endParaRPr lang="en-US" sz="1200" dirty="0">
                        <a:effectLst/>
                        <a:latin typeface="+mn-lt"/>
                        <a:ea typeface="Calibri" panose="020F0502020204030204" pitchFamily="34" charset="0"/>
                        <a:cs typeface="Times New Roman" panose="02020603050405020304" pitchFamily="18" charset="0"/>
                      </a:endParaRPr>
                    </a:p>
                    <a:p>
                      <a:endParaRPr lang="en-US" sz="1200" dirty="0">
                        <a:latin typeface="+mn-lt"/>
                      </a:endParaRPr>
                    </a:p>
                  </a:txBody>
                  <a:tcPr anchor="ctr"/>
                </a:tc>
                <a:extLst>
                  <a:ext uri="{0D108BD9-81ED-4DB2-BD59-A6C34878D82A}">
                    <a16:rowId xmlns:a16="http://schemas.microsoft.com/office/drawing/2014/main" val="271913924"/>
                  </a:ext>
                </a:extLst>
              </a:tr>
              <a:tr h="432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9/16/2025 - JBC Meeting</a:t>
                      </a:r>
                      <a:endParaRPr lang="en-US" sz="1200" dirty="0"/>
                    </a:p>
                    <a:p>
                      <a:endParaRPr lang="en-US" sz="1200" dirty="0"/>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dk1"/>
                          </a:solidFill>
                          <a:effectLst/>
                          <a:latin typeface="+mn-lt"/>
                          <a:ea typeface="+mn-ea"/>
                          <a:cs typeface="+mn-cs"/>
                        </a:rPr>
                        <a:t>Discuss marketing results and compare proposals.  1 week deadline to solicit feedback from constituents.</a:t>
                      </a:r>
                      <a:endParaRPr lang="en-US" sz="1200" dirty="0">
                        <a:latin typeface="+mn-lt"/>
                      </a:endParaRPr>
                    </a:p>
                    <a:p>
                      <a:pPr marL="0" marR="0">
                        <a:lnSpc>
                          <a:spcPct val="107000"/>
                        </a:lnSpc>
                        <a:buNone/>
                      </a:pP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0771855"/>
                  </a:ext>
                </a:extLst>
              </a:tr>
              <a:tr h="432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9/23/2025 - JBC Meeting</a:t>
                      </a:r>
                      <a:endParaRPr lang="en-US" sz="1200" dirty="0"/>
                    </a:p>
                    <a:p>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Vote on recommendation to submit to Chancellor.</a:t>
                      </a:r>
                      <a:endParaRPr lang="en-US" sz="1200" dirty="0">
                        <a:latin typeface="+mn-lt"/>
                      </a:endParaRPr>
                    </a:p>
                    <a:p>
                      <a:endParaRPr lang="en-US" sz="1200" dirty="0">
                        <a:latin typeface="+mn-lt"/>
                      </a:endParaRPr>
                    </a:p>
                  </a:txBody>
                  <a:tcPr anchor="ctr"/>
                </a:tc>
                <a:extLst>
                  <a:ext uri="{0D108BD9-81ED-4DB2-BD59-A6C34878D82A}">
                    <a16:rowId xmlns:a16="http://schemas.microsoft.com/office/drawing/2014/main" val="1583266638"/>
                  </a:ext>
                </a:extLst>
              </a:tr>
              <a:tr h="432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9/29/2025 - Board Meeting</a:t>
                      </a:r>
                      <a:endParaRPr lang="en-US" sz="1200" dirty="0"/>
                    </a:p>
                    <a:p>
                      <a:endParaRPr 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Docket for Board meeting due on 9/25/2025</a:t>
                      </a:r>
                      <a:endParaRPr lang="en-US" sz="1200" dirty="0"/>
                    </a:p>
                    <a:p>
                      <a:endParaRPr lang="en-US" sz="1200" dirty="0">
                        <a:latin typeface="+mn-lt"/>
                      </a:endParaRPr>
                    </a:p>
                  </a:txBody>
                  <a:tcPr anchor="ctr"/>
                </a:tc>
                <a:extLst>
                  <a:ext uri="{0D108BD9-81ED-4DB2-BD59-A6C34878D82A}">
                    <a16:rowId xmlns:a16="http://schemas.microsoft.com/office/drawing/2014/main" val="2092257041"/>
                  </a:ext>
                </a:extLst>
              </a:tr>
              <a:tr h="259502">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2009669141"/>
                  </a:ext>
                </a:extLst>
              </a:tr>
              <a:tr h="259502">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1993800385"/>
                  </a:ext>
                </a:extLst>
              </a:tr>
              <a:tr h="259502">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3648141810"/>
                  </a:ext>
                </a:extLst>
              </a:tr>
              <a:tr h="259502">
                <a:tc>
                  <a:txBody>
                    <a:bodyPr/>
                    <a:lstStyle/>
                    <a:p>
                      <a:endParaRPr lang="en-US" sz="1200" dirty="0"/>
                    </a:p>
                  </a:txBody>
                  <a:tcPr anchor="ctr"/>
                </a:tc>
                <a:tc>
                  <a:txBody>
                    <a:bodyPr/>
                    <a:lstStyle/>
                    <a:p>
                      <a:endParaRPr lang="en-US" sz="1200" dirty="0"/>
                    </a:p>
                  </a:txBody>
                  <a:tcPr anchor="ctr"/>
                </a:tc>
                <a:extLst>
                  <a:ext uri="{0D108BD9-81ED-4DB2-BD59-A6C34878D82A}">
                    <a16:rowId xmlns:a16="http://schemas.microsoft.com/office/drawing/2014/main" val="1612312656"/>
                  </a:ext>
                </a:extLst>
              </a:tr>
            </a:tbl>
          </a:graphicData>
        </a:graphic>
      </p:graphicFrame>
    </p:spTree>
    <p:extLst>
      <p:ext uri="{BB962C8B-B14F-4D97-AF65-F5344CB8AC3E}">
        <p14:creationId xmlns:p14="http://schemas.microsoft.com/office/powerpoint/2010/main" val="222815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JBC Next steps &amp; future Meetings</a:t>
            </a:r>
          </a:p>
        </p:txBody>
      </p:sp>
    </p:spTree>
    <p:extLst>
      <p:ext uri="{BB962C8B-B14F-4D97-AF65-F5344CB8AC3E}">
        <p14:creationId xmlns:p14="http://schemas.microsoft.com/office/powerpoint/2010/main" val="3260307063"/>
      </p:ext>
    </p:extLst>
  </p:cSld>
  <p:clrMapOvr>
    <a:masterClrMapping/>
  </p:clrMapOvr>
</p:sld>
</file>

<file path=ppt/theme/theme1.xml><?xml version="1.0" encoding="utf-8"?>
<a:theme xmlns:a="http://schemas.openxmlformats.org/drawingml/2006/main" name="Office Them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118C1-CB55-4A66-9F45-6E2D20CDFFAD}">
  <ds:schemaRefs>
    <ds:schemaRef ds:uri="http://schemas.microsoft.com/sharepoint/events"/>
  </ds:schemaRefs>
</ds:datastoreItem>
</file>

<file path=customXml/itemProps2.xml><?xml version="1.0" encoding="utf-8"?>
<ds:datastoreItem xmlns:ds="http://schemas.openxmlformats.org/officeDocument/2006/customXml" ds:itemID="{E029E959-92A9-4399-B8E4-6F0F3D24E749}">
  <ds:schemaRefs>
    <ds:schemaRef ds:uri="http://schemas.microsoft.com/office/2006/documentManagement/types"/>
    <ds:schemaRef ds:uri="http://purl.org/dc/elements/1.1/"/>
    <ds:schemaRef ds:uri="http://purl.org/dc/terms/"/>
    <ds:schemaRef ds:uri="9519a6ab-d03d-4367-82e2-792963d28a48"/>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24aaf1dd-3fa4-4f09-b39a-4f0b41e61562"/>
  </ds:schemaRefs>
</ds:datastoreItem>
</file>

<file path=customXml/itemProps3.xml><?xml version="1.0" encoding="utf-8"?>
<ds:datastoreItem xmlns:ds="http://schemas.openxmlformats.org/officeDocument/2006/customXml" ds:itemID="{495706BD-0D86-4820-837A-9CB2010F156A}"/>
</file>

<file path=customXml/itemProps4.xml><?xml version="1.0" encoding="utf-8"?>
<ds:datastoreItem xmlns:ds="http://schemas.openxmlformats.org/officeDocument/2006/customXml" ds:itemID="{01D841F6-9CB2-4D85-96E9-7C5740654E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5914</TotalTime>
  <Words>989</Words>
  <Application>Microsoft Office PowerPoint</Application>
  <PresentationFormat>Widescreen</PresentationFormat>
  <Paragraphs>321</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Garamond</vt:lpstr>
      <vt:lpstr>Office Theme</vt:lpstr>
      <vt:lpstr>Rancho Santiago CCD Joint Benefits Committee</vt:lpstr>
      <vt:lpstr>Agenda</vt:lpstr>
      <vt:lpstr>2026 renewals</vt:lpstr>
      <vt:lpstr>2026 Renewals</vt:lpstr>
      <vt:lpstr>Renewal Cost Summary</vt:lpstr>
      <vt:lpstr>2026 Medical Marketing</vt:lpstr>
      <vt:lpstr>Medical Marketing </vt:lpstr>
      <vt:lpstr>2026 Medical Marketing Timeline</vt:lpstr>
      <vt:lpstr>JBC Next steps &amp; future Meetings</vt:lpstr>
      <vt:lpstr>JBC Meeting – September 16, 2025 </vt:lpstr>
      <vt:lpstr>JBC Meeting – September 23, 2025</vt:lpstr>
      <vt:lpstr>Questions?</vt:lpstr>
      <vt:lpstr>Appendix</vt:lpstr>
      <vt:lpstr>Rate Comparison – Anthem HMO (Actives &amp; Early Retirees)</vt:lpstr>
      <vt:lpstr>Rate Comparison – Anthem PPO (Actives &amp; Early Retirees)</vt:lpstr>
      <vt:lpstr>Rate Comparison – Kaiser HMO (Actives &amp; Early Retirees)</vt:lpstr>
      <vt:lpstr>Rate Comparison – Delta Dental PPO (CICCS)</vt:lpstr>
      <vt:lpstr>Rate Comparison – VSP Vision (CICCS)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Brandan Woods</dc:creator>
  <cp:lastModifiedBy>April Shoeleh</cp:lastModifiedBy>
  <cp:revision>134</cp:revision>
  <cp:lastPrinted>2024-07-24T16:13:29Z</cp:lastPrinted>
  <dcterms:created xsi:type="dcterms:W3CDTF">2021-02-03T22:50:17Z</dcterms:created>
  <dcterms:modified xsi:type="dcterms:W3CDTF">2025-08-26T20:42:47Z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0x0101004C51ECCE53A53C40803A6EBA0DA96BC9</vt:lpwstr>
  </property>
  <property fmtid="{D5CDD505-2E9C-101B-9397-08002B2CF9AE}" pid="3" name="_dlc_DocIdItemGuid">
    <vt:lpwstr>cf0a9671-0fba-49ab-ab06-fbf5adbcd23c</vt:lpwstr>
  </property>
  <property fmtid="{D5CDD505-2E9C-101B-9397-08002B2CF9AE}" pid="4" name="_ExtendedDescription">
    <vt:lpwstr/>
  </property>
</Properties>
</file>