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1762" r:id="rId7"/>
    <p:sldId id="1731" r:id="rId8"/>
    <p:sldId id="1763" r:id="rId9"/>
    <p:sldId id="1810" r:id="rId10"/>
    <p:sldId id="1822" r:id="rId11"/>
    <p:sldId id="1823" r:id="rId12"/>
    <p:sldId id="1813" r:id="rId13"/>
    <p:sldId id="1816" r:id="rId14"/>
    <p:sldId id="1783" r:id="rId15"/>
    <p:sldId id="1750" r:id="rId16"/>
    <p:sldId id="1779" r:id="rId17"/>
    <p:sldId id="1778" r:id="rId18"/>
    <p:sldId id="1777" r:id="rId19"/>
    <p:sldId id="1776" r:id="rId20"/>
    <p:sldId id="1805" r:id="rId21"/>
    <p:sldId id="1796" r:id="rId22"/>
    <p:sldId id="1817" r:id="rId23"/>
    <p:sldId id="25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31"/>
            <p14:sldId id="1763"/>
            <p14:sldId id="1810"/>
            <p14:sldId id="1822"/>
            <p14:sldId id="1823"/>
            <p14:sldId id="1813"/>
            <p14:sldId id="1816"/>
            <p14:sldId id="1783"/>
            <p14:sldId id="1750"/>
            <p14:sldId id="1779"/>
            <p14:sldId id="1778"/>
            <p14:sldId id="1777"/>
            <p14:sldId id="1776"/>
            <p14:sldId id="1805"/>
            <p14:sldId id="1796"/>
            <p14:sldId id="181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1789" autoAdjust="0"/>
  </p:normalViewPr>
  <p:slideViewPr>
    <p:cSldViewPr snapToGrid="0">
      <p:cViewPr varScale="1">
        <p:scale>
          <a:sx n="85" d="100"/>
          <a:sy n="85" d="100"/>
        </p:scale>
        <p:origin x="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24" Type="http://schemas.openxmlformats.org/officeDocument/2006/relationships/slide" Target="slides/slide19.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on, Kristin" userId="207ab8ee-ed47-49f6-af53-9fe24369e6a7" providerId="ADAL" clId="{0E4D6712-489D-4172-8E38-55B8D1D78316}"/>
    <pc:docChg chg="modSld">
      <pc:chgData name="Olson, Kristin" userId="207ab8ee-ed47-49f6-af53-9fe24369e6a7" providerId="ADAL" clId="{0E4D6712-489D-4172-8E38-55B8D1D78316}" dt="2025-09-18T15:50:24.614" v="0" actId="6549"/>
      <pc:docMkLst>
        <pc:docMk/>
      </pc:docMkLst>
      <pc:sldChg chg="modSp mod">
        <pc:chgData name="Olson, Kristin" userId="207ab8ee-ed47-49f6-af53-9fe24369e6a7" providerId="ADAL" clId="{0E4D6712-489D-4172-8E38-55B8D1D78316}" dt="2025-09-18T15:50:24.614" v="0" actId="6549"/>
        <pc:sldMkLst>
          <pc:docMk/>
          <pc:sldMk cId="2228151348" sldId="1817"/>
        </pc:sldMkLst>
        <pc:graphicFrameChg chg="modGraphic">
          <ac:chgData name="Olson, Kristin" userId="207ab8ee-ed47-49f6-af53-9fe24369e6a7" providerId="ADAL" clId="{0E4D6712-489D-4172-8E38-55B8D1D78316}" dt="2025-09-18T15:50:24.614" v="0" actId="6549"/>
          <ac:graphicFrameMkLst>
            <pc:docMk/>
            <pc:sldMk cId="2228151348" sldId="1817"/>
            <ac:graphicFrameMk id="9" creationId="{0F875FE9-670C-6513-B75B-71828B050BD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Calibri Light" panose="020F0302020204030204"/>
            </a:rPr>
            <a:t>2026 Renewals</a:t>
          </a:r>
          <a:endParaRPr lang="en-US" dirty="0"/>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8AFF7D63-646B-4B6D-B940-0AD18AE31407}">
      <dgm:prSet phldrT="[Text]" phldr="0"/>
      <dgm:spPr/>
      <dgm:t>
        <a:bodyPr/>
        <a:lstStyle/>
        <a:p>
          <a:pPr rtl="0"/>
          <a:r>
            <a:rPr lang="en-US" dirty="0">
              <a:latin typeface="Calibri Light" panose="020F0302020204030204"/>
            </a:rPr>
            <a:t>Upcoming JBC Meetings</a:t>
          </a:r>
          <a:endParaRPr lang="en-US" dirty="0"/>
        </a:p>
      </dgm:t>
    </dgm:pt>
    <dgm:pt modelId="{5B578B1C-17B6-4382-9C55-537A28B9850A}" type="parTrans" cxnId="{DC944D54-EEB8-451A-BD95-0559F6C71D97}">
      <dgm:prSet/>
      <dgm:spPr/>
      <dgm:t>
        <a:bodyPr/>
        <a:lstStyle/>
        <a:p>
          <a:endParaRPr lang="en-US"/>
        </a:p>
      </dgm:t>
    </dgm:pt>
    <dgm:pt modelId="{64DBBBE8-F4BA-4167-8362-A9B6806C37FB}" type="sibTrans" cxnId="{DC944D54-EEB8-451A-BD95-0559F6C71D97}">
      <dgm:prSet/>
      <dgm:spPr/>
      <dgm:t>
        <a:bodyPr/>
        <a:lstStyle/>
        <a:p>
          <a:endParaRPr lang="en-US"/>
        </a:p>
      </dgm:t>
    </dgm:pt>
    <dgm:pt modelId="{0247D6C7-7A19-4766-813B-3912CD2F84E2}">
      <dgm:prSet phldrT="[Text]" phldr="0"/>
      <dgm:spPr/>
      <dgm:t>
        <a:bodyPr/>
        <a:lstStyle/>
        <a:p>
          <a:pPr rtl="0"/>
          <a:r>
            <a:rPr lang="en-US" dirty="0"/>
            <a:t>JBC Next Steps</a:t>
          </a:r>
        </a:p>
      </dgm:t>
    </dgm:pt>
    <dgm:pt modelId="{A4FD9869-B273-47E4-8201-2164C0BD3046}" type="parTrans" cxnId="{BF82B87A-C98F-4F0E-9039-2D6D64401FA4}">
      <dgm:prSet/>
      <dgm:spPr/>
      <dgm:t>
        <a:bodyPr/>
        <a:lstStyle/>
        <a:p>
          <a:endParaRPr lang="en-US"/>
        </a:p>
      </dgm:t>
    </dgm:pt>
    <dgm:pt modelId="{452DC938-5D1D-47DB-AD5D-857AAE9ED521}" type="sibTrans" cxnId="{BF82B87A-C98F-4F0E-9039-2D6D64401FA4}">
      <dgm:prSet/>
      <dgm:spPr/>
      <dgm:t>
        <a:bodyPr/>
        <a:lstStyle/>
        <a:p>
          <a:endParaRPr lang="en-US"/>
        </a:p>
      </dgm:t>
    </dgm:pt>
    <dgm:pt modelId="{4D8B1991-69BA-43D1-A4FA-DEAC60C52C46}">
      <dgm:prSet phldrT="[Text]" phldr="0"/>
      <dgm:spPr/>
      <dgm:t>
        <a:bodyPr/>
        <a:lstStyle/>
        <a:p>
          <a:pPr rtl="0"/>
          <a:r>
            <a:rPr lang="en-US" dirty="0"/>
            <a:t>2026 Medical Renewal</a:t>
          </a:r>
        </a:p>
      </dgm:t>
    </dgm:pt>
    <dgm:pt modelId="{DD9255E4-C544-4330-A92A-A2E4039E253E}" type="parTrans" cxnId="{A1EEDC4B-7BF3-42DE-A4CF-894365A9BBDF}">
      <dgm:prSet/>
      <dgm:spPr/>
      <dgm:t>
        <a:bodyPr/>
        <a:lstStyle/>
        <a:p>
          <a:endParaRPr lang="en-US"/>
        </a:p>
      </dgm:t>
    </dgm:pt>
    <dgm:pt modelId="{8424201B-3754-4513-9058-270137886A20}" type="sibTrans" cxnId="{A1EEDC4B-7BF3-42DE-A4CF-894365A9BBDF}">
      <dgm:prSet/>
      <dgm:spPr/>
      <dgm:t>
        <a:bodyPr/>
        <a:lstStyle/>
        <a:p>
          <a:endParaRPr lang="en-US"/>
        </a:p>
      </dgm:t>
    </dgm:pt>
    <dgm:pt modelId="{93F65655-E2FF-48F7-8F17-5FAA3CA39FB4}">
      <dgm:prSet phldrT="[Text]" phldr="0"/>
      <dgm:spPr/>
      <dgm:t>
        <a:bodyPr/>
        <a:lstStyle/>
        <a:p>
          <a:pPr rtl="0"/>
          <a:r>
            <a:rPr lang="en-US" dirty="0"/>
            <a:t>2026 Medical Marketing</a:t>
          </a:r>
        </a:p>
      </dgm:t>
    </dgm:pt>
    <dgm:pt modelId="{2196DCEF-5513-4A0A-9DDC-8A1236B4AFCF}" type="parTrans" cxnId="{6E36BDEB-C58C-4BD4-9E42-8C9D0222B1A4}">
      <dgm:prSet/>
      <dgm:spPr/>
      <dgm:t>
        <a:bodyPr/>
        <a:lstStyle/>
        <a:p>
          <a:endParaRPr lang="en-US"/>
        </a:p>
      </dgm:t>
    </dgm:pt>
    <dgm:pt modelId="{CE5E8DB9-5253-4238-8A57-90AAF96DE2E9}" type="sibTrans" cxnId="{6E36BDEB-C58C-4BD4-9E42-8C9D0222B1A4}">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5"/>
      <dgm:spPr/>
    </dgm:pt>
    <dgm:pt modelId="{B3C570E3-CBE3-4009-9236-07F27083B585}" type="pres">
      <dgm:prSet presAssocID="{CCEC395D-5013-47D9-9E1E-64539539FF4C}" presName="parentText" presStyleLbl="node1" presStyleIdx="0" presStyleCnt="5">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5">
        <dgm:presLayoutVars>
          <dgm:bulletEnabled val="1"/>
        </dgm:presLayoutVars>
      </dgm:prSet>
      <dgm:spPr/>
    </dgm:pt>
    <dgm:pt modelId="{4813F58B-A147-488E-9DDD-5A6FA622B01D}" type="pres">
      <dgm:prSet presAssocID="{169DA594-75AC-47AC-9907-98992EB8E95A}" presName="spaceBetweenRectangles" presStyleCnt="0"/>
      <dgm:spPr/>
    </dgm:pt>
    <dgm:pt modelId="{8ABD5590-2DF5-4076-B5CA-D873BC55C028}" type="pres">
      <dgm:prSet presAssocID="{4D8B1991-69BA-43D1-A4FA-DEAC60C52C46}" presName="parentLin" presStyleCnt="0"/>
      <dgm:spPr/>
    </dgm:pt>
    <dgm:pt modelId="{EA255EDA-7394-41B2-91EC-731FA29E96E8}" type="pres">
      <dgm:prSet presAssocID="{4D8B1991-69BA-43D1-A4FA-DEAC60C52C46}" presName="parentLeftMargin" presStyleLbl="node1" presStyleIdx="0" presStyleCnt="5"/>
      <dgm:spPr/>
    </dgm:pt>
    <dgm:pt modelId="{D29B7A97-DB7A-4134-9F93-808638FAC3F8}" type="pres">
      <dgm:prSet presAssocID="{4D8B1991-69BA-43D1-A4FA-DEAC60C52C46}" presName="parentText" presStyleLbl="node1" presStyleIdx="1" presStyleCnt="5">
        <dgm:presLayoutVars>
          <dgm:chMax val="0"/>
          <dgm:bulletEnabled val="1"/>
        </dgm:presLayoutVars>
      </dgm:prSet>
      <dgm:spPr/>
    </dgm:pt>
    <dgm:pt modelId="{1EDA9720-3CC4-43B0-A965-D20406920B32}" type="pres">
      <dgm:prSet presAssocID="{4D8B1991-69BA-43D1-A4FA-DEAC60C52C46}" presName="negativeSpace" presStyleCnt="0"/>
      <dgm:spPr/>
    </dgm:pt>
    <dgm:pt modelId="{C14228EF-0BA7-4A07-891B-C084AAB3AC59}" type="pres">
      <dgm:prSet presAssocID="{4D8B1991-69BA-43D1-A4FA-DEAC60C52C46}" presName="childText" presStyleLbl="conFgAcc1" presStyleIdx="1" presStyleCnt="5">
        <dgm:presLayoutVars>
          <dgm:bulletEnabled val="1"/>
        </dgm:presLayoutVars>
      </dgm:prSet>
      <dgm:spPr/>
    </dgm:pt>
    <dgm:pt modelId="{1F1C7C07-B250-4BBB-B78D-6D34CA692193}" type="pres">
      <dgm:prSet presAssocID="{8424201B-3754-4513-9058-270137886A20}" presName="spaceBetweenRectangles" presStyleCnt="0"/>
      <dgm:spPr/>
    </dgm:pt>
    <dgm:pt modelId="{D2894BE9-C1B8-481E-9400-E729E9A19082}" type="pres">
      <dgm:prSet presAssocID="{93F65655-E2FF-48F7-8F17-5FAA3CA39FB4}" presName="parentLin" presStyleCnt="0"/>
      <dgm:spPr/>
    </dgm:pt>
    <dgm:pt modelId="{77EE69FB-AC6D-4D9F-8B32-87E29178192C}" type="pres">
      <dgm:prSet presAssocID="{93F65655-E2FF-48F7-8F17-5FAA3CA39FB4}" presName="parentLeftMargin" presStyleLbl="node1" presStyleIdx="1" presStyleCnt="5"/>
      <dgm:spPr/>
    </dgm:pt>
    <dgm:pt modelId="{3F327F56-E03E-4F57-829C-1BB1308CAD80}" type="pres">
      <dgm:prSet presAssocID="{93F65655-E2FF-48F7-8F17-5FAA3CA39FB4}" presName="parentText" presStyleLbl="node1" presStyleIdx="2" presStyleCnt="5">
        <dgm:presLayoutVars>
          <dgm:chMax val="0"/>
          <dgm:bulletEnabled val="1"/>
        </dgm:presLayoutVars>
      </dgm:prSet>
      <dgm:spPr/>
    </dgm:pt>
    <dgm:pt modelId="{70B3CBAB-8C5F-4D4B-BD02-C2A4B6EBC806}" type="pres">
      <dgm:prSet presAssocID="{93F65655-E2FF-48F7-8F17-5FAA3CA39FB4}" presName="negativeSpace" presStyleCnt="0"/>
      <dgm:spPr/>
    </dgm:pt>
    <dgm:pt modelId="{2F2611E4-1BED-412E-A930-286885B2BFD3}" type="pres">
      <dgm:prSet presAssocID="{93F65655-E2FF-48F7-8F17-5FAA3CA39FB4}" presName="childText" presStyleLbl="conFgAcc1" presStyleIdx="2" presStyleCnt="5">
        <dgm:presLayoutVars>
          <dgm:bulletEnabled val="1"/>
        </dgm:presLayoutVars>
      </dgm:prSet>
      <dgm:spPr/>
    </dgm:pt>
    <dgm:pt modelId="{4CA794DF-FFD4-4CF6-8F3A-3B36E9830C0B}" type="pres">
      <dgm:prSet presAssocID="{CE5E8DB9-5253-4238-8A57-90AAF96DE2E9}" presName="spaceBetweenRectangles" presStyleCnt="0"/>
      <dgm:spPr/>
    </dgm:pt>
    <dgm:pt modelId="{A2863FBE-8E2F-4773-89B7-FEC155655C5B}" type="pres">
      <dgm:prSet presAssocID="{8AFF7D63-646B-4B6D-B940-0AD18AE31407}" presName="parentLin" presStyleCnt="0"/>
      <dgm:spPr/>
    </dgm:pt>
    <dgm:pt modelId="{175FD63D-D183-49D4-9A42-77E5048667D4}" type="pres">
      <dgm:prSet presAssocID="{8AFF7D63-646B-4B6D-B940-0AD18AE31407}" presName="parentLeftMargin" presStyleLbl="node1" presStyleIdx="2" presStyleCnt="5"/>
      <dgm:spPr/>
    </dgm:pt>
    <dgm:pt modelId="{4F643214-4957-4B34-A9D7-F5C1E6436C8C}" type="pres">
      <dgm:prSet presAssocID="{8AFF7D63-646B-4B6D-B940-0AD18AE31407}" presName="parentText" presStyleLbl="node1" presStyleIdx="3" presStyleCnt="5" custLinFactNeighborX="-5051" custLinFactNeighborY="-1403">
        <dgm:presLayoutVars>
          <dgm:chMax val="0"/>
          <dgm:bulletEnabled val="1"/>
        </dgm:presLayoutVars>
      </dgm:prSet>
      <dgm:spPr/>
    </dgm:pt>
    <dgm:pt modelId="{E5A972AF-D6A8-4F6A-8FCD-B8B7F57343BE}" type="pres">
      <dgm:prSet presAssocID="{8AFF7D63-646B-4B6D-B940-0AD18AE31407}" presName="negativeSpace" presStyleCnt="0"/>
      <dgm:spPr/>
    </dgm:pt>
    <dgm:pt modelId="{BF4CD537-46AB-4487-A0CE-B8BD2D13A165}" type="pres">
      <dgm:prSet presAssocID="{8AFF7D63-646B-4B6D-B940-0AD18AE31407}" presName="childText" presStyleLbl="conFgAcc1" presStyleIdx="3" presStyleCnt="5">
        <dgm:presLayoutVars>
          <dgm:bulletEnabled val="1"/>
        </dgm:presLayoutVars>
      </dgm:prSet>
      <dgm:spPr/>
    </dgm:pt>
    <dgm:pt modelId="{9F5E6F20-18A3-4AA0-9923-6A836586F664}" type="pres">
      <dgm:prSet presAssocID="{64DBBBE8-F4BA-4167-8362-A9B6806C37FB}" presName="spaceBetweenRectangles" presStyleCnt="0"/>
      <dgm:spPr/>
    </dgm:pt>
    <dgm:pt modelId="{282471AB-0426-4256-86D9-229E8179593C}" type="pres">
      <dgm:prSet presAssocID="{0247D6C7-7A19-4766-813B-3912CD2F84E2}" presName="parentLin" presStyleCnt="0"/>
      <dgm:spPr/>
    </dgm:pt>
    <dgm:pt modelId="{613555DD-206C-4465-A915-D5969BFECA64}" type="pres">
      <dgm:prSet presAssocID="{0247D6C7-7A19-4766-813B-3912CD2F84E2}" presName="parentLeftMargin" presStyleLbl="node1" presStyleIdx="3" presStyleCnt="5"/>
      <dgm:spPr/>
    </dgm:pt>
    <dgm:pt modelId="{5C74FF1C-E4DA-4924-94E3-A93D5307126B}" type="pres">
      <dgm:prSet presAssocID="{0247D6C7-7A19-4766-813B-3912CD2F84E2}" presName="parentText" presStyleLbl="node1" presStyleIdx="4" presStyleCnt="5">
        <dgm:presLayoutVars>
          <dgm:chMax val="0"/>
          <dgm:bulletEnabled val="1"/>
        </dgm:presLayoutVars>
      </dgm:prSet>
      <dgm:spPr/>
    </dgm:pt>
    <dgm:pt modelId="{686F11E8-E744-45A7-863A-0B3AC9CBC163}" type="pres">
      <dgm:prSet presAssocID="{0247D6C7-7A19-4766-813B-3912CD2F84E2}" presName="negativeSpace" presStyleCnt="0"/>
      <dgm:spPr/>
    </dgm:pt>
    <dgm:pt modelId="{B955ECC2-7DED-4929-B464-D35286815EBF}" type="pres">
      <dgm:prSet presAssocID="{0247D6C7-7A19-4766-813B-3912CD2F84E2}" presName="childText" presStyleLbl="conFgAcc1" presStyleIdx="4" presStyleCnt="5">
        <dgm:presLayoutVars>
          <dgm:bulletEnabled val="1"/>
        </dgm:presLayoutVars>
      </dgm:prSet>
      <dgm:spPr/>
    </dgm:pt>
  </dgm:ptLst>
  <dgm:cxnLst>
    <dgm:cxn modelId="{FAF1C933-3C0A-48F0-B128-6F9257ADC1D7}" type="presOf" srcId="{8AFF7D63-646B-4B6D-B940-0AD18AE31407}" destId="{175FD63D-D183-49D4-9A42-77E5048667D4}" srcOrd="0" destOrd="0" presId="urn:microsoft.com/office/officeart/2005/8/layout/list1"/>
    <dgm:cxn modelId="{43B5263E-9B40-4792-A7B8-174DEAC9864B}" type="presOf" srcId="{8AFF7D63-646B-4B6D-B940-0AD18AE31407}" destId="{4F643214-4957-4B34-A9D7-F5C1E6436C8C}" srcOrd="1" destOrd="0" presId="urn:microsoft.com/office/officeart/2005/8/layout/list1"/>
    <dgm:cxn modelId="{E3715C5D-B13C-4F6A-97C9-0E1BF310F16B}" type="presOf" srcId="{CCEC395D-5013-47D9-9E1E-64539539FF4C}" destId="{946FBC18-1F89-44D9-BE6A-20B03C257EEF}" srcOrd="0" destOrd="0" presId="urn:microsoft.com/office/officeart/2005/8/layout/list1"/>
    <dgm:cxn modelId="{A1EEDC4B-7BF3-42DE-A4CF-894365A9BBDF}" srcId="{E2E20234-C3F4-44EB-9726-B1D0D30F8CD0}" destId="{4D8B1991-69BA-43D1-A4FA-DEAC60C52C46}" srcOrd="1" destOrd="0" parTransId="{DD9255E4-C544-4330-A92A-A2E4039E253E}" sibTransId="{8424201B-3754-4513-9058-270137886A20}"/>
    <dgm:cxn modelId="{DC944D54-EEB8-451A-BD95-0559F6C71D97}" srcId="{E2E20234-C3F4-44EB-9726-B1D0D30F8CD0}" destId="{8AFF7D63-646B-4B6D-B940-0AD18AE31407}" srcOrd="3" destOrd="0" parTransId="{5B578B1C-17B6-4382-9C55-537A28B9850A}" sibTransId="{64DBBBE8-F4BA-4167-8362-A9B6806C37FB}"/>
    <dgm:cxn modelId="{847DD858-82D8-45E0-805E-D0AC90920C26}" srcId="{E2E20234-C3F4-44EB-9726-B1D0D30F8CD0}" destId="{CCEC395D-5013-47D9-9E1E-64539539FF4C}" srcOrd="0" destOrd="0" parTransId="{FF310624-7A57-44E1-9CC1-3B139D168A28}" sibTransId="{169DA594-75AC-47AC-9907-98992EB8E95A}"/>
    <dgm:cxn modelId="{BF82B87A-C98F-4F0E-9039-2D6D64401FA4}" srcId="{E2E20234-C3F4-44EB-9726-B1D0D30F8CD0}" destId="{0247D6C7-7A19-4766-813B-3912CD2F84E2}" srcOrd="4" destOrd="0" parTransId="{A4FD9869-B273-47E4-8201-2164C0BD3046}" sibTransId="{452DC938-5D1D-47DB-AD5D-857AAE9ED521}"/>
    <dgm:cxn modelId="{135FD884-D8A4-48C0-9654-DEB762870E9F}" type="presOf" srcId="{CCEC395D-5013-47D9-9E1E-64539539FF4C}" destId="{B3C570E3-CBE3-4009-9236-07F27083B585}" srcOrd="1" destOrd="0" presId="urn:microsoft.com/office/officeart/2005/8/layout/list1"/>
    <dgm:cxn modelId="{420F1F86-55ED-4248-9DD5-51D2CF804405}" type="presOf" srcId="{4D8B1991-69BA-43D1-A4FA-DEAC60C52C46}" destId="{D29B7A97-DB7A-4134-9F93-808638FAC3F8}" srcOrd="1" destOrd="0" presId="urn:microsoft.com/office/officeart/2005/8/layout/list1"/>
    <dgm:cxn modelId="{EDFBCEBD-F80E-4027-AD41-97D7A25BA63F}" type="presOf" srcId="{0247D6C7-7A19-4766-813B-3912CD2F84E2}" destId="{613555DD-206C-4465-A915-D5969BFECA64}" srcOrd="0" destOrd="0" presId="urn:microsoft.com/office/officeart/2005/8/layout/list1"/>
    <dgm:cxn modelId="{00C037D1-027E-4CBE-984A-CA399D72E491}" type="presOf" srcId="{93F65655-E2FF-48F7-8F17-5FAA3CA39FB4}" destId="{3F327F56-E03E-4F57-829C-1BB1308CAD80}" srcOrd="1" destOrd="0" presId="urn:microsoft.com/office/officeart/2005/8/layout/list1"/>
    <dgm:cxn modelId="{6E36BDEB-C58C-4BD4-9E42-8C9D0222B1A4}" srcId="{E2E20234-C3F4-44EB-9726-B1D0D30F8CD0}" destId="{93F65655-E2FF-48F7-8F17-5FAA3CA39FB4}" srcOrd="2" destOrd="0" parTransId="{2196DCEF-5513-4A0A-9DDC-8A1236B4AFCF}" sibTransId="{CE5E8DB9-5253-4238-8A57-90AAF96DE2E9}"/>
    <dgm:cxn modelId="{427A67EC-23FF-4DAD-9B33-51E95451C6F8}" type="presOf" srcId="{4D8B1991-69BA-43D1-A4FA-DEAC60C52C46}" destId="{EA255EDA-7394-41B2-91EC-731FA29E96E8}" srcOrd="0" destOrd="0" presId="urn:microsoft.com/office/officeart/2005/8/layout/list1"/>
    <dgm:cxn modelId="{7D5FA8EE-49E2-4089-A51E-006016EA74FE}" type="presOf" srcId="{93F65655-E2FF-48F7-8F17-5FAA3CA39FB4}" destId="{77EE69FB-AC6D-4D9F-8B32-87E29178192C}"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C25493FC-D3D9-449A-ACC2-F5C56502BC7D}" type="presOf" srcId="{0247D6C7-7A19-4766-813B-3912CD2F84E2}" destId="{5C74FF1C-E4DA-4924-94E3-A93D5307126B}" srcOrd="1"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9CBE673A-0589-4ACD-B990-1975DBB2890C}" type="presParOf" srcId="{836EEF7F-113E-44D1-B942-8F1290986EBF}" destId="{8ABD5590-2DF5-4076-B5CA-D873BC55C028}" srcOrd="4" destOrd="0" presId="urn:microsoft.com/office/officeart/2005/8/layout/list1"/>
    <dgm:cxn modelId="{7AEF1B99-D4B9-45C8-A3FA-8A049F7DBF4C}" type="presParOf" srcId="{8ABD5590-2DF5-4076-B5CA-D873BC55C028}" destId="{EA255EDA-7394-41B2-91EC-731FA29E96E8}" srcOrd="0" destOrd="0" presId="urn:microsoft.com/office/officeart/2005/8/layout/list1"/>
    <dgm:cxn modelId="{F8A84562-503F-44A4-AC0F-8E44BF85F38A}" type="presParOf" srcId="{8ABD5590-2DF5-4076-B5CA-D873BC55C028}" destId="{D29B7A97-DB7A-4134-9F93-808638FAC3F8}" srcOrd="1" destOrd="0" presId="urn:microsoft.com/office/officeart/2005/8/layout/list1"/>
    <dgm:cxn modelId="{C494CC8A-9C30-4F82-A577-EA6C2FDDF81F}" type="presParOf" srcId="{836EEF7F-113E-44D1-B942-8F1290986EBF}" destId="{1EDA9720-3CC4-43B0-A965-D20406920B32}" srcOrd="5" destOrd="0" presId="urn:microsoft.com/office/officeart/2005/8/layout/list1"/>
    <dgm:cxn modelId="{D1F68AE1-6143-4C9E-8C82-FD32552BD392}" type="presParOf" srcId="{836EEF7F-113E-44D1-B942-8F1290986EBF}" destId="{C14228EF-0BA7-4A07-891B-C084AAB3AC59}" srcOrd="6" destOrd="0" presId="urn:microsoft.com/office/officeart/2005/8/layout/list1"/>
    <dgm:cxn modelId="{F49DCEEA-5C37-4FE8-A193-5569DEB1EA2B}" type="presParOf" srcId="{836EEF7F-113E-44D1-B942-8F1290986EBF}" destId="{1F1C7C07-B250-4BBB-B78D-6D34CA692193}" srcOrd="7" destOrd="0" presId="urn:microsoft.com/office/officeart/2005/8/layout/list1"/>
    <dgm:cxn modelId="{3854771C-C84A-4936-B7E4-B94E872CEC09}" type="presParOf" srcId="{836EEF7F-113E-44D1-B942-8F1290986EBF}" destId="{D2894BE9-C1B8-481E-9400-E729E9A19082}" srcOrd="8" destOrd="0" presId="urn:microsoft.com/office/officeart/2005/8/layout/list1"/>
    <dgm:cxn modelId="{60C3EF1E-D5D8-4E2E-8701-355F48C9242D}" type="presParOf" srcId="{D2894BE9-C1B8-481E-9400-E729E9A19082}" destId="{77EE69FB-AC6D-4D9F-8B32-87E29178192C}" srcOrd="0" destOrd="0" presId="urn:microsoft.com/office/officeart/2005/8/layout/list1"/>
    <dgm:cxn modelId="{2954D8BC-8840-40AF-9BA1-8C0B33EA5DC5}" type="presParOf" srcId="{D2894BE9-C1B8-481E-9400-E729E9A19082}" destId="{3F327F56-E03E-4F57-829C-1BB1308CAD80}" srcOrd="1" destOrd="0" presId="urn:microsoft.com/office/officeart/2005/8/layout/list1"/>
    <dgm:cxn modelId="{A7D899A4-4EFB-45AE-A8F5-AD0D5A9E8B25}" type="presParOf" srcId="{836EEF7F-113E-44D1-B942-8F1290986EBF}" destId="{70B3CBAB-8C5F-4D4B-BD02-C2A4B6EBC806}" srcOrd="9" destOrd="0" presId="urn:microsoft.com/office/officeart/2005/8/layout/list1"/>
    <dgm:cxn modelId="{F183068F-5417-4CA7-AE9C-FBA18C9D3595}" type="presParOf" srcId="{836EEF7F-113E-44D1-B942-8F1290986EBF}" destId="{2F2611E4-1BED-412E-A930-286885B2BFD3}" srcOrd="10" destOrd="0" presId="urn:microsoft.com/office/officeart/2005/8/layout/list1"/>
    <dgm:cxn modelId="{6110D3A7-8DB8-4115-AFB7-F565F6A26EFE}" type="presParOf" srcId="{836EEF7F-113E-44D1-B942-8F1290986EBF}" destId="{4CA794DF-FFD4-4CF6-8F3A-3B36E9830C0B}" srcOrd="11" destOrd="0" presId="urn:microsoft.com/office/officeart/2005/8/layout/list1"/>
    <dgm:cxn modelId="{7CB5700F-E0E9-4B89-A48B-F176F48135CC}" type="presParOf" srcId="{836EEF7F-113E-44D1-B942-8F1290986EBF}" destId="{A2863FBE-8E2F-4773-89B7-FEC155655C5B}" srcOrd="12" destOrd="0" presId="urn:microsoft.com/office/officeart/2005/8/layout/list1"/>
    <dgm:cxn modelId="{2660B8AE-E8FB-423A-9B80-0784CB38A6FE}" type="presParOf" srcId="{A2863FBE-8E2F-4773-89B7-FEC155655C5B}" destId="{175FD63D-D183-49D4-9A42-77E5048667D4}" srcOrd="0" destOrd="0" presId="urn:microsoft.com/office/officeart/2005/8/layout/list1"/>
    <dgm:cxn modelId="{258A4996-1C86-4084-9EBA-E44DDE1790A6}" type="presParOf" srcId="{A2863FBE-8E2F-4773-89B7-FEC155655C5B}" destId="{4F643214-4957-4B34-A9D7-F5C1E6436C8C}" srcOrd="1" destOrd="0" presId="urn:microsoft.com/office/officeart/2005/8/layout/list1"/>
    <dgm:cxn modelId="{56925C42-4352-40F3-8523-AEA5E81A9E98}" type="presParOf" srcId="{836EEF7F-113E-44D1-B942-8F1290986EBF}" destId="{E5A972AF-D6A8-4F6A-8FCD-B8B7F57343BE}" srcOrd="13" destOrd="0" presId="urn:microsoft.com/office/officeart/2005/8/layout/list1"/>
    <dgm:cxn modelId="{C10DA2A0-6180-4202-A588-BB30819EC59E}" type="presParOf" srcId="{836EEF7F-113E-44D1-B942-8F1290986EBF}" destId="{BF4CD537-46AB-4487-A0CE-B8BD2D13A165}" srcOrd="14" destOrd="0" presId="urn:microsoft.com/office/officeart/2005/8/layout/list1"/>
    <dgm:cxn modelId="{D1332AF1-1D1D-41DC-A149-BB79582FF972}" type="presParOf" srcId="{836EEF7F-113E-44D1-B942-8F1290986EBF}" destId="{9F5E6F20-18A3-4AA0-9923-6A836586F664}" srcOrd="15" destOrd="0" presId="urn:microsoft.com/office/officeart/2005/8/layout/list1"/>
    <dgm:cxn modelId="{4B235E44-E70C-4B3D-BA0D-899803E7DF2A}" type="presParOf" srcId="{836EEF7F-113E-44D1-B942-8F1290986EBF}" destId="{282471AB-0426-4256-86D9-229E8179593C}" srcOrd="16" destOrd="0" presId="urn:microsoft.com/office/officeart/2005/8/layout/list1"/>
    <dgm:cxn modelId="{0F6C8255-6B33-4209-9F69-5E0C4A4CBAEE}" type="presParOf" srcId="{282471AB-0426-4256-86D9-229E8179593C}" destId="{613555DD-206C-4465-A915-D5969BFECA64}" srcOrd="0" destOrd="0" presId="urn:microsoft.com/office/officeart/2005/8/layout/list1"/>
    <dgm:cxn modelId="{32BBE4AE-BCAC-425D-A894-661DAAB1854F}" type="presParOf" srcId="{282471AB-0426-4256-86D9-229E8179593C}" destId="{5C74FF1C-E4DA-4924-94E3-A93D5307126B}" srcOrd="1" destOrd="0" presId="urn:microsoft.com/office/officeart/2005/8/layout/list1"/>
    <dgm:cxn modelId="{4F929CC1-05C9-44C8-A462-59F2F1A38407}" type="presParOf" srcId="{836EEF7F-113E-44D1-B942-8F1290986EBF}" destId="{686F11E8-E744-45A7-863A-0B3AC9CBC163}" srcOrd="17" destOrd="0" presId="urn:microsoft.com/office/officeart/2005/8/layout/list1"/>
    <dgm:cxn modelId="{AE687ADC-68E5-4C93-A346-7F56D0FB2E4A}" type="presParOf" srcId="{836EEF7F-113E-44D1-B942-8F1290986EBF}" destId="{B955ECC2-7DED-4929-B464-D35286815EB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327304"/>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61624"/>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2026 Renewals</a:t>
          </a:r>
          <a:endParaRPr lang="en-US" sz="1800" kern="1200" dirty="0"/>
        </a:p>
      </dsp:txBody>
      <dsp:txXfrm>
        <a:off x="591724" y="87563"/>
        <a:ext cx="7869112" cy="479482"/>
      </dsp:txXfrm>
    </dsp:sp>
    <dsp:sp modelId="{C14228EF-0BA7-4A07-891B-C084AAB3AC59}">
      <dsp:nvSpPr>
        <dsp:cNvPr id="0" name=""/>
        <dsp:cNvSpPr/>
      </dsp:nvSpPr>
      <dsp:spPr>
        <a:xfrm>
          <a:off x="0" y="1143784"/>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9B7A97-DB7A-4134-9F93-808638FAC3F8}">
      <dsp:nvSpPr>
        <dsp:cNvPr id="0" name=""/>
        <dsp:cNvSpPr/>
      </dsp:nvSpPr>
      <dsp:spPr>
        <a:xfrm>
          <a:off x="565785" y="87810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t>2026 Medical Renewal</a:t>
          </a:r>
        </a:p>
      </dsp:txBody>
      <dsp:txXfrm>
        <a:off x="591724" y="904044"/>
        <a:ext cx="7869112" cy="479482"/>
      </dsp:txXfrm>
    </dsp:sp>
    <dsp:sp modelId="{2F2611E4-1BED-412E-A930-286885B2BFD3}">
      <dsp:nvSpPr>
        <dsp:cNvPr id="0" name=""/>
        <dsp:cNvSpPr/>
      </dsp:nvSpPr>
      <dsp:spPr>
        <a:xfrm>
          <a:off x="0" y="196026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27F56-E03E-4F57-829C-1BB1308CAD80}">
      <dsp:nvSpPr>
        <dsp:cNvPr id="0" name=""/>
        <dsp:cNvSpPr/>
      </dsp:nvSpPr>
      <dsp:spPr>
        <a:xfrm>
          <a:off x="565785" y="169458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t>2026 Medical Marketing</a:t>
          </a:r>
        </a:p>
      </dsp:txBody>
      <dsp:txXfrm>
        <a:off x="591724" y="1720524"/>
        <a:ext cx="7869112" cy="479482"/>
      </dsp:txXfrm>
    </dsp:sp>
    <dsp:sp modelId="{BF4CD537-46AB-4487-A0CE-B8BD2D13A165}">
      <dsp:nvSpPr>
        <dsp:cNvPr id="0" name=""/>
        <dsp:cNvSpPr/>
      </dsp:nvSpPr>
      <dsp:spPr>
        <a:xfrm>
          <a:off x="0" y="277674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43214-4957-4B34-A9D7-F5C1E6436C8C}">
      <dsp:nvSpPr>
        <dsp:cNvPr id="0" name=""/>
        <dsp:cNvSpPr/>
      </dsp:nvSpPr>
      <dsp:spPr>
        <a:xfrm>
          <a:off x="537207" y="2503610"/>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Upcoming JBC Meetings</a:t>
          </a:r>
          <a:endParaRPr lang="en-US" sz="1800" kern="1200" dirty="0"/>
        </a:p>
      </dsp:txBody>
      <dsp:txXfrm>
        <a:off x="563146" y="2529549"/>
        <a:ext cx="7869112" cy="479482"/>
      </dsp:txXfrm>
    </dsp:sp>
    <dsp:sp modelId="{B955ECC2-7DED-4929-B464-D35286815EBF}">
      <dsp:nvSpPr>
        <dsp:cNvPr id="0" name=""/>
        <dsp:cNvSpPr/>
      </dsp:nvSpPr>
      <dsp:spPr>
        <a:xfrm>
          <a:off x="0" y="359322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4FF1C-E4DA-4924-94E3-A93D5307126B}">
      <dsp:nvSpPr>
        <dsp:cNvPr id="0" name=""/>
        <dsp:cNvSpPr/>
      </dsp:nvSpPr>
      <dsp:spPr>
        <a:xfrm>
          <a:off x="565785" y="332754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t>JBC Next Steps</a:t>
          </a:r>
        </a:p>
      </dsp:txBody>
      <dsp:txXfrm>
        <a:off x="591724" y="3353484"/>
        <a:ext cx="786911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13887-EF01-4391-973E-7047AC95E33B}" type="datetimeFigureOut">
              <a:rPr lang="en-US" smtClean="0"/>
              <a:t>9/18/2025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85D7A9-1A8F-4790-B6D7-D23880C6B0C1}" type="slidenum">
              <a:rPr lang="en-US" smtClean="0"/>
              <a:t>‹#›</a:t>
            </a:fld>
            <a:endParaRPr lang="en-US" dirty="0"/>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2</a:t>
            </a:fld>
            <a:endParaRPr lang="en-US" dirty="0"/>
          </a:p>
        </p:txBody>
      </p:sp>
    </p:spTree>
    <p:extLst>
      <p:ext uri="{BB962C8B-B14F-4D97-AF65-F5344CB8AC3E}">
        <p14:creationId xmlns:p14="http://schemas.microsoft.com/office/powerpoint/2010/main" val="2855859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70000" lnSpcReduction="20000"/>
          </a:bodyPr>
          <a:lstStyle/>
          <a:p>
            <a:r>
              <a:rPr lang="en-US" sz="2900" dirty="0"/>
              <a:t>2026 Marketing Review</a:t>
            </a:r>
          </a:p>
          <a:p>
            <a:r>
              <a:rPr lang="en-US" sz="2900" dirty="0"/>
              <a:t>Date: September 16, 2025</a:t>
            </a:r>
          </a:p>
          <a:p>
            <a:endParaRPr lang="en-US" sz="2900" dirty="0"/>
          </a:p>
          <a:p>
            <a:r>
              <a:rPr lang="en-US" sz="2900" dirty="0"/>
              <a:t>Presenter:</a:t>
            </a:r>
          </a:p>
          <a:p>
            <a:r>
              <a:rPr lang="en-US" sz="2900" dirty="0">
                <a:cs typeface="Arial"/>
              </a:rPr>
              <a:t>April Shoeleh, Sales Executive</a:t>
            </a:r>
          </a:p>
          <a:p>
            <a:r>
              <a:rPr lang="en-US" sz="2900" dirty="0">
                <a:cs typeface="Arial"/>
              </a:rPr>
              <a:t>Kim Gleeson,  Assistant Vice President</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t>Rancho Santiago CCD</a:t>
            </a:r>
            <a:br>
              <a:rPr lang="en-US" sz="4000" dirty="0"/>
            </a:br>
            <a:r>
              <a:rPr lang="en-US" sz="4000" dirty="0"/>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7B4F-EC61-6140-F130-2C9C73C618BE}"/>
              </a:ext>
            </a:extLst>
          </p:cNvPr>
          <p:cNvSpPr>
            <a:spLocks noGrp="1"/>
          </p:cNvSpPr>
          <p:nvPr>
            <p:ph type="title"/>
          </p:nvPr>
        </p:nvSpPr>
        <p:spPr/>
        <p:txBody>
          <a:bodyPr/>
          <a:lstStyle/>
          <a:p>
            <a:r>
              <a:rPr lang="en-US" dirty="0">
                <a:cs typeface="Arial"/>
              </a:rPr>
              <a:t>Market Results</a:t>
            </a:r>
            <a:endParaRPr lang="en-US" dirty="0"/>
          </a:p>
        </p:txBody>
      </p:sp>
      <p:graphicFrame>
        <p:nvGraphicFramePr>
          <p:cNvPr id="4" name="Content Placeholder 3">
            <a:extLst>
              <a:ext uri="{FF2B5EF4-FFF2-40B4-BE49-F238E27FC236}">
                <a16:creationId xmlns:a16="http://schemas.microsoft.com/office/drawing/2014/main" id="{F3773042-C6BD-C59B-94BF-5C627E970E76}"/>
              </a:ext>
            </a:extLst>
          </p:cNvPr>
          <p:cNvGraphicFramePr>
            <a:graphicFrameLocks noGrp="1"/>
          </p:cNvGraphicFramePr>
          <p:nvPr>
            <p:ph idx="1"/>
            <p:extLst>
              <p:ext uri="{D42A27DB-BD31-4B8C-83A1-F6EECF244321}">
                <p14:modId xmlns:p14="http://schemas.microsoft.com/office/powerpoint/2010/main" val="1915775971"/>
              </p:ext>
            </p:extLst>
          </p:nvPr>
        </p:nvGraphicFramePr>
        <p:xfrm>
          <a:off x="902539" y="1541135"/>
          <a:ext cx="10413160" cy="4013930"/>
        </p:xfrm>
        <a:graphic>
          <a:graphicData uri="http://schemas.openxmlformats.org/drawingml/2006/table">
            <a:tbl>
              <a:tblPr firstRow="1" bandRow="1">
                <a:tableStyleId>{5C22544A-7EE6-4342-B048-85BDC9FD1C3A}</a:tableStyleId>
              </a:tblPr>
              <a:tblGrid>
                <a:gridCol w="2082631">
                  <a:extLst>
                    <a:ext uri="{9D8B030D-6E8A-4147-A177-3AD203B41FA5}">
                      <a16:colId xmlns:a16="http://schemas.microsoft.com/office/drawing/2014/main" val="3126501260"/>
                    </a:ext>
                  </a:extLst>
                </a:gridCol>
                <a:gridCol w="1411004">
                  <a:extLst>
                    <a:ext uri="{9D8B030D-6E8A-4147-A177-3AD203B41FA5}">
                      <a16:colId xmlns:a16="http://schemas.microsoft.com/office/drawing/2014/main" val="3165039155"/>
                    </a:ext>
                  </a:extLst>
                </a:gridCol>
                <a:gridCol w="1689609">
                  <a:extLst>
                    <a:ext uri="{9D8B030D-6E8A-4147-A177-3AD203B41FA5}">
                      <a16:colId xmlns:a16="http://schemas.microsoft.com/office/drawing/2014/main" val="1259950182"/>
                    </a:ext>
                  </a:extLst>
                </a:gridCol>
                <a:gridCol w="1554799">
                  <a:extLst>
                    <a:ext uri="{9D8B030D-6E8A-4147-A177-3AD203B41FA5}">
                      <a16:colId xmlns:a16="http://schemas.microsoft.com/office/drawing/2014/main" val="1340776619"/>
                    </a:ext>
                  </a:extLst>
                </a:gridCol>
                <a:gridCol w="3675117">
                  <a:extLst>
                    <a:ext uri="{9D8B030D-6E8A-4147-A177-3AD203B41FA5}">
                      <a16:colId xmlns:a16="http://schemas.microsoft.com/office/drawing/2014/main" val="838313692"/>
                    </a:ext>
                  </a:extLst>
                </a:gridCol>
              </a:tblGrid>
              <a:tr h="269175">
                <a:tc gridSpan="5">
                  <a:txBody>
                    <a:bodyPr/>
                    <a:lstStyle/>
                    <a:p>
                      <a:r>
                        <a:rPr lang="en-US" sz="1200" dirty="0">
                          <a:solidFill>
                            <a:schemeClr val="bg1"/>
                          </a:solidFill>
                        </a:rPr>
                        <a:t>Stand Alone Carriers</a:t>
                      </a:r>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2994925816"/>
                  </a:ext>
                </a:extLst>
              </a:tr>
              <a:tr h="239266">
                <a:tc>
                  <a:txBody>
                    <a:bodyPr/>
                    <a:lstStyle/>
                    <a:p>
                      <a:pPr lvl="0">
                        <a:buNone/>
                      </a:pPr>
                      <a:r>
                        <a:rPr lang="en-US" sz="1000" dirty="0">
                          <a:solidFill>
                            <a:schemeClr val="bg1"/>
                          </a:solidFill>
                        </a:rPr>
                        <a:t>Product</a:t>
                      </a:r>
                    </a:p>
                  </a:txBody>
                  <a:tcPr>
                    <a:solidFill>
                      <a:schemeClr val="accent1"/>
                    </a:solidFill>
                  </a:tcPr>
                </a:tc>
                <a:tc>
                  <a:txBody>
                    <a:bodyPr/>
                    <a:lstStyle/>
                    <a:p>
                      <a:pPr lvl="0">
                        <a:buNone/>
                      </a:pPr>
                      <a:r>
                        <a:rPr lang="en-US" sz="1000" dirty="0">
                          <a:solidFill>
                            <a:schemeClr val="bg1"/>
                          </a:solidFill>
                        </a:rPr>
                        <a:t>Carrier</a:t>
                      </a:r>
                    </a:p>
                  </a:txBody>
                  <a:tcPr>
                    <a:solidFill>
                      <a:schemeClr val="accent1"/>
                    </a:solidFill>
                  </a:tcPr>
                </a:tc>
                <a:tc>
                  <a:txBody>
                    <a:bodyPr/>
                    <a:lstStyle/>
                    <a:p>
                      <a:pPr lvl="0" algn="ctr">
                        <a:buNone/>
                      </a:pPr>
                      <a:r>
                        <a:rPr lang="en-US" sz="1000" dirty="0">
                          <a:solidFill>
                            <a:schemeClr val="bg1"/>
                          </a:solidFill>
                        </a:rPr>
                        <a:t>Quoted</a:t>
                      </a:r>
                    </a:p>
                  </a:txBody>
                  <a:tcPr>
                    <a:solidFill>
                      <a:schemeClr val="accent1"/>
                    </a:solidFill>
                  </a:tcPr>
                </a:tc>
                <a:tc>
                  <a:txBody>
                    <a:bodyPr/>
                    <a:lstStyle/>
                    <a:p>
                      <a:pPr lvl="0" algn="ctr">
                        <a:buNone/>
                      </a:pPr>
                      <a:r>
                        <a:rPr lang="en-US" sz="1000" dirty="0">
                          <a:solidFill>
                            <a:schemeClr val="bg1"/>
                          </a:solidFill>
                        </a:rPr>
                        <a:t>Declined </a:t>
                      </a:r>
                    </a:p>
                  </a:txBody>
                  <a:tcPr>
                    <a:solidFill>
                      <a:schemeClr val="accent1"/>
                    </a:solidFill>
                  </a:tcPr>
                </a:tc>
                <a:tc>
                  <a:txBody>
                    <a:bodyPr/>
                    <a:lstStyle/>
                    <a:p>
                      <a:pPr lvl="0">
                        <a:buNone/>
                      </a:pPr>
                      <a:r>
                        <a:rPr lang="en-US" sz="1000" dirty="0">
                          <a:solidFill>
                            <a:schemeClr val="bg1"/>
                          </a:solidFill>
                        </a:rPr>
                        <a:t>Comments</a:t>
                      </a:r>
                    </a:p>
                  </a:txBody>
                  <a:tcPr>
                    <a:solidFill>
                      <a:schemeClr val="accent1"/>
                    </a:solidFill>
                  </a:tcPr>
                </a:tc>
                <a:extLst>
                  <a:ext uri="{0D108BD9-81ED-4DB2-BD59-A6C34878D82A}">
                    <a16:rowId xmlns:a16="http://schemas.microsoft.com/office/drawing/2014/main" val="2248776603"/>
                  </a:ext>
                </a:extLst>
              </a:tr>
              <a:tr h="375433">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Anthem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lvl="0">
                        <a:buNone/>
                      </a:pPr>
                      <a:r>
                        <a:rPr lang="en-US" sz="1000" b="0" i="0" u="none" strike="noStrike" noProof="0" dirty="0">
                          <a:latin typeface="+mn-lt"/>
                        </a:rPr>
                        <a:t>Not able to meet the deadline </a:t>
                      </a:r>
                      <a:endParaRPr lang="en-US" sz="1000" dirty="0"/>
                    </a:p>
                  </a:txBody>
                  <a:tcPr anchor="ctr"/>
                </a:tc>
                <a:extLst>
                  <a:ext uri="{0D108BD9-81ED-4DB2-BD59-A6C34878D82A}">
                    <a16:rowId xmlns:a16="http://schemas.microsoft.com/office/drawing/2014/main" val="3588525564"/>
                  </a:ext>
                </a:extLst>
              </a:tr>
              <a:tr h="3888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Kaiser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lvl="0" algn="ctr">
                        <a:buNone/>
                      </a:pPr>
                      <a:endParaRPr lang="en-US" sz="1000" dirty="0"/>
                    </a:p>
                  </a:txBody>
                  <a:tcPr anchor="ctr"/>
                </a:tc>
                <a:tc>
                  <a:txBody>
                    <a:bodyPr/>
                    <a:lstStyle/>
                    <a:p>
                      <a:pPr lvl="0">
                        <a:buNone/>
                      </a:pPr>
                      <a:r>
                        <a:rPr lang="en-US" sz="1000" dirty="0"/>
                        <a:t>Quoted </a:t>
                      </a:r>
                    </a:p>
                  </a:txBody>
                  <a:tcPr anchor="ctr"/>
                </a:tc>
                <a:extLst>
                  <a:ext uri="{0D108BD9-81ED-4DB2-BD59-A6C34878D82A}">
                    <a16:rowId xmlns:a16="http://schemas.microsoft.com/office/drawing/2014/main" val="4137252202"/>
                  </a:ext>
                </a:extLst>
              </a:tr>
              <a:tr h="269175">
                <a:tc>
                  <a:txBody>
                    <a:bodyPr/>
                    <a:lstStyle/>
                    <a:p>
                      <a:pPr lvl="0">
                        <a:buNone/>
                      </a:pPr>
                      <a:r>
                        <a:rPr lang="en-US" sz="1200" dirty="0">
                          <a:solidFill>
                            <a:schemeClr val="bg1"/>
                          </a:solidFill>
                        </a:rPr>
                        <a:t>JPAs/Trusts</a:t>
                      </a:r>
                    </a:p>
                  </a:txBody>
                  <a:tcPr>
                    <a:solidFill>
                      <a:srgbClr val="632340"/>
                    </a:solidFill>
                  </a:tcPr>
                </a:tc>
                <a:tc>
                  <a:txBody>
                    <a:bodyPr/>
                    <a:lstStyle/>
                    <a:p>
                      <a:pPr lvl="0">
                        <a:buNone/>
                      </a:pPr>
                      <a:endParaRPr lang="en-US" sz="1000" dirty="0"/>
                    </a:p>
                  </a:txBody>
                  <a:tcPr>
                    <a:solidFill>
                      <a:srgbClr val="632340"/>
                    </a:solidFill>
                  </a:tcPr>
                </a:tc>
                <a:tc>
                  <a:txBody>
                    <a:bodyPr/>
                    <a:lstStyle/>
                    <a:p>
                      <a:pPr lvl="0" algn="ctr">
                        <a:buNone/>
                      </a:pPr>
                      <a:endParaRPr lang="en-US" sz="1000" dirty="0"/>
                    </a:p>
                  </a:txBody>
                  <a:tcPr>
                    <a:solidFill>
                      <a:srgbClr val="632340"/>
                    </a:solidFill>
                  </a:tcPr>
                </a:tc>
                <a:tc>
                  <a:txBody>
                    <a:bodyPr/>
                    <a:lstStyle/>
                    <a:p>
                      <a:pPr lvl="0" algn="ctr">
                        <a:buNone/>
                      </a:pPr>
                      <a:endParaRPr lang="en-US" sz="1000" dirty="0"/>
                    </a:p>
                  </a:txBody>
                  <a:tcPr>
                    <a:solidFill>
                      <a:srgbClr val="632340"/>
                    </a:solidFill>
                  </a:tcPr>
                </a:tc>
                <a:tc>
                  <a:txBody>
                    <a:bodyPr/>
                    <a:lstStyle/>
                    <a:p>
                      <a:pPr lvl="0">
                        <a:buNone/>
                      </a:pPr>
                      <a:endParaRPr lang="en-US" sz="1000" dirty="0"/>
                    </a:p>
                  </a:txBody>
                  <a:tcPr>
                    <a:solidFill>
                      <a:srgbClr val="632340"/>
                    </a:solidFill>
                  </a:tcPr>
                </a:tc>
                <a:extLst>
                  <a:ext uri="{0D108BD9-81ED-4DB2-BD59-A6C34878D82A}">
                    <a16:rowId xmlns:a16="http://schemas.microsoft.com/office/drawing/2014/main" val="2508751370"/>
                  </a:ext>
                </a:extLst>
              </a:tr>
              <a:tr h="363849">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ASCIP</a:t>
                      </a:r>
                    </a:p>
                  </a:txBody>
                  <a:tcPr anchor="ctr"/>
                </a:tc>
                <a:tc>
                  <a:txBody>
                    <a:bodyPr/>
                    <a:lstStyle/>
                    <a:p>
                      <a:pPr lvl="0" algn="ctr">
                        <a:buNone/>
                      </a:pPr>
                      <a:r>
                        <a:rPr lang="en-US" sz="1000" dirty="0"/>
                        <a:t>X</a:t>
                      </a:r>
                    </a:p>
                  </a:txBody>
                  <a:tcPr anchor="ctr"/>
                </a:tc>
                <a:tc>
                  <a:txBody>
                    <a:bodyPr/>
                    <a:lstStyle/>
                    <a:p>
                      <a:pPr lvl="0" algn="ctr">
                        <a:buNone/>
                      </a:pP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Incumbent  - Anthem HMO +15%, PPO +9%, Kaiser +8.53%</a:t>
                      </a:r>
                    </a:p>
                  </a:txBody>
                  <a:tcPr anchor="ctr"/>
                </a:tc>
                <a:extLst>
                  <a:ext uri="{0D108BD9-81ED-4DB2-BD59-A6C34878D82A}">
                    <a16:rowId xmlns:a16="http://schemas.microsoft.com/office/drawing/2014/main" val="2501138424"/>
                  </a:ext>
                </a:extLst>
              </a:tr>
              <a:tr h="3888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CVT</a:t>
                      </a:r>
                    </a:p>
                  </a:txBody>
                  <a:tcPr anchor="ctr"/>
                </a:tc>
                <a:tc>
                  <a:txBody>
                    <a:bodyPr/>
                    <a:lstStyle/>
                    <a:p>
                      <a:pPr lvl="0" algn="ctr">
                        <a:lnSpc>
                          <a:spcPct val="100000"/>
                        </a:lnSpc>
                        <a:spcBef>
                          <a:spcPts val="0"/>
                        </a:spcBef>
                        <a:spcAft>
                          <a:spcPts val="0"/>
                        </a:spcAft>
                        <a:buNone/>
                      </a:pPr>
                      <a:endParaRPr lang="en-US" sz="1000" b="0" i="0" u="none" strike="noStrike" noProof="0" dirty="0">
                        <a:solidFill>
                          <a:srgbClr val="000000"/>
                        </a:solidFill>
                        <a:latin typeface="Calibri"/>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lvl="0">
                        <a:buNone/>
                      </a:pPr>
                      <a:r>
                        <a:rPr lang="en-US" sz="1000" b="0" i="0" u="none" strike="noStrike" noProof="0" dirty="0">
                          <a:latin typeface="+mn-lt"/>
                        </a:rPr>
                        <a:t>Not able to meet the deadline </a:t>
                      </a:r>
                      <a:endParaRPr lang="en-US" sz="1000" dirty="0"/>
                    </a:p>
                  </a:txBody>
                  <a:tcPr anchor="ctr"/>
                </a:tc>
                <a:extLst>
                  <a:ext uri="{0D108BD9-81ED-4DB2-BD59-A6C34878D82A}">
                    <a16:rowId xmlns:a16="http://schemas.microsoft.com/office/drawing/2014/main" val="907517344"/>
                  </a:ext>
                </a:extLst>
              </a:tr>
              <a:tr h="388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rgbClr val="000000"/>
                          </a:solidFill>
                          <a:latin typeface="+mn-lt"/>
                        </a:rPr>
                        <a:t>Medical/Rx</a:t>
                      </a:r>
                      <a:endParaRPr lang="en-US" sz="1000" dirty="0"/>
                    </a:p>
                  </a:txBody>
                  <a:tcPr anchor="ctr"/>
                </a:tc>
                <a:tc>
                  <a:txBody>
                    <a:bodyPr/>
                    <a:lstStyle/>
                    <a:p>
                      <a:pPr lvl="0">
                        <a:buNone/>
                      </a:pPr>
                      <a:r>
                        <a:rPr lang="en-US" sz="1000" dirty="0"/>
                        <a:t>CalPERS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lvl="0" algn="ctr">
                        <a:buNone/>
                      </a:pPr>
                      <a:endParaRPr lang="en-US" sz="1000" dirty="0"/>
                    </a:p>
                  </a:txBody>
                  <a:tcPr anchor="ctr"/>
                </a:tc>
                <a:tc>
                  <a:txBody>
                    <a:bodyPr/>
                    <a:lstStyle/>
                    <a:p>
                      <a:pPr lvl="0">
                        <a:buNone/>
                      </a:pPr>
                      <a:r>
                        <a:rPr lang="en-US" sz="1000" dirty="0"/>
                        <a:t>CalPERS has released its 2026 health plan rates and benefit designs. The upcoming changes reflect notable increases in benefits and premium costs, along with potential provider disruptions across certain regions.</a:t>
                      </a:r>
                    </a:p>
                  </a:txBody>
                  <a:tcPr anchor="ctr"/>
                </a:tc>
                <a:extLst>
                  <a:ext uri="{0D108BD9-81ED-4DB2-BD59-A6C34878D82A}">
                    <a16:rowId xmlns:a16="http://schemas.microsoft.com/office/drawing/2014/main" val="1024525898"/>
                  </a:ext>
                </a:extLst>
              </a:tr>
              <a:tr h="3565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SISC</a:t>
                      </a:r>
                    </a:p>
                  </a:txBody>
                  <a:tcPr anchor="ctr"/>
                </a:tc>
                <a:tc>
                  <a:txBody>
                    <a:bodyPr/>
                    <a:lstStyle/>
                    <a:p>
                      <a:pPr lvl="0" algn="ctr">
                        <a:buNone/>
                      </a:pPr>
                      <a:endParaRPr lang="en-US" sz="1000" dirty="0"/>
                    </a:p>
                  </a:txBody>
                  <a:tcPr anchor="ctr"/>
                </a:tc>
                <a:tc>
                  <a:txBody>
                    <a:bodyPr/>
                    <a:lstStyle/>
                    <a:p>
                      <a:pPr lvl="0" algn="ctr">
                        <a:buNone/>
                      </a:pPr>
                      <a:r>
                        <a:rPr lang="en-US" sz="1000" dirty="0"/>
                        <a:t>X</a:t>
                      </a:r>
                    </a:p>
                  </a:txBody>
                  <a:tcPr anchor="ctr"/>
                </a:tc>
                <a:tc>
                  <a:txBody>
                    <a:bodyPr/>
                    <a:lstStyle/>
                    <a:p>
                      <a:pPr lvl="0">
                        <a:buNone/>
                      </a:pPr>
                      <a:r>
                        <a:rPr lang="en-US" sz="1000" b="0" i="0" u="none" strike="noStrike" noProof="0" dirty="0">
                          <a:latin typeface="+mn-lt"/>
                        </a:rPr>
                        <a:t>Declined – SISC received permission from ASCIP to quote, but due to timing constraints, they are unable to submit a proposal this year.</a:t>
                      </a:r>
                      <a:endParaRPr lang="en-US" sz="1000" dirty="0"/>
                    </a:p>
                  </a:txBody>
                  <a:tcPr anchor="ctr"/>
                </a:tc>
                <a:extLst>
                  <a:ext uri="{0D108BD9-81ED-4DB2-BD59-A6C34878D82A}">
                    <a16:rowId xmlns:a16="http://schemas.microsoft.com/office/drawing/2014/main" val="1035320381"/>
                  </a:ext>
                </a:extLst>
              </a:tr>
              <a:tr h="454872">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lgn="l">
                        <a:buNone/>
                      </a:pPr>
                      <a:r>
                        <a:rPr lang="en-US" sz="1000" dirty="0"/>
                        <a:t>REEP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lvl="0">
                        <a:buNone/>
                      </a:pPr>
                      <a:r>
                        <a:rPr lang="en-US" sz="1000" b="0" i="0" u="none" strike="noStrike" noProof="0" dirty="0">
                          <a:latin typeface="+mn-lt"/>
                        </a:rPr>
                        <a:t>Declined -  Illustrative quote was rescinded due to stop loss carrier declination.</a:t>
                      </a:r>
                    </a:p>
                  </a:txBody>
                  <a:tcPr anchor="ctr"/>
                </a:tc>
                <a:extLst>
                  <a:ext uri="{0D108BD9-81ED-4DB2-BD59-A6C34878D82A}">
                    <a16:rowId xmlns:a16="http://schemas.microsoft.com/office/drawing/2014/main" val="683788898"/>
                  </a:ext>
                </a:extLst>
              </a:tr>
            </a:tbl>
          </a:graphicData>
        </a:graphic>
      </p:graphicFrame>
    </p:spTree>
    <p:extLst>
      <p:ext uri="{BB962C8B-B14F-4D97-AF65-F5344CB8AC3E}">
        <p14:creationId xmlns:p14="http://schemas.microsoft.com/office/powerpoint/2010/main" val="831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CalPERS HMO &amp; PPO</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164443076"/>
              </p:ext>
            </p:extLst>
          </p:nvPr>
        </p:nvGraphicFramePr>
        <p:xfrm>
          <a:off x="227263" y="1645531"/>
          <a:ext cx="5717186" cy="3779520"/>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CalPERS</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dirty="0"/>
                        <a:t>Anthem</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2026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2026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119</a:t>
                      </a:r>
                    </a:p>
                  </a:txBody>
                  <a:tcPr/>
                </a:tc>
                <a:tc>
                  <a:txBody>
                    <a:bodyPr/>
                    <a:lstStyle/>
                    <a:p>
                      <a:pPr algn="r"/>
                      <a:r>
                        <a:rPr lang="en-US" sz="1400" dirty="0"/>
                        <a:t>$940.96</a:t>
                      </a:r>
                    </a:p>
                  </a:txBody>
                  <a:tcPr/>
                </a:tc>
                <a:tc>
                  <a:txBody>
                    <a:bodyPr/>
                    <a:lstStyle/>
                    <a:p>
                      <a:pPr algn="r"/>
                      <a:r>
                        <a:rPr lang="en-US" sz="1400" dirty="0"/>
                        <a:t>$1,158.26</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112</a:t>
                      </a:r>
                    </a:p>
                  </a:txBody>
                  <a:tcPr/>
                </a:tc>
                <a:tc>
                  <a:txBody>
                    <a:bodyPr/>
                    <a:lstStyle/>
                    <a:p>
                      <a:pPr algn="r"/>
                      <a:r>
                        <a:rPr lang="en-US" sz="1400" dirty="0"/>
                        <a:t>$1,974.28</a:t>
                      </a:r>
                    </a:p>
                  </a:txBody>
                  <a:tcPr/>
                </a:tc>
                <a:tc>
                  <a:txBody>
                    <a:bodyPr/>
                    <a:lstStyle/>
                    <a:p>
                      <a:pPr algn="r"/>
                      <a:r>
                        <a:rPr lang="en-US" sz="1400" dirty="0"/>
                        <a:t>$2,316.52</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274</a:t>
                      </a:r>
                    </a:p>
                  </a:txBody>
                  <a:tcPr/>
                </a:tc>
                <a:tc>
                  <a:txBody>
                    <a:bodyPr/>
                    <a:lstStyle/>
                    <a:p>
                      <a:pPr algn="r"/>
                      <a:r>
                        <a:rPr lang="en-US" sz="1400" dirty="0"/>
                        <a:t>$2,820.87</a:t>
                      </a:r>
                    </a:p>
                  </a:txBody>
                  <a:tcPr/>
                </a:tc>
                <a:tc>
                  <a:txBody>
                    <a:bodyPr/>
                    <a:lstStyle/>
                    <a:p>
                      <a:pPr algn="r"/>
                      <a:r>
                        <a:rPr lang="en-US" sz="1400" dirty="0"/>
                        <a:t>$3,011.48</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$1,106,011.98</a:t>
                      </a:r>
                    </a:p>
                  </a:txBody>
                  <a:tcPr/>
                </a:tc>
                <a:tc hMerge="1">
                  <a:txBody>
                    <a:bodyPr/>
                    <a:lstStyle/>
                    <a:p>
                      <a:endParaRPr lang="en-US"/>
                    </a:p>
                  </a:txBody>
                  <a:tcPr/>
                </a:tc>
                <a:tc>
                  <a:txBody>
                    <a:bodyPr/>
                    <a:lstStyle/>
                    <a:p>
                      <a:pPr algn="r"/>
                      <a:r>
                        <a:rPr lang="en-US" sz="1400" dirty="0"/>
                        <a:t>$1,222,428.70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$13,272,143.76</a:t>
                      </a:r>
                    </a:p>
                  </a:txBody>
                  <a:tcPr/>
                </a:tc>
                <a:tc hMerge="1">
                  <a:txBody>
                    <a:bodyPr/>
                    <a:lstStyle/>
                    <a:p>
                      <a:endParaRPr lang="en-US"/>
                    </a:p>
                  </a:txBody>
                  <a:tcPr/>
                </a:tc>
                <a:tc>
                  <a:txBody>
                    <a:bodyPr/>
                    <a:lstStyle/>
                    <a:p>
                      <a:pPr algn="r"/>
                      <a:r>
                        <a:rPr lang="en-US" sz="1400" dirty="0"/>
                        <a:t>$14,669,144.40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+15%</a:t>
                      </a:r>
                    </a:p>
                  </a:txBody>
                  <a:tcPr/>
                </a:tc>
                <a:tc hMerge="1">
                  <a:txBody>
                    <a:bodyPr/>
                    <a:lstStyle/>
                    <a:p>
                      <a:endParaRPr lang="en-US"/>
                    </a:p>
                  </a:txBody>
                  <a:tcPr/>
                </a:tc>
                <a:tc>
                  <a:txBody>
                    <a:bodyPr/>
                    <a:lstStyle/>
                    <a:p>
                      <a:pPr algn="r"/>
                      <a:r>
                        <a:rPr lang="en-US" sz="1400" dirty="0"/>
                        <a:t>+27.11%</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+$1,731,259.56</a:t>
                      </a:r>
                    </a:p>
                  </a:txBody>
                  <a:tcPr/>
                </a:tc>
                <a:tc hMerge="1">
                  <a:txBody>
                    <a:bodyPr/>
                    <a:lstStyle/>
                    <a:p>
                      <a:endParaRPr lang="en-US"/>
                    </a:p>
                  </a:txBody>
                  <a:tcPr/>
                </a:tc>
                <a:tc>
                  <a:txBody>
                    <a:bodyPr/>
                    <a:lstStyle/>
                    <a:p>
                      <a:pPr algn="r"/>
                      <a:r>
                        <a:rPr lang="en-US" sz="1400" b="1" dirty="0">
                          <a:solidFill>
                            <a:schemeClr val="tx1"/>
                          </a:solidFill>
                        </a:rPr>
                        <a:t>+$3,128,260.20</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extLst>
              <p:ext uri="{D42A27DB-BD31-4B8C-83A1-F6EECF244321}">
                <p14:modId xmlns:p14="http://schemas.microsoft.com/office/powerpoint/2010/main" val="2260231122"/>
              </p:ext>
            </p:extLst>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CalPERS</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Blue Shield</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2026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2026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145</a:t>
                      </a:r>
                    </a:p>
                  </a:txBody>
                  <a:tcPr/>
                </a:tc>
                <a:tc>
                  <a:txBody>
                    <a:bodyPr/>
                    <a:lstStyle/>
                    <a:p>
                      <a:pPr algn="r"/>
                      <a:r>
                        <a:rPr lang="en-US" sz="1400" dirty="0"/>
                        <a:t>$1,369.09</a:t>
                      </a:r>
                    </a:p>
                  </a:txBody>
                  <a:tcPr/>
                </a:tc>
                <a:tc>
                  <a:txBody>
                    <a:bodyPr/>
                    <a:lstStyle/>
                    <a:p>
                      <a:pPr algn="r"/>
                      <a:r>
                        <a:rPr lang="en-US" sz="1400" dirty="0"/>
                        <a:t>$1,426.24</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167</a:t>
                      </a:r>
                    </a:p>
                  </a:txBody>
                  <a:tcPr/>
                </a:tc>
                <a:tc>
                  <a:txBody>
                    <a:bodyPr/>
                    <a:lstStyle/>
                    <a:p>
                      <a:pPr algn="r"/>
                      <a:r>
                        <a:rPr lang="en-US" sz="1400" dirty="0"/>
                        <a:t>$2,859.64</a:t>
                      </a:r>
                    </a:p>
                  </a:txBody>
                  <a:tcPr/>
                </a:tc>
                <a:tc>
                  <a:txBody>
                    <a:bodyPr/>
                    <a:lstStyle/>
                    <a:p>
                      <a:pPr algn="r"/>
                      <a:r>
                        <a:rPr lang="en-US" sz="1400" dirty="0"/>
                        <a:t>$1,852.48</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70</a:t>
                      </a:r>
                    </a:p>
                  </a:txBody>
                  <a:tcPr/>
                </a:tc>
                <a:tc>
                  <a:txBody>
                    <a:bodyPr/>
                    <a:lstStyle/>
                    <a:p>
                      <a:pPr algn="r"/>
                      <a:r>
                        <a:rPr lang="en-US" sz="1400" dirty="0"/>
                        <a:t>$4,107.55</a:t>
                      </a:r>
                    </a:p>
                  </a:txBody>
                  <a:tcPr/>
                </a:tc>
                <a:tc>
                  <a:txBody>
                    <a:bodyPr/>
                    <a:lstStyle/>
                    <a:p>
                      <a:pPr algn="r"/>
                      <a:r>
                        <a:rPr lang="en-US" sz="1400" dirty="0"/>
                        <a:t>$3,708.22</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$963,606.43</a:t>
                      </a:r>
                    </a:p>
                  </a:txBody>
                  <a:tcPr/>
                </a:tc>
                <a:tc hMerge="1">
                  <a:txBody>
                    <a:bodyPr/>
                    <a:lstStyle/>
                    <a:p>
                      <a:endParaRPr lang="en-US"/>
                    </a:p>
                  </a:txBody>
                  <a:tcPr/>
                </a:tc>
                <a:tc>
                  <a:txBody>
                    <a:bodyPr/>
                    <a:lstStyle/>
                    <a:p>
                      <a:pPr algn="r"/>
                      <a:r>
                        <a:rPr lang="en-US" sz="1400" dirty="0"/>
                        <a:t>$942,744.36</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dirty="0"/>
                        <a:t>$11,563,277.16</a:t>
                      </a:r>
                    </a:p>
                  </a:txBody>
                  <a:tcPr/>
                </a:tc>
                <a:tc hMerge="1">
                  <a:txBody>
                    <a:bodyPr/>
                    <a:lstStyle/>
                    <a:p>
                      <a:endParaRPr lang="en-US"/>
                    </a:p>
                  </a:txBody>
                  <a:tcPr/>
                </a:tc>
                <a:tc>
                  <a:txBody>
                    <a:bodyPr/>
                    <a:lstStyle/>
                    <a:p>
                      <a:pPr algn="r"/>
                      <a:r>
                        <a:rPr lang="en-US" sz="1400" dirty="0"/>
                        <a:t>$11,312,932.32</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+9%</a:t>
                      </a:r>
                    </a:p>
                  </a:txBody>
                  <a:tcPr/>
                </a:tc>
                <a:tc hMerge="1">
                  <a:txBody>
                    <a:bodyPr/>
                    <a:lstStyle/>
                    <a:p>
                      <a:endParaRPr lang="en-US"/>
                    </a:p>
                  </a:txBody>
                  <a:tcPr/>
                </a:tc>
                <a:tc>
                  <a:txBody>
                    <a:bodyPr/>
                    <a:lstStyle/>
                    <a:p>
                      <a:pPr algn="r"/>
                      <a:r>
                        <a:rPr lang="en-US" sz="1400" dirty="0"/>
                        <a:t>+6.64%</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+$954,768.48</a:t>
                      </a:r>
                    </a:p>
                  </a:txBody>
                  <a:tcPr/>
                </a:tc>
                <a:tc hMerge="1">
                  <a:txBody>
                    <a:bodyPr/>
                    <a:lstStyle/>
                    <a:p>
                      <a:endParaRPr lang="en-US"/>
                    </a:p>
                  </a:txBody>
                  <a:tcPr/>
                </a:tc>
                <a:tc>
                  <a:txBody>
                    <a:bodyPr/>
                    <a:lstStyle/>
                    <a:p>
                      <a:pPr algn="r"/>
                      <a:r>
                        <a:rPr lang="en-US" sz="1400" b="1" dirty="0">
                          <a:solidFill>
                            <a:schemeClr val="tx1"/>
                          </a:solidFill>
                        </a:rPr>
                        <a:t>+$704,423.64</a:t>
                      </a:r>
                    </a:p>
                  </a:txBody>
                  <a:tcPr/>
                </a:tc>
                <a:extLst>
                  <a:ext uri="{0D108BD9-81ED-4DB2-BD59-A6C34878D82A}">
                    <a16:rowId xmlns:a16="http://schemas.microsoft.com/office/drawing/2014/main" val="1062213520"/>
                  </a:ext>
                </a:extLst>
              </a:tr>
            </a:tbl>
          </a:graphicData>
        </a:graphic>
      </p:graphicFrame>
    </p:spTree>
    <p:extLst>
      <p:ext uri="{BB962C8B-B14F-4D97-AF65-F5344CB8AC3E}">
        <p14:creationId xmlns:p14="http://schemas.microsoft.com/office/powerpoint/2010/main" val="206691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Plan Comparison – CalPERS HMO</a:t>
            </a:r>
            <a:endParaRPr lang="en-US" dirty="0"/>
          </a:p>
        </p:txBody>
      </p:sp>
      <p:pic>
        <p:nvPicPr>
          <p:cNvPr id="3" name="Picture 2">
            <a:extLst>
              <a:ext uri="{FF2B5EF4-FFF2-40B4-BE49-F238E27FC236}">
                <a16:creationId xmlns:a16="http://schemas.microsoft.com/office/drawing/2014/main" id="{C6DA33ED-328F-413A-34FC-EC91FCD528D2}"/>
              </a:ext>
            </a:extLst>
          </p:cNvPr>
          <p:cNvPicPr>
            <a:picLocks noChangeAspect="1"/>
          </p:cNvPicPr>
          <p:nvPr/>
        </p:nvPicPr>
        <p:blipFill>
          <a:blip r:embed="rId2"/>
          <a:stretch>
            <a:fillRect/>
          </a:stretch>
        </p:blipFill>
        <p:spPr>
          <a:xfrm>
            <a:off x="1733550" y="1500187"/>
            <a:ext cx="7810500" cy="4657725"/>
          </a:xfrm>
          <a:prstGeom prst="rect">
            <a:avLst/>
          </a:prstGeom>
        </p:spPr>
      </p:pic>
    </p:spTree>
    <p:extLst>
      <p:ext uri="{BB962C8B-B14F-4D97-AF65-F5344CB8AC3E}">
        <p14:creationId xmlns:p14="http://schemas.microsoft.com/office/powerpoint/2010/main" val="130943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Plan Comparison – CalPERS HMO (Continued)</a:t>
            </a:r>
            <a:endParaRPr lang="en-US" dirty="0"/>
          </a:p>
        </p:txBody>
      </p:sp>
      <p:pic>
        <p:nvPicPr>
          <p:cNvPr id="3" name="Picture 2">
            <a:extLst>
              <a:ext uri="{FF2B5EF4-FFF2-40B4-BE49-F238E27FC236}">
                <a16:creationId xmlns:a16="http://schemas.microsoft.com/office/drawing/2014/main" id="{8C35012D-03A7-24D9-07B0-5DDA23F3843C}"/>
              </a:ext>
            </a:extLst>
          </p:cNvPr>
          <p:cNvPicPr>
            <a:picLocks noChangeAspect="1"/>
          </p:cNvPicPr>
          <p:nvPr/>
        </p:nvPicPr>
        <p:blipFill>
          <a:blip r:embed="rId2"/>
          <a:stretch>
            <a:fillRect/>
          </a:stretch>
        </p:blipFill>
        <p:spPr>
          <a:xfrm>
            <a:off x="2028826" y="1481137"/>
            <a:ext cx="7630141" cy="4754880"/>
          </a:xfrm>
          <a:prstGeom prst="rect">
            <a:avLst/>
          </a:prstGeom>
        </p:spPr>
      </p:pic>
    </p:spTree>
    <p:extLst>
      <p:ext uri="{BB962C8B-B14F-4D97-AF65-F5344CB8AC3E}">
        <p14:creationId xmlns:p14="http://schemas.microsoft.com/office/powerpoint/2010/main" val="403735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Plan Comparison – CalPERS PPO</a:t>
            </a:r>
            <a:endParaRPr lang="en-US" dirty="0"/>
          </a:p>
        </p:txBody>
      </p:sp>
      <p:pic>
        <p:nvPicPr>
          <p:cNvPr id="5" name="Picture 4">
            <a:extLst>
              <a:ext uri="{FF2B5EF4-FFF2-40B4-BE49-F238E27FC236}">
                <a16:creationId xmlns:a16="http://schemas.microsoft.com/office/drawing/2014/main" id="{38D9B1AB-3981-2B91-0ACF-41E34A9AB545}"/>
              </a:ext>
            </a:extLst>
          </p:cNvPr>
          <p:cNvPicPr>
            <a:picLocks noChangeAspect="1"/>
          </p:cNvPicPr>
          <p:nvPr/>
        </p:nvPicPr>
        <p:blipFill>
          <a:blip r:embed="rId2"/>
          <a:stretch>
            <a:fillRect/>
          </a:stretch>
        </p:blipFill>
        <p:spPr>
          <a:xfrm>
            <a:off x="47625" y="2019059"/>
            <a:ext cx="12027749" cy="3383280"/>
          </a:xfrm>
          <a:prstGeom prst="rect">
            <a:avLst/>
          </a:prstGeom>
        </p:spPr>
      </p:pic>
    </p:spTree>
    <p:extLst>
      <p:ext uri="{BB962C8B-B14F-4D97-AF65-F5344CB8AC3E}">
        <p14:creationId xmlns:p14="http://schemas.microsoft.com/office/powerpoint/2010/main" val="136492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Plan Comparison – CalPERS PPO (Continued)</a:t>
            </a:r>
            <a:endParaRPr lang="en-US" dirty="0"/>
          </a:p>
        </p:txBody>
      </p:sp>
      <p:pic>
        <p:nvPicPr>
          <p:cNvPr id="5" name="Picture 4">
            <a:extLst>
              <a:ext uri="{FF2B5EF4-FFF2-40B4-BE49-F238E27FC236}">
                <a16:creationId xmlns:a16="http://schemas.microsoft.com/office/drawing/2014/main" id="{CBF989D9-4D87-C581-BDBF-155987E66577}"/>
              </a:ext>
            </a:extLst>
          </p:cNvPr>
          <p:cNvPicPr>
            <a:picLocks noChangeAspect="1"/>
          </p:cNvPicPr>
          <p:nvPr/>
        </p:nvPicPr>
        <p:blipFill>
          <a:blip r:embed="rId2"/>
          <a:stretch>
            <a:fillRect/>
          </a:stretch>
        </p:blipFill>
        <p:spPr>
          <a:xfrm>
            <a:off x="45167" y="1751660"/>
            <a:ext cx="12120712" cy="4206240"/>
          </a:xfrm>
          <a:prstGeom prst="rect">
            <a:avLst/>
          </a:prstGeom>
        </p:spPr>
      </p:pic>
    </p:spTree>
    <p:extLst>
      <p:ext uri="{BB962C8B-B14F-4D97-AF65-F5344CB8AC3E}">
        <p14:creationId xmlns:p14="http://schemas.microsoft.com/office/powerpoint/2010/main" val="119523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JBC Next steps &amp; future Meetings</a:t>
            </a:r>
          </a:p>
        </p:txBody>
      </p:sp>
    </p:spTree>
    <p:extLst>
      <p:ext uri="{BB962C8B-B14F-4D97-AF65-F5344CB8AC3E}">
        <p14:creationId xmlns:p14="http://schemas.microsoft.com/office/powerpoint/2010/main" val="326030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 September 23, 2025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1074561563"/>
              </p:ext>
            </p:extLst>
          </p:nvPr>
        </p:nvGraphicFramePr>
        <p:xfrm>
          <a:off x="457200" y="1825624"/>
          <a:ext cx="11315700" cy="306815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the Chancellor </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September 23, 2025 (note this occurred on September 16</a:t>
                      </a:r>
                      <a:r>
                        <a:rPr lang="en-US" baseline="30000" dirty="0"/>
                        <a:t>th</a:t>
                      </a:r>
                      <a:r>
                        <a:rPr lang="en-US" dirty="0"/>
                        <a:t>)</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the Chancellor to be presented to RSCCD Board on September 29</a:t>
                      </a:r>
                      <a:r>
                        <a:rPr lang="en-US" baseline="30000" dirty="0"/>
                        <a:t>th</a:t>
                      </a:r>
                      <a:r>
                        <a:rPr lang="en-US" dirty="0"/>
                        <a:t>, 2025</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Chancellor</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37B3-E68F-37AE-0418-721F0C80232F}"/>
              </a:ext>
            </a:extLst>
          </p:cNvPr>
          <p:cNvSpPr>
            <a:spLocks noGrp="1"/>
          </p:cNvSpPr>
          <p:nvPr>
            <p:ph type="title"/>
          </p:nvPr>
        </p:nvSpPr>
        <p:spPr>
          <a:xfrm>
            <a:off x="457198" y="160765"/>
            <a:ext cx="11315699" cy="828675"/>
          </a:xfrm>
        </p:spPr>
        <p:txBody>
          <a:bodyPr/>
          <a:lstStyle/>
          <a:p>
            <a:r>
              <a:rPr lang="en-US" dirty="0"/>
              <a:t>2026 Medical Marketing Timeline</a:t>
            </a:r>
          </a:p>
        </p:txBody>
      </p:sp>
      <p:sp>
        <p:nvSpPr>
          <p:cNvPr id="8" name="Rectangle 1">
            <a:extLst>
              <a:ext uri="{FF2B5EF4-FFF2-40B4-BE49-F238E27FC236}">
                <a16:creationId xmlns:a16="http://schemas.microsoft.com/office/drawing/2014/main" id="{67BDDB80-F752-57C1-9041-82C78A8AB3DD}"/>
              </a:ext>
            </a:extLst>
          </p:cNvPr>
          <p:cNvSpPr>
            <a:spLocks noChangeArrowheads="1"/>
          </p:cNvSpPr>
          <p:nvPr/>
        </p:nvSpPr>
        <p:spPr bwMode="auto">
          <a:xfrm>
            <a:off x="3089274" y="1904383"/>
            <a:ext cx="139742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0F875FE9-670C-6513-B75B-71828B050BD6}"/>
              </a:ext>
            </a:extLst>
          </p:cNvPr>
          <p:cNvGraphicFramePr>
            <a:graphicFrameLocks noGrp="1"/>
          </p:cNvGraphicFramePr>
          <p:nvPr>
            <p:extLst>
              <p:ext uri="{D42A27DB-BD31-4B8C-83A1-F6EECF244321}">
                <p14:modId xmlns:p14="http://schemas.microsoft.com/office/powerpoint/2010/main" val="1697178487"/>
              </p:ext>
            </p:extLst>
          </p:nvPr>
        </p:nvGraphicFramePr>
        <p:xfrm>
          <a:off x="1597448" y="1739961"/>
          <a:ext cx="8778240" cy="3674618"/>
        </p:xfrm>
        <a:graphic>
          <a:graphicData uri="http://schemas.openxmlformats.org/drawingml/2006/table">
            <a:tbl>
              <a:tblPr firstRow="1" bandRow="1">
                <a:tableStyleId>{5C22544A-7EE6-4342-B048-85BDC9FD1C3A}</a:tableStyleId>
              </a:tblPr>
              <a:tblGrid>
                <a:gridCol w="1950256">
                  <a:extLst>
                    <a:ext uri="{9D8B030D-6E8A-4147-A177-3AD203B41FA5}">
                      <a16:colId xmlns:a16="http://schemas.microsoft.com/office/drawing/2014/main" val="2204514832"/>
                    </a:ext>
                  </a:extLst>
                </a:gridCol>
                <a:gridCol w="6827984">
                  <a:extLst>
                    <a:ext uri="{9D8B030D-6E8A-4147-A177-3AD203B41FA5}">
                      <a16:colId xmlns:a16="http://schemas.microsoft.com/office/drawing/2014/main" val="3276183439"/>
                    </a:ext>
                  </a:extLst>
                </a:gridCol>
              </a:tblGrid>
              <a:tr h="259502">
                <a:tc>
                  <a:txBody>
                    <a:bodyPr/>
                    <a:lstStyle/>
                    <a:p>
                      <a:r>
                        <a:rPr lang="en-US" sz="1200" dirty="0"/>
                        <a:t>Date</a:t>
                      </a:r>
                    </a:p>
                  </a:txBody>
                  <a:tcPr>
                    <a:solidFill>
                      <a:srgbClr val="632340"/>
                    </a:solidFill>
                  </a:tcPr>
                </a:tc>
                <a:tc>
                  <a:txBody>
                    <a:bodyPr/>
                    <a:lstStyle/>
                    <a:p>
                      <a:r>
                        <a:rPr lang="en-US" sz="1200" dirty="0"/>
                        <a:t>Action</a:t>
                      </a:r>
                    </a:p>
                  </a:txBody>
                  <a:tcPr>
                    <a:solidFill>
                      <a:srgbClr val="632340"/>
                    </a:solidFill>
                  </a:tcPr>
                </a:tc>
                <a:extLst>
                  <a:ext uri="{0D108BD9-81ED-4DB2-BD59-A6C34878D82A}">
                    <a16:rowId xmlns:a16="http://schemas.microsoft.com/office/drawing/2014/main" val="3915215195"/>
                  </a:ext>
                </a:extLst>
              </a:tr>
              <a:tr h="362102">
                <a:tc>
                  <a:txBody>
                    <a:bodyPr/>
                    <a:lstStyle/>
                    <a:p>
                      <a:r>
                        <a:rPr lang="en-US" sz="1200" kern="1200" dirty="0">
                          <a:solidFill>
                            <a:schemeClr val="dk1"/>
                          </a:solidFill>
                          <a:effectLst/>
                          <a:latin typeface="+mn-lt"/>
                          <a:ea typeface="+mn-ea"/>
                          <a:cs typeface="+mn-cs"/>
                        </a:rPr>
                        <a:t>8/18/2025</a:t>
                      </a:r>
                      <a:endParaRPr lang="en-US" sz="1200" dirty="0"/>
                    </a:p>
                  </a:txBody>
                  <a:tcPr anchor="ctr"/>
                </a:tc>
                <a:tc>
                  <a:txBody>
                    <a:bodyPr/>
                    <a:lstStyle/>
                    <a:p>
                      <a:pPr marL="0" marR="0">
                        <a:lnSpc>
                          <a:spcPct val="107000"/>
                        </a:lnSpc>
                        <a:buNone/>
                      </a:pPr>
                      <a:r>
                        <a:rPr lang="en-US" sz="1200" dirty="0">
                          <a:solidFill>
                            <a:srgbClr val="000000"/>
                          </a:solidFill>
                          <a:effectLst/>
                          <a:latin typeface="+mn-lt"/>
                          <a:ea typeface="Symbol" panose="05050102010706020507" pitchFamily="18" charset="2"/>
                          <a:cs typeface="Symbol" panose="05050102010706020507" pitchFamily="18" charset="2"/>
                        </a:rPr>
                        <a:t>Request Full Census from Rancho Santiago CCD: Delivered 8/20/2025, </a:t>
                      </a:r>
                      <a:r>
                        <a:rPr lang="en-US" sz="1200" kern="1200" dirty="0">
                          <a:solidFill>
                            <a:schemeClr val="dk1"/>
                          </a:solidFill>
                          <a:effectLst/>
                          <a:latin typeface="+mn-lt"/>
                          <a:ea typeface="+mn-ea"/>
                          <a:cs typeface="+mn-cs"/>
                        </a:rPr>
                        <a:t>Request Experience Report from ASCIP – Requested, Finalize Requested Documents Needed for Anthem Quote.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373300"/>
                  </a:ext>
                </a:extLst>
              </a:tr>
              <a:tr h="259502">
                <a:tc>
                  <a:txBody>
                    <a:bodyPr/>
                    <a:lstStyle/>
                    <a:p>
                      <a:r>
                        <a:rPr lang="en-US" sz="1200" kern="1200" dirty="0">
                          <a:solidFill>
                            <a:schemeClr val="dk1"/>
                          </a:solidFill>
                          <a:effectLst/>
                          <a:latin typeface="+mn-lt"/>
                          <a:ea typeface="+mn-ea"/>
                          <a:cs typeface="+mn-cs"/>
                        </a:rPr>
                        <a:t>8/26/2025 - JBC Meeting</a:t>
                      </a:r>
                      <a:endParaRPr lang="en-US" sz="1200" dirty="0"/>
                    </a:p>
                  </a:txBody>
                  <a:tcPr anchor="ctr"/>
                </a:tc>
                <a:tc>
                  <a:txBody>
                    <a:bodyPr/>
                    <a:lstStyle/>
                    <a:p>
                      <a:r>
                        <a:rPr lang="en-US" sz="1200" kern="1200" dirty="0">
                          <a:solidFill>
                            <a:schemeClr val="dk1"/>
                          </a:solidFill>
                          <a:effectLst/>
                          <a:latin typeface="+mn-lt"/>
                          <a:ea typeface="+mn-ea"/>
                          <a:cs typeface="+mn-cs"/>
                        </a:rPr>
                        <a:t>Discuss renewal rates from ASCIP and other carriers. Discuss marketing timeline.</a:t>
                      </a:r>
                      <a:endParaRPr lang="en-US" sz="1200" dirty="0">
                        <a:latin typeface="+mn-lt"/>
                      </a:endParaRPr>
                    </a:p>
                  </a:txBody>
                  <a:tcPr anchor="ctr"/>
                </a:tc>
                <a:extLst>
                  <a:ext uri="{0D108BD9-81ED-4DB2-BD59-A6C34878D82A}">
                    <a16:rowId xmlns:a16="http://schemas.microsoft.com/office/drawing/2014/main" val="962050719"/>
                  </a:ext>
                </a:extLst>
              </a:tr>
              <a:tr h="432504">
                <a:tc>
                  <a:txBody>
                    <a:bodyPr/>
                    <a:lstStyle/>
                    <a:p>
                      <a:r>
                        <a:rPr lang="en-US" sz="1200" kern="1200" dirty="0">
                          <a:solidFill>
                            <a:schemeClr val="dk1"/>
                          </a:solidFill>
                          <a:effectLst/>
                          <a:latin typeface="+mn-lt"/>
                          <a:ea typeface="+mn-ea"/>
                          <a:cs typeface="+mn-cs"/>
                        </a:rPr>
                        <a:t>Late August 2025</a:t>
                      </a:r>
                      <a:endParaRPr lang="en-US" sz="1200" dirty="0"/>
                    </a:p>
                  </a:txBody>
                  <a:tcPr anchor="ctr"/>
                </a:tc>
                <a:tc>
                  <a:txBody>
                    <a:bodyPr/>
                    <a:lstStyle/>
                    <a:p>
                      <a:r>
                        <a:rPr lang="en-US" sz="1200" kern="1200" dirty="0">
                          <a:solidFill>
                            <a:schemeClr val="dk1"/>
                          </a:solidFill>
                          <a:effectLst/>
                          <a:latin typeface="+mn-lt"/>
                          <a:ea typeface="+mn-ea"/>
                          <a:cs typeface="+mn-cs"/>
                        </a:rPr>
                        <a:t>Request Direct to Carrier Quote from Anthem, Request quotes from JPA’s offering Anthem, CalPERS Rates – expected 3 Week Turnaround for Quotes.</a:t>
                      </a:r>
                      <a:endParaRPr lang="en-US" sz="1200" dirty="0">
                        <a:latin typeface="+mn-lt"/>
                      </a:endParaRPr>
                    </a:p>
                  </a:txBody>
                  <a:tcPr anchor="ctr"/>
                </a:tc>
                <a:extLst>
                  <a:ext uri="{0D108BD9-81ED-4DB2-BD59-A6C34878D82A}">
                    <a16:rowId xmlns:a16="http://schemas.microsoft.com/office/drawing/2014/main" val="1347596478"/>
                  </a:ext>
                </a:extLst>
              </a:tr>
              <a:tr h="432504">
                <a:tc>
                  <a:txBody>
                    <a:bodyPr/>
                    <a:lstStyle/>
                    <a:p>
                      <a:r>
                        <a:rPr lang="en-US" sz="1200" kern="1200" dirty="0">
                          <a:solidFill>
                            <a:schemeClr val="dk1"/>
                          </a:solidFill>
                          <a:effectLst/>
                          <a:latin typeface="+mn-lt"/>
                          <a:ea typeface="+mn-ea"/>
                          <a:cs typeface="+mn-cs"/>
                        </a:rPr>
                        <a:t>Late August – Early September 2025</a:t>
                      </a:r>
                      <a:endParaRPr lang="en-US" sz="1200" dirty="0"/>
                    </a:p>
                  </a:txBody>
                  <a:tcPr anchor="ctr"/>
                </a:tc>
                <a:tc>
                  <a:txBody>
                    <a:bodyPr/>
                    <a:lstStyle/>
                    <a:p>
                      <a:pPr marL="0" marR="0">
                        <a:lnSpc>
                          <a:spcPct val="107000"/>
                        </a:lnSpc>
                        <a:buNone/>
                      </a:pPr>
                      <a:r>
                        <a:rPr lang="en-US" sz="1200" dirty="0">
                          <a:effectLst/>
                          <a:latin typeface="+mn-lt"/>
                          <a:ea typeface="Times New Roman" panose="02020603050405020304" pitchFamily="18" charset="0"/>
                          <a:cs typeface="Times New Roman" panose="02020603050405020304" pitchFamily="18" charset="0"/>
                        </a:rPr>
                        <a:t>Work with Anthem and JPA’s to Finalize Quotes- Keenan will work with Carrier and JPA.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7630207"/>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Mid – September 2025</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Times New Roman" panose="02020603050405020304" pitchFamily="18" charset="0"/>
                        </a:rPr>
                        <a:t>Proposal Due with Final Rates -Review &amp; Analyze Proposal (Keenan)</a:t>
                      </a:r>
                      <a:endParaRPr lang="en-US" sz="1200" dirty="0">
                        <a:effectLst/>
                        <a:latin typeface="+mn-lt"/>
                        <a:ea typeface="Calibri" panose="020F0502020204030204" pitchFamily="34" charset="0"/>
                        <a:cs typeface="Times New Roman" panose="02020603050405020304" pitchFamily="18" charset="0"/>
                      </a:endParaRPr>
                    </a:p>
                    <a:p>
                      <a:endParaRPr lang="en-US" sz="1200" dirty="0">
                        <a:latin typeface="+mn-lt"/>
                      </a:endParaRPr>
                    </a:p>
                  </a:txBody>
                  <a:tcPr anchor="ctr"/>
                </a:tc>
                <a:extLst>
                  <a:ext uri="{0D108BD9-81ED-4DB2-BD59-A6C34878D82A}">
                    <a16:rowId xmlns:a16="http://schemas.microsoft.com/office/drawing/2014/main" val="271913924"/>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9/16/2025 - JBC Meeting</a:t>
                      </a:r>
                      <a:endParaRPr lang="en-US" sz="1200" dirty="0"/>
                    </a:p>
                    <a:p>
                      <a:endParaRPr lang="en-US" sz="1200" dirty="0"/>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Discuss marketing results and compare proposals</a:t>
                      </a:r>
                      <a:r>
                        <a:rPr lang="en-US" sz="1200" kern="1200">
                          <a:solidFill>
                            <a:schemeClr val="dk1"/>
                          </a:solidFill>
                          <a:effectLst/>
                          <a:latin typeface="+mn-lt"/>
                          <a:ea typeface="+mn-ea"/>
                          <a:cs typeface="+mn-cs"/>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771855"/>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9/23/2025 - JBC Meeting</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Vote on recommendation to submit to Chancellor.</a:t>
                      </a:r>
                      <a:endParaRPr lang="en-US" sz="1200" dirty="0">
                        <a:latin typeface="+mn-lt"/>
                      </a:endParaRPr>
                    </a:p>
                    <a:p>
                      <a:endParaRPr lang="en-US" sz="1200" dirty="0">
                        <a:latin typeface="+mn-lt"/>
                      </a:endParaRPr>
                    </a:p>
                  </a:txBody>
                  <a:tcPr anchor="ctr"/>
                </a:tc>
                <a:extLst>
                  <a:ext uri="{0D108BD9-81ED-4DB2-BD59-A6C34878D82A}">
                    <a16:rowId xmlns:a16="http://schemas.microsoft.com/office/drawing/2014/main" val="1583266638"/>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9/29/2025 - Board Meeting</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Docket for Board meeting due on 9/25/2025</a:t>
                      </a:r>
                      <a:endParaRPr lang="en-US" sz="1200" dirty="0"/>
                    </a:p>
                    <a:p>
                      <a:endParaRPr lang="en-US" sz="1200" dirty="0">
                        <a:latin typeface="+mn-lt"/>
                      </a:endParaRPr>
                    </a:p>
                  </a:txBody>
                  <a:tcPr anchor="ctr"/>
                </a:tc>
                <a:extLst>
                  <a:ext uri="{0D108BD9-81ED-4DB2-BD59-A6C34878D82A}">
                    <a16:rowId xmlns:a16="http://schemas.microsoft.com/office/drawing/2014/main" val="2092257041"/>
                  </a:ext>
                </a:extLst>
              </a:tr>
            </a:tbl>
          </a:graphicData>
        </a:graphic>
      </p:graphicFrame>
    </p:spTree>
    <p:extLst>
      <p:ext uri="{BB962C8B-B14F-4D97-AF65-F5344CB8AC3E}">
        <p14:creationId xmlns:p14="http://schemas.microsoft.com/office/powerpoint/2010/main" val="222815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dirty="0"/>
              <a:t>Questions?</a:t>
            </a:r>
          </a:p>
        </p:txBody>
      </p:sp>
    </p:spTree>
    <p:extLst>
      <p:ext uri="{BB962C8B-B14F-4D97-AF65-F5344CB8AC3E}">
        <p14:creationId xmlns:p14="http://schemas.microsoft.com/office/powerpoint/2010/main" val="31166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1420513375"/>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08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2026 renewals</a:t>
            </a:r>
          </a:p>
        </p:txBody>
      </p:sp>
    </p:spTree>
    <p:extLst>
      <p:ext uri="{BB962C8B-B14F-4D97-AF65-F5344CB8AC3E}">
        <p14:creationId xmlns:p14="http://schemas.microsoft.com/office/powerpoint/2010/main" val="183376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0408-C8EE-A5F5-826D-6217F5C7520B}"/>
              </a:ext>
            </a:extLst>
          </p:cNvPr>
          <p:cNvSpPr>
            <a:spLocks noGrp="1"/>
          </p:cNvSpPr>
          <p:nvPr>
            <p:ph type="title"/>
          </p:nvPr>
        </p:nvSpPr>
        <p:spPr/>
        <p:txBody>
          <a:bodyPr/>
          <a:lstStyle/>
          <a:p>
            <a:r>
              <a:rPr lang="en-US" dirty="0">
                <a:cs typeface="Arial"/>
              </a:rPr>
              <a:t>2026 Renewals</a:t>
            </a:r>
            <a:endParaRPr lang="en-US" dirty="0"/>
          </a:p>
        </p:txBody>
      </p:sp>
      <p:graphicFrame>
        <p:nvGraphicFramePr>
          <p:cNvPr id="4" name="Content Placeholder 3">
            <a:extLst>
              <a:ext uri="{FF2B5EF4-FFF2-40B4-BE49-F238E27FC236}">
                <a16:creationId xmlns:a16="http://schemas.microsoft.com/office/drawing/2014/main" id="{F3126C4E-BD58-3986-AE4D-53899F4E5A09}"/>
              </a:ext>
            </a:extLst>
          </p:cNvPr>
          <p:cNvGraphicFramePr>
            <a:graphicFrameLocks noGrp="1"/>
          </p:cNvGraphicFramePr>
          <p:nvPr>
            <p:ph idx="1"/>
            <p:extLst>
              <p:ext uri="{D42A27DB-BD31-4B8C-83A1-F6EECF244321}">
                <p14:modId xmlns:p14="http://schemas.microsoft.com/office/powerpoint/2010/main" val="687423091"/>
              </p:ext>
            </p:extLst>
          </p:nvPr>
        </p:nvGraphicFramePr>
        <p:xfrm>
          <a:off x="457200" y="1825625"/>
          <a:ext cx="11315700" cy="3337560"/>
        </p:xfrm>
        <a:graphic>
          <a:graphicData uri="http://schemas.openxmlformats.org/drawingml/2006/table">
            <a:tbl>
              <a:tblPr firstRow="1" bandRow="1">
                <a:tableStyleId>{5C22544A-7EE6-4342-B048-85BDC9FD1C3A}</a:tableStyleId>
              </a:tblPr>
              <a:tblGrid>
                <a:gridCol w="3514436">
                  <a:extLst>
                    <a:ext uri="{9D8B030D-6E8A-4147-A177-3AD203B41FA5}">
                      <a16:colId xmlns:a16="http://schemas.microsoft.com/office/drawing/2014/main" val="1245411104"/>
                    </a:ext>
                  </a:extLst>
                </a:gridCol>
                <a:gridCol w="3713019">
                  <a:extLst>
                    <a:ext uri="{9D8B030D-6E8A-4147-A177-3AD203B41FA5}">
                      <a16:colId xmlns:a16="http://schemas.microsoft.com/office/drawing/2014/main" val="772345734"/>
                    </a:ext>
                  </a:extLst>
                </a:gridCol>
                <a:gridCol w="4088245">
                  <a:extLst>
                    <a:ext uri="{9D8B030D-6E8A-4147-A177-3AD203B41FA5}">
                      <a16:colId xmlns:a16="http://schemas.microsoft.com/office/drawing/2014/main" val="1085213208"/>
                    </a:ext>
                  </a:extLst>
                </a:gridCol>
              </a:tblGrid>
              <a:tr h="370840">
                <a:tc>
                  <a:txBody>
                    <a:bodyPr/>
                    <a:lstStyle/>
                    <a:p>
                      <a:r>
                        <a:rPr lang="en-US" dirty="0"/>
                        <a:t>Coverage</a:t>
                      </a:r>
                    </a:p>
                  </a:txBody>
                  <a:tcPr/>
                </a:tc>
                <a:tc>
                  <a:txBody>
                    <a:bodyPr/>
                    <a:lstStyle/>
                    <a:p>
                      <a:pPr algn="ctr"/>
                      <a:r>
                        <a:rPr lang="en-US" dirty="0"/>
                        <a:t>Plan</a:t>
                      </a:r>
                    </a:p>
                  </a:txBody>
                  <a:tcPr/>
                </a:tc>
                <a:tc>
                  <a:txBody>
                    <a:bodyPr/>
                    <a:lstStyle/>
                    <a:p>
                      <a:pPr algn="ctr"/>
                      <a:r>
                        <a:rPr lang="en-US" dirty="0"/>
                        <a:t>Renewal</a:t>
                      </a:r>
                    </a:p>
                  </a:txBody>
                  <a:tcPr/>
                </a:tc>
                <a:extLst>
                  <a:ext uri="{0D108BD9-81ED-4DB2-BD59-A6C34878D82A}">
                    <a16:rowId xmlns:a16="http://schemas.microsoft.com/office/drawing/2014/main" val="69187309"/>
                  </a:ext>
                </a:extLst>
              </a:tr>
              <a:tr h="370840">
                <a:tc rowSpan="3">
                  <a:txBody>
                    <a:bodyPr/>
                    <a:lstStyle/>
                    <a:p>
                      <a:pPr algn="ctr"/>
                      <a:r>
                        <a:rPr lang="en-US" dirty="0"/>
                        <a:t>Medical</a:t>
                      </a:r>
                    </a:p>
                  </a:txBody>
                  <a:tcPr anchor="ctr"/>
                </a:tc>
                <a:tc>
                  <a:txBody>
                    <a:bodyPr/>
                    <a:lstStyle/>
                    <a:p>
                      <a:pPr algn="ctr"/>
                      <a:r>
                        <a:rPr lang="en-US" dirty="0"/>
                        <a:t>Anthem HMO (ASCIP)</a:t>
                      </a:r>
                    </a:p>
                  </a:txBody>
                  <a:tcPr/>
                </a:tc>
                <a:tc>
                  <a:txBody>
                    <a:bodyPr/>
                    <a:lstStyle/>
                    <a:p>
                      <a:pPr algn="ctr"/>
                      <a:r>
                        <a:rPr lang="en-US" dirty="0"/>
                        <a:t>+15%</a:t>
                      </a:r>
                    </a:p>
                  </a:txBody>
                  <a:tcPr/>
                </a:tc>
                <a:extLst>
                  <a:ext uri="{0D108BD9-81ED-4DB2-BD59-A6C34878D82A}">
                    <a16:rowId xmlns:a16="http://schemas.microsoft.com/office/drawing/2014/main" val="1693138962"/>
                  </a:ext>
                </a:extLst>
              </a:tr>
              <a:tr h="370840">
                <a:tc vMerge="1">
                  <a:txBody>
                    <a:bodyPr/>
                    <a:lstStyle/>
                    <a:p>
                      <a:endParaRPr lang="en-US"/>
                    </a:p>
                  </a:txBody>
                  <a:tcPr/>
                </a:tc>
                <a:tc>
                  <a:txBody>
                    <a:bodyPr/>
                    <a:lstStyle/>
                    <a:p>
                      <a:pPr algn="ctr"/>
                      <a:r>
                        <a:rPr lang="en-US" dirty="0"/>
                        <a:t>Anthem PPO (ASCIP)</a:t>
                      </a:r>
                    </a:p>
                  </a:txBody>
                  <a:tcPr/>
                </a:tc>
                <a:tc>
                  <a:txBody>
                    <a:bodyPr/>
                    <a:lstStyle/>
                    <a:p>
                      <a:pPr algn="ctr"/>
                      <a:r>
                        <a:rPr lang="en-US" dirty="0"/>
                        <a:t>+9%</a:t>
                      </a:r>
                    </a:p>
                  </a:txBody>
                  <a:tcPr/>
                </a:tc>
                <a:extLst>
                  <a:ext uri="{0D108BD9-81ED-4DB2-BD59-A6C34878D82A}">
                    <a16:rowId xmlns:a16="http://schemas.microsoft.com/office/drawing/2014/main" val="1790261027"/>
                  </a:ext>
                </a:extLst>
              </a:tr>
              <a:tr h="370840">
                <a:tc vMerge="1">
                  <a:txBody>
                    <a:bodyPr/>
                    <a:lstStyle/>
                    <a:p>
                      <a:endParaRPr lang="en-US"/>
                    </a:p>
                  </a:txBody>
                  <a:tcPr/>
                </a:tc>
                <a:tc>
                  <a:txBody>
                    <a:bodyPr/>
                    <a:lstStyle/>
                    <a:p>
                      <a:pPr algn="ctr"/>
                      <a:r>
                        <a:rPr lang="en-US" dirty="0"/>
                        <a:t>Kaiser HMO (ASCIP)</a:t>
                      </a:r>
                    </a:p>
                  </a:txBody>
                  <a:tcPr/>
                </a:tc>
                <a:tc>
                  <a:txBody>
                    <a:bodyPr/>
                    <a:lstStyle/>
                    <a:p>
                      <a:pPr algn="ctr"/>
                      <a:r>
                        <a:rPr lang="en-US" dirty="0"/>
                        <a:t>+8.53%</a:t>
                      </a:r>
                    </a:p>
                  </a:txBody>
                  <a:tcPr/>
                </a:tc>
                <a:extLst>
                  <a:ext uri="{0D108BD9-81ED-4DB2-BD59-A6C34878D82A}">
                    <a16:rowId xmlns:a16="http://schemas.microsoft.com/office/drawing/2014/main" val="3975039010"/>
                  </a:ext>
                </a:extLst>
              </a:tr>
              <a:tr h="370840">
                <a:tc>
                  <a:txBody>
                    <a:bodyPr/>
                    <a:lstStyle/>
                    <a:p>
                      <a:pPr algn="ctr"/>
                      <a:r>
                        <a:rPr lang="en-US" dirty="0"/>
                        <a:t>Retiree Medical (RetireeFirst)</a:t>
                      </a:r>
                    </a:p>
                  </a:txBody>
                  <a:tcPr/>
                </a:tc>
                <a:tc>
                  <a:txBody>
                    <a:bodyPr/>
                    <a:lstStyle/>
                    <a:p>
                      <a:pPr algn="ctr"/>
                      <a:r>
                        <a:rPr lang="en-US" dirty="0"/>
                        <a:t>Anthem Medicare Advantage Plan</a:t>
                      </a:r>
                    </a:p>
                  </a:txBody>
                  <a:tcPr/>
                </a:tc>
                <a:tc>
                  <a:txBody>
                    <a:bodyPr/>
                    <a:lstStyle/>
                    <a:p>
                      <a:pPr algn="ctr"/>
                      <a:r>
                        <a:rPr lang="en-US" dirty="0"/>
                        <a:t>+15.98%</a:t>
                      </a:r>
                    </a:p>
                  </a:txBody>
                  <a:tcPr/>
                </a:tc>
                <a:extLst>
                  <a:ext uri="{0D108BD9-81ED-4DB2-BD59-A6C34878D82A}">
                    <a16:rowId xmlns:a16="http://schemas.microsoft.com/office/drawing/2014/main" val="2743014330"/>
                  </a:ext>
                </a:extLst>
              </a:tr>
              <a:tr h="370840">
                <a:tc rowSpan="2">
                  <a:txBody>
                    <a:bodyPr/>
                    <a:lstStyle/>
                    <a:p>
                      <a:pPr algn="ctr"/>
                      <a:r>
                        <a:rPr lang="en-US" dirty="0"/>
                        <a:t>Dental</a:t>
                      </a:r>
                    </a:p>
                  </a:txBody>
                  <a:tcPr anchor="ctr"/>
                </a:tc>
                <a:tc>
                  <a:txBody>
                    <a:bodyPr/>
                    <a:lstStyle/>
                    <a:p>
                      <a:pPr algn="ctr"/>
                      <a:r>
                        <a:rPr lang="en-US" dirty="0"/>
                        <a:t>Delta Dental PPO (CICCS)</a:t>
                      </a:r>
                    </a:p>
                  </a:txBody>
                  <a:tcPr/>
                </a:tc>
                <a:tc>
                  <a:txBody>
                    <a:bodyPr/>
                    <a:lstStyle/>
                    <a:p>
                      <a:pPr algn="ctr"/>
                      <a:r>
                        <a:rPr lang="en-US" dirty="0"/>
                        <a:t>+10%</a:t>
                      </a:r>
                    </a:p>
                  </a:txBody>
                  <a:tcPr/>
                </a:tc>
                <a:extLst>
                  <a:ext uri="{0D108BD9-81ED-4DB2-BD59-A6C34878D82A}">
                    <a16:rowId xmlns:a16="http://schemas.microsoft.com/office/drawing/2014/main" val="2219845135"/>
                  </a:ext>
                </a:extLst>
              </a:tr>
              <a:tr h="370840">
                <a:tc vMerge="1">
                  <a:txBody>
                    <a:bodyPr/>
                    <a:lstStyle/>
                    <a:p>
                      <a:endParaRPr lang="en-US"/>
                    </a:p>
                  </a:txBody>
                  <a:tcPr/>
                </a:tc>
                <a:tc>
                  <a:txBody>
                    <a:bodyPr/>
                    <a:lstStyle/>
                    <a:p>
                      <a:pPr algn="ctr"/>
                      <a:r>
                        <a:rPr lang="en-US" dirty="0"/>
                        <a:t>DeltaCare HMO (ASCIP)</a:t>
                      </a:r>
                    </a:p>
                  </a:txBody>
                  <a:tcPr/>
                </a:tc>
                <a:tc>
                  <a:txBody>
                    <a:bodyPr/>
                    <a:lstStyle/>
                    <a:p>
                      <a:pPr algn="ctr"/>
                      <a:r>
                        <a:rPr lang="en-US" dirty="0"/>
                        <a:t>Rate Pass</a:t>
                      </a:r>
                    </a:p>
                  </a:txBody>
                  <a:tcPr/>
                </a:tc>
                <a:extLst>
                  <a:ext uri="{0D108BD9-81ED-4DB2-BD59-A6C34878D82A}">
                    <a16:rowId xmlns:a16="http://schemas.microsoft.com/office/drawing/2014/main" val="2567132588"/>
                  </a:ext>
                </a:extLst>
              </a:tr>
              <a:tr h="370840">
                <a:tc>
                  <a:txBody>
                    <a:bodyPr/>
                    <a:lstStyle/>
                    <a:p>
                      <a:pPr lvl="0" algn="ctr">
                        <a:buNone/>
                      </a:pPr>
                      <a:r>
                        <a:rPr lang="en-US" dirty="0"/>
                        <a:t>Vision</a:t>
                      </a:r>
                    </a:p>
                  </a:txBody>
                  <a:tcPr/>
                </a:tc>
                <a:tc>
                  <a:txBody>
                    <a:bodyPr/>
                    <a:lstStyle/>
                    <a:p>
                      <a:pPr algn="ctr"/>
                      <a:r>
                        <a:rPr lang="en-US" dirty="0"/>
                        <a:t>VSP (CICCS)</a:t>
                      </a:r>
                    </a:p>
                  </a:txBody>
                  <a:tcPr/>
                </a:tc>
                <a:tc>
                  <a:txBody>
                    <a:bodyPr/>
                    <a:lstStyle/>
                    <a:p>
                      <a:pPr algn="ctr"/>
                      <a:r>
                        <a:rPr lang="en-US" dirty="0"/>
                        <a:t>Rate Pass</a:t>
                      </a:r>
                    </a:p>
                  </a:txBody>
                  <a:tcPr/>
                </a:tc>
                <a:extLst>
                  <a:ext uri="{0D108BD9-81ED-4DB2-BD59-A6C34878D82A}">
                    <a16:rowId xmlns:a16="http://schemas.microsoft.com/office/drawing/2014/main" val="1868475454"/>
                  </a:ext>
                </a:extLst>
              </a:tr>
              <a:tr h="370840">
                <a:tc>
                  <a:txBody>
                    <a:bodyPr/>
                    <a:lstStyle/>
                    <a:p>
                      <a:pPr lvl="0" algn="ctr">
                        <a:buNone/>
                      </a:pPr>
                      <a:r>
                        <a:rPr lang="en-US" dirty="0"/>
                        <a:t>Basic Life / Supplemental Life</a:t>
                      </a:r>
                    </a:p>
                  </a:txBody>
                  <a:tcPr/>
                </a:tc>
                <a:tc>
                  <a:txBody>
                    <a:bodyPr/>
                    <a:lstStyle/>
                    <a:p>
                      <a:pPr algn="ctr"/>
                      <a:r>
                        <a:rPr lang="en-US" dirty="0"/>
                        <a:t>The Hartford</a:t>
                      </a:r>
                    </a:p>
                  </a:txBody>
                  <a:tcPr/>
                </a:tc>
                <a:tc>
                  <a:txBody>
                    <a:bodyPr/>
                    <a:lstStyle/>
                    <a:p>
                      <a:pPr algn="ctr"/>
                      <a:r>
                        <a:rPr lang="en-US" dirty="0"/>
                        <a:t>Rate Pass</a:t>
                      </a:r>
                    </a:p>
                  </a:txBody>
                  <a:tcPr/>
                </a:tc>
                <a:extLst>
                  <a:ext uri="{0D108BD9-81ED-4DB2-BD59-A6C34878D82A}">
                    <a16:rowId xmlns:a16="http://schemas.microsoft.com/office/drawing/2014/main" val="4139017881"/>
                  </a:ext>
                </a:extLst>
              </a:tr>
            </a:tbl>
          </a:graphicData>
        </a:graphic>
      </p:graphicFrame>
    </p:spTree>
    <p:extLst>
      <p:ext uri="{BB962C8B-B14F-4D97-AF65-F5344CB8AC3E}">
        <p14:creationId xmlns:p14="http://schemas.microsoft.com/office/powerpoint/2010/main" val="31492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0739-254F-1379-7B86-4F04B815D3E5}"/>
              </a:ext>
            </a:extLst>
          </p:cNvPr>
          <p:cNvSpPr>
            <a:spLocks noGrp="1"/>
          </p:cNvSpPr>
          <p:nvPr>
            <p:ph type="title"/>
          </p:nvPr>
        </p:nvSpPr>
        <p:spPr/>
        <p:txBody>
          <a:bodyPr/>
          <a:lstStyle/>
          <a:p>
            <a:r>
              <a:rPr lang="en-US" dirty="0"/>
              <a:t>Renewal Cost Summary</a:t>
            </a:r>
          </a:p>
        </p:txBody>
      </p:sp>
      <p:graphicFrame>
        <p:nvGraphicFramePr>
          <p:cNvPr id="4" name="Content Placeholder 3">
            <a:extLst>
              <a:ext uri="{FF2B5EF4-FFF2-40B4-BE49-F238E27FC236}">
                <a16:creationId xmlns:a16="http://schemas.microsoft.com/office/drawing/2014/main" id="{119FFBBA-04E4-DF31-0BEB-0A6CCCC91018}"/>
              </a:ext>
            </a:extLst>
          </p:cNvPr>
          <p:cNvGraphicFramePr>
            <a:graphicFrameLocks noGrp="1"/>
          </p:cNvGraphicFramePr>
          <p:nvPr>
            <p:ph idx="1"/>
            <p:extLst>
              <p:ext uri="{D42A27DB-BD31-4B8C-83A1-F6EECF244321}">
                <p14:modId xmlns:p14="http://schemas.microsoft.com/office/powerpoint/2010/main" val="2215122322"/>
              </p:ext>
            </p:extLst>
          </p:nvPr>
        </p:nvGraphicFramePr>
        <p:xfrm>
          <a:off x="2036617" y="1506249"/>
          <a:ext cx="7864766" cy="2437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45971">
                  <a:extLst>
                    <a:ext uri="{9D8B030D-6E8A-4147-A177-3AD203B41FA5}">
                      <a16:colId xmlns:a16="http://schemas.microsoft.com/office/drawing/2014/main" val="772345734"/>
                    </a:ext>
                  </a:extLst>
                </a:gridCol>
                <a:gridCol w="1828206">
                  <a:extLst>
                    <a:ext uri="{9D8B030D-6E8A-4147-A177-3AD203B41FA5}">
                      <a16:colId xmlns:a16="http://schemas.microsoft.com/office/drawing/2014/main" val="785828545"/>
                    </a:ext>
                  </a:extLst>
                </a:gridCol>
                <a:gridCol w="1847705">
                  <a:extLst>
                    <a:ext uri="{9D8B030D-6E8A-4147-A177-3AD203B41FA5}">
                      <a16:colId xmlns:a16="http://schemas.microsoft.com/office/drawing/2014/main" val="449566621"/>
                    </a:ext>
                  </a:extLst>
                </a:gridCol>
              </a:tblGrid>
              <a:tr h="348240">
                <a:tc>
                  <a:txBody>
                    <a:bodyPr/>
                    <a:lstStyle/>
                    <a:p>
                      <a:r>
                        <a:rPr lang="en-US" sz="1600" dirty="0"/>
                        <a:t>Coverage</a:t>
                      </a:r>
                    </a:p>
                  </a:txBody>
                  <a:tcPr/>
                </a:tc>
                <a:tc>
                  <a:txBody>
                    <a:bodyPr/>
                    <a:lstStyle/>
                    <a:p>
                      <a:pPr algn="ctr"/>
                      <a:r>
                        <a:rPr lang="en-US" sz="1600" dirty="0"/>
                        <a:t>Plan</a:t>
                      </a:r>
                    </a:p>
                  </a:txBody>
                  <a:tcPr/>
                </a:tc>
                <a:tc>
                  <a:txBody>
                    <a:bodyPr/>
                    <a:lstStyle/>
                    <a:p>
                      <a:pPr algn="ctr"/>
                      <a:r>
                        <a:rPr lang="en-US" sz="1600" dirty="0"/>
                        <a:t>2025</a:t>
                      </a:r>
                    </a:p>
                  </a:txBody>
                  <a:tcPr/>
                </a:tc>
                <a:tc>
                  <a:txBody>
                    <a:bodyPr/>
                    <a:lstStyle/>
                    <a:p>
                      <a:pPr algn="ctr"/>
                      <a:r>
                        <a:rPr lang="en-US" sz="1600" dirty="0"/>
                        <a:t>2026</a:t>
                      </a:r>
                    </a:p>
                  </a:txBody>
                  <a:tcPr/>
                </a:tc>
                <a:extLst>
                  <a:ext uri="{0D108BD9-81ED-4DB2-BD59-A6C34878D82A}">
                    <a16:rowId xmlns:a16="http://schemas.microsoft.com/office/drawing/2014/main" val="69187309"/>
                  </a:ext>
                </a:extLst>
              </a:tr>
              <a:tr h="348240">
                <a:tc rowSpan="3">
                  <a:txBody>
                    <a:bodyPr/>
                    <a:lstStyle/>
                    <a:p>
                      <a:pPr algn="ctr"/>
                      <a:r>
                        <a:rPr lang="en-US" sz="1600" dirty="0"/>
                        <a:t>Medical</a:t>
                      </a:r>
                    </a:p>
                  </a:txBody>
                  <a:tcPr anchor="ctr"/>
                </a:tc>
                <a:tc>
                  <a:txBody>
                    <a:bodyPr/>
                    <a:lstStyle/>
                    <a:p>
                      <a:pPr algn="ctr"/>
                      <a:r>
                        <a:rPr lang="en-US" sz="1600" dirty="0"/>
                        <a:t>Anthem HMO (ASCIP)</a:t>
                      </a:r>
                    </a:p>
                  </a:txBody>
                  <a:tcPr/>
                </a:tc>
                <a:tc>
                  <a:txBody>
                    <a:bodyPr/>
                    <a:lstStyle/>
                    <a:p>
                      <a:pPr algn="ctr"/>
                      <a:r>
                        <a:rPr lang="en-US" sz="1600" dirty="0"/>
                        <a:t>$11,540,884.20</a:t>
                      </a:r>
                    </a:p>
                  </a:txBody>
                  <a:tcPr/>
                </a:tc>
                <a:tc>
                  <a:txBody>
                    <a:bodyPr/>
                    <a:lstStyle/>
                    <a:p>
                      <a:pPr algn="ctr"/>
                      <a:r>
                        <a:rPr lang="en-US" sz="1600" dirty="0"/>
                        <a:t>$13,272,143.76</a:t>
                      </a:r>
                    </a:p>
                  </a:txBody>
                  <a:tcPr/>
                </a:tc>
                <a:extLst>
                  <a:ext uri="{0D108BD9-81ED-4DB2-BD59-A6C34878D82A}">
                    <a16:rowId xmlns:a16="http://schemas.microsoft.com/office/drawing/2014/main" val="1693138962"/>
                  </a:ext>
                </a:extLst>
              </a:tr>
              <a:tr h="348240">
                <a:tc vMerge="1">
                  <a:txBody>
                    <a:bodyPr/>
                    <a:lstStyle/>
                    <a:p>
                      <a:endParaRPr lang="en-US"/>
                    </a:p>
                  </a:txBody>
                  <a:tcPr/>
                </a:tc>
                <a:tc>
                  <a:txBody>
                    <a:bodyPr/>
                    <a:lstStyle/>
                    <a:p>
                      <a:pPr algn="ctr"/>
                      <a:r>
                        <a:rPr lang="en-US" sz="1600" dirty="0"/>
                        <a:t>Anthem PPO (ASCIP)</a:t>
                      </a:r>
                    </a:p>
                  </a:txBody>
                  <a:tcPr/>
                </a:tc>
                <a:tc>
                  <a:txBody>
                    <a:bodyPr/>
                    <a:lstStyle/>
                    <a:p>
                      <a:pPr algn="ctr"/>
                      <a:r>
                        <a:rPr lang="en-US" sz="1600" dirty="0"/>
                        <a:t>$10,608,508.68</a:t>
                      </a:r>
                    </a:p>
                  </a:txBody>
                  <a:tcPr/>
                </a:tc>
                <a:tc>
                  <a:txBody>
                    <a:bodyPr/>
                    <a:lstStyle/>
                    <a:p>
                      <a:pPr algn="ctr"/>
                      <a:r>
                        <a:rPr lang="en-US" sz="1600" dirty="0"/>
                        <a:t>$11,563,277.16</a:t>
                      </a:r>
                    </a:p>
                  </a:txBody>
                  <a:tcPr/>
                </a:tc>
                <a:extLst>
                  <a:ext uri="{0D108BD9-81ED-4DB2-BD59-A6C34878D82A}">
                    <a16:rowId xmlns:a16="http://schemas.microsoft.com/office/drawing/2014/main" val="1790261027"/>
                  </a:ext>
                </a:extLst>
              </a:tr>
              <a:tr h="348240">
                <a:tc vMerge="1">
                  <a:txBody>
                    <a:bodyPr/>
                    <a:lstStyle/>
                    <a:p>
                      <a:endParaRPr lang="en-US"/>
                    </a:p>
                  </a:txBody>
                  <a:tcPr/>
                </a:tc>
                <a:tc>
                  <a:txBody>
                    <a:bodyPr/>
                    <a:lstStyle/>
                    <a:p>
                      <a:pPr algn="ctr"/>
                      <a:r>
                        <a:rPr lang="en-US" sz="1600" dirty="0"/>
                        <a:t>Kaiser HMO (ASCIP)</a:t>
                      </a:r>
                    </a:p>
                  </a:txBody>
                  <a:tcPr/>
                </a:tc>
                <a:tc>
                  <a:txBody>
                    <a:bodyPr/>
                    <a:lstStyle/>
                    <a:p>
                      <a:pPr algn="ctr"/>
                      <a:r>
                        <a:rPr lang="en-US" sz="1600" dirty="0"/>
                        <a:t>$5,570,186.56</a:t>
                      </a:r>
                    </a:p>
                  </a:txBody>
                  <a:tcPr/>
                </a:tc>
                <a:tc>
                  <a:txBody>
                    <a:bodyPr/>
                    <a:lstStyle/>
                    <a:p>
                      <a:pPr algn="ctr"/>
                      <a:r>
                        <a:rPr lang="en-US" sz="1600" dirty="0"/>
                        <a:t>6,045,499.68</a:t>
                      </a:r>
                    </a:p>
                  </a:txBody>
                  <a:tcPr/>
                </a:tc>
                <a:extLst>
                  <a:ext uri="{0D108BD9-81ED-4DB2-BD59-A6C34878D82A}">
                    <a16:rowId xmlns:a16="http://schemas.microsoft.com/office/drawing/2014/main" val="3975039010"/>
                  </a:ext>
                </a:extLst>
              </a:tr>
              <a:tr h="34824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$27,719,575.44</a:t>
                      </a:r>
                    </a:p>
                  </a:txBody>
                  <a:tcPr/>
                </a:tc>
                <a:tc>
                  <a:txBody>
                    <a:bodyPr/>
                    <a:lstStyle/>
                    <a:p>
                      <a:pPr algn="ctr"/>
                      <a:r>
                        <a:rPr lang="en-US" sz="1600" dirty="0"/>
                        <a:t>$30,880,920.60</a:t>
                      </a:r>
                    </a:p>
                  </a:txBody>
                  <a:tcPr/>
                </a:tc>
                <a:extLst>
                  <a:ext uri="{0D108BD9-81ED-4DB2-BD59-A6C34878D82A}">
                    <a16:rowId xmlns:a16="http://schemas.microsoft.com/office/drawing/2014/main" val="186847545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+11.40%</a:t>
                      </a:r>
                    </a:p>
                  </a:txBody>
                  <a:tcPr/>
                </a:tc>
                <a:extLst>
                  <a:ext uri="{0D108BD9-81ED-4DB2-BD59-A6C34878D82A}">
                    <a16:rowId xmlns:a16="http://schemas.microsoft.com/office/drawing/2014/main" val="146564851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+$3,161,345.16</a:t>
                      </a:r>
                    </a:p>
                  </a:txBody>
                  <a:tcPr/>
                </a:tc>
                <a:extLst>
                  <a:ext uri="{0D108BD9-81ED-4DB2-BD59-A6C34878D82A}">
                    <a16:rowId xmlns:a16="http://schemas.microsoft.com/office/drawing/2014/main" val="2099012475"/>
                  </a:ext>
                </a:extLst>
              </a:tr>
            </a:tbl>
          </a:graphicData>
        </a:graphic>
      </p:graphicFrame>
      <p:graphicFrame>
        <p:nvGraphicFramePr>
          <p:cNvPr id="5" name="Content Placeholder 3">
            <a:extLst>
              <a:ext uri="{FF2B5EF4-FFF2-40B4-BE49-F238E27FC236}">
                <a16:creationId xmlns:a16="http://schemas.microsoft.com/office/drawing/2014/main" id="{BD2F108C-85AE-2A80-524B-AB5C8A70EFCD}"/>
              </a:ext>
            </a:extLst>
          </p:cNvPr>
          <p:cNvGraphicFramePr>
            <a:graphicFrameLocks/>
          </p:cNvGraphicFramePr>
          <p:nvPr>
            <p:extLst>
              <p:ext uri="{D42A27DB-BD31-4B8C-83A1-F6EECF244321}">
                <p14:modId xmlns:p14="http://schemas.microsoft.com/office/powerpoint/2010/main" val="957558993"/>
              </p:ext>
            </p:extLst>
          </p:nvPr>
        </p:nvGraphicFramePr>
        <p:xfrm>
          <a:off x="2036618" y="4069138"/>
          <a:ext cx="7864765" cy="2011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74242">
                  <a:extLst>
                    <a:ext uri="{9D8B030D-6E8A-4147-A177-3AD203B41FA5}">
                      <a16:colId xmlns:a16="http://schemas.microsoft.com/office/drawing/2014/main" val="772345734"/>
                    </a:ext>
                  </a:extLst>
                </a:gridCol>
                <a:gridCol w="1884750">
                  <a:extLst>
                    <a:ext uri="{9D8B030D-6E8A-4147-A177-3AD203B41FA5}">
                      <a16:colId xmlns:a16="http://schemas.microsoft.com/office/drawing/2014/main" val="785828545"/>
                    </a:ext>
                  </a:extLst>
                </a:gridCol>
                <a:gridCol w="1762889">
                  <a:extLst>
                    <a:ext uri="{9D8B030D-6E8A-4147-A177-3AD203B41FA5}">
                      <a16:colId xmlns:a16="http://schemas.microsoft.com/office/drawing/2014/main" val="449566621"/>
                    </a:ext>
                  </a:extLst>
                </a:gridCol>
              </a:tblGrid>
              <a:tr h="313180">
                <a:tc>
                  <a:txBody>
                    <a:bodyPr/>
                    <a:lstStyle/>
                    <a:p>
                      <a:r>
                        <a:rPr lang="en-US" sz="1600" dirty="0"/>
                        <a:t>Coverage</a:t>
                      </a:r>
                    </a:p>
                  </a:txBody>
                  <a:tcPr/>
                </a:tc>
                <a:tc>
                  <a:txBody>
                    <a:bodyPr/>
                    <a:lstStyle/>
                    <a:p>
                      <a:pPr algn="ctr"/>
                      <a:r>
                        <a:rPr lang="en-US" sz="1600" dirty="0"/>
                        <a:t>Plan</a:t>
                      </a:r>
                    </a:p>
                  </a:txBody>
                  <a:tcPr/>
                </a:tc>
                <a:tc>
                  <a:txBody>
                    <a:bodyPr/>
                    <a:lstStyle/>
                    <a:p>
                      <a:pPr algn="ctr"/>
                      <a:r>
                        <a:rPr lang="en-US" sz="1600" dirty="0"/>
                        <a:t>2025</a:t>
                      </a:r>
                    </a:p>
                  </a:txBody>
                  <a:tcPr/>
                </a:tc>
                <a:tc>
                  <a:txBody>
                    <a:bodyPr/>
                    <a:lstStyle/>
                    <a:p>
                      <a:pPr algn="ctr"/>
                      <a:r>
                        <a:rPr lang="en-US" sz="1600" dirty="0"/>
                        <a:t>2026</a:t>
                      </a:r>
                    </a:p>
                  </a:txBody>
                  <a:tcPr/>
                </a:tc>
                <a:extLst>
                  <a:ext uri="{0D108BD9-81ED-4DB2-BD59-A6C34878D82A}">
                    <a16:rowId xmlns:a16="http://schemas.microsoft.com/office/drawing/2014/main" val="69187309"/>
                  </a:ext>
                </a:extLst>
              </a:tr>
              <a:tr h="313180">
                <a:tc>
                  <a:txBody>
                    <a:bodyPr/>
                    <a:lstStyle/>
                    <a:p>
                      <a:pPr algn="ctr"/>
                      <a:r>
                        <a:rPr lang="en-US" sz="1600" dirty="0"/>
                        <a:t>Dental</a:t>
                      </a:r>
                    </a:p>
                  </a:txBody>
                  <a:tcPr anchor="ctr"/>
                </a:tc>
                <a:tc>
                  <a:txBody>
                    <a:bodyPr/>
                    <a:lstStyle/>
                    <a:p>
                      <a:pPr algn="ctr"/>
                      <a:r>
                        <a:rPr lang="en-US" sz="1600" dirty="0"/>
                        <a:t>Delta Dental PPO (CICCS)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$1,661,845.20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$1,828,024.92</a:t>
                      </a:r>
                    </a:p>
                  </a:txBody>
                  <a:tcPr/>
                </a:tc>
                <a:extLst>
                  <a:ext uri="{0D108BD9-81ED-4DB2-BD59-A6C34878D82A}">
                    <a16:rowId xmlns:a16="http://schemas.microsoft.com/office/drawing/2014/main" val="1868475454"/>
                  </a:ext>
                </a:extLst>
              </a:tr>
              <a:tr h="313180">
                <a:tc>
                  <a:txBody>
                    <a:bodyPr/>
                    <a:lstStyle/>
                    <a:p>
                      <a:pPr lvl="0" algn="ctr">
                        <a:buNone/>
                      </a:pPr>
                      <a:r>
                        <a:rPr lang="en-US" sz="1600" dirty="0"/>
                        <a:t>Vision</a:t>
                      </a:r>
                    </a:p>
                  </a:txBody>
                  <a:tcPr/>
                </a:tc>
                <a:tc>
                  <a:txBody>
                    <a:bodyPr/>
                    <a:lstStyle/>
                    <a:p>
                      <a:pPr algn="ctr"/>
                      <a:r>
                        <a:rPr lang="en-US" sz="1600" dirty="0"/>
                        <a:t>VSP (CICCS)</a:t>
                      </a:r>
                    </a:p>
                  </a:txBody>
                  <a:tcPr/>
                </a:tc>
                <a:tc>
                  <a:txBody>
                    <a:bodyPr/>
                    <a:lstStyle/>
                    <a:p>
                      <a:pPr algn="ctr"/>
                      <a:r>
                        <a:rPr lang="en-US" sz="1600" dirty="0"/>
                        <a:t>$220,707.84</a:t>
                      </a:r>
                    </a:p>
                  </a:txBody>
                  <a:tcPr/>
                </a:tc>
                <a:tc>
                  <a:txBody>
                    <a:bodyPr/>
                    <a:lstStyle/>
                    <a:p>
                      <a:pPr algn="ctr"/>
                      <a:r>
                        <a:rPr lang="en-US" sz="1600" dirty="0"/>
                        <a:t>$220,707.84</a:t>
                      </a:r>
                    </a:p>
                  </a:txBody>
                  <a:tcPr/>
                </a:tc>
                <a:extLst>
                  <a:ext uri="{0D108BD9-81ED-4DB2-BD59-A6C34878D82A}">
                    <a16:rowId xmlns:a16="http://schemas.microsoft.com/office/drawing/2014/main" val="1465648514"/>
                  </a:ext>
                </a:extLst>
              </a:tr>
              <a:tr h="31318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$1,882,553.04</a:t>
                      </a:r>
                    </a:p>
                  </a:txBody>
                  <a:tcPr/>
                </a:tc>
                <a:tc>
                  <a:txBody>
                    <a:bodyPr/>
                    <a:lstStyle/>
                    <a:p>
                      <a:pPr algn="ctr"/>
                      <a:r>
                        <a:rPr lang="en-US" sz="1600" dirty="0"/>
                        <a:t>$2,048,732.76</a:t>
                      </a:r>
                    </a:p>
                  </a:txBody>
                  <a:tcPr/>
                </a:tc>
                <a:extLst>
                  <a:ext uri="{0D108BD9-81ED-4DB2-BD59-A6C34878D82A}">
                    <a16:rowId xmlns:a16="http://schemas.microsoft.com/office/drawing/2014/main" val="4250351180"/>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8.83%</a:t>
                      </a:r>
                    </a:p>
                  </a:txBody>
                  <a:tcPr/>
                </a:tc>
                <a:extLst>
                  <a:ext uri="{0D108BD9-81ED-4DB2-BD59-A6C34878D82A}">
                    <a16:rowId xmlns:a16="http://schemas.microsoft.com/office/drawing/2014/main" val="3898243015"/>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+$166,179.72</a:t>
                      </a:r>
                    </a:p>
                  </a:txBody>
                  <a:tcPr/>
                </a:tc>
                <a:extLst>
                  <a:ext uri="{0D108BD9-81ED-4DB2-BD59-A6C34878D82A}">
                    <a16:rowId xmlns:a16="http://schemas.microsoft.com/office/drawing/2014/main" val="272424346"/>
                  </a:ext>
                </a:extLst>
              </a:tr>
            </a:tbl>
          </a:graphicData>
        </a:graphic>
      </p:graphicFrame>
    </p:spTree>
    <p:extLst>
      <p:ext uri="{BB962C8B-B14F-4D97-AF65-F5344CB8AC3E}">
        <p14:creationId xmlns:p14="http://schemas.microsoft.com/office/powerpoint/2010/main" val="233573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C71C-DAB5-2FE2-C7FE-24DCD01AFE62}"/>
              </a:ext>
            </a:extLst>
          </p:cNvPr>
          <p:cNvSpPr>
            <a:spLocks noGrp="1"/>
          </p:cNvSpPr>
          <p:nvPr>
            <p:ph type="title"/>
          </p:nvPr>
        </p:nvSpPr>
        <p:spPr/>
        <p:txBody>
          <a:bodyPr/>
          <a:lstStyle/>
          <a:p>
            <a:r>
              <a:rPr lang="en-US" dirty="0"/>
              <a:t>ASCIP Claims vs. Premium</a:t>
            </a:r>
          </a:p>
        </p:txBody>
      </p:sp>
      <p:pic>
        <p:nvPicPr>
          <p:cNvPr id="4" name="Picture 3">
            <a:extLst>
              <a:ext uri="{FF2B5EF4-FFF2-40B4-BE49-F238E27FC236}">
                <a16:creationId xmlns:a16="http://schemas.microsoft.com/office/drawing/2014/main" id="{902149BF-3EB2-CDA7-1B81-B7B415527EA7}"/>
              </a:ext>
            </a:extLst>
          </p:cNvPr>
          <p:cNvPicPr>
            <a:picLocks noChangeAspect="1"/>
          </p:cNvPicPr>
          <p:nvPr/>
        </p:nvPicPr>
        <p:blipFill>
          <a:blip r:embed="rId2"/>
          <a:stretch>
            <a:fillRect/>
          </a:stretch>
        </p:blipFill>
        <p:spPr>
          <a:xfrm>
            <a:off x="457199" y="1743075"/>
            <a:ext cx="11020425" cy="3924300"/>
          </a:xfrm>
          <a:prstGeom prst="rect">
            <a:avLst/>
          </a:prstGeom>
        </p:spPr>
      </p:pic>
    </p:spTree>
    <p:extLst>
      <p:ext uri="{BB962C8B-B14F-4D97-AF65-F5344CB8AC3E}">
        <p14:creationId xmlns:p14="http://schemas.microsoft.com/office/powerpoint/2010/main" val="91307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BADC-EA66-C7DE-0E23-4B60E15BBBED}"/>
              </a:ext>
            </a:extLst>
          </p:cNvPr>
          <p:cNvSpPr>
            <a:spLocks noGrp="1"/>
          </p:cNvSpPr>
          <p:nvPr>
            <p:ph type="title"/>
          </p:nvPr>
        </p:nvSpPr>
        <p:spPr/>
        <p:txBody>
          <a:bodyPr/>
          <a:lstStyle/>
          <a:p>
            <a:r>
              <a:rPr lang="en-US" dirty="0"/>
              <a:t>2026 </a:t>
            </a:r>
            <a:r>
              <a:rPr lang="en-US" dirty="0" err="1"/>
              <a:t>RetireeFirst</a:t>
            </a:r>
            <a:r>
              <a:rPr lang="en-US" dirty="0"/>
              <a:t> Renewal</a:t>
            </a:r>
          </a:p>
        </p:txBody>
      </p:sp>
      <p:graphicFrame>
        <p:nvGraphicFramePr>
          <p:cNvPr id="4" name="Content Placeholder 3">
            <a:extLst>
              <a:ext uri="{FF2B5EF4-FFF2-40B4-BE49-F238E27FC236}">
                <a16:creationId xmlns:a16="http://schemas.microsoft.com/office/drawing/2014/main" id="{A1BCDA7D-E9F8-736D-8652-9638E9D2E925}"/>
              </a:ext>
            </a:extLst>
          </p:cNvPr>
          <p:cNvGraphicFramePr>
            <a:graphicFrameLocks noGrp="1"/>
          </p:cNvGraphicFramePr>
          <p:nvPr>
            <p:ph idx="1"/>
            <p:extLst>
              <p:ext uri="{D42A27DB-BD31-4B8C-83A1-F6EECF244321}">
                <p14:modId xmlns:p14="http://schemas.microsoft.com/office/powerpoint/2010/main" val="1019442980"/>
              </p:ext>
            </p:extLst>
          </p:nvPr>
        </p:nvGraphicFramePr>
        <p:xfrm>
          <a:off x="457199" y="1825625"/>
          <a:ext cx="10802040" cy="2123440"/>
        </p:xfrm>
        <a:graphic>
          <a:graphicData uri="http://schemas.openxmlformats.org/drawingml/2006/table">
            <a:tbl>
              <a:tblPr firstRow="1" bandRow="1">
                <a:tableStyleId>{5C22544A-7EE6-4342-B048-85BDC9FD1C3A}</a:tableStyleId>
              </a:tblPr>
              <a:tblGrid>
                <a:gridCol w="3002097">
                  <a:extLst>
                    <a:ext uri="{9D8B030D-6E8A-4147-A177-3AD203B41FA5}">
                      <a16:colId xmlns:a16="http://schemas.microsoft.com/office/drawing/2014/main" val="1629304052"/>
                    </a:ext>
                  </a:extLst>
                </a:gridCol>
                <a:gridCol w="2688116">
                  <a:extLst>
                    <a:ext uri="{9D8B030D-6E8A-4147-A177-3AD203B41FA5}">
                      <a16:colId xmlns:a16="http://schemas.microsoft.com/office/drawing/2014/main" val="134680628"/>
                    </a:ext>
                  </a:extLst>
                </a:gridCol>
                <a:gridCol w="2489812">
                  <a:extLst>
                    <a:ext uri="{9D8B030D-6E8A-4147-A177-3AD203B41FA5}">
                      <a16:colId xmlns:a16="http://schemas.microsoft.com/office/drawing/2014/main" val="2004207407"/>
                    </a:ext>
                  </a:extLst>
                </a:gridCol>
                <a:gridCol w="2622015">
                  <a:extLst>
                    <a:ext uri="{9D8B030D-6E8A-4147-A177-3AD203B41FA5}">
                      <a16:colId xmlns:a16="http://schemas.microsoft.com/office/drawing/2014/main" val="422655016"/>
                    </a:ext>
                  </a:extLst>
                </a:gridCol>
              </a:tblGrid>
              <a:tr h="370840">
                <a:tc>
                  <a:txBody>
                    <a:bodyPr/>
                    <a:lstStyle/>
                    <a:p>
                      <a:endParaRPr lang="en-US"/>
                    </a:p>
                  </a:txBody>
                  <a:tcPr/>
                </a:tc>
                <a:tc>
                  <a:txBody>
                    <a:bodyPr/>
                    <a:lstStyle/>
                    <a:p>
                      <a:pPr algn="ctr"/>
                      <a:r>
                        <a:rPr lang="en-US" dirty="0"/>
                        <a:t>MAPD Anthem</a:t>
                      </a:r>
                    </a:p>
                    <a:p>
                      <a:pPr algn="ctr"/>
                      <a:r>
                        <a:rPr lang="en-US" dirty="0"/>
                        <a:t>2025 Current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MAPD Anthem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2026 Initial Renewal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MAPD Anthem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2026 Negotiated Renewal </a:t>
                      </a:r>
                    </a:p>
                  </a:txBody>
                  <a:tcPr/>
                </a:tc>
                <a:extLst>
                  <a:ext uri="{0D108BD9-81ED-4DB2-BD59-A6C34878D82A}">
                    <a16:rowId xmlns:a16="http://schemas.microsoft.com/office/drawing/2014/main" val="3688057281"/>
                  </a:ext>
                </a:extLst>
              </a:tr>
              <a:tr h="370840">
                <a:tc>
                  <a:txBody>
                    <a:bodyPr/>
                    <a:lstStyle/>
                    <a:p>
                      <a:r>
                        <a:rPr lang="en-US" dirty="0"/>
                        <a:t>Total Rate PMPM</a:t>
                      </a:r>
                    </a:p>
                  </a:txBody>
                  <a:tcPr/>
                </a:tc>
                <a:tc>
                  <a:txBody>
                    <a:bodyPr/>
                    <a:lstStyle/>
                    <a:p>
                      <a:pPr algn="ctr"/>
                      <a:r>
                        <a:rPr lang="en-US" dirty="0"/>
                        <a:t>$478.53</a:t>
                      </a:r>
                    </a:p>
                  </a:txBody>
                  <a:tcPr/>
                </a:tc>
                <a:tc>
                  <a:txBody>
                    <a:bodyPr/>
                    <a:lstStyle/>
                    <a:p>
                      <a:pPr algn="ctr"/>
                      <a:r>
                        <a:rPr lang="en-US" dirty="0"/>
                        <a:t>$629.92</a:t>
                      </a:r>
                    </a:p>
                  </a:txBody>
                  <a:tcPr/>
                </a:tc>
                <a:tc>
                  <a:txBody>
                    <a:bodyPr/>
                    <a:lstStyle/>
                    <a:p>
                      <a:pPr algn="ctr"/>
                      <a:r>
                        <a:rPr lang="en-US" dirty="0"/>
                        <a:t>$555.01</a:t>
                      </a:r>
                    </a:p>
                  </a:txBody>
                  <a:tcPr/>
                </a:tc>
                <a:extLst>
                  <a:ext uri="{0D108BD9-81ED-4DB2-BD59-A6C34878D82A}">
                    <a16:rowId xmlns:a16="http://schemas.microsoft.com/office/drawing/2014/main" val="4100634501"/>
                  </a:ext>
                </a:extLst>
              </a:tr>
              <a:tr h="370840">
                <a:tc>
                  <a:txBody>
                    <a:bodyPr/>
                    <a:lstStyle/>
                    <a:p>
                      <a:r>
                        <a:rPr lang="en-US" dirty="0"/>
                        <a:t>Annualized *</a:t>
                      </a:r>
                    </a:p>
                  </a:txBody>
                  <a:tcPr/>
                </a:tc>
                <a:tc>
                  <a:txBody>
                    <a:bodyPr/>
                    <a:lstStyle/>
                    <a:p>
                      <a:pPr algn="ctr"/>
                      <a:r>
                        <a:rPr lang="en-US" dirty="0"/>
                        <a:t>$2825,241.12</a:t>
                      </a:r>
                    </a:p>
                  </a:txBody>
                  <a:tcPr/>
                </a:tc>
                <a:tc>
                  <a:txBody>
                    <a:bodyPr/>
                    <a:lstStyle/>
                    <a:p>
                      <a:pPr algn="ctr"/>
                      <a:r>
                        <a:rPr lang="en-US" dirty="0"/>
                        <a:t>$3,719,047.68</a:t>
                      </a:r>
                    </a:p>
                  </a:txBody>
                  <a:tcPr/>
                </a:tc>
                <a:tc>
                  <a:txBody>
                    <a:bodyPr/>
                    <a:lstStyle/>
                    <a:p>
                      <a:pPr algn="ctr"/>
                      <a:r>
                        <a:rPr lang="en-US" dirty="0"/>
                        <a:t>$3,276,779.04</a:t>
                      </a:r>
                    </a:p>
                  </a:txBody>
                  <a:tcPr/>
                </a:tc>
                <a:extLst>
                  <a:ext uri="{0D108BD9-81ED-4DB2-BD59-A6C34878D82A}">
                    <a16:rowId xmlns:a16="http://schemas.microsoft.com/office/drawing/2014/main" val="214376443"/>
                  </a:ext>
                </a:extLst>
              </a:tr>
              <a:tr h="370840">
                <a:tc>
                  <a:txBody>
                    <a:bodyPr/>
                    <a:lstStyle/>
                    <a:p>
                      <a:r>
                        <a:rPr lang="en-US" dirty="0"/>
                        <a:t>Annualized Change</a:t>
                      </a:r>
                    </a:p>
                  </a:txBody>
                  <a:tcPr/>
                </a:tc>
                <a:tc>
                  <a:txBody>
                    <a:bodyPr/>
                    <a:lstStyle/>
                    <a:p>
                      <a:pPr algn="ctr"/>
                      <a:r>
                        <a:rPr lang="en-US" dirty="0"/>
                        <a:t>-</a:t>
                      </a:r>
                    </a:p>
                  </a:txBody>
                  <a:tcPr/>
                </a:tc>
                <a:tc>
                  <a:txBody>
                    <a:bodyPr/>
                    <a:lstStyle/>
                    <a:p>
                      <a:pPr algn="ctr"/>
                      <a:r>
                        <a:rPr lang="en-US" dirty="0"/>
                        <a:t>$893,806.56</a:t>
                      </a:r>
                    </a:p>
                  </a:txBody>
                  <a:tcPr/>
                </a:tc>
                <a:tc>
                  <a:txBody>
                    <a:bodyPr/>
                    <a:lstStyle/>
                    <a:p>
                      <a:pPr algn="ctr"/>
                      <a:r>
                        <a:rPr lang="en-US" dirty="0"/>
                        <a:t>$451,537.92</a:t>
                      </a:r>
                    </a:p>
                  </a:txBody>
                  <a:tcPr/>
                </a:tc>
                <a:extLst>
                  <a:ext uri="{0D108BD9-81ED-4DB2-BD59-A6C34878D82A}">
                    <a16:rowId xmlns:a16="http://schemas.microsoft.com/office/drawing/2014/main" val="4263813642"/>
                  </a:ext>
                </a:extLst>
              </a:tr>
              <a:tr h="370840">
                <a:tc>
                  <a:txBody>
                    <a:bodyPr/>
                    <a:lstStyle/>
                    <a:p>
                      <a:r>
                        <a:rPr lang="en-US" dirty="0"/>
                        <a:t>% Change</a:t>
                      </a:r>
                    </a:p>
                  </a:txBody>
                  <a:tcPr/>
                </a:tc>
                <a:tc>
                  <a:txBody>
                    <a:bodyPr/>
                    <a:lstStyle/>
                    <a:p>
                      <a:pPr algn="ctr"/>
                      <a:r>
                        <a:rPr lang="en-US" dirty="0"/>
                        <a:t>-</a:t>
                      </a:r>
                    </a:p>
                  </a:txBody>
                  <a:tcPr/>
                </a:tc>
                <a:tc>
                  <a:txBody>
                    <a:bodyPr/>
                    <a:lstStyle/>
                    <a:p>
                      <a:pPr algn="ctr"/>
                      <a:r>
                        <a:rPr lang="en-US" dirty="0"/>
                        <a:t>+31.64%</a:t>
                      </a:r>
                    </a:p>
                  </a:txBody>
                  <a:tcPr/>
                </a:tc>
                <a:tc>
                  <a:txBody>
                    <a:bodyPr/>
                    <a:lstStyle/>
                    <a:p>
                      <a:pPr algn="ctr"/>
                      <a:r>
                        <a:rPr lang="en-US" dirty="0"/>
                        <a:t>+15.98%</a:t>
                      </a:r>
                    </a:p>
                  </a:txBody>
                  <a:tcPr/>
                </a:tc>
                <a:extLst>
                  <a:ext uri="{0D108BD9-81ED-4DB2-BD59-A6C34878D82A}">
                    <a16:rowId xmlns:a16="http://schemas.microsoft.com/office/drawing/2014/main" val="1436458526"/>
                  </a:ext>
                </a:extLst>
              </a:tr>
            </a:tbl>
          </a:graphicData>
        </a:graphic>
      </p:graphicFrame>
      <p:sp>
        <p:nvSpPr>
          <p:cNvPr id="5" name="TextBox 4">
            <a:extLst>
              <a:ext uri="{FF2B5EF4-FFF2-40B4-BE49-F238E27FC236}">
                <a16:creationId xmlns:a16="http://schemas.microsoft.com/office/drawing/2014/main" id="{F76AE1E1-1206-6627-8673-8DADEAA7F67D}"/>
              </a:ext>
            </a:extLst>
          </p:cNvPr>
          <p:cNvSpPr txBox="1"/>
          <p:nvPr/>
        </p:nvSpPr>
        <p:spPr>
          <a:xfrm>
            <a:off x="583894" y="4208443"/>
            <a:ext cx="7998246" cy="369332"/>
          </a:xfrm>
          <a:prstGeom prst="rect">
            <a:avLst/>
          </a:prstGeom>
          <a:noFill/>
        </p:spPr>
        <p:txBody>
          <a:bodyPr wrap="square" rtlCol="0">
            <a:spAutoFit/>
          </a:bodyPr>
          <a:lstStyle/>
          <a:p>
            <a:r>
              <a:rPr lang="en-US" dirty="0"/>
              <a:t>*Annualized amounts are based on 492 retirees</a:t>
            </a:r>
          </a:p>
        </p:txBody>
      </p:sp>
    </p:spTree>
    <p:extLst>
      <p:ext uri="{BB962C8B-B14F-4D97-AF65-F5344CB8AC3E}">
        <p14:creationId xmlns:p14="http://schemas.microsoft.com/office/powerpoint/2010/main" val="122050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2026 Medical Marketing</a:t>
            </a:r>
          </a:p>
        </p:txBody>
      </p:sp>
    </p:spTree>
    <p:extLst>
      <p:ext uri="{BB962C8B-B14F-4D97-AF65-F5344CB8AC3E}">
        <p14:creationId xmlns:p14="http://schemas.microsoft.com/office/powerpoint/2010/main" val="394835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FF55-BE84-A1E2-31FD-3C740F5DE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EFD90-FDD7-E983-CA7A-D865D45E1567}"/>
              </a:ext>
            </a:extLst>
          </p:cNvPr>
          <p:cNvSpPr>
            <a:spLocks noGrp="1"/>
          </p:cNvSpPr>
          <p:nvPr>
            <p:ph type="title"/>
          </p:nvPr>
        </p:nvSpPr>
        <p:spPr/>
        <p:txBody>
          <a:bodyPr/>
          <a:lstStyle/>
          <a:p>
            <a:r>
              <a:rPr lang="en-US" dirty="0"/>
              <a:t>Medical Marketing </a:t>
            </a:r>
          </a:p>
        </p:txBody>
      </p:sp>
      <p:graphicFrame>
        <p:nvGraphicFramePr>
          <p:cNvPr id="8" name="Table 7">
            <a:extLst>
              <a:ext uri="{FF2B5EF4-FFF2-40B4-BE49-F238E27FC236}">
                <a16:creationId xmlns:a16="http://schemas.microsoft.com/office/drawing/2014/main" id="{181D19F2-6E9B-60A4-08ED-E5874219592A}"/>
              </a:ext>
            </a:extLst>
          </p:cNvPr>
          <p:cNvGraphicFramePr>
            <a:graphicFrameLocks noGrp="1"/>
          </p:cNvGraphicFramePr>
          <p:nvPr>
            <p:extLst>
              <p:ext uri="{D42A27DB-BD31-4B8C-83A1-F6EECF244321}">
                <p14:modId xmlns:p14="http://schemas.microsoft.com/office/powerpoint/2010/main" val="49326727"/>
              </p:ext>
            </p:extLst>
          </p:nvPr>
        </p:nvGraphicFramePr>
        <p:xfrm>
          <a:off x="2260600" y="1729316"/>
          <a:ext cx="6645276" cy="1112520"/>
        </p:xfrm>
        <a:graphic>
          <a:graphicData uri="http://schemas.openxmlformats.org/drawingml/2006/table">
            <a:tbl>
              <a:tblPr firstRow="1" bandRow="1">
                <a:tableStyleId>{5C22544A-7EE6-4342-B048-85BDC9FD1C3A}</a:tableStyleId>
              </a:tblPr>
              <a:tblGrid>
                <a:gridCol w="3322638">
                  <a:extLst>
                    <a:ext uri="{9D8B030D-6E8A-4147-A177-3AD203B41FA5}">
                      <a16:colId xmlns:a16="http://schemas.microsoft.com/office/drawing/2014/main" val="1069660080"/>
                    </a:ext>
                  </a:extLst>
                </a:gridCol>
                <a:gridCol w="3322638">
                  <a:extLst>
                    <a:ext uri="{9D8B030D-6E8A-4147-A177-3AD203B41FA5}">
                      <a16:colId xmlns:a16="http://schemas.microsoft.com/office/drawing/2014/main" val="3047536197"/>
                    </a:ext>
                  </a:extLst>
                </a:gridCol>
              </a:tblGrid>
              <a:tr h="370840">
                <a:tc>
                  <a:txBody>
                    <a:bodyPr/>
                    <a:lstStyle/>
                    <a:p>
                      <a:r>
                        <a:rPr lang="en-US" dirty="0"/>
                        <a:t>Stand Alone Carriers</a:t>
                      </a:r>
                    </a:p>
                  </a:txBody>
                  <a:tcPr/>
                </a:tc>
                <a:tc>
                  <a:txBody>
                    <a:bodyPr/>
                    <a:lstStyle/>
                    <a:p>
                      <a:endParaRPr lang="en-US" dirty="0"/>
                    </a:p>
                  </a:txBody>
                  <a:tcPr/>
                </a:tc>
                <a:extLst>
                  <a:ext uri="{0D108BD9-81ED-4DB2-BD59-A6C34878D82A}">
                    <a16:rowId xmlns:a16="http://schemas.microsoft.com/office/drawing/2014/main" val="32057514"/>
                  </a:ext>
                </a:extLst>
              </a:tr>
              <a:tr h="370840">
                <a:tc>
                  <a:txBody>
                    <a:bodyPr/>
                    <a:lstStyle/>
                    <a:p>
                      <a:r>
                        <a:rPr lang="en-US" dirty="0"/>
                        <a:t>Medical/Rx</a:t>
                      </a:r>
                    </a:p>
                  </a:txBody>
                  <a:tcPr/>
                </a:tc>
                <a:tc>
                  <a:txBody>
                    <a:bodyPr/>
                    <a:lstStyle/>
                    <a:p>
                      <a:r>
                        <a:rPr lang="en-US" dirty="0"/>
                        <a:t>Anthem</a:t>
                      </a:r>
                    </a:p>
                  </a:txBody>
                  <a:tcPr/>
                </a:tc>
                <a:extLst>
                  <a:ext uri="{0D108BD9-81ED-4DB2-BD59-A6C34878D82A}">
                    <a16:rowId xmlns:a16="http://schemas.microsoft.com/office/drawing/2014/main" val="1369883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 Kaiser</a:t>
                      </a:r>
                    </a:p>
                  </a:txBody>
                  <a:tcPr/>
                </a:tc>
                <a:extLst>
                  <a:ext uri="{0D108BD9-81ED-4DB2-BD59-A6C34878D82A}">
                    <a16:rowId xmlns:a16="http://schemas.microsoft.com/office/drawing/2014/main" val="3250784658"/>
                  </a:ext>
                </a:extLst>
              </a:tr>
            </a:tbl>
          </a:graphicData>
        </a:graphic>
      </p:graphicFrame>
      <p:graphicFrame>
        <p:nvGraphicFramePr>
          <p:cNvPr id="9" name="Table 8">
            <a:extLst>
              <a:ext uri="{FF2B5EF4-FFF2-40B4-BE49-F238E27FC236}">
                <a16:creationId xmlns:a16="http://schemas.microsoft.com/office/drawing/2014/main" id="{3AB7710A-89B0-530C-B2DA-0621A3F8F6EB}"/>
              </a:ext>
            </a:extLst>
          </p:cNvPr>
          <p:cNvGraphicFramePr>
            <a:graphicFrameLocks noGrp="1"/>
          </p:cNvGraphicFramePr>
          <p:nvPr>
            <p:extLst>
              <p:ext uri="{D42A27DB-BD31-4B8C-83A1-F6EECF244321}">
                <p14:modId xmlns:p14="http://schemas.microsoft.com/office/powerpoint/2010/main" val="1025674004"/>
              </p:ext>
            </p:extLst>
          </p:nvPr>
        </p:nvGraphicFramePr>
        <p:xfrm>
          <a:off x="2260600" y="3086100"/>
          <a:ext cx="6645276" cy="2595880"/>
        </p:xfrm>
        <a:graphic>
          <a:graphicData uri="http://schemas.openxmlformats.org/drawingml/2006/table">
            <a:tbl>
              <a:tblPr firstRow="1" bandRow="1">
                <a:tableStyleId>{5C22544A-7EE6-4342-B048-85BDC9FD1C3A}</a:tableStyleId>
              </a:tblPr>
              <a:tblGrid>
                <a:gridCol w="3322638">
                  <a:extLst>
                    <a:ext uri="{9D8B030D-6E8A-4147-A177-3AD203B41FA5}">
                      <a16:colId xmlns:a16="http://schemas.microsoft.com/office/drawing/2014/main" val="1069660080"/>
                    </a:ext>
                  </a:extLst>
                </a:gridCol>
                <a:gridCol w="3322638">
                  <a:extLst>
                    <a:ext uri="{9D8B030D-6E8A-4147-A177-3AD203B41FA5}">
                      <a16:colId xmlns:a16="http://schemas.microsoft.com/office/drawing/2014/main" val="3047536197"/>
                    </a:ext>
                  </a:extLst>
                </a:gridCol>
              </a:tblGrid>
              <a:tr h="370840">
                <a:tc>
                  <a:txBody>
                    <a:bodyPr/>
                    <a:lstStyle/>
                    <a:p>
                      <a:r>
                        <a:rPr lang="en-US" dirty="0"/>
                        <a:t>JPAs/Trusts</a:t>
                      </a:r>
                    </a:p>
                  </a:txBody>
                  <a:tcPr/>
                </a:tc>
                <a:tc>
                  <a:txBody>
                    <a:bodyPr/>
                    <a:lstStyle/>
                    <a:p>
                      <a:endParaRPr lang="en-US" dirty="0"/>
                    </a:p>
                  </a:txBody>
                  <a:tcPr/>
                </a:tc>
                <a:extLst>
                  <a:ext uri="{0D108BD9-81ED-4DB2-BD59-A6C34878D82A}">
                    <a16:rowId xmlns:a16="http://schemas.microsoft.com/office/drawing/2014/main" val="32057514"/>
                  </a:ext>
                </a:extLst>
              </a:tr>
              <a:tr h="370840">
                <a:tc>
                  <a:txBody>
                    <a:bodyPr/>
                    <a:lstStyle/>
                    <a:p>
                      <a:r>
                        <a:rPr lang="en-US" dirty="0"/>
                        <a:t>Medical/Rx</a:t>
                      </a:r>
                    </a:p>
                  </a:txBody>
                  <a:tcPr/>
                </a:tc>
                <a:tc>
                  <a:txBody>
                    <a:bodyPr/>
                    <a:lstStyle/>
                    <a:p>
                      <a:r>
                        <a:rPr lang="en-US" dirty="0"/>
                        <a:t>ASCIP – Incumbent</a:t>
                      </a:r>
                    </a:p>
                  </a:txBody>
                  <a:tcPr/>
                </a:tc>
                <a:extLst>
                  <a:ext uri="{0D108BD9-81ED-4DB2-BD59-A6C34878D82A}">
                    <a16:rowId xmlns:a16="http://schemas.microsoft.com/office/drawing/2014/main" val="1369883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CalPERS</a:t>
                      </a:r>
                    </a:p>
                  </a:txBody>
                  <a:tcPr/>
                </a:tc>
                <a:extLst>
                  <a:ext uri="{0D108BD9-81ED-4DB2-BD59-A6C34878D82A}">
                    <a16:rowId xmlns:a16="http://schemas.microsoft.com/office/drawing/2014/main" val="3250784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CVT (Anthem &amp; Kaiser)</a:t>
                      </a:r>
                    </a:p>
                  </a:txBody>
                  <a:tcPr/>
                </a:tc>
                <a:extLst>
                  <a:ext uri="{0D108BD9-81ED-4DB2-BD59-A6C34878D82A}">
                    <a16:rowId xmlns:a16="http://schemas.microsoft.com/office/drawing/2014/main" val="511349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PACE (Anthem &amp; Kaiser)</a:t>
                      </a:r>
                    </a:p>
                  </a:txBody>
                  <a:tcPr/>
                </a:tc>
                <a:extLst>
                  <a:ext uri="{0D108BD9-81ED-4DB2-BD59-A6C34878D82A}">
                    <a16:rowId xmlns:a16="http://schemas.microsoft.com/office/drawing/2014/main" val="13623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REEP (Anthem &amp; Kaiser)</a:t>
                      </a:r>
                    </a:p>
                  </a:txBody>
                  <a:tcPr/>
                </a:tc>
                <a:extLst>
                  <a:ext uri="{0D108BD9-81ED-4DB2-BD59-A6C34878D82A}">
                    <a16:rowId xmlns:a16="http://schemas.microsoft.com/office/drawing/2014/main" val="3825776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SISC (Anthem &amp; Kaiser)</a:t>
                      </a:r>
                    </a:p>
                  </a:txBody>
                  <a:tcPr/>
                </a:tc>
                <a:extLst>
                  <a:ext uri="{0D108BD9-81ED-4DB2-BD59-A6C34878D82A}">
                    <a16:rowId xmlns:a16="http://schemas.microsoft.com/office/drawing/2014/main" val="412159255"/>
                  </a:ext>
                </a:extLst>
              </a:tr>
            </a:tbl>
          </a:graphicData>
        </a:graphic>
      </p:graphicFrame>
    </p:spTree>
    <p:extLst>
      <p:ext uri="{BB962C8B-B14F-4D97-AF65-F5344CB8AC3E}">
        <p14:creationId xmlns:p14="http://schemas.microsoft.com/office/powerpoint/2010/main" val="1247266493"/>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B4A818F43C8046A52D26D028ABDF58" ma:contentTypeVersion="9" ma:contentTypeDescription="Create a new document." ma:contentTypeScope="" ma:versionID="240b71bba8da1df23906db264e77b303">
  <xsd:schema xmlns:xsd="http://www.w3.org/2001/XMLSchema" xmlns:xs="http://www.w3.org/2001/XMLSchema" xmlns:p="http://schemas.microsoft.com/office/2006/metadata/properties" xmlns:ns2="9519a6ab-d03d-4367-82e2-792963d28a48" xmlns:ns3="24aaf1dd-3fa4-4f09-b39a-4f0b41e61562" targetNamespace="http://schemas.microsoft.com/office/2006/metadata/properties" ma:root="true" ma:fieldsID="2becc37db74449100e235d2b9053b8c3" ns2:_="" ns3:_="">
    <xsd:import namespace="9519a6ab-d03d-4367-82e2-792963d28a48"/>
    <xsd:import namespace="24aaf1dd-3fa4-4f09-b39a-4f0b41e61562"/>
    <xsd:element name="properties">
      <xsd:complexType>
        <xsd:sequence>
          <xsd:element name="documentManagement">
            <xsd:complexType>
              <xsd:all>
                <xsd:element ref="ns2:_dlc_DocId" minOccurs="0"/>
                <xsd:element ref="ns2:_dlc_DocIdUrl" minOccurs="0"/>
                <xsd:element ref="ns2:_dlc_DocIdPersistId" minOccurs="0"/>
                <xsd:element ref="ns3:Category_x0020_Typ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9a6ab-d03d-4367-82e2-792963d28a4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aaf1dd-3fa4-4f09-b39a-4f0b41e61562" elementFormDefault="qualified">
    <xsd:import namespace="http://schemas.microsoft.com/office/2006/documentManagement/types"/>
    <xsd:import namespace="http://schemas.microsoft.com/office/infopath/2007/PartnerControls"/>
    <xsd:element name="Category_x0020_Type" ma:index="7" nillable="true" ma:displayName="Category Type" ma:default="Templates" ma:format="Dropdown" ma:internalName="Category_x0020_Type" ma:readOnly="false">
      <xsd:simpleType>
        <xsd:restriction base="dms:Choice">
          <xsd:enumeration value="Slides"/>
          <xsd:enumeration value="Template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9152AB-1307-41B7-BD10-36582056FA06}">
  <ds:schemaRefs>
    <ds:schemaRef ds:uri="24aaf1dd-3fa4-4f09-b39a-4f0b41e61562"/>
    <ds:schemaRef ds:uri="9519a6ab-d03d-4367-82e2-792963d28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29E959-92A9-4399-B8E4-6F0F3D24E749}">
  <ds:schemaRefs>
    <ds:schemaRef ds:uri="http://schemas.microsoft.com/office/2006/documentManagement/types"/>
    <ds:schemaRef ds:uri="http://purl.org/dc/elements/1.1/"/>
    <ds:schemaRef ds:uri="http://purl.org/dc/terms/"/>
    <ds:schemaRef ds:uri="9519a6ab-d03d-4367-82e2-792963d28a48"/>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24aaf1dd-3fa4-4f09-b39a-4f0b41e61562"/>
  </ds:schemaRefs>
</ds:datastoreItem>
</file>

<file path=customXml/itemProps3.xml><?xml version="1.0" encoding="utf-8"?>
<ds:datastoreItem xmlns:ds="http://schemas.openxmlformats.org/officeDocument/2006/customXml" ds:itemID="{FDFF836C-CB8A-4FFD-979C-56E14C8BEA26}"/>
</file>

<file path=customXml/itemProps4.xml><?xml version="1.0" encoding="utf-8"?>
<ds:datastoreItem xmlns:ds="http://schemas.openxmlformats.org/officeDocument/2006/customXml" ds:itemID="{01D841F6-9CB2-4D85-96E9-7C5740654E3C}">
  <ds:schemaRefs>
    <ds:schemaRef ds:uri="http://schemas.microsoft.com/sharepoint/v3/contenttype/forms"/>
  </ds:schemaRefs>
</ds:datastoreItem>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otalTime>6762</TotalTime>
  <Words>904</Words>
  <Application>Microsoft Office PowerPoint</Application>
  <PresentationFormat>Widescreen</PresentationFormat>
  <Paragraphs>268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Garamond</vt:lpstr>
      <vt:lpstr>Office Theme</vt:lpstr>
      <vt:lpstr>Rancho Santiago CCD Joint Benefits Committee</vt:lpstr>
      <vt:lpstr>Agenda</vt:lpstr>
      <vt:lpstr>2026 renewals</vt:lpstr>
      <vt:lpstr>2026 Renewals</vt:lpstr>
      <vt:lpstr>Renewal Cost Summary</vt:lpstr>
      <vt:lpstr>ASCIP Claims vs. Premium</vt:lpstr>
      <vt:lpstr>2026 RetireeFirst Renewal</vt:lpstr>
      <vt:lpstr>2026 Medical Marketing</vt:lpstr>
      <vt:lpstr>Medical Marketing </vt:lpstr>
      <vt:lpstr>Market Results</vt:lpstr>
      <vt:lpstr>Rate Comparison – CalPERS HMO &amp; PPO</vt:lpstr>
      <vt:lpstr>Plan Comparison – CalPERS HMO</vt:lpstr>
      <vt:lpstr>Plan Comparison – CalPERS HMO (Continued)</vt:lpstr>
      <vt:lpstr>Plan Comparison – CalPERS PPO</vt:lpstr>
      <vt:lpstr>Plan Comparison – CalPERS PPO (Continued)</vt:lpstr>
      <vt:lpstr>JBC Next steps &amp; future Meetings</vt:lpstr>
      <vt:lpstr>JBC Meeting – September 23, 2025</vt:lpstr>
      <vt:lpstr>2026 Medical Marketing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Olson, Kristin</cp:lastModifiedBy>
  <cp:revision>153</cp:revision>
  <cp:lastPrinted>2024-07-24T16:13:29Z</cp:lastPrinted>
  <dcterms:created xsi:type="dcterms:W3CDTF">2021-02-03T22:50:17Z</dcterms:created>
  <dcterms:modified xsi:type="dcterms:W3CDTF">2025-09-18T15:50:26Z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