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sldIdLst>
    <p:sldId id="256" r:id="rId6"/>
    <p:sldId id="1762" r:id="rId7"/>
    <p:sldId id="1780" r:id="rId8"/>
    <p:sldId id="1652" r:id="rId9"/>
    <p:sldId id="1782" r:id="rId10"/>
    <p:sldId id="1539" r:id="rId11"/>
    <p:sldId id="1690" r:id="rId12"/>
    <p:sldId id="1624" r:id="rId13"/>
    <p:sldId id="1790" r:id="rId14"/>
    <p:sldId id="1791" r:id="rId15"/>
    <p:sldId id="1694" r:id="rId16"/>
    <p:sldId id="1695" r:id="rId17"/>
    <p:sldId id="1781" r:id="rId18"/>
    <p:sldId id="1784" r:id="rId19"/>
    <p:sldId id="1783" r:id="rId20"/>
    <p:sldId id="1792" r:id="rId21"/>
    <p:sldId id="1795" r:id="rId22"/>
    <p:sldId id="1794" r:id="rId23"/>
    <p:sldId id="1793" r:id="rId24"/>
    <p:sldId id="1796" r:id="rId25"/>
    <p:sldId id="1789"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1A9ACE-B6C4-44A2-9116-18B172FEB6F8}">
          <p14:sldIdLst>
            <p14:sldId id="256"/>
            <p14:sldId id="1762"/>
            <p14:sldId id="1780"/>
            <p14:sldId id="1652"/>
            <p14:sldId id="1782"/>
            <p14:sldId id="1539"/>
            <p14:sldId id="1690"/>
            <p14:sldId id="1624"/>
            <p14:sldId id="1790"/>
            <p14:sldId id="1791"/>
            <p14:sldId id="1694"/>
            <p14:sldId id="1695"/>
            <p14:sldId id="1781"/>
            <p14:sldId id="1784"/>
            <p14:sldId id="1783"/>
            <p14:sldId id="1792"/>
            <p14:sldId id="1795"/>
            <p14:sldId id="1794"/>
            <p14:sldId id="1793"/>
            <p14:sldId id="1796"/>
            <p14:sldId id="1789"/>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340"/>
    <a:srgbClr val="2B7050"/>
    <a:srgbClr val="898A8D"/>
    <a:srgbClr val="EE7623"/>
    <a:srgbClr val="00205C"/>
    <a:srgbClr val="8C837B"/>
    <a:srgbClr val="53284F"/>
    <a:srgbClr val="A8AD00"/>
    <a:srgbClr val="006580"/>
    <a:srgbClr val="792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85" autoAdjust="0"/>
    <p:restoredTop sz="91789" autoAdjust="0"/>
  </p:normalViewPr>
  <p:slideViewPr>
    <p:cSldViewPr snapToGrid="0">
      <p:cViewPr varScale="1">
        <p:scale>
          <a:sx n="104" d="100"/>
          <a:sy n="104" d="100"/>
        </p:scale>
        <p:origin x="10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30"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20234-C3F4-44EB-9726-B1D0D30F8C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EC395D-5013-47D9-9E1E-64539539FF4C}">
      <dgm:prSet phldrT="[Text]" phldr="0"/>
      <dgm:spPr/>
      <dgm:t>
        <a:bodyPr/>
        <a:lstStyle/>
        <a:p>
          <a:pPr rtl="0"/>
          <a:r>
            <a:rPr lang="en-US">
              <a:latin typeface="Arial" panose="020B0604020202020204" pitchFamily="34" charset="0"/>
              <a:cs typeface="Arial" panose="020B0604020202020204" pitchFamily="34" charset="0"/>
            </a:rPr>
            <a:t>District / JBC / Keenan’s </a:t>
          </a:r>
          <a:r>
            <a:rPr lang="en-US" dirty="0">
              <a:latin typeface="Arial" panose="020B0604020202020204" pitchFamily="34" charset="0"/>
              <a:cs typeface="Arial" panose="020B0604020202020204" pitchFamily="34" charset="0"/>
            </a:rPr>
            <a:t>Roles</a:t>
          </a:r>
        </a:p>
      </dgm:t>
    </dgm:pt>
    <dgm:pt modelId="{FF310624-7A57-44E1-9CC1-3B139D168A28}" type="parTrans" cxnId="{847DD858-82D8-45E0-805E-D0AC90920C26}">
      <dgm:prSet/>
      <dgm:spPr/>
      <dgm:t>
        <a:bodyPr/>
        <a:lstStyle/>
        <a:p>
          <a:endParaRPr lang="en-US"/>
        </a:p>
      </dgm:t>
    </dgm:pt>
    <dgm:pt modelId="{169DA594-75AC-47AC-9907-98992EB8E95A}" type="sibTrans" cxnId="{847DD858-82D8-45E0-805E-D0AC90920C26}">
      <dgm:prSet/>
      <dgm:spPr/>
      <dgm:t>
        <a:bodyPr/>
        <a:lstStyle/>
        <a:p>
          <a:endParaRPr lang="en-US"/>
        </a:p>
      </dgm:t>
    </dgm:pt>
    <dgm:pt modelId="{00EB8544-F3B9-4C74-AB02-7DDF168F5D61}">
      <dgm:prSet phldrT="[Text]" phldr="0"/>
      <dgm:spPr/>
      <dgm:t>
        <a:bodyPr/>
        <a:lstStyle/>
        <a:p>
          <a:pPr rtl="0"/>
          <a:r>
            <a:rPr lang="en-US" dirty="0"/>
            <a:t>Overview of Marketing Process	</a:t>
          </a:r>
        </a:p>
      </dgm:t>
    </dgm:pt>
    <dgm:pt modelId="{AC566130-5007-402F-A8A0-FA0B2170F5ED}" type="parTrans" cxnId="{4E25902A-0B39-42CA-97F0-7DA210E9C63D}">
      <dgm:prSet/>
      <dgm:spPr/>
      <dgm:t>
        <a:bodyPr/>
        <a:lstStyle/>
        <a:p>
          <a:endParaRPr lang="en-US"/>
        </a:p>
      </dgm:t>
    </dgm:pt>
    <dgm:pt modelId="{A94FC9A5-0600-4FF7-9FDE-10DF87E0C625}" type="sibTrans" cxnId="{4E25902A-0B39-42CA-97F0-7DA210E9C63D}">
      <dgm:prSet/>
      <dgm:spPr/>
      <dgm:t>
        <a:bodyPr/>
        <a:lstStyle/>
        <a:p>
          <a:endParaRPr lang="en-US"/>
        </a:p>
      </dgm:t>
    </dgm:pt>
    <dgm:pt modelId="{4EAB9E1F-F068-42FC-AD2D-10716AB9CF78}">
      <dgm:prSet phldrT="[Text]" phldr="0"/>
      <dgm:spPr/>
      <dgm:t>
        <a:bodyPr/>
        <a:lstStyle/>
        <a:p>
          <a:pPr rtl="0"/>
          <a:r>
            <a:rPr lang="en-US" dirty="0"/>
            <a:t>Medical Marketing Timeline </a:t>
          </a:r>
        </a:p>
      </dgm:t>
    </dgm:pt>
    <dgm:pt modelId="{ED371AFA-907E-4D18-B732-972F342683FC}" type="parTrans" cxnId="{611A9E8F-5135-43BC-9815-A654116DDD44}">
      <dgm:prSet/>
      <dgm:spPr/>
      <dgm:t>
        <a:bodyPr/>
        <a:lstStyle/>
        <a:p>
          <a:endParaRPr lang="en-US"/>
        </a:p>
      </dgm:t>
    </dgm:pt>
    <dgm:pt modelId="{63EB5584-D681-487B-AF89-41F0ADF08120}" type="sibTrans" cxnId="{611A9E8F-5135-43BC-9815-A654116DDD44}">
      <dgm:prSet/>
      <dgm:spPr/>
      <dgm:t>
        <a:bodyPr/>
        <a:lstStyle/>
        <a:p>
          <a:endParaRPr lang="en-US"/>
        </a:p>
      </dgm:t>
    </dgm:pt>
    <dgm:pt modelId="{12B102EF-6DE9-485D-8F21-471A85D59551}">
      <dgm:prSet phldr="0"/>
      <dgm:spPr/>
      <dgm:t>
        <a:bodyPr/>
        <a:lstStyle/>
        <a:p>
          <a:pPr rtl="0"/>
          <a:r>
            <a:rPr lang="en-US" dirty="0">
              <a:latin typeface="Calibri Light" panose="020F0302020204030204"/>
            </a:rPr>
            <a:t>Discussion Items</a:t>
          </a:r>
        </a:p>
      </dgm:t>
    </dgm:pt>
    <dgm:pt modelId="{45DEE23E-7510-4AC7-878C-63EA7BE00BB1}" type="parTrans" cxnId="{922D738A-4510-4A51-8055-BA82C0842DC6}">
      <dgm:prSet/>
      <dgm:spPr/>
      <dgm:t>
        <a:bodyPr/>
        <a:lstStyle/>
        <a:p>
          <a:endParaRPr lang="en-US"/>
        </a:p>
      </dgm:t>
    </dgm:pt>
    <dgm:pt modelId="{A8F408C5-DEF9-4072-9977-D8D14F51911F}" type="sibTrans" cxnId="{922D738A-4510-4A51-8055-BA82C0842DC6}">
      <dgm:prSet/>
      <dgm:spPr/>
      <dgm:t>
        <a:bodyPr/>
        <a:lstStyle/>
        <a:p>
          <a:endParaRPr lang="en-US"/>
        </a:p>
      </dgm:t>
    </dgm:pt>
    <dgm:pt modelId="{836EEF7F-113E-44D1-B942-8F1290986EBF}" type="pres">
      <dgm:prSet presAssocID="{E2E20234-C3F4-44EB-9726-B1D0D30F8CD0}" presName="linear" presStyleCnt="0">
        <dgm:presLayoutVars>
          <dgm:dir/>
          <dgm:animLvl val="lvl"/>
          <dgm:resizeHandles val="exact"/>
        </dgm:presLayoutVars>
      </dgm:prSet>
      <dgm:spPr/>
    </dgm:pt>
    <dgm:pt modelId="{C7BF4A51-601F-4A79-89EA-0A0D18296FA5}" type="pres">
      <dgm:prSet presAssocID="{CCEC395D-5013-47D9-9E1E-64539539FF4C}" presName="parentLin" presStyleCnt="0"/>
      <dgm:spPr/>
    </dgm:pt>
    <dgm:pt modelId="{946FBC18-1F89-44D9-BE6A-20B03C257EEF}" type="pres">
      <dgm:prSet presAssocID="{CCEC395D-5013-47D9-9E1E-64539539FF4C}" presName="parentLeftMargin" presStyleLbl="node1" presStyleIdx="0" presStyleCnt="4"/>
      <dgm:spPr/>
    </dgm:pt>
    <dgm:pt modelId="{B3C570E3-CBE3-4009-9236-07F27083B585}" type="pres">
      <dgm:prSet presAssocID="{CCEC395D-5013-47D9-9E1E-64539539FF4C}" presName="parentText" presStyleLbl="node1" presStyleIdx="0" presStyleCnt="4">
        <dgm:presLayoutVars>
          <dgm:chMax val="0"/>
          <dgm:bulletEnabled val="1"/>
        </dgm:presLayoutVars>
      </dgm:prSet>
      <dgm:spPr/>
    </dgm:pt>
    <dgm:pt modelId="{56C9488B-5DB7-469C-91C7-60DC8069315C}" type="pres">
      <dgm:prSet presAssocID="{CCEC395D-5013-47D9-9E1E-64539539FF4C}" presName="negativeSpace" presStyleCnt="0"/>
      <dgm:spPr/>
    </dgm:pt>
    <dgm:pt modelId="{8C805A38-EB36-40D5-837C-8C6642C20881}" type="pres">
      <dgm:prSet presAssocID="{CCEC395D-5013-47D9-9E1E-64539539FF4C}" presName="childText" presStyleLbl="conFgAcc1" presStyleIdx="0" presStyleCnt="4">
        <dgm:presLayoutVars>
          <dgm:bulletEnabled val="1"/>
        </dgm:presLayoutVars>
      </dgm:prSet>
      <dgm:spPr/>
    </dgm:pt>
    <dgm:pt modelId="{4813F58B-A147-488E-9DDD-5A6FA622B01D}" type="pres">
      <dgm:prSet presAssocID="{169DA594-75AC-47AC-9907-98992EB8E95A}" presName="spaceBetweenRectangles" presStyleCnt="0"/>
      <dgm:spPr/>
    </dgm:pt>
    <dgm:pt modelId="{1E8F382F-F01A-4A49-BFF8-38EC4020DCD6}" type="pres">
      <dgm:prSet presAssocID="{00EB8544-F3B9-4C74-AB02-7DDF168F5D61}" presName="parentLin" presStyleCnt="0"/>
      <dgm:spPr/>
    </dgm:pt>
    <dgm:pt modelId="{532C2C18-691C-472E-A28D-929E0EF8802C}" type="pres">
      <dgm:prSet presAssocID="{00EB8544-F3B9-4C74-AB02-7DDF168F5D61}" presName="parentLeftMargin" presStyleLbl="node1" presStyleIdx="0" presStyleCnt="4"/>
      <dgm:spPr/>
    </dgm:pt>
    <dgm:pt modelId="{7BE2C685-87B2-4786-B141-D7AB0B34F803}" type="pres">
      <dgm:prSet presAssocID="{00EB8544-F3B9-4C74-AB02-7DDF168F5D61}" presName="parentText" presStyleLbl="node1" presStyleIdx="1" presStyleCnt="4">
        <dgm:presLayoutVars>
          <dgm:chMax val="0"/>
          <dgm:bulletEnabled val="1"/>
        </dgm:presLayoutVars>
      </dgm:prSet>
      <dgm:spPr/>
    </dgm:pt>
    <dgm:pt modelId="{23936E20-736F-4458-8CF0-CCA1588FA989}" type="pres">
      <dgm:prSet presAssocID="{00EB8544-F3B9-4C74-AB02-7DDF168F5D61}" presName="negativeSpace" presStyleCnt="0"/>
      <dgm:spPr/>
    </dgm:pt>
    <dgm:pt modelId="{4BDD7887-CC25-43B4-ACD4-8A5F29EDCEA5}" type="pres">
      <dgm:prSet presAssocID="{00EB8544-F3B9-4C74-AB02-7DDF168F5D61}" presName="childText" presStyleLbl="conFgAcc1" presStyleIdx="1" presStyleCnt="4">
        <dgm:presLayoutVars>
          <dgm:bulletEnabled val="1"/>
        </dgm:presLayoutVars>
      </dgm:prSet>
      <dgm:spPr/>
    </dgm:pt>
    <dgm:pt modelId="{CEA57F47-9A50-4FC6-B2FA-2D96A6AD710C}" type="pres">
      <dgm:prSet presAssocID="{A94FC9A5-0600-4FF7-9FDE-10DF87E0C625}" presName="spaceBetweenRectangles" presStyleCnt="0"/>
      <dgm:spPr/>
    </dgm:pt>
    <dgm:pt modelId="{8899E1A4-1DB7-4838-B06B-4B5956B996C4}" type="pres">
      <dgm:prSet presAssocID="{4EAB9E1F-F068-42FC-AD2D-10716AB9CF78}" presName="parentLin" presStyleCnt="0"/>
      <dgm:spPr/>
    </dgm:pt>
    <dgm:pt modelId="{9238E456-DA05-4DE2-8843-A4F1B5CA28F2}" type="pres">
      <dgm:prSet presAssocID="{4EAB9E1F-F068-42FC-AD2D-10716AB9CF78}" presName="parentLeftMargin" presStyleLbl="node1" presStyleIdx="1" presStyleCnt="4"/>
      <dgm:spPr/>
    </dgm:pt>
    <dgm:pt modelId="{73D82D9F-25AF-41CF-9C50-9A254CF005DB}" type="pres">
      <dgm:prSet presAssocID="{4EAB9E1F-F068-42FC-AD2D-10716AB9CF78}" presName="parentText" presStyleLbl="node1" presStyleIdx="2" presStyleCnt="4">
        <dgm:presLayoutVars>
          <dgm:chMax val="0"/>
          <dgm:bulletEnabled val="1"/>
        </dgm:presLayoutVars>
      </dgm:prSet>
      <dgm:spPr/>
    </dgm:pt>
    <dgm:pt modelId="{3C36880C-4796-45C5-8973-145F81D364A7}" type="pres">
      <dgm:prSet presAssocID="{4EAB9E1F-F068-42FC-AD2D-10716AB9CF78}" presName="negativeSpace" presStyleCnt="0"/>
      <dgm:spPr/>
    </dgm:pt>
    <dgm:pt modelId="{F5A769B9-9795-4C24-8407-5F14FCD1034B}" type="pres">
      <dgm:prSet presAssocID="{4EAB9E1F-F068-42FC-AD2D-10716AB9CF78}" presName="childText" presStyleLbl="conFgAcc1" presStyleIdx="2" presStyleCnt="4">
        <dgm:presLayoutVars>
          <dgm:bulletEnabled val="1"/>
        </dgm:presLayoutVars>
      </dgm:prSet>
      <dgm:spPr/>
    </dgm:pt>
    <dgm:pt modelId="{B362F295-AA39-4CAF-A766-883170475EFE}" type="pres">
      <dgm:prSet presAssocID="{63EB5584-D681-487B-AF89-41F0ADF08120}" presName="spaceBetweenRectangles" presStyleCnt="0"/>
      <dgm:spPr/>
    </dgm:pt>
    <dgm:pt modelId="{833DC187-6055-466A-BE2D-9B03630E41B2}" type="pres">
      <dgm:prSet presAssocID="{12B102EF-6DE9-485D-8F21-471A85D59551}" presName="parentLin" presStyleCnt="0"/>
      <dgm:spPr/>
    </dgm:pt>
    <dgm:pt modelId="{8D76D2B0-1AC0-4B8D-975B-DFD696C3E774}" type="pres">
      <dgm:prSet presAssocID="{12B102EF-6DE9-485D-8F21-471A85D59551}" presName="parentLeftMargin" presStyleLbl="node1" presStyleIdx="2" presStyleCnt="4"/>
      <dgm:spPr/>
    </dgm:pt>
    <dgm:pt modelId="{2849DCAE-7AAC-4EA9-B429-7F3C8A100245}" type="pres">
      <dgm:prSet presAssocID="{12B102EF-6DE9-485D-8F21-471A85D59551}" presName="parentText" presStyleLbl="node1" presStyleIdx="3" presStyleCnt="4" custLinFactNeighborX="0">
        <dgm:presLayoutVars>
          <dgm:chMax val="0"/>
          <dgm:bulletEnabled val="1"/>
        </dgm:presLayoutVars>
      </dgm:prSet>
      <dgm:spPr/>
    </dgm:pt>
    <dgm:pt modelId="{2C8BD51F-A255-4938-9C37-2DF039CEE2FF}" type="pres">
      <dgm:prSet presAssocID="{12B102EF-6DE9-485D-8F21-471A85D59551}" presName="negativeSpace" presStyleCnt="0"/>
      <dgm:spPr/>
    </dgm:pt>
    <dgm:pt modelId="{6825353D-F941-4C75-99AB-A3F1B8AEC862}" type="pres">
      <dgm:prSet presAssocID="{12B102EF-6DE9-485D-8F21-471A85D59551}" presName="childText" presStyleLbl="conFgAcc1" presStyleIdx="3" presStyleCnt="4">
        <dgm:presLayoutVars>
          <dgm:bulletEnabled val="1"/>
        </dgm:presLayoutVars>
      </dgm:prSet>
      <dgm:spPr/>
    </dgm:pt>
  </dgm:ptLst>
  <dgm:cxnLst>
    <dgm:cxn modelId="{6BA42C14-26F9-4D2B-B5E4-05647FC51A5A}" type="presOf" srcId="{12B102EF-6DE9-485D-8F21-471A85D59551}" destId="{2849DCAE-7AAC-4EA9-B429-7F3C8A100245}" srcOrd="1" destOrd="0" presId="urn:microsoft.com/office/officeart/2005/8/layout/list1"/>
    <dgm:cxn modelId="{4E25902A-0B39-42CA-97F0-7DA210E9C63D}" srcId="{E2E20234-C3F4-44EB-9726-B1D0D30F8CD0}" destId="{00EB8544-F3B9-4C74-AB02-7DDF168F5D61}" srcOrd="1" destOrd="0" parTransId="{AC566130-5007-402F-A8A0-FA0B2170F5ED}" sibTransId="{A94FC9A5-0600-4FF7-9FDE-10DF87E0C625}"/>
    <dgm:cxn modelId="{E3715C5D-B13C-4F6A-97C9-0E1BF310F16B}" type="presOf" srcId="{CCEC395D-5013-47D9-9E1E-64539539FF4C}" destId="{946FBC18-1F89-44D9-BE6A-20B03C257EEF}" srcOrd="0" destOrd="0" presId="urn:microsoft.com/office/officeart/2005/8/layout/list1"/>
    <dgm:cxn modelId="{3EB4CA73-0F0A-4480-8C19-D49A9F7DEB74}" type="presOf" srcId="{00EB8544-F3B9-4C74-AB02-7DDF168F5D61}" destId="{7BE2C685-87B2-4786-B141-D7AB0B34F803}" srcOrd="1" destOrd="0" presId="urn:microsoft.com/office/officeart/2005/8/layout/list1"/>
    <dgm:cxn modelId="{FC171957-0872-4878-AE4F-AA47DAA828FC}" type="presOf" srcId="{12B102EF-6DE9-485D-8F21-471A85D59551}" destId="{8D76D2B0-1AC0-4B8D-975B-DFD696C3E774}" srcOrd="0" destOrd="0" presId="urn:microsoft.com/office/officeart/2005/8/layout/list1"/>
    <dgm:cxn modelId="{847DD858-82D8-45E0-805E-D0AC90920C26}" srcId="{E2E20234-C3F4-44EB-9726-B1D0D30F8CD0}" destId="{CCEC395D-5013-47D9-9E1E-64539539FF4C}" srcOrd="0" destOrd="0" parTransId="{FF310624-7A57-44E1-9CC1-3B139D168A28}" sibTransId="{169DA594-75AC-47AC-9907-98992EB8E95A}"/>
    <dgm:cxn modelId="{135FD884-D8A4-48C0-9654-DEB762870E9F}" type="presOf" srcId="{CCEC395D-5013-47D9-9E1E-64539539FF4C}" destId="{B3C570E3-CBE3-4009-9236-07F27083B585}" srcOrd="1" destOrd="0" presId="urn:microsoft.com/office/officeart/2005/8/layout/list1"/>
    <dgm:cxn modelId="{922D738A-4510-4A51-8055-BA82C0842DC6}" srcId="{E2E20234-C3F4-44EB-9726-B1D0D30F8CD0}" destId="{12B102EF-6DE9-485D-8F21-471A85D59551}" srcOrd="3" destOrd="0" parTransId="{45DEE23E-7510-4AC7-878C-63EA7BE00BB1}" sibTransId="{A8F408C5-DEF9-4072-9977-D8D14F51911F}"/>
    <dgm:cxn modelId="{611A9E8F-5135-43BC-9815-A654116DDD44}" srcId="{E2E20234-C3F4-44EB-9726-B1D0D30F8CD0}" destId="{4EAB9E1F-F068-42FC-AD2D-10716AB9CF78}" srcOrd="2" destOrd="0" parTransId="{ED371AFA-907E-4D18-B732-972F342683FC}" sibTransId="{63EB5584-D681-487B-AF89-41F0ADF08120}"/>
    <dgm:cxn modelId="{CC7DF2B1-1F06-4F25-B1AD-E4F3894A6A26}" type="presOf" srcId="{00EB8544-F3B9-4C74-AB02-7DDF168F5D61}" destId="{532C2C18-691C-472E-A28D-929E0EF8802C}" srcOrd="0" destOrd="0" presId="urn:microsoft.com/office/officeart/2005/8/layout/list1"/>
    <dgm:cxn modelId="{7AAD8EC7-DADB-41F0-B0E2-5E777C07CE7E}" type="presOf" srcId="{4EAB9E1F-F068-42FC-AD2D-10716AB9CF78}" destId="{73D82D9F-25AF-41CF-9C50-9A254CF005DB}" srcOrd="1" destOrd="0" presId="urn:microsoft.com/office/officeart/2005/8/layout/list1"/>
    <dgm:cxn modelId="{7F088AED-398F-4490-8118-CA05B7DB4EBA}" type="presOf" srcId="{4EAB9E1F-F068-42FC-AD2D-10716AB9CF78}" destId="{9238E456-DA05-4DE2-8843-A4F1B5CA28F2}" srcOrd="0" destOrd="0" presId="urn:microsoft.com/office/officeart/2005/8/layout/list1"/>
    <dgm:cxn modelId="{F8E804EF-9A5C-47D2-89CC-2E4816E00718}" type="presOf" srcId="{E2E20234-C3F4-44EB-9726-B1D0D30F8CD0}" destId="{836EEF7F-113E-44D1-B942-8F1290986EBF}" srcOrd="0" destOrd="0" presId="urn:microsoft.com/office/officeart/2005/8/layout/list1"/>
    <dgm:cxn modelId="{A1937FC2-73F7-4B9D-A713-B638630809AA}" type="presParOf" srcId="{836EEF7F-113E-44D1-B942-8F1290986EBF}" destId="{C7BF4A51-601F-4A79-89EA-0A0D18296FA5}" srcOrd="0" destOrd="0" presId="urn:microsoft.com/office/officeart/2005/8/layout/list1"/>
    <dgm:cxn modelId="{15E35B9D-8482-4E71-96EB-F0D32DCB7D91}" type="presParOf" srcId="{C7BF4A51-601F-4A79-89EA-0A0D18296FA5}" destId="{946FBC18-1F89-44D9-BE6A-20B03C257EEF}" srcOrd="0" destOrd="0" presId="urn:microsoft.com/office/officeart/2005/8/layout/list1"/>
    <dgm:cxn modelId="{58936C23-4C52-44D5-B4E1-4FE83BE1B8EE}" type="presParOf" srcId="{C7BF4A51-601F-4A79-89EA-0A0D18296FA5}" destId="{B3C570E3-CBE3-4009-9236-07F27083B585}" srcOrd="1" destOrd="0" presId="urn:microsoft.com/office/officeart/2005/8/layout/list1"/>
    <dgm:cxn modelId="{E414DE73-2E1B-46BD-8F32-65E38E72C912}" type="presParOf" srcId="{836EEF7F-113E-44D1-B942-8F1290986EBF}" destId="{56C9488B-5DB7-469C-91C7-60DC8069315C}" srcOrd="1" destOrd="0" presId="urn:microsoft.com/office/officeart/2005/8/layout/list1"/>
    <dgm:cxn modelId="{984C5D90-4B24-438A-9D46-8FC57BC71D0A}" type="presParOf" srcId="{836EEF7F-113E-44D1-B942-8F1290986EBF}" destId="{8C805A38-EB36-40D5-837C-8C6642C20881}" srcOrd="2" destOrd="0" presId="urn:microsoft.com/office/officeart/2005/8/layout/list1"/>
    <dgm:cxn modelId="{E12097DD-2092-4A4E-B12C-0AD712BFA9AE}" type="presParOf" srcId="{836EEF7F-113E-44D1-B942-8F1290986EBF}" destId="{4813F58B-A147-488E-9DDD-5A6FA622B01D}" srcOrd="3" destOrd="0" presId="urn:microsoft.com/office/officeart/2005/8/layout/list1"/>
    <dgm:cxn modelId="{3958D461-8D47-4C48-B4E5-D20A363F0649}" type="presParOf" srcId="{836EEF7F-113E-44D1-B942-8F1290986EBF}" destId="{1E8F382F-F01A-4A49-BFF8-38EC4020DCD6}" srcOrd="4" destOrd="0" presId="urn:microsoft.com/office/officeart/2005/8/layout/list1"/>
    <dgm:cxn modelId="{1D125A77-AEF1-4F84-BB4D-A608D796557C}" type="presParOf" srcId="{1E8F382F-F01A-4A49-BFF8-38EC4020DCD6}" destId="{532C2C18-691C-472E-A28D-929E0EF8802C}" srcOrd="0" destOrd="0" presId="urn:microsoft.com/office/officeart/2005/8/layout/list1"/>
    <dgm:cxn modelId="{115F4421-50EC-47E2-9BB7-A9FCB4427845}" type="presParOf" srcId="{1E8F382F-F01A-4A49-BFF8-38EC4020DCD6}" destId="{7BE2C685-87B2-4786-B141-D7AB0B34F803}" srcOrd="1" destOrd="0" presId="urn:microsoft.com/office/officeart/2005/8/layout/list1"/>
    <dgm:cxn modelId="{00AA72AE-A2F3-4C38-AF29-D3EE9D00065A}" type="presParOf" srcId="{836EEF7F-113E-44D1-B942-8F1290986EBF}" destId="{23936E20-736F-4458-8CF0-CCA1588FA989}" srcOrd="5" destOrd="0" presId="urn:microsoft.com/office/officeart/2005/8/layout/list1"/>
    <dgm:cxn modelId="{5D8452B0-0D39-43C3-8FAB-5E2CD73D92B1}" type="presParOf" srcId="{836EEF7F-113E-44D1-B942-8F1290986EBF}" destId="{4BDD7887-CC25-43B4-ACD4-8A5F29EDCEA5}" srcOrd="6" destOrd="0" presId="urn:microsoft.com/office/officeart/2005/8/layout/list1"/>
    <dgm:cxn modelId="{4329D429-A6FA-4B79-8F78-A9B91D264AE9}" type="presParOf" srcId="{836EEF7F-113E-44D1-B942-8F1290986EBF}" destId="{CEA57F47-9A50-4FC6-B2FA-2D96A6AD710C}" srcOrd="7" destOrd="0" presId="urn:microsoft.com/office/officeart/2005/8/layout/list1"/>
    <dgm:cxn modelId="{FEA4E5BA-1ED0-4943-A0AB-95397139E0C9}" type="presParOf" srcId="{836EEF7F-113E-44D1-B942-8F1290986EBF}" destId="{8899E1A4-1DB7-4838-B06B-4B5956B996C4}" srcOrd="8" destOrd="0" presId="urn:microsoft.com/office/officeart/2005/8/layout/list1"/>
    <dgm:cxn modelId="{4E00863F-39E7-4198-BE42-1D52ABD7573F}" type="presParOf" srcId="{8899E1A4-1DB7-4838-B06B-4B5956B996C4}" destId="{9238E456-DA05-4DE2-8843-A4F1B5CA28F2}" srcOrd="0" destOrd="0" presId="urn:microsoft.com/office/officeart/2005/8/layout/list1"/>
    <dgm:cxn modelId="{CC9A3BC3-A1FB-4635-A61D-735A1087E971}" type="presParOf" srcId="{8899E1A4-1DB7-4838-B06B-4B5956B996C4}" destId="{73D82D9F-25AF-41CF-9C50-9A254CF005DB}" srcOrd="1" destOrd="0" presId="urn:microsoft.com/office/officeart/2005/8/layout/list1"/>
    <dgm:cxn modelId="{47045AC0-9401-4403-9726-E32CBC846326}" type="presParOf" srcId="{836EEF7F-113E-44D1-B942-8F1290986EBF}" destId="{3C36880C-4796-45C5-8973-145F81D364A7}" srcOrd="9" destOrd="0" presId="urn:microsoft.com/office/officeart/2005/8/layout/list1"/>
    <dgm:cxn modelId="{4B90CD4B-E78C-42F2-BF68-F189913553BD}" type="presParOf" srcId="{836EEF7F-113E-44D1-B942-8F1290986EBF}" destId="{F5A769B9-9795-4C24-8407-5F14FCD1034B}" srcOrd="10" destOrd="0" presId="urn:microsoft.com/office/officeart/2005/8/layout/list1"/>
    <dgm:cxn modelId="{D193B44A-B32C-4CFE-B270-DA39E6CD39FB}" type="presParOf" srcId="{836EEF7F-113E-44D1-B942-8F1290986EBF}" destId="{B362F295-AA39-4CAF-A766-883170475EFE}" srcOrd="11" destOrd="0" presId="urn:microsoft.com/office/officeart/2005/8/layout/list1"/>
    <dgm:cxn modelId="{E43ED163-6F48-4D03-85EF-8D2D73633AF7}" type="presParOf" srcId="{836EEF7F-113E-44D1-B942-8F1290986EBF}" destId="{833DC187-6055-466A-BE2D-9B03630E41B2}" srcOrd="12" destOrd="0" presId="urn:microsoft.com/office/officeart/2005/8/layout/list1"/>
    <dgm:cxn modelId="{1075B1CC-F906-41E3-AD17-F3B8B72AF618}" type="presParOf" srcId="{833DC187-6055-466A-BE2D-9B03630E41B2}" destId="{8D76D2B0-1AC0-4B8D-975B-DFD696C3E774}" srcOrd="0" destOrd="0" presId="urn:microsoft.com/office/officeart/2005/8/layout/list1"/>
    <dgm:cxn modelId="{B7FC9764-150D-42FC-BAF2-AB510C363ACD}" type="presParOf" srcId="{833DC187-6055-466A-BE2D-9B03630E41B2}" destId="{2849DCAE-7AAC-4EA9-B429-7F3C8A100245}" srcOrd="1" destOrd="0" presId="urn:microsoft.com/office/officeart/2005/8/layout/list1"/>
    <dgm:cxn modelId="{B33D6ED1-38EC-41C1-A74A-71FB326271BC}" type="presParOf" srcId="{836EEF7F-113E-44D1-B942-8F1290986EBF}" destId="{2C8BD51F-A255-4938-9C37-2DF039CEE2FF}" srcOrd="13" destOrd="0" presId="urn:microsoft.com/office/officeart/2005/8/layout/list1"/>
    <dgm:cxn modelId="{EB4C6E08-2B38-4D1C-9F68-5AF7C003359F}" type="presParOf" srcId="{836EEF7F-113E-44D1-B942-8F1290986EBF}" destId="{6825353D-F941-4C75-99AB-A3F1B8AEC86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39D0A-0842-4929-BD71-8DA0D7961CFC}" type="doc">
      <dgm:prSet loTypeId="urn:microsoft.com/office/officeart/2011/layout/HexagonRadial" loCatId="cycle" qsTypeId="urn:microsoft.com/office/officeart/2005/8/quickstyle/simple1" qsCatId="simple" csTypeId="urn:microsoft.com/office/officeart/2005/8/colors/accent2_3" csCatId="accent2" phldr="1"/>
      <dgm:spPr/>
      <dgm:t>
        <a:bodyPr/>
        <a:lstStyle/>
        <a:p>
          <a:endParaRPr lang="en-US"/>
        </a:p>
      </dgm:t>
    </dgm:pt>
    <dgm:pt modelId="{C3EA398C-66BF-4986-9741-F202E00C583B}">
      <dgm:prSet phldrT="[Text]"/>
      <dgm:spPr/>
      <dgm:t>
        <a:bodyPr/>
        <a:lstStyle/>
        <a:p>
          <a:r>
            <a:rPr lang="en-US" dirty="0"/>
            <a:t>Pool Markets</a:t>
          </a:r>
        </a:p>
        <a:p>
          <a:endParaRPr lang="en-US" dirty="0"/>
        </a:p>
        <a:p>
          <a:endParaRPr lang="en-US" dirty="0"/>
        </a:p>
      </dgm:t>
    </dgm:pt>
    <dgm:pt modelId="{0DAAD2E8-2A64-4F8B-BF43-722E73DE8BED}" type="parTrans" cxnId="{D8439F6F-1650-4BD3-A38D-6F93ED703E37}">
      <dgm:prSet/>
      <dgm:spPr/>
      <dgm:t>
        <a:bodyPr/>
        <a:lstStyle/>
        <a:p>
          <a:endParaRPr lang="en-US"/>
        </a:p>
      </dgm:t>
    </dgm:pt>
    <dgm:pt modelId="{D271C901-AD09-4917-9248-D37BFD4D7DEA}" type="sibTrans" cxnId="{D8439F6F-1650-4BD3-A38D-6F93ED703E37}">
      <dgm:prSet/>
      <dgm:spPr/>
      <dgm:t>
        <a:bodyPr/>
        <a:lstStyle/>
        <a:p>
          <a:endParaRPr lang="en-US"/>
        </a:p>
      </dgm:t>
    </dgm:pt>
    <dgm:pt modelId="{3AA72C0E-5265-44E7-A625-1EFE1877ADE8}">
      <dgm:prSet phldrT="[Text]"/>
      <dgm:spPr/>
      <dgm:t>
        <a:bodyPr/>
        <a:lstStyle/>
        <a:p>
          <a:r>
            <a:rPr lang="en-US" dirty="0"/>
            <a:t>VEBA</a:t>
          </a:r>
        </a:p>
      </dgm:t>
    </dgm:pt>
    <dgm:pt modelId="{FD09B575-AF93-49AE-BC9C-05EC2EFDB170}" type="parTrans" cxnId="{01D1B851-7EB7-4A08-AF32-5D9655F45EBA}">
      <dgm:prSet/>
      <dgm:spPr/>
      <dgm:t>
        <a:bodyPr/>
        <a:lstStyle/>
        <a:p>
          <a:endParaRPr lang="en-US"/>
        </a:p>
      </dgm:t>
    </dgm:pt>
    <dgm:pt modelId="{26935C1C-A151-45AC-A95C-9F41C8463DAE}" type="sibTrans" cxnId="{01D1B851-7EB7-4A08-AF32-5D9655F45EBA}">
      <dgm:prSet/>
      <dgm:spPr/>
      <dgm:t>
        <a:bodyPr/>
        <a:lstStyle/>
        <a:p>
          <a:endParaRPr lang="en-US"/>
        </a:p>
      </dgm:t>
    </dgm:pt>
    <dgm:pt modelId="{3B6B9DF6-11B7-4B60-8C8D-7E0C76AE9DDF}">
      <dgm:prSet phldrT="[Text]"/>
      <dgm:spPr/>
      <dgm:t>
        <a:bodyPr/>
        <a:lstStyle/>
        <a:p>
          <a:r>
            <a:rPr lang="en-US" dirty="0"/>
            <a:t>SISC</a:t>
          </a:r>
        </a:p>
      </dgm:t>
    </dgm:pt>
    <dgm:pt modelId="{07E7CC95-D9C8-412C-92A9-A15DC528D7B9}" type="parTrans" cxnId="{971B23BF-1641-46C6-AF3B-B05B976C0592}">
      <dgm:prSet/>
      <dgm:spPr/>
      <dgm:t>
        <a:bodyPr/>
        <a:lstStyle/>
        <a:p>
          <a:endParaRPr lang="en-US"/>
        </a:p>
      </dgm:t>
    </dgm:pt>
    <dgm:pt modelId="{BDFC46DA-A0C8-4EBB-820E-C776578207EC}" type="sibTrans" cxnId="{971B23BF-1641-46C6-AF3B-B05B976C0592}">
      <dgm:prSet/>
      <dgm:spPr/>
      <dgm:t>
        <a:bodyPr/>
        <a:lstStyle/>
        <a:p>
          <a:endParaRPr lang="en-US"/>
        </a:p>
      </dgm:t>
    </dgm:pt>
    <dgm:pt modelId="{FF438E1B-63C4-49B4-B00C-4A5DED43E4E2}">
      <dgm:prSet phldrT="[Text]"/>
      <dgm:spPr/>
      <dgm:t>
        <a:bodyPr/>
        <a:lstStyle/>
        <a:p>
          <a:r>
            <a:rPr lang="en-US" dirty="0"/>
            <a:t>REEP</a:t>
          </a:r>
        </a:p>
      </dgm:t>
    </dgm:pt>
    <dgm:pt modelId="{966414FA-D908-4DAD-89CB-283D9771ABD4}" type="parTrans" cxnId="{7FAC83D5-55C2-4111-8B8E-A0A6C6A47B9A}">
      <dgm:prSet/>
      <dgm:spPr/>
      <dgm:t>
        <a:bodyPr/>
        <a:lstStyle/>
        <a:p>
          <a:endParaRPr lang="en-US"/>
        </a:p>
      </dgm:t>
    </dgm:pt>
    <dgm:pt modelId="{F0A49901-C77A-49F4-B0F7-1C6777D299A5}" type="sibTrans" cxnId="{7FAC83D5-55C2-4111-8B8E-A0A6C6A47B9A}">
      <dgm:prSet/>
      <dgm:spPr/>
      <dgm:t>
        <a:bodyPr/>
        <a:lstStyle/>
        <a:p>
          <a:endParaRPr lang="en-US"/>
        </a:p>
      </dgm:t>
    </dgm:pt>
    <dgm:pt modelId="{530FD103-DF69-401D-A9BC-C8BDCD633692}">
      <dgm:prSet phldrT="[Text]"/>
      <dgm:spPr/>
      <dgm:t>
        <a:bodyPr/>
        <a:lstStyle/>
        <a:p>
          <a:r>
            <a:rPr lang="en-US" dirty="0"/>
            <a:t>ASCIP</a:t>
          </a:r>
        </a:p>
      </dgm:t>
    </dgm:pt>
    <dgm:pt modelId="{D0BB4E27-0538-4F0F-A377-50F39AED4B14}" type="parTrans" cxnId="{9232D59A-8121-4EF3-8ED6-A4AB30D21E14}">
      <dgm:prSet/>
      <dgm:spPr/>
      <dgm:t>
        <a:bodyPr/>
        <a:lstStyle/>
        <a:p>
          <a:endParaRPr lang="en-US"/>
        </a:p>
      </dgm:t>
    </dgm:pt>
    <dgm:pt modelId="{9F7F4169-EE1A-4CE3-B29F-B2C2C873A778}" type="sibTrans" cxnId="{9232D59A-8121-4EF3-8ED6-A4AB30D21E14}">
      <dgm:prSet/>
      <dgm:spPr/>
      <dgm:t>
        <a:bodyPr/>
        <a:lstStyle/>
        <a:p>
          <a:endParaRPr lang="en-US"/>
        </a:p>
      </dgm:t>
    </dgm:pt>
    <dgm:pt modelId="{33B4D268-B1BD-4730-8B52-B74ED8292A14}">
      <dgm:prSet phldrT="[Text]"/>
      <dgm:spPr/>
      <dgm:t>
        <a:bodyPr/>
        <a:lstStyle/>
        <a:p>
          <a:r>
            <a:rPr lang="en-US" dirty="0"/>
            <a:t>CVT</a:t>
          </a:r>
        </a:p>
      </dgm:t>
    </dgm:pt>
    <dgm:pt modelId="{87E40605-35CA-43D3-981D-C4DC991646B7}" type="parTrans" cxnId="{A8D1D179-C241-45B3-9EC2-501A4B356C80}">
      <dgm:prSet/>
      <dgm:spPr/>
      <dgm:t>
        <a:bodyPr/>
        <a:lstStyle/>
        <a:p>
          <a:endParaRPr lang="en-US"/>
        </a:p>
      </dgm:t>
    </dgm:pt>
    <dgm:pt modelId="{F661FF22-2D90-46D0-955D-BFEF07DD6518}" type="sibTrans" cxnId="{A8D1D179-C241-45B3-9EC2-501A4B356C80}">
      <dgm:prSet/>
      <dgm:spPr/>
      <dgm:t>
        <a:bodyPr/>
        <a:lstStyle/>
        <a:p>
          <a:endParaRPr lang="en-US"/>
        </a:p>
      </dgm:t>
    </dgm:pt>
    <dgm:pt modelId="{9F66C3C8-DF00-48A7-BD1D-9A9A220BC5D2}">
      <dgm:prSet phldrT="[Text]"/>
      <dgm:spPr/>
      <dgm:t>
        <a:bodyPr/>
        <a:lstStyle/>
        <a:p>
          <a:r>
            <a:rPr lang="en-US" dirty="0"/>
            <a:t>CSEBA</a:t>
          </a:r>
        </a:p>
      </dgm:t>
    </dgm:pt>
    <dgm:pt modelId="{A3430940-B22A-4ABF-8C06-7F2269DFFE51}" type="parTrans" cxnId="{39823BA4-5012-4988-9C93-EE2D66D46C92}">
      <dgm:prSet/>
      <dgm:spPr/>
      <dgm:t>
        <a:bodyPr/>
        <a:lstStyle/>
        <a:p>
          <a:endParaRPr lang="en-US"/>
        </a:p>
      </dgm:t>
    </dgm:pt>
    <dgm:pt modelId="{A55A5A57-7557-4F1E-BE68-64DE13E796E6}" type="sibTrans" cxnId="{39823BA4-5012-4988-9C93-EE2D66D46C92}">
      <dgm:prSet/>
      <dgm:spPr/>
      <dgm:t>
        <a:bodyPr/>
        <a:lstStyle/>
        <a:p>
          <a:endParaRPr lang="en-US"/>
        </a:p>
      </dgm:t>
    </dgm:pt>
    <dgm:pt modelId="{5EC4CE24-F72D-4282-9600-23DA68E780C9}" type="pres">
      <dgm:prSet presAssocID="{7BB39D0A-0842-4929-BD71-8DA0D7961CFC}" presName="Name0" presStyleCnt="0">
        <dgm:presLayoutVars>
          <dgm:chMax val="1"/>
          <dgm:chPref val="1"/>
          <dgm:dir/>
          <dgm:animOne val="branch"/>
          <dgm:animLvl val="lvl"/>
        </dgm:presLayoutVars>
      </dgm:prSet>
      <dgm:spPr/>
    </dgm:pt>
    <dgm:pt modelId="{E74281FA-C81C-4493-BD3F-6CEC5F673C05}" type="pres">
      <dgm:prSet presAssocID="{C3EA398C-66BF-4986-9741-F202E00C583B}" presName="Parent" presStyleLbl="node0" presStyleIdx="0" presStyleCnt="1">
        <dgm:presLayoutVars>
          <dgm:chMax val="6"/>
          <dgm:chPref val="6"/>
        </dgm:presLayoutVars>
      </dgm:prSet>
      <dgm:spPr/>
    </dgm:pt>
    <dgm:pt modelId="{3B14245F-1E04-4D46-95CF-88039E89AB90}" type="pres">
      <dgm:prSet presAssocID="{3AA72C0E-5265-44E7-A625-1EFE1877ADE8}" presName="Accent1" presStyleCnt="0"/>
      <dgm:spPr/>
    </dgm:pt>
    <dgm:pt modelId="{734F1549-9904-4CD5-A3BF-FD886FD2C383}" type="pres">
      <dgm:prSet presAssocID="{3AA72C0E-5265-44E7-A625-1EFE1877ADE8}" presName="Accent" presStyleLbl="bgShp" presStyleIdx="0" presStyleCnt="6"/>
      <dgm:spPr/>
    </dgm:pt>
    <dgm:pt modelId="{371AB6C3-D2A8-43AB-8846-501F904E3621}" type="pres">
      <dgm:prSet presAssocID="{3AA72C0E-5265-44E7-A625-1EFE1877ADE8}" presName="Child1" presStyleLbl="node1" presStyleIdx="0" presStyleCnt="6">
        <dgm:presLayoutVars>
          <dgm:chMax val="0"/>
          <dgm:chPref val="0"/>
          <dgm:bulletEnabled val="1"/>
        </dgm:presLayoutVars>
      </dgm:prSet>
      <dgm:spPr/>
    </dgm:pt>
    <dgm:pt modelId="{491C9DD6-85F2-4216-88EC-A263E014D363}" type="pres">
      <dgm:prSet presAssocID="{3B6B9DF6-11B7-4B60-8C8D-7E0C76AE9DDF}" presName="Accent2" presStyleCnt="0"/>
      <dgm:spPr/>
    </dgm:pt>
    <dgm:pt modelId="{C4EFB26E-D592-4A6D-A7D4-B17A455AACCF}" type="pres">
      <dgm:prSet presAssocID="{3B6B9DF6-11B7-4B60-8C8D-7E0C76AE9DDF}" presName="Accent" presStyleLbl="bgShp" presStyleIdx="1" presStyleCnt="6"/>
      <dgm:spPr/>
    </dgm:pt>
    <dgm:pt modelId="{6C9849E4-8B0A-48F7-9EFB-4FB1F4E30AD3}" type="pres">
      <dgm:prSet presAssocID="{3B6B9DF6-11B7-4B60-8C8D-7E0C76AE9DDF}" presName="Child2" presStyleLbl="node1" presStyleIdx="1" presStyleCnt="6">
        <dgm:presLayoutVars>
          <dgm:chMax val="0"/>
          <dgm:chPref val="0"/>
          <dgm:bulletEnabled val="1"/>
        </dgm:presLayoutVars>
      </dgm:prSet>
      <dgm:spPr/>
    </dgm:pt>
    <dgm:pt modelId="{0E1168D2-A3EF-4611-B4B4-1B93C29F6092}" type="pres">
      <dgm:prSet presAssocID="{FF438E1B-63C4-49B4-B00C-4A5DED43E4E2}" presName="Accent3" presStyleCnt="0"/>
      <dgm:spPr/>
    </dgm:pt>
    <dgm:pt modelId="{94B8EBB2-CDEA-43E3-8E69-95501EFF8975}" type="pres">
      <dgm:prSet presAssocID="{FF438E1B-63C4-49B4-B00C-4A5DED43E4E2}" presName="Accent" presStyleLbl="bgShp" presStyleIdx="2" presStyleCnt="6"/>
      <dgm:spPr/>
    </dgm:pt>
    <dgm:pt modelId="{AC4D9F88-4842-4E95-A6F4-0773F228CA5C}" type="pres">
      <dgm:prSet presAssocID="{FF438E1B-63C4-49B4-B00C-4A5DED43E4E2}" presName="Child3" presStyleLbl="node1" presStyleIdx="2" presStyleCnt="6">
        <dgm:presLayoutVars>
          <dgm:chMax val="0"/>
          <dgm:chPref val="0"/>
          <dgm:bulletEnabled val="1"/>
        </dgm:presLayoutVars>
      </dgm:prSet>
      <dgm:spPr/>
    </dgm:pt>
    <dgm:pt modelId="{6A5118C9-A1D1-427A-8475-114175C013AE}" type="pres">
      <dgm:prSet presAssocID="{530FD103-DF69-401D-A9BC-C8BDCD633692}" presName="Accent4" presStyleCnt="0"/>
      <dgm:spPr/>
    </dgm:pt>
    <dgm:pt modelId="{41130EAC-9FBA-41A0-BCBC-A440A0FEEE85}" type="pres">
      <dgm:prSet presAssocID="{530FD103-DF69-401D-A9BC-C8BDCD633692}" presName="Accent" presStyleLbl="bgShp" presStyleIdx="3" presStyleCnt="6"/>
      <dgm:spPr/>
    </dgm:pt>
    <dgm:pt modelId="{13054D58-272E-413D-9C7E-0249D1136849}" type="pres">
      <dgm:prSet presAssocID="{530FD103-DF69-401D-A9BC-C8BDCD633692}" presName="Child4" presStyleLbl="node1" presStyleIdx="3" presStyleCnt="6">
        <dgm:presLayoutVars>
          <dgm:chMax val="0"/>
          <dgm:chPref val="0"/>
          <dgm:bulletEnabled val="1"/>
        </dgm:presLayoutVars>
      </dgm:prSet>
      <dgm:spPr/>
    </dgm:pt>
    <dgm:pt modelId="{BFE7F729-FE7C-4A00-9CEB-2C42A69D4308}" type="pres">
      <dgm:prSet presAssocID="{33B4D268-B1BD-4730-8B52-B74ED8292A14}" presName="Accent5" presStyleCnt="0"/>
      <dgm:spPr/>
    </dgm:pt>
    <dgm:pt modelId="{4ADFD30A-74B6-407B-91CB-CD23DEB1ABE2}" type="pres">
      <dgm:prSet presAssocID="{33B4D268-B1BD-4730-8B52-B74ED8292A14}" presName="Accent" presStyleLbl="bgShp" presStyleIdx="4" presStyleCnt="6"/>
      <dgm:spPr/>
    </dgm:pt>
    <dgm:pt modelId="{F726C748-AE2D-47E5-B4D7-8F5C17E8CDAE}" type="pres">
      <dgm:prSet presAssocID="{33B4D268-B1BD-4730-8B52-B74ED8292A14}" presName="Child5" presStyleLbl="node1" presStyleIdx="4" presStyleCnt="6">
        <dgm:presLayoutVars>
          <dgm:chMax val="0"/>
          <dgm:chPref val="0"/>
          <dgm:bulletEnabled val="1"/>
        </dgm:presLayoutVars>
      </dgm:prSet>
      <dgm:spPr/>
    </dgm:pt>
    <dgm:pt modelId="{2C7B5FA2-A857-4CAF-B3AC-55E462844336}" type="pres">
      <dgm:prSet presAssocID="{9F66C3C8-DF00-48A7-BD1D-9A9A220BC5D2}" presName="Accent6" presStyleCnt="0"/>
      <dgm:spPr/>
    </dgm:pt>
    <dgm:pt modelId="{AB1BBEE5-965E-4E3F-9F00-6A120AD1EBF4}" type="pres">
      <dgm:prSet presAssocID="{9F66C3C8-DF00-48A7-BD1D-9A9A220BC5D2}" presName="Accent" presStyleLbl="bgShp" presStyleIdx="5" presStyleCnt="6"/>
      <dgm:spPr/>
    </dgm:pt>
    <dgm:pt modelId="{2B7DD3D0-C6D1-4A37-BD58-93ACF0FA8D80}" type="pres">
      <dgm:prSet presAssocID="{9F66C3C8-DF00-48A7-BD1D-9A9A220BC5D2}" presName="Child6" presStyleLbl="node1" presStyleIdx="5" presStyleCnt="6">
        <dgm:presLayoutVars>
          <dgm:chMax val="0"/>
          <dgm:chPref val="0"/>
          <dgm:bulletEnabled val="1"/>
        </dgm:presLayoutVars>
      </dgm:prSet>
      <dgm:spPr/>
    </dgm:pt>
  </dgm:ptLst>
  <dgm:cxnLst>
    <dgm:cxn modelId="{E853A61A-ED63-4523-8CDA-9D75CEBF1CF8}" type="presOf" srcId="{3B6B9DF6-11B7-4B60-8C8D-7E0C76AE9DDF}" destId="{6C9849E4-8B0A-48F7-9EFB-4FB1F4E30AD3}" srcOrd="0" destOrd="0" presId="urn:microsoft.com/office/officeart/2011/layout/HexagonRadial"/>
    <dgm:cxn modelId="{9ED3F022-63AF-4585-B0A7-18F3FCC8BA7F}" type="presOf" srcId="{530FD103-DF69-401D-A9BC-C8BDCD633692}" destId="{13054D58-272E-413D-9C7E-0249D1136849}" srcOrd="0" destOrd="0" presId="urn:microsoft.com/office/officeart/2011/layout/HexagonRadial"/>
    <dgm:cxn modelId="{3A5B6026-B513-45FB-B021-A8C6A8A94AB3}" type="presOf" srcId="{9F66C3C8-DF00-48A7-BD1D-9A9A220BC5D2}" destId="{2B7DD3D0-C6D1-4A37-BD58-93ACF0FA8D80}" srcOrd="0" destOrd="0" presId="urn:microsoft.com/office/officeart/2011/layout/HexagonRadial"/>
    <dgm:cxn modelId="{C181F039-EFAB-43BE-BACA-E519DF854C1A}" type="presOf" srcId="{33B4D268-B1BD-4730-8B52-B74ED8292A14}" destId="{F726C748-AE2D-47E5-B4D7-8F5C17E8CDAE}" srcOrd="0" destOrd="0" presId="urn:microsoft.com/office/officeart/2011/layout/HexagonRadial"/>
    <dgm:cxn modelId="{D8439F6F-1650-4BD3-A38D-6F93ED703E37}" srcId="{7BB39D0A-0842-4929-BD71-8DA0D7961CFC}" destId="{C3EA398C-66BF-4986-9741-F202E00C583B}" srcOrd="0" destOrd="0" parTransId="{0DAAD2E8-2A64-4F8B-BF43-722E73DE8BED}" sibTransId="{D271C901-AD09-4917-9248-D37BFD4D7DEA}"/>
    <dgm:cxn modelId="{01D1B851-7EB7-4A08-AF32-5D9655F45EBA}" srcId="{C3EA398C-66BF-4986-9741-F202E00C583B}" destId="{3AA72C0E-5265-44E7-A625-1EFE1877ADE8}" srcOrd="0" destOrd="0" parTransId="{FD09B575-AF93-49AE-BC9C-05EC2EFDB170}" sibTransId="{26935C1C-A151-45AC-A95C-9F41C8463DAE}"/>
    <dgm:cxn modelId="{98179A54-2D67-49D8-AA3F-F109B76F465B}" type="presOf" srcId="{3AA72C0E-5265-44E7-A625-1EFE1877ADE8}" destId="{371AB6C3-D2A8-43AB-8846-501F904E3621}" srcOrd="0" destOrd="0" presId="urn:microsoft.com/office/officeart/2011/layout/HexagonRadial"/>
    <dgm:cxn modelId="{A8D1D179-C241-45B3-9EC2-501A4B356C80}" srcId="{C3EA398C-66BF-4986-9741-F202E00C583B}" destId="{33B4D268-B1BD-4730-8B52-B74ED8292A14}" srcOrd="4" destOrd="0" parTransId="{87E40605-35CA-43D3-981D-C4DC991646B7}" sibTransId="{F661FF22-2D90-46D0-955D-BFEF07DD6518}"/>
    <dgm:cxn modelId="{D22C997B-7E19-4BCF-ADCD-8756CD61D635}" type="presOf" srcId="{7BB39D0A-0842-4929-BD71-8DA0D7961CFC}" destId="{5EC4CE24-F72D-4282-9600-23DA68E780C9}" srcOrd="0" destOrd="0" presId="urn:microsoft.com/office/officeart/2011/layout/HexagonRadial"/>
    <dgm:cxn modelId="{9232D59A-8121-4EF3-8ED6-A4AB30D21E14}" srcId="{C3EA398C-66BF-4986-9741-F202E00C583B}" destId="{530FD103-DF69-401D-A9BC-C8BDCD633692}" srcOrd="3" destOrd="0" parTransId="{D0BB4E27-0538-4F0F-A377-50F39AED4B14}" sibTransId="{9F7F4169-EE1A-4CE3-B29F-B2C2C873A778}"/>
    <dgm:cxn modelId="{39823BA4-5012-4988-9C93-EE2D66D46C92}" srcId="{C3EA398C-66BF-4986-9741-F202E00C583B}" destId="{9F66C3C8-DF00-48A7-BD1D-9A9A220BC5D2}" srcOrd="5" destOrd="0" parTransId="{A3430940-B22A-4ABF-8C06-7F2269DFFE51}" sibTransId="{A55A5A57-7557-4F1E-BE68-64DE13E796E6}"/>
    <dgm:cxn modelId="{971B23BF-1641-46C6-AF3B-B05B976C0592}" srcId="{C3EA398C-66BF-4986-9741-F202E00C583B}" destId="{3B6B9DF6-11B7-4B60-8C8D-7E0C76AE9DDF}" srcOrd="1" destOrd="0" parTransId="{07E7CC95-D9C8-412C-92A9-A15DC528D7B9}" sibTransId="{BDFC46DA-A0C8-4EBB-820E-C776578207EC}"/>
    <dgm:cxn modelId="{7FAC83D5-55C2-4111-8B8E-A0A6C6A47B9A}" srcId="{C3EA398C-66BF-4986-9741-F202E00C583B}" destId="{FF438E1B-63C4-49B4-B00C-4A5DED43E4E2}" srcOrd="2" destOrd="0" parTransId="{966414FA-D908-4DAD-89CB-283D9771ABD4}" sibTransId="{F0A49901-C77A-49F4-B0F7-1C6777D299A5}"/>
    <dgm:cxn modelId="{E5D0F7EF-707F-45B8-A98C-AB2EBAEA9357}" type="presOf" srcId="{C3EA398C-66BF-4986-9741-F202E00C583B}" destId="{E74281FA-C81C-4493-BD3F-6CEC5F673C05}" srcOrd="0" destOrd="0" presId="urn:microsoft.com/office/officeart/2011/layout/HexagonRadial"/>
    <dgm:cxn modelId="{3910CFF3-98F9-4E8F-8942-E70D5D054FA8}" type="presOf" srcId="{FF438E1B-63C4-49B4-B00C-4A5DED43E4E2}" destId="{AC4D9F88-4842-4E95-A6F4-0773F228CA5C}" srcOrd="0" destOrd="0" presId="urn:microsoft.com/office/officeart/2011/layout/HexagonRadial"/>
    <dgm:cxn modelId="{077952F7-8E7A-4AAF-A469-98E5B0A56C30}" type="presParOf" srcId="{5EC4CE24-F72D-4282-9600-23DA68E780C9}" destId="{E74281FA-C81C-4493-BD3F-6CEC5F673C05}" srcOrd="0" destOrd="0" presId="urn:microsoft.com/office/officeart/2011/layout/HexagonRadial"/>
    <dgm:cxn modelId="{179E5C15-831D-42EB-A6BC-B73ABF360A7A}" type="presParOf" srcId="{5EC4CE24-F72D-4282-9600-23DA68E780C9}" destId="{3B14245F-1E04-4D46-95CF-88039E89AB90}" srcOrd="1" destOrd="0" presId="urn:microsoft.com/office/officeart/2011/layout/HexagonRadial"/>
    <dgm:cxn modelId="{24E10740-F1B1-4C86-B271-C645857F83A0}" type="presParOf" srcId="{3B14245F-1E04-4D46-95CF-88039E89AB90}" destId="{734F1549-9904-4CD5-A3BF-FD886FD2C383}" srcOrd="0" destOrd="0" presId="urn:microsoft.com/office/officeart/2011/layout/HexagonRadial"/>
    <dgm:cxn modelId="{E226D3CC-BE3A-4B3F-9EE5-2A6F399DB40B}" type="presParOf" srcId="{5EC4CE24-F72D-4282-9600-23DA68E780C9}" destId="{371AB6C3-D2A8-43AB-8846-501F904E3621}" srcOrd="2" destOrd="0" presId="urn:microsoft.com/office/officeart/2011/layout/HexagonRadial"/>
    <dgm:cxn modelId="{9485336D-2D6D-481D-9AB4-0AEC8239AAC9}" type="presParOf" srcId="{5EC4CE24-F72D-4282-9600-23DA68E780C9}" destId="{491C9DD6-85F2-4216-88EC-A263E014D363}" srcOrd="3" destOrd="0" presId="urn:microsoft.com/office/officeart/2011/layout/HexagonRadial"/>
    <dgm:cxn modelId="{9839E214-1626-46EB-99F7-EBBC46AB96E3}" type="presParOf" srcId="{491C9DD6-85F2-4216-88EC-A263E014D363}" destId="{C4EFB26E-D592-4A6D-A7D4-B17A455AACCF}" srcOrd="0" destOrd="0" presId="urn:microsoft.com/office/officeart/2011/layout/HexagonRadial"/>
    <dgm:cxn modelId="{C6C0C6FE-74A9-4E53-9EFF-6CBFF875E064}" type="presParOf" srcId="{5EC4CE24-F72D-4282-9600-23DA68E780C9}" destId="{6C9849E4-8B0A-48F7-9EFB-4FB1F4E30AD3}" srcOrd="4" destOrd="0" presId="urn:microsoft.com/office/officeart/2011/layout/HexagonRadial"/>
    <dgm:cxn modelId="{6DD9252D-CF2B-4B52-9467-01C420892E7E}" type="presParOf" srcId="{5EC4CE24-F72D-4282-9600-23DA68E780C9}" destId="{0E1168D2-A3EF-4611-B4B4-1B93C29F6092}" srcOrd="5" destOrd="0" presId="urn:microsoft.com/office/officeart/2011/layout/HexagonRadial"/>
    <dgm:cxn modelId="{843A6ABE-7181-4505-A1D4-98E5BBFF3D3E}" type="presParOf" srcId="{0E1168D2-A3EF-4611-B4B4-1B93C29F6092}" destId="{94B8EBB2-CDEA-43E3-8E69-95501EFF8975}" srcOrd="0" destOrd="0" presId="urn:microsoft.com/office/officeart/2011/layout/HexagonRadial"/>
    <dgm:cxn modelId="{6F1F5325-87DC-43FB-828D-AF17970587DB}" type="presParOf" srcId="{5EC4CE24-F72D-4282-9600-23DA68E780C9}" destId="{AC4D9F88-4842-4E95-A6F4-0773F228CA5C}" srcOrd="6" destOrd="0" presId="urn:microsoft.com/office/officeart/2011/layout/HexagonRadial"/>
    <dgm:cxn modelId="{FD8F9563-99A2-4E61-A249-A611FFCED821}" type="presParOf" srcId="{5EC4CE24-F72D-4282-9600-23DA68E780C9}" destId="{6A5118C9-A1D1-427A-8475-114175C013AE}" srcOrd="7" destOrd="0" presId="urn:microsoft.com/office/officeart/2011/layout/HexagonRadial"/>
    <dgm:cxn modelId="{F0989C7C-C31F-409B-A5A0-2A3092A34EC1}" type="presParOf" srcId="{6A5118C9-A1D1-427A-8475-114175C013AE}" destId="{41130EAC-9FBA-41A0-BCBC-A440A0FEEE85}" srcOrd="0" destOrd="0" presId="urn:microsoft.com/office/officeart/2011/layout/HexagonRadial"/>
    <dgm:cxn modelId="{49499832-CC8C-4EEE-BD9C-C776823469D4}" type="presParOf" srcId="{5EC4CE24-F72D-4282-9600-23DA68E780C9}" destId="{13054D58-272E-413D-9C7E-0249D1136849}" srcOrd="8" destOrd="0" presId="urn:microsoft.com/office/officeart/2011/layout/HexagonRadial"/>
    <dgm:cxn modelId="{A67ACDBE-28C8-4860-91A7-1476A7941566}" type="presParOf" srcId="{5EC4CE24-F72D-4282-9600-23DA68E780C9}" destId="{BFE7F729-FE7C-4A00-9CEB-2C42A69D4308}" srcOrd="9" destOrd="0" presId="urn:microsoft.com/office/officeart/2011/layout/HexagonRadial"/>
    <dgm:cxn modelId="{C87D2859-D9AA-41C9-AAE4-85BA4A9CD393}" type="presParOf" srcId="{BFE7F729-FE7C-4A00-9CEB-2C42A69D4308}" destId="{4ADFD30A-74B6-407B-91CB-CD23DEB1ABE2}" srcOrd="0" destOrd="0" presId="urn:microsoft.com/office/officeart/2011/layout/HexagonRadial"/>
    <dgm:cxn modelId="{6CD6C287-CA03-428B-89D2-243A773AE64C}" type="presParOf" srcId="{5EC4CE24-F72D-4282-9600-23DA68E780C9}" destId="{F726C748-AE2D-47E5-B4D7-8F5C17E8CDAE}" srcOrd="10" destOrd="0" presId="urn:microsoft.com/office/officeart/2011/layout/HexagonRadial"/>
    <dgm:cxn modelId="{A4F28EB4-5B88-476D-9FAC-4A2D70D54983}" type="presParOf" srcId="{5EC4CE24-F72D-4282-9600-23DA68E780C9}" destId="{2C7B5FA2-A857-4CAF-B3AC-55E462844336}" srcOrd="11" destOrd="0" presId="urn:microsoft.com/office/officeart/2011/layout/HexagonRadial"/>
    <dgm:cxn modelId="{59EEC8FF-8CE1-4240-BFA9-C4C65208F548}" type="presParOf" srcId="{2C7B5FA2-A857-4CAF-B3AC-55E462844336}" destId="{AB1BBEE5-965E-4E3F-9F00-6A120AD1EBF4}" srcOrd="0" destOrd="0" presId="urn:microsoft.com/office/officeart/2011/layout/HexagonRadial"/>
    <dgm:cxn modelId="{FE6FD25D-6D07-4CB2-B6DC-D30F9716E143}" type="presParOf" srcId="{5EC4CE24-F72D-4282-9600-23DA68E780C9}" destId="{2B7DD3D0-C6D1-4A37-BD58-93ACF0FA8D8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B39D0A-0842-4929-BD71-8DA0D7961CFC}" type="doc">
      <dgm:prSet loTypeId="urn:microsoft.com/office/officeart/2011/layout/HexagonRadial" loCatId="cycle" qsTypeId="urn:microsoft.com/office/officeart/2005/8/quickstyle/simple1" qsCatId="simple" csTypeId="urn:microsoft.com/office/officeart/2005/8/colors/accent1_3" csCatId="accent1" phldr="1"/>
      <dgm:spPr/>
      <dgm:t>
        <a:bodyPr/>
        <a:lstStyle/>
        <a:p>
          <a:endParaRPr lang="en-US"/>
        </a:p>
      </dgm:t>
    </dgm:pt>
    <dgm:pt modelId="{C3EA398C-66BF-4986-9741-F202E00C583B}">
      <dgm:prSet phldrT="[Text]"/>
      <dgm:spPr/>
      <dgm:t>
        <a:bodyPr/>
        <a:lstStyle/>
        <a:p>
          <a:r>
            <a:rPr lang="en-US" dirty="0"/>
            <a:t>Carrier Markets</a:t>
          </a:r>
        </a:p>
        <a:p>
          <a:endParaRPr lang="en-US" dirty="0"/>
        </a:p>
        <a:p>
          <a:endParaRPr lang="en-US" dirty="0"/>
        </a:p>
      </dgm:t>
    </dgm:pt>
    <dgm:pt modelId="{0DAAD2E8-2A64-4F8B-BF43-722E73DE8BED}" type="parTrans" cxnId="{D8439F6F-1650-4BD3-A38D-6F93ED703E37}">
      <dgm:prSet/>
      <dgm:spPr/>
      <dgm:t>
        <a:bodyPr/>
        <a:lstStyle/>
        <a:p>
          <a:endParaRPr lang="en-US"/>
        </a:p>
      </dgm:t>
    </dgm:pt>
    <dgm:pt modelId="{D271C901-AD09-4917-9248-D37BFD4D7DEA}" type="sibTrans" cxnId="{D8439F6F-1650-4BD3-A38D-6F93ED703E37}">
      <dgm:prSet/>
      <dgm:spPr/>
      <dgm:t>
        <a:bodyPr/>
        <a:lstStyle/>
        <a:p>
          <a:endParaRPr lang="en-US"/>
        </a:p>
      </dgm:t>
    </dgm:pt>
    <dgm:pt modelId="{3AA72C0E-5265-44E7-A625-1EFE1877ADE8}">
      <dgm:prSet phldrT="[Text]"/>
      <dgm:spPr/>
      <dgm:t>
        <a:bodyPr/>
        <a:lstStyle/>
        <a:p>
          <a:r>
            <a:rPr lang="en-US" dirty="0"/>
            <a:t>Kaiser Permanente</a:t>
          </a:r>
        </a:p>
      </dgm:t>
    </dgm:pt>
    <dgm:pt modelId="{FD09B575-AF93-49AE-BC9C-05EC2EFDB170}" type="parTrans" cxnId="{01D1B851-7EB7-4A08-AF32-5D9655F45EBA}">
      <dgm:prSet/>
      <dgm:spPr/>
      <dgm:t>
        <a:bodyPr/>
        <a:lstStyle/>
        <a:p>
          <a:endParaRPr lang="en-US"/>
        </a:p>
      </dgm:t>
    </dgm:pt>
    <dgm:pt modelId="{26935C1C-A151-45AC-A95C-9F41C8463DAE}" type="sibTrans" cxnId="{01D1B851-7EB7-4A08-AF32-5D9655F45EBA}">
      <dgm:prSet/>
      <dgm:spPr/>
      <dgm:t>
        <a:bodyPr/>
        <a:lstStyle/>
        <a:p>
          <a:endParaRPr lang="en-US"/>
        </a:p>
      </dgm:t>
    </dgm:pt>
    <dgm:pt modelId="{3B6B9DF6-11B7-4B60-8C8D-7E0C76AE9DDF}">
      <dgm:prSet phldrT="[Text]"/>
      <dgm:spPr/>
      <dgm:t>
        <a:bodyPr/>
        <a:lstStyle/>
        <a:p>
          <a:r>
            <a:rPr lang="en-US" dirty="0"/>
            <a:t>Anthem Blue Cross</a:t>
          </a:r>
        </a:p>
      </dgm:t>
    </dgm:pt>
    <dgm:pt modelId="{07E7CC95-D9C8-412C-92A9-A15DC528D7B9}" type="parTrans" cxnId="{971B23BF-1641-46C6-AF3B-B05B976C0592}">
      <dgm:prSet/>
      <dgm:spPr/>
      <dgm:t>
        <a:bodyPr/>
        <a:lstStyle/>
        <a:p>
          <a:endParaRPr lang="en-US"/>
        </a:p>
      </dgm:t>
    </dgm:pt>
    <dgm:pt modelId="{BDFC46DA-A0C8-4EBB-820E-C776578207EC}" type="sibTrans" cxnId="{971B23BF-1641-46C6-AF3B-B05B976C0592}">
      <dgm:prSet/>
      <dgm:spPr/>
      <dgm:t>
        <a:bodyPr/>
        <a:lstStyle/>
        <a:p>
          <a:endParaRPr lang="en-US"/>
        </a:p>
      </dgm:t>
    </dgm:pt>
    <dgm:pt modelId="{FF438E1B-63C4-49B4-B00C-4A5DED43E4E2}">
      <dgm:prSet phldrT="[Text]"/>
      <dgm:spPr/>
      <dgm:t>
        <a:bodyPr/>
        <a:lstStyle/>
        <a:p>
          <a:r>
            <a:rPr lang="en-US" dirty="0"/>
            <a:t>Blue Shield</a:t>
          </a:r>
        </a:p>
      </dgm:t>
    </dgm:pt>
    <dgm:pt modelId="{966414FA-D908-4DAD-89CB-283D9771ABD4}" type="parTrans" cxnId="{7FAC83D5-55C2-4111-8B8E-A0A6C6A47B9A}">
      <dgm:prSet/>
      <dgm:spPr/>
      <dgm:t>
        <a:bodyPr/>
        <a:lstStyle/>
        <a:p>
          <a:endParaRPr lang="en-US"/>
        </a:p>
      </dgm:t>
    </dgm:pt>
    <dgm:pt modelId="{F0A49901-C77A-49F4-B0F7-1C6777D299A5}" type="sibTrans" cxnId="{7FAC83D5-55C2-4111-8B8E-A0A6C6A47B9A}">
      <dgm:prSet/>
      <dgm:spPr/>
      <dgm:t>
        <a:bodyPr/>
        <a:lstStyle/>
        <a:p>
          <a:endParaRPr lang="en-US"/>
        </a:p>
      </dgm:t>
    </dgm:pt>
    <dgm:pt modelId="{530FD103-DF69-401D-A9BC-C8BDCD633692}">
      <dgm:prSet phldrT="[Text]"/>
      <dgm:spPr/>
      <dgm:t>
        <a:bodyPr/>
        <a:lstStyle/>
        <a:p>
          <a:r>
            <a:rPr lang="en-US" dirty="0"/>
            <a:t>United Health Care</a:t>
          </a:r>
        </a:p>
      </dgm:t>
    </dgm:pt>
    <dgm:pt modelId="{D0BB4E27-0538-4F0F-A377-50F39AED4B14}" type="parTrans" cxnId="{9232D59A-8121-4EF3-8ED6-A4AB30D21E14}">
      <dgm:prSet/>
      <dgm:spPr/>
      <dgm:t>
        <a:bodyPr/>
        <a:lstStyle/>
        <a:p>
          <a:endParaRPr lang="en-US"/>
        </a:p>
      </dgm:t>
    </dgm:pt>
    <dgm:pt modelId="{9F7F4169-EE1A-4CE3-B29F-B2C2C873A778}" type="sibTrans" cxnId="{9232D59A-8121-4EF3-8ED6-A4AB30D21E14}">
      <dgm:prSet/>
      <dgm:spPr/>
      <dgm:t>
        <a:bodyPr/>
        <a:lstStyle/>
        <a:p>
          <a:endParaRPr lang="en-US"/>
        </a:p>
      </dgm:t>
    </dgm:pt>
    <dgm:pt modelId="{33B4D268-B1BD-4730-8B52-B74ED8292A14}">
      <dgm:prSet phldrT="[Text]"/>
      <dgm:spPr/>
      <dgm:t>
        <a:bodyPr/>
        <a:lstStyle/>
        <a:p>
          <a:r>
            <a:rPr lang="en-US" dirty="0"/>
            <a:t>Aetna</a:t>
          </a:r>
        </a:p>
      </dgm:t>
    </dgm:pt>
    <dgm:pt modelId="{87E40605-35CA-43D3-981D-C4DC991646B7}" type="parTrans" cxnId="{A8D1D179-C241-45B3-9EC2-501A4B356C80}">
      <dgm:prSet/>
      <dgm:spPr/>
      <dgm:t>
        <a:bodyPr/>
        <a:lstStyle/>
        <a:p>
          <a:endParaRPr lang="en-US"/>
        </a:p>
      </dgm:t>
    </dgm:pt>
    <dgm:pt modelId="{F661FF22-2D90-46D0-955D-BFEF07DD6518}" type="sibTrans" cxnId="{A8D1D179-C241-45B3-9EC2-501A4B356C80}">
      <dgm:prSet/>
      <dgm:spPr/>
      <dgm:t>
        <a:bodyPr/>
        <a:lstStyle/>
        <a:p>
          <a:endParaRPr lang="en-US"/>
        </a:p>
      </dgm:t>
    </dgm:pt>
    <dgm:pt modelId="{9F66C3C8-DF00-48A7-BD1D-9A9A220BC5D2}">
      <dgm:prSet phldrT="[Text]"/>
      <dgm:spPr/>
      <dgm:t>
        <a:bodyPr/>
        <a:lstStyle/>
        <a:p>
          <a:r>
            <a:rPr lang="en-US" dirty="0"/>
            <a:t>CIGNA</a:t>
          </a:r>
        </a:p>
      </dgm:t>
    </dgm:pt>
    <dgm:pt modelId="{A3430940-B22A-4ABF-8C06-7F2269DFFE51}" type="parTrans" cxnId="{39823BA4-5012-4988-9C93-EE2D66D46C92}">
      <dgm:prSet/>
      <dgm:spPr/>
      <dgm:t>
        <a:bodyPr/>
        <a:lstStyle/>
        <a:p>
          <a:endParaRPr lang="en-US"/>
        </a:p>
      </dgm:t>
    </dgm:pt>
    <dgm:pt modelId="{A55A5A57-7557-4F1E-BE68-64DE13E796E6}" type="sibTrans" cxnId="{39823BA4-5012-4988-9C93-EE2D66D46C92}">
      <dgm:prSet/>
      <dgm:spPr/>
      <dgm:t>
        <a:bodyPr/>
        <a:lstStyle/>
        <a:p>
          <a:endParaRPr lang="en-US"/>
        </a:p>
      </dgm:t>
    </dgm:pt>
    <dgm:pt modelId="{5EC4CE24-F72D-4282-9600-23DA68E780C9}" type="pres">
      <dgm:prSet presAssocID="{7BB39D0A-0842-4929-BD71-8DA0D7961CFC}" presName="Name0" presStyleCnt="0">
        <dgm:presLayoutVars>
          <dgm:chMax val="1"/>
          <dgm:chPref val="1"/>
          <dgm:dir/>
          <dgm:animOne val="branch"/>
          <dgm:animLvl val="lvl"/>
        </dgm:presLayoutVars>
      </dgm:prSet>
      <dgm:spPr/>
    </dgm:pt>
    <dgm:pt modelId="{E74281FA-C81C-4493-BD3F-6CEC5F673C05}" type="pres">
      <dgm:prSet presAssocID="{C3EA398C-66BF-4986-9741-F202E00C583B}" presName="Parent" presStyleLbl="node0" presStyleIdx="0" presStyleCnt="1">
        <dgm:presLayoutVars>
          <dgm:chMax val="6"/>
          <dgm:chPref val="6"/>
        </dgm:presLayoutVars>
      </dgm:prSet>
      <dgm:spPr/>
    </dgm:pt>
    <dgm:pt modelId="{3B14245F-1E04-4D46-95CF-88039E89AB90}" type="pres">
      <dgm:prSet presAssocID="{3AA72C0E-5265-44E7-A625-1EFE1877ADE8}" presName="Accent1" presStyleCnt="0"/>
      <dgm:spPr/>
    </dgm:pt>
    <dgm:pt modelId="{734F1549-9904-4CD5-A3BF-FD886FD2C383}" type="pres">
      <dgm:prSet presAssocID="{3AA72C0E-5265-44E7-A625-1EFE1877ADE8}" presName="Accent" presStyleLbl="bgShp" presStyleIdx="0" presStyleCnt="6"/>
      <dgm:spPr/>
    </dgm:pt>
    <dgm:pt modelId="{371AB6C3-D2A8-43AB-8846-501F904E3621}" type="pres">
      <dgm:prSet presAssocID="{3AA72C0E-5265-44E7-A625-1EFE1877ADE8}" presName="Child1" presStyleLbl="node1" presStyleIdx="0" presStyleCnt="6">
        <dgm:presLayoutVars>
          <dgm:chMax val="0"/>
          <dgm:chPref val="0"/>
          <dgm:bulletEnabled val="1"/>
        </dgm:presLayoutVars>
      </dgm:prSet>
      <dgm:spPr/>
    </dgm:pt>
    <dgm:pt modelId="{491C9DD6-85F2-4216-88EC-A263E014D363}" type="pres">
      <dgm:prSet presAssocID="{3B6B9DF6-11B7-4B60-8C8D-7E0C76AE9DDF}" presName="Accent2" presStyleCnt="0"/>
      <dgm:spPr/>
    </dgm:pt>
    <dgm:pt modelId="{C4EFB26E-D592-4A6D-A7D4-B17A455AACCF}" type="pres">
      <dgm:prSet presAssocID="{3B6B9DF6-11B7-4B60-8C8D-7E0C76AE9DDF}" presName="Accent" presStyleLbl="bgShp" presStyleIdx="1" presStyleCnt="6"/>
      <dgm:spPr/>
    </dgm:pt>
    <dgm:pt modelId="{6C9849E4-8B0A-48F7-9EFB-4FB1F4E30AD3}" type="pres">
      <dgm:prSet presAssocID="{3B6B9DF6-11B7-4B60-8C8D-7E0C76AE9DDF}" presName="Child2" presStyleLbl="node1" presStyleIdx="1" presStyleCnt="6">
        <dgm:presLayoutVars>
          <dgm:chMax val="0"/>
          <dgm:chPref val="0"/>
          <dgm:bulletEnabled val="1"/>
        </dgm:presLayoutVars>
      </dgm:prSet>
      <dgm:spPr/>
    </dgm:pt>
    <dgm:pt modelId="{0E1168D2-A3EF-4611-B4B4-1B93C29F6092}" type="pres">
      <dgm:prSet presAssocID="{FF438E1B-63C4-49B4-B00C-4A5DED43E4E2}" presName="Accent3" presStyleCnt="0"/>
      <dgm:spPr/>
    </dgm:pt>
    <dgm:pt modelId="{94B8EBB2-CDEA-43E3-8E69-95501EFF8975}" type="pres">
      <dgm:prSet presAssocID="{FF438E1B-63C4-49B4-B00C-4A5DED43E4E2}" presName="Accent" presStyleLbl="bgShp" presStyleIdx="2" presStyleCnt="6"/>
      <dgm:spPr/>
    </dgm:pt>
    <dgm:pt modelId="{AC4D9F88-4842-4E95-A6F4-0773F228CA5C}" type="pres">
      <dgm:prSet presAssocID="{FF438E1B-63C4-49B4-B00C-4A5DED43E4E2}" presName="Child3" presStyleLbl="node1" presStyleIdx="2" presStyleCnt="6">
        <dgm:presLayoutVars>
          <dgm:chMax val="0"/>
          <dgm:chPref val="0"/>
          <dgm:bulletEnabled val="1"/>
        </dgm:presLayoutVars>
      </dgm:prSet>
      <dgm:spPr/>
    </dgm:pt>
    <dgm:pt modelId="{6A5118C9-A1D1-427A-8475-114175C013AE}" type="pres">
      <dgm:prSet presAssocID="{530FD103-DF69-401D-A9BC-C8BDCD633692}" presName="Accent4" presStyleCnt="0"/>
      <dgm:spPr/>
    </dgm:pt>
    <dgm:pt modelId="{41130EAC-9FBA-41A0-BCBC-A440A0FEEE85}" type="pres">
      <dgm:prSet presAssocID="{530FD103-DF69-401D-A9BC-C8BDCD633692}" presName="Accent" presStyleLbl="bgShp" presStyleIdx="3" presStyleCnt="6"/>
      <dgm:spPr/>
    </dgm:pt>
    <dgm:pt modelId="{13054D58-272E-413D-9C7E-0249D1136849}" type="pres">
      <dgm:prSet presAssocID="{530FD103-DF69-401D-A9BC-C8BDCD633692}" presName="Child4" presStyleLbl="node1" presStyleIdx="3" presStyleCnt="6">
        <dgm:presLayoutVars>
          <dgm:chMax val="0"/>
          <dgm:chPref val="0"/>
          <dgm:bulletEnabled val="1"/>
        </dgm:presLayoutVars>
      </dgm:prSet>
      <dgm:spPr/>
    </dgm:pt>
    <dgm:pt modelId="{BFE7F729-FE7C-4A00-9CEB-2C42A69D4308}" type="pres">
      <dgm:prSet presAssocID="{33B4D268-B1BD-4730-8B52-B74ED8292A14}" presName="Accent5" presStyleCnt="0"/>
      <dgm:spPr/>
    </dgm:pt>
    <dgm:pt modelId="{4ADFD30A-74B6-407B-91CB-CD23DEB1ABE2}" type="pres">
      <dgm:prSet presAssocID="{33B4D268-B1BD-4730-8B52-B74ED8292A14}" presName="Accent" presStyleLbl="bgShp" presStyleIdx="4" presStyleCnt="6"/>
      <dgm:spPr/>
    </dgm:pt>
    <dgm:pt modelId="{F726C748-AE2D-47E5-B4D7-8F5C17E8CDAE}" type="pres">
      <dgm:prSet presAssocID="{33B4D268-B1BD-4730-8B52-B74ED8292A14}" presName="Child5" presStyleLbl="node1" presStyleIdx="4" presStyleCnt="6">
        <dgm:presLayoutVars>
          <dgm:chMax val="0"/>
          <dgm:chPref val="0"/>
          <dgm:bulletEnabled val="1"/>
        </dgm:presLayoutVars>
      </dgm:prSet>
      <dgm:spPr/>
    </dgm:pt>
    <dgm:pt modelId="{2C7B5FA2-A857-4CAF-B3AC-55E462844336}" type="pres">
      <dgm:prSet presAssocID="{9F66C3C8-DF00-48A7-BD1D-9A9A220BC5D2}" presName="Accent6" presStyleCnt="0"/>
      <dgm:spPr/>
    </dgm:pt>
    <dgm:pt modelId="{AB1BBEE5-965E-4E3F-9F00-6A120AD1EBF4}" type="pres">
      <dgm:prSet presAssocID="{9F66C3C8-DF00-48A7-BD1D-9A9A220BC5D2}" presName="Accent" presStyleLbl="bgShp" presStyleIdx="5" presStyleCnt="6"/>
      <dgm:spPr/>
    </dgm:pt>
    <dgm:pt modelId="{2B7DD3D0-C6D1-4A37-BD58-93ACF0FA8D80}" type="pres">
      <dgm:prSet presAssocID="{9F66C3C8-DF00-48A7-BD1D-9A9A220BC5D2}" presName="Child6" presStyleLbl="node1" presStyleIdx="5" presStyleCnt="6">
        <dgm:presLayoutVars>
          <dgm:chMax val="0"/>
          <dgm:chPref val="0"/>
          <dgm:bulletEnabled val="1"/>
        </dgm:presLayoutVars>
      </dgm:prSet>
      <dgm:spPr/>
    </dgm:pt>
  </dgm:ptLst>
  <dgm:cxnLst>
    <dgm:cxn modelId="{E853A61A-ED63-4523-8CDA-9D75CEBF1CF8}" type="presOf" srcId="{3B6B9DF6-11B7-4B60-8C8D-7E0C76AE9DDF}" destId="{6C9849E4-8B0A-48F7-9EFB-4FB1F4E30AD3}" srcOrd="0" destOrd="0" presId="urn:microsoft.com/office/officeart/2011/layout/HexagonRadial"/>
    <dgm:cxn modelId="{9ED3F022-63AF-4585-B0A7-18F3FCC8BA7F}" type="presOf" srcId="{530FD103-DF69-401D-A9BC-C8BDCD633692}" destId="{13054D58-272E-413D-9C7E-0249D1136849}" srcOrd="0" destOrd="0" presId="urn:microsoft.com/office/officeart/2011/layout/HexagonRadial"/>
    <dgm:cxn modelId="{3A5B6026-B513-45FB-B021-A8C6A8A94AB3}" type="presOf" srcId="{9F66C3C8-DF00-48A7-BD1D-9A9A220BC5D2}" destId="{2B7DD3D0-C6D1-4A37-BD58-93ACF0FA8D80}" srcOrd="0" destOrd="0" presId="urn:microsoft.com/office/officeart/2011/layout/HexagonRadial"/>
    <dgm:cxn modelId="{C181F039-EFAB-43BE-BACA-E519DF854C1A}" type="presOf" srcId="{33B4D268-B1BD-4730-8B52-B74ED8292A14}" destId="{F726C748-AE2D-47E5-B4D7-8F5C17E8CDAE}" srcOrd="0" destOrd="0" presId="urn:microsoft.com/office/officeart/2011/layout/HexagonRadial"/>
    <dgm:cxn modelId="{D8439F6F-1650-4BD3-A38D-6F93ED703E37}" srcId="{7BB39D0A-0842-4929-BD71-8DA0D7961CFC}" destId="{C3EA398C-66BF-4986-9741-F202E00C583B}" srcOrd="0" destOrd="0" parTransId="{0DAAD2E8-2A64-4F8B-BF43-722E73DE8BED}" sibTransId="{D271C901-AD09-4917-9248-D37BFD4D7DEA}"/>
    <dgm:cxn modelId="{01D1B851-7EB7-4A08-AF32-5D9655F45EBA}" srcId="{C3EA398C-66BF-4986-9741-F202E00C583B}" destId="{3AA72C0E-5265-44E7-A625-1EFE1877ADE8}" srcOrd="0" destOrd="0" parTransId="{FD09B575-AF93-49AE-BC9C-05EC2EFDB170}" sibTransId="{26935C1C-A151-45AC-A95C-9F41C8463DAE}"/>
    <dgm:cxn modelId="{98179A54-2D67-49D8-AA3F-F109B76F465B}" type="presOf" srcId="{3AA72C0E-5265-44E7-A625-1EFE1877ADE8}" destId="{371AB6C3-D2A8-43AB-8846-501F904E3621}" srcOrd="0" destOrd="0" presId="urn:microsoft.com/office/officeart/2011/layout/HexagonRadial"/>
    <dgm:cxn modelId="{A8D1D179-C241-45B3-9EC2-501A4B356C80}" srcId="{C3EA398C-66BF-4986-9741-F202E00C583B}" destId="{33B4D268-B1BD-4730-8B52-B74ED8292A14}" srcOrd="4" destOrd="0" parTransId="{87E40605-35CA-43D3-981D-C4DC991646B7}" sibTransId="{F661FF22-2D90-46D0-955D-BFEF07DD6518}"/>
    <dgm:cxn modelId="{D22C997B-7E19-4BCF-ADCD-8756CD61D635}" type="presOf" srcId="{7BB39D0A-0842-4929-BD71-8DA0D7961CFC}" destId="{5EC4CE24-F72D-4282-9600-23DA68E780C9}" srcOrd="0" destOrd="0" presId="urn:microsoft.com/office/officeart/2011/layout/HexagonRadial"/>
    <dgm:cxn modelId="{9232D59A-8121-4EF3-8ED6-A4AB30D21E14}" srcId="{C3EA398C-66BF-4986-9741-F202E00C583B}" destId="{530FD103-DF69-401D-A9BC-C8BDCD633692}" srcOrd="3" destOrd="0" parTransId="{D0BB4E27-0538-4F0F-A377-50F39AED4B14}" sibTransId="{9F7F4169-EE1A-4CE3-B29F-B2C2C873A778}"/>
    <dgm:cxn modelId="{39823BA4-5012-4988-9C93-EE2D66D46C92}" srcId="{C3EA398C-66BF-4986-9741-F202E00C583B}" destId="{9F66C3C8-DF00-48A7-BD1D-9A9A220BC5D2}" srcOrd="5" destOrd="0" parTransId="{A3430940-B22A-4ABF-8C06-7F2269DFFE51}" sibTransId="{A55A5A57-7557-4F1E-BE68-64DE13E796E6}"/>
    <dgm:cxn modelId="{971B23BF-1641-46C6-AF3B-B05B976C0592}" srcId="{C3EA398C-66BF-4986-9741-F202E00C583B}" destId="{3B6B9DF6-11B7-4B60-8C8D-7E0C76AE9DDF}" srcOrd="1" destOrd="0" parTransId="{07E7CC95-D9C8-412C-92A9-A15DC528D7B9}" sibTransId="{BDFC46DA-A0C8-4EBB-820E-C776578207EC}"/>
    <dgm:cxn modelId="{7FAC83D5-55C2-4111-8B8E-A0A6C6A47B9A}" srcId="{C3EA398C-66BF-4986-9741-F202E00C583B}" destId="{FF438E1B-63C4-49B4-B00C-4A5DED43E4E2}" srcOrd="2" destOrd="0" parTransId="{966414FA-D908-4DAD-89CB-283D9771ABD4}" sibTransId="{F0A49901-C77A-49F4-B0F7-1C6777D299A5}"/>
    <dgm:cxn modelId="{E5D0F7EF-707F-45B8-A98C-AB2EBAEA9357}" type="presOf" srcId="{C3EA398C-66BF-4986-9741-F202E00C583B}" destId="{E74281FA-C81C-4493-BD3F-6CEC5F673C05}" srcOrd="0" destOrd="0" presId="urn:microsoft.com/office/officeart/2011/layout/HexagonRadial"/>
    <dgm:cxn modelId="{3910CFF3-98F9-4E8F-8942-E70D5D054FA8}" type="presOf" srcId="{FF438E1B-63C4-49B4-B00C-4A5DED43E4E2}" destId="{AC4D9F88-4842-4E95-A6F4-0773F228CA5C}" srcOrd="0" destOrd="0" presId="urn:microsoft.com/office/officeart/2011/layout/HexagonRadial"/>
    <dgm:cxn modelId="{077952F7-8E7A-4AAF-A469-98E5B0A56C30}" type="presParOf" srcId="{5EC4CE24-F72D-4282-9600-23DA68E780C9}" destId="{E74281FA-C81C-4493-BD3F-6CEC5F673C05}" srcOrd="0" destOrd="0" presId="urn:microsoft.com/office/officeart/2011/layout/HexagonRadial"/>
    <dgm:cxn modelId="{179E5C15-831D-42EB-A6BC-B73ABF360A7A}" type="presParOf" srcId="{5EC4CE24-F72D-4282-9600-23DA68E780C9}" destId="{3B14245F-1E04-4D46-95CF-88039E89AB90}" srcOrd="1" destOrd="0" presId="urn:microsoft.com/office/officeart/2011/layout/HexagonRadial"/>
    <dgm:cxn modelId="{24E10740-F1B1-4C86-B271-C645857F83A0}" type="presParOf" srcId="{3B14245F-1E04-4D46-95CF-88039E89AB90}" destId="{734F1549-9904-4CD5-A3BF-FD886FD2C383}" srcOrd="0" destOrd="0" presId="urn:microsoft.com/office/officeart/2011/layout/HexagonRadial"/>
    <dgm:cxn modelId="{E226D3CC-BE3A-4B3F-9EE5-2A6F399DB40B}" type="presParOf" srcId="{5EC4CE24-F72D-4282-9600-23DA68E780C9}" destId="{371AB6C3-D2A8-43AB-8846-501F904E3621}" srcOrd="2" destOrd="0" presId="urn:microsoft.com/office/officeart/2011/layout/HexagonRadial"/>
    <dgm:cxn modelId="{9485336D-2D6D-481D-9AB4-0AEC8239AAC9}" type="presParOf" srcId="{5EC4CE24-F72D-4282-9600-23DA68E780C9}" destId="{491C9DD6-85F2-4216-88EC-A263E014D363}" srcOrd="3" destOrd="0" presId="urn:microsoft.com/office/officeart/2011/layout/HexagonRadial"/>
    <dgm:cxn modelId="{9839E214-1626-46EB-99F7-EBBC46AB96E3}" type="presParOf" srcId="{491C9DD6-85F2-4216-88EC-A263E014D363}" destId="{C4EFB26E-D592-4A6D-A7D4-B17A455AACCF}" srcOrd="0" destOrd="0" presId="urn:microsoft.com/office/officeart/2011/layout/HexagonRadial"/>
    <dgm:cxn modelId="{C6C0C6FE-74A9-4E53-9EFF-6CBFF875E064}" type="presParOf" srcId="{5EC4CE24-F72D-4282-9600-23DA68E780C9}" destId="{6C9849E4-8B0A-48F7-9EFB-4FB1F4E30AD3}" srcOrd="4" destOrd="0" presId="urn:microsoft.com/office/officeart/2011/layout/HexagonRadial"/>
    <dgm:cxn modelId="{6DD9252D-CF2B-4B52-9467-01C420892E7E}" type="presParOf" srcId="{5EC4CE24-F72D-4282-9600-23DA68E780C9}" destId="{0E1168D2-A3EF-4611-B4B4-1B93C29F6092}" srcOrd="5" destOrd="0" presId="urn:microsoft.com/office/officeart/2011/layout/HexagonRadial"/>
    <dgm:cxn modelId="{843A6ABE-7181-4505-A1D4-98E5BBFF3D3E}" type="presParOf" srcId="{0E1168D2-A3EF-4611-B4B4-1B93C29F6092}" destId="{94B8EBB2-CDEA-43E3-8E69-95501EFF8975}" srcOrd="0" destOrd="0" presId="urn:microsoft.com/office/officeart/2011/layout/HexagonRadial"/>
    <dgm:cxn modelId="{6F1F5325-87DC-43FB-828D-AF17970587DB}" type="presParOf" srcId="{5EC4CE24-F72D-4282-9600-23DA68E780C9}" destId="{AC4D9F88-4842-4E95-A6F4-0773F228CA5C}" srcOrd="6" destOrd="0" presId="urn:microsoft.com/office/officeart/2011/layout/HexagonRadial"/>
    <dgm:cxn modelId="{FD8F9563-99A2-4E61-A249-A611FFCED821}" type="presParOf" srcId="{5EC4CE24-F72D-4282-9600-23DA68E780C9}" destId="{6A5118C9-A1D1-427A-8475-114175C013AE}" srcOrd="7" destOrd="0" presId="urn:microsoft.com/office/officeart/2011/layout/HexagonRadial"/>
    <dgm:cxn modelId="{F0989C7C-C31F-409B-A5A0-2A3092A34EC1}" type="presParOf" srcId="{6A5118C9-A1D1-427A-8475-114175C013AE}" destId="{41130EAC-9FBA-41A0-BCBC-A440A0FEEE85}" srcOrd="0" destOrd="0" presId="urn:microsoft.com/office/officeart/2011/layout/HexagonRadial"/>
    <dgm:cxn modelId="{49499832-CC8C-4EEE-BD9C-C776823469D4}" type="presParOf" srcId="{5EC4CE24-F72D-4282-9600-23DA68E780C9}" destId="{13054D58-272E-413D-9C7E-0249D1136849}" srcOrd="8" destOrd="0" presId="urn:microsoft.com/office/officeart/2011/layout/HexagonRadial"/>
    <dgm:cxn modelId="{A67ACDBE-28C8-4860-91A7-1476A7941566}" type="presParOf" srcId="{5EC4CE24-F72D-4282-9600-23DA68E780C9}" destId="{BFE7F729-FE7C-4A00-9CEB-2C42A69D4308}" srcOrd="9" destOrd="0" presId="urn:microsoft.com/office/officeart/2011/layout/HexagonRadial"/>
    <dgm:cxn modelId="{C87D2859-D9AA-41C9-AAE4-85BA4A9CD393}" type="presParOf" srcId="{BFE7F729-FE7C-4A00-9CEB-2C42A69D4308}" destId="{4ADFD30A-74B6-407B-91CB-CD23DEB1ABE2}" srcOrd="0" destOrd="0" presId="urn:microsoft.com/office/officeart/2011/layout/HexagonRadial"/>
    <dgm:cxn modelId="{6CD6C287-CA03-428B-89D2-243A773AE64C}" type="presParOf" srcId="{5EC4CE24-F72D-4282-9600-23DA68E780C9}" destId="{F726C748-AE2D-47E5-B4D7-8F5C17E8CDAE}" srcOrd="10" destOrd="0" presId="urn:microsoft.com/office/officeart/2011/layout/HexagonRadial"/>
    <dgm:cxn modelId="{A4F28EB4-5B88-476D-9FAC-4A2D70D54983}" type="presParOf" srcId="{5EC4CE24-F72D-4282-9600-23DA68E780C9}" destId="{2C7B5FA2-A857-4CAF-B3AC-55E462844336}" srcOrd="11" destOrd="0" presId="urn:microsoft.com/office/officeart/2011/layout/HexagonRadial"/>
    <dgm:cxn modelId="{59EEC8FF-8CE1-4240-BFA9-C4C65208F548}" type="presParOf" srcId="{2C7B5FA2-A857-4CAF-B3AC-55E462844336}" destId="{AB1BBEE5-965E-4E3F-9F00-6A120AD1EBF4}" srcOrd="0" destOrd="0" presId="urn:microsoft.com/office/officeart/2011/layout/HexagonRadial"/>
    <dgm:cxn modelId="{FE6FD25D-6D07-4CB2-B6DC-D30F9716E143}" type="presParOf" srcId="{5EC4CE24-F72D-4282-9600-23DA68E780C9}" destId="{2B7DD3D0-C6D1-4A37-BD58-93ACF0FA8D80}" srcOrd="12" destOrd="0" presId="urn:microsoft.com/office/officeart/2011/layout/HexagonRadial"/>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E079F4-65CF-411B-ADAD-F51B40ABC13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900BD1B-CB39-414A-BB17-9A5E2BC451DB}">
      <dgm:prSet custT="1"/>
      <dgm:spPr/>
      <dgm:t>
        <a:bodyPr/>
        <a:lstStyle/>
        <a:p>
          <a:r>
            <a:rPr lang="en-US" sz="2700" dirty="0">
              <a:latin typeface="Arial" panose="020B0604020202020204" pitchFamily="34" charset="0"/>
              <a:cs typeface="Arial" panose="020B0604020202020204" pitchFamily="34" charset="0"/>
            </a:rPr>
            <a:t>#1: Purchasing Power – The Power of Size</a:t>
          </a:r>
        </a:p>
      </dgm:t>
    </dgm:pt>
    <dgm:pt modelId="{2B39FC93-BA36-4231-8E79-714DC4F466B6}" type="parTrans" cxnId="{47FB3C3F-3ED1-477D-B332-00CCBE2A4712}">
      <dgm:prSet/>
      <dgm:spPr/>
      <dgm:t>
        <a:bodyPr/>
        <a:lstStyle/>
        <a:p>
          <a:endParaRPr lang="en-US"/>
        </a:p>
      </dgm:t>
    </dgm:pt>
    <dgm:pt modelId="{37282366-8424-4DA0-B773-869C65ADA104}" type="sibTrans" cxnId="{47FB3C3F-3ED1-477D-B332-00CCBE2A4712}">
      <dgm:prSet/>
      <dgm:spPr/>
      <dgm:t>
        <a:bodyPr/>
        <a:lstStyle/>
        <a:p>
          <a:endParaRPr lang="en-US"/>
        </a:p>
      </dgm:t>
    </dgm:pt>
    <dgm:pt modelId="{9719D3CE-B926-4039-ABF3-B67067186D27}">
      <dgm:prSet custT="1"/>
      <dgm:spPr/>
      <dgm:t>
        <a:bodyPr/>
        <a:lstStyle/>
        <a:p>
          <a:r>
            <a:rPr lang="en-US" sz="2700" dirty="0">
              <a:latin typeface="Arial" panose="020B0604020202020204" pitchFamily="34" charset="0"/>
              <a:cs typeface="Arial" panose="020B0604020202020204" pitchFamily="34" charset="0"/>
            </a:rPr>
            <a:t>#2: Kaiser Concentration – Break-In/Break-Away Policy</a:t>
          </a:r>
        </a:p>
      </dgm:t>
    </dgm:pt>
    <dgm:pt modelId="{EABD557A-106C-4F85-B3B3-3F8B79AF42A0}" type="parTrans" cxnId="{84D684E0-A75E-46EF-8FD3-02AD8770E708}">
      <dgm:prSet/>
      <dgm:spPr/>
      <dgm:t>
        <a:bodyPr/>
        <a:lstStyle/>
        <a:p>
          <a:endParaRPr lang="en-US"/>
        </a:p>
      </dgm:t>
    </dgm:pt>
    <dgm:pt modelId="{3928ED81-3BC7-44D3-96B8-44DE81D0F710}" type="sibTrans" cxnId="{84D684E0-A75E-46EF-8FD3-02AD8770E708}">
      <dgm:prSet/>
      <dgm:spPr/>
      <dgm:t>
        <a:bodyPr/>
        <a:lstStyle/>
        <a:p>
          <a:endParaRPr lang="en-US"/>
        </a:p>
      </dgm:t>
    </dgm:pt>
    <dgm:pt modelId="{A3229D25-50B2-4FAD-9B5D-25B115379F34}">
      <dgm:prSet custT="1"/>
      <dgm:spPr/>
      <dgm:t>
        <a:bodyPr/>
        <a:lstStyle/>
        <a:p>
          <a:r>
            <a:rPr lang="en-US" sz="2700" dirty="0">
              <a:latin typeface="Arial" panose="020B0604020202020204" pitchFamily="34" charset="0"/>
              <a:cs typeface="Arial" panose="020B0604020202020204" pitchFamily="34" charset="0"/>
            </a:rPr>
            <a:t>#3: Markets – Pools vs. Direct</a:t>
          </a:r>
        </a:p>
      </dgm:t>
    </dgm:pt>
    <dgm:pt modelId="{28EDD85C-CE3D-493B-89A4-47E219A635FD}" type="parTrans" cxnId="{B44BC26C-27A4-4773-9A39-F7A0DF55E255}">
      <dgm:prSet/>
      <dgm:spPr/>
      <dgm:t>
        <a:bodyPr/>
        <a:lstStyle/>
        <a:p>
          <a:endParaRPr lang="en-US"/>
        </a:p>
      </dgm:t>
    </dgm:pt>
    <dgm:pt modelId="{DA7233F5-BCB3-4A6D-AE89-020E58472EBE}" type="sibTrans" cxnId="{B44BC26C-27A4-4773-9A39-F7A0DF55E255}">
      <dgm:prSet/>
      <dgm:spPr/>
      <dgm:t>
        <a:bodyPr/>
        <a:lstStyle/>
        <a:p>
          <a:endParaRPr lang="en-US"/>
        </a:p>
      </dgm:t>
    </dgm:pt>
    <dgm:pt modelId="{211A719A-AC8E-4C47-B340-4622591E4E93}" type="pres">
      <dgm:prSet presAssocID="{97E079F4-65CF-411B-ADAD-F51B40ABC134}" presName="outerComposite" presStyleCnt="0">
        <dgm:presLayoutVars>
          <dgm:chMax val="5"/>
          <dgm:dir/>
          <dgm:resizeHandles val="exact"/>
        </dgm:presLayoutVars>
      </dgm:prSet>
      <dgm:spPr/>
    </dgm:pt>
    <dgm:pt modelId="{135A9AA9-3596-45D6-B46A-68B3379996BC}" type="pres">
      <dgm:prSet presAssocID="{97E079F4-65CF-411B-ADAD-F51B40ABC134}" presName="dummyMaxCanvas" presStyleCnt="0">
        <dgm:presLayoutVars/>
      </dgm:prSet>
      <dgm:spPr/>
    </dgm:pt>
    <dgm:pt modelId="{B468460F-64F5-40A7-9FB7-01109A10A973}" type="pres">
      <dgm:prSet presAssocID="{97E079F4-65CF-411B-ADAD-F51B40ABC134}" presName="ThreeNodes_1" presStyleLbl="node1" presStyleIdx="0" presStyleCnt="3">
        <dgm:presLayoutVars>
          <dgm:bulletEnabled val="1"/>
        </dgm:presLayoutVars>
      </dgm:prSet>
      <dgm:spPr/>
    </dgm:pt>
    <dgm:pt modelId="{F7CAEE4A-E9B4-4BB6-94D4-CF6683AED75D}" type="pres">
      <dgm:prSet presAssocID="{97E079F4-65CF-411B-ADAD-F51B40ABC134}" presName="ThreeNodes_2" presStyleLbl="node1" presStyleIdx="1" presStyleCnt="3" custScaleX="115030">
        <dgm:presLayoutVars>
          <dgm:bulletEnabled val="1"/>
        </dgm:presLayoutVars>
      </dgm:prSet>
      <dgm:spPr/>
    </dgm:pt>
    <dgm:pt modelId="{CD3E52F5-5FEF-4B7A-9529-5C8FE25FDE7A}" type="pres">
      <dgm:prSet presAssocID="{97E079F4-65CF-411B-ADAD-F51B40ABC134}" presName="ThreeNodes_3" presStyleLbl="node1" presStyleIdx="2" presStyleCnt="3" custScaleX="109602" custLinFactNeighborX="-4801" custLinFactNeighborY="-5995">
        <dgm:presLayoutVars>
          <dgm:bulletEnabled val="1"/>
        </dgm:presLayoutVars>
      </dgm:prSet>
      <dgm:spPr/>
    </dgm:pt>
    <dgm:pt modelId="{856AE2FD-C5B6-429A-A32A-E7CECD97B5A1}" type="pres">
      <dgm:prSet presAssocID="{97E079F4-65CF-411B-ADAD-F51B40ABC134}" presName="ThreeConn_1-2" presStyleLbl="fgAccFollowNode1" presStyleIdx="0" presStyleCnt="2">
        <dgm:presLayoutVars>
          <dgm:bulletEnabled val="1"/>
        </dgm:presLayoutVars>
      </dgm:prSet>
      <dgm:spPr/>
    </dgm:pt>
    <dgm:pt modelId="{A5B9FCC1-CC7D-42E6-85E9-2F4B62DF1A01}" type="pres">
      <dgm:prSet presAssocID="{97E079F4-65CF-411B-ADAD-F51B40ABC134}" presName="ThreeConn_2-3" presStyleLbl="fgAccFollowNode1" presStyleIdx="1" presStyleCnt="2">
        <dgm:presLayoutVars>
          <dgm:bulletEnabled val="1"/>
        </dgm:presLayoutVars>
      </dgm:prSet>
      <dgm:spPr/>
    </dgm:pt>
    <dgm:pt modelId="{F8BF256A-0FB3-4D8F-A361-6EC9D3CA3746}" type="pres">
      <dgm:prSet presAssocID="{97E079F4-65CF-411B-ADAD-F51B40ABC134}" presName="ThreeNodes_1_text" presStyleLbl="node1" presStyleIdx="2" presStyleCnt="3">
        <dgm:presLayoutVars>
          <dgm:bulletEnabled val="1"/>
        </dgm:presLayoutVars>
      </dgm:prSet>
      <dgm:spPr/>
    </dgm:pt>
    <dgm:pt modelId="{CFCCF9C8-53DF-4F52-A85A-CEC0459435C5}" type="pres">
      <dgm:prSet presAssocID="{97E079F4-65CF-411B-ADAD-F51B40ABC134}" presName="ThreeNodes_2_text" presStyleLbl="node1" presStyleIdx="2" presStyleCnt="3">
        <dgm:presLayoutVars>
          <dgm:bulletEnabled val="1"/>
        </dgm:presLayoutVars>
      </dgm:prSet>
      <dgm:spPr/>
    </dgm:pt>
    <dgm:pt modelId="{4971EFA0-D1F1-43F0-9271-41B0913C02AB}" type="pres">
      <dgm:prSet presAssocID="{97E079F4-65CF-411B-ADAD-F51B40ABC134}" presName="ThreeNodes_3_text" presStyleLbl="node1" presStyleIdx="2" presStyleCnt="3">
        <dgm:presLayoutVars>
          <dgm:bulletEnabled val="1"/>
        </dgm:presLayoutVars>
      </dgm:prSet>
      <dgm:spPr/>
    </dgm:pt>
  </dgm:ptLst>
  <dgm:cxnLst>
    <dgm:cxn modelId="{A8695B39-1C74-46A3-BEDC-9BC1BA9AFC06}" type="presOf" srcId="{4900BD1B-CB39-414A-BB17-9A5E2BC451DB}" destId="{F8BF256A-0FB3-4D8F-A361-6EC9D3CA3746}" srcOrd="1" destOrd="0" presId="urn:microsoft.com/office/officeart/2005/8/layout/vProcess5"/>
    <dgm:cxn modelId="{47FB3C3F-3ED1-477D-B332-00CCBE2A4712}" srcId="{97E079F4-65CF-411B-ADAD-F51B40ABC134}" destId="{4900BD1B-CB39-414A-BB17-9A5E2BC451DB}" srcOrd="0" destOrd="0" parTransId="{2B39FC93-BA36-4231-8E79-714DC4F466B6}" sibTransId="{37282366-8424-4DA0-B773-869C65ADA104}"/>
    <dgm:cxn modelId="{64E44D40-F829-4C03-A9D0-33147DF710A2}" type="presOf" srcId="{A3229D25-50B2-4FAD-9B5D-25B115379F34}" destId="{4971EFA0-D1F1-43F0-9271-41B0913C02AB}" srcOrd="1" destOrd="0" presId="urn:microsoft.com/office/officeart/2005/8/layout/vProcess5"/>
    <dgm:cxn modelId="{B44BC26C-27A4-4773-9A39-F7A0DF55E255}" srcId="{97E079F4-65CF-411B-ADAD-F51B40ABC134}" destId="{A3229D25-50B2-4FAD-9B5D-25B115379F34}" srcOrd="2" destOrd="0" parTransId="{28EDD85C-CE3D-493B-89A4-47E219A635FD}" sibTransId="{DA7233F5-BCB3-4A6D-AE89-020E58472EBE}"/>
    <dgm:cxn modelId="{E2A90756-8B4A-4EBA-A972-1B77104DD891}" type="presOf" srcId="{3928ED81-3BC7-44D3-96B8-44DE81D0F710}" destId="{A5B9FCC1-CC7D-42E6-85E9-2F4B62DF1A01}" srcOrd="0" destOrd="0" presId="urn:microsoft.com/office/officeart/2005/8/layout/vProcess5"/>
    <dgm:cxn modelId="{4861077E-859C-43C3-BEE2-3249FFDDF2DA}" type="presOf" srcId="{4900BD1B-CB39-414A-BB17-9A5E2BC451DB}" destId="{B468460F-64F5-40A7-9FB7-01109A10A973}" srcOrd="0" destOrd="0" presId="urn:microsoft.com/office/officeart/2005/8/layout/vProcess5"/>
    <dgm:cxn modelId="{DC0EB37F-0202-44D4-9F64-182B6FD4B1D8}" type="presOf" srcId="{A3229D25-50B2-4FAD-9B5D-25B115379F34}" destId="{CD3E52F5-5FEF-4B7A-9529-5C8FE25FDE7A}" srcOrd="0" destOrd="0" presId="urn:microsoft.com/office/officeart/2005/8/layout/vProcess5"/>
    <dgm:cxn modelId="{D63CEEA4-B08F-4748-B330-B59CB15B97AE}" type="presOf" srcId="{9719D3CE-B926-4039-ABF3-B67067186D27}" destId="{CFCCF9C8-53DF-4F52-A85A-CEC0459435C5}" srcOrd="1" destOrd="0" presId="urn:microsoft.com/office/officeart/2005/8/layout/vProcess5"/>
    <dgm:cxn modelId="{E18509AF-C17C-46A7-9EFC-D3BEE93F8A77}" type="presOf" srcId="{9719D3CE-B926-4039-ABF3-B67067186D27}" destId="{F7CAEE4A-E9B4-4BB6-94D4-CF6683AED75D}" srcOrd="0" destOrd="0" presId="urn:microsoft.com/office/officeart/2005/8/layout/vProcess5"/>
    <dgm:cxn modelId="{84D684E0-A75E-46EF-8FD3-02AD8770E708}" srcId="{97E079F4-65CF-411B-ADAD-F51B40ABC134}" destId="{9719D3CE-B926-4039-ABF3-B67067186D27}" srcOrd="1" destOrd="0" parTransId="{EABD557A-106C-4F85-B3B3-3F8B79AF42A0}" sibTransId="{3928ED81-3BC7-44D3-96B8-44DE81D0F710}"/>
    <dgm:cxn modelId="{5C3823F0-DE51-4AE1-A301-F96E0399D7F9}" type="presOf" srcId="{97E079F4-65CF-411B-ADAD-F51B40ABC134}" destId="{211A719A-AC8E-4C47-B340-4622591E4E93}" srcOrd="0" destOrd="0" presId="urn:microsoft.com/office/officeart/2005/8/layout/vProcess5"/>
    <dgm:cxn modelId="{DDC912F5-8765-4E80-80EB-E3749C1E5FC9}" type="presOf" srcId="{37282366-8424-4DA0-B773-869C65ADA104}" destId="{856AE2FD-C5B6-429A-A32A-E7CECD97B5A1}" srcOrd="0" destOrd="0" presId="urn:microsoft.com/office/officeart/2005/8/layout/vProcess5"/>
    <dgm:cxn modelId="{DDBF0BFB-28EF-488E-A9E0-CE8C3896F3EC}" type="presParOf" srcId="{211A719A-AC8E-4C47-B340-4622591E4E93}" destId="{135A9AA9-3596-45D6-B46A-68B3379996BC}" srcOrd="0" destOrd="0" presId="urn:microsoft.com/office/officeart/2005/8/layout/vProcess5"/>
    <dgm:cxn modelId="{7726CBA8-5537-491C-AC0B-6533B90FA81F}" type="presParOf" srcId="{211A719A-AC8E-4C47-B340-4622591E4E93}" destId="{B468460F-64F5-40A7-9FB7-01109A10A973}" srcOrd="1" destOrd="0" presId="urn:microsoft.com/office/officeart/2005/8/layout/vProcess5"/>
    <dgm:cxn modelId="{E97AA9D9-1E2F-4FAB-9F72-9B7E345479CC}" type="presParOf" srcId="{211A719A-AC8E-4C47-B340-4622591E4E93}" destId="{F7CAEE4A-E9B4-4BB6-94D4-CF6683AED75D}" srcOrd="2" destOrd="0" presId="urn:microsoft.com/office/officeart/2005/8/layout/vProcess5"/>
    <dgm:cxn modelId="{31058BFA-C669-4780-AD53-FBB59FB1909D}" type="presParOf" srcId="{211A719A-AC8E-4C47-B340-4622591E4E93}" destId="{CD3E52F5-5FEF-4B7A-9529-5C8FE25FDE7A}" srcOrd="3" destOrd="0" presId="urn:microsoft.com/office/officeart/2005/8/layout/vProcess5"/>
    <dgm:cxn modelId="{B59370B1-7B28-450D-9083-30F83211BAE0}" type="presParOf" srcId="{211A719A-AC8E-4C47-B340-4622591E4E93}" destId="{856AE2FD-C5B6-429A-A32A-E7CECD97B5A1}" srcOrd="4" destOrd="0" presId="urn:microsoft.com/office/officeart/2005/8/layout/vProcess5"/>
    <dgm:cxn modelId="{5A8EE7D0-7CDE-4248-B71C-535883E023D5}" type="presParOf" srcId="{211A719A-AC8E-4C47-B340-4622591E4E93}" destId="{A5B9FCC1-CC7D-42E6-85E9-2F4B62DF1A01}" srcOrd="5" destOrd="0" presId="urn:microsoft.com/office/officeart/2005/8/layout/vProcess5"/>
    <dgm:cxn modelId="{565A5F3A-9C59-4C6B-966C-5267A3472295}" type="presParOf" srcId="{211A719A-AC8E-4C47-B340-4622591E4E93}" destId="{F8BF256A-0FB3-4D8F-A361-6EC9D3CA3746}" srcOrd="6" destOrd="0" presId="urn:microsoft.com/office/officeart/2005/8/layout/vProcess5"/>
    <dgm:cxn modelId="{B3CD6B92-574B-4F12-A305-B7A478F58829}" type="presParOf" srcId="{211A719A-AC8E-4C47-B340-4622591E4E93}" destId="{CFCCF9C8-53DF-4F52-A85A-CEC0459435C5}" srcOrd="7" destOrd="0" presId="urn:microsoft.com/office/officeart/2005/8/layout/vProcess5"/>
    <dgm:cxn modelId="{DF53FD5E-64BD-4736-8169-C77105FD01F7}" type="presParOf" srcId="{211A719A-AC8E-4C47-B340-4622591E4E93}" destId="{4971EFA0-D1F1-43F0-9271-41B0913C02A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C8F463-D802-44D9-A19B-F91BD5788A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CD3E60A-F4E8-4D4D-AEB1-C08E33FE11F2}">
      <dgm:prSet phldrT="[Text]" custT="1"/>
      <dgm:spPr/>
      <dgm:t>
        <a:bodyPr/>
        <a:lstStyle/>
        <a:p>
          <a:r>
            <a:rPr lang="en-US" sz="3600" dirty="0">
              <a:latin typeface="+mj-lt"/>
              <a:cs typeface="Arial" panose="020B0604020202020204" pitchFamily="34" charset="0"/>
            </a:rPr>
            <a:t>Quote #1</a:t>
          </a:r>
        </a:p>
      </dgm:t>
    </dgm:pt>
    <dgm:pt modelId="{48E1EBE3-023A-47B0-93C0-634669AA532B}" type="parTrans" cxnId="{F4E8DCFA-EC79-4047-A39B-CD654F807EF0}">
      <dgm:prSet/>
      <dgm:spPr/>
      <dgm:t>
        <a:bodyPr/>
        <a:lstStyle/>
        <a:p>
          <a:endParaRPr lang="en-US">
            <a:latin typeface="+mj-lt"/>
          </a:endParaRPr>
        </a:p>
      </dgm:t>
    </dgm:pt>
    <dgm:pt modelId="{9806FBDD-5F9E-425E-86F6-B4733B62644B}" type="sibTrans" cxnId="{F4E8DCFA-EC79-4047-A39B-CD654F807EF0}">
      <dgm:prSet/>
      <dgm:spPr/>
      <dgm:t>
        <a:bodyPr/>
        <a:lstStyle/>
        <a:p>
          <a:endParaRPr lang="en-US">
            <a:latin typeface="+mj-lt"/>
          </a:endParaRPr>
        </a:p>
      </dgm:t>
    </dgm:pt>
    <dgm:pt modelId="{3E6ADE54-273B-4CFA-9FBD-DB921D111CE0}">
      <dgm:prSet phldrT="[Text]" custT="1"/>
      <dgm:spPr/>
      <dgm:t>
        <a:bodyPr/>
        <a:lstStyle/>
        <a:p>
          <a:r>
            <a:rPr lang="en-US" sz="2400" dirty="0">
              <a:latin typeface="+mj-lt"/>
              <a:cs typeface="Arial" panose="020B0604020202020204" pitchFamily="34" charset="0"/>
            </a:rPr>
            <a:t>All Benefit Eligible Active Employees and Early Retirees</a:t>
          </a:r>
        </a:p>
      </dgm:t>
    </dgm:pt>
    <dgm:pt modelId="{57004197-CB23-4F38-A540-77F3C10FE815}" type="parTrans" cxnId="{19F3B9F2-8E76-48A3-BC8E-A33D2BE3321C}">
      <dgm:prSet/>
      <dgm:spPr/>
      <dgm:t>
        <a:bodyPr/>
        <a:lstStyle/>
        <a:p>
          <a:endParaRPr lang="en-US">
            <a:latin typeface="+mj-lt"/>
          </a:endParaRPr>
        </a:p>
      </dgm:t>
    </dgm:pt>
    <dgm:pt modelId="{90427D67-4623-4E5A-A8A7-371ABEA90CBF}" type="sibTrans" cxnId="{19F3B9F2-8E76-48A3-BC8E-A33D2BE3321C}">
      <dgm:prSet/>
      <dgm:spPr/>
      <dgm:t>
        <a:bodyPr/>
        <a:lstStyle/>
        <a:p>
          <a:endParaRPr lang="en-US">
            <a:latin typeface="+mj-lt"/>
          </a:endParaRPr>
        </a:p>
      </dgm:t>
    </dgm:pt>
    <dgm:pt modelId="{34192CF2-3AD9-4A35-94D0-27A73F03955E}">
      <dgm:prSet phldrT="[Text]" custT="1"/>
      <dgm:spPr/>
      <dgm:t>
        <a:bodyPr/>
        <a:lstStyle/>
        <a:p>
          <a:r>
            <a:rPr lang="en-US" sz="3600" dirty="0">
              <a:latin typeface="+mj-lt"/>
            </a:rPr>
            <a:t>Quote #2</a:t>
          </a:r>
        </a:p>
      </dgm:t>
    </dgm:pt>
    <dgm:pt modelId="{193A5D85-B2B4-404E-8CF2-8A6FF4CBC731}" type="parTrans" cxnId="{ED5AE86E-AE71-483A-AEF9-E619584225F8}">
      <dgm:prSet/>
      <dgm:spPr/>
      <dgm:t>
        <a:bodyPr/>
        <a:lstStyle/>
        <a:p>
          <a:endParaRPr lang="en-US">
            <a:latin typeface="+mj-lt"/>
          </a:endParaRPr>
        </a:p>
      </dgm:t>
    </dgm:pt>
    <dgm:pt modelId="{8B7914E0-9880-46C7-924D-5AEEA6A64AAF}" type="sibTrans" cxnId="{ED5AE86E-AE71-483A-AEF9-E619584225F8}">
      <dgm:prSet/>
      <dgm:spPr/>
      <dgm:t>
        <a:bodyPr/>
        <a:lstStyle/>
        <a:p>
          <a:endParaRPr lang="en-US">
            <a:latin typeface="+mj-lt"/>
          </a:endParaRPr>
        </a:p>
      </dgm:t>
    </dgm:pt>
    <dgm:pt modelId="{44AFF8B8-7444-43C2-86D9-DA668B26FAB7}">
      <dgm:prSet phldrT="[Text]" custT="1"/>
      <dgm:spPr/>
      <dgm:t>
        <a:bodyPr/>
        <a:lstStyle/>
        <a:p>
          <a:r>
            <a:rPr lang="en-US" sz="2400" dirty="0">
              <a:latin typeface="+mj-lt"/>
              <a:cs typeface="Arial" panose="020B0604020202020204" pitchFamily="34" charset="0"/>
            </a:rPr>
            <a:t>Quote #2(a) - All Benefit Eligible Active Employees and Early Retirees </a:t>
          </a:r>
          <a:r>
            <a:rPr lang="en-US" sz="2400" u="sng" dirty="0">
              <a:latin typeface="+mj-lt"/>
              <a:cs typeface="Arial" panose="020B0604020202020204" pitchFamily="34" charset="0"/>
            </a:rPr>
            <a:t>except</a:t>
          </a:r>
          <a:r>
            <a:rPr lang="en-US" sz="2400" dirty="0">
              <a:latin typeface="+mj-lt"/>
              <a:cs typeface="Arial" panose="020B0604020202020204" pitchFamily="34" charset="0"/>
            </a:rPr>
            <a:t> CSEA 579</a:t>
          </a:r>
        </a:p>
      </dgm:t>
    </dgm:pt>
    <dgm:pt modelId="{AB53FFBC-DB9C-4194-97F6-512CF31B3E64}" type="parTrans" cxnId="{16D751F9-D71E-4E4F-BC0C-CD96CD07DC1D}">
      <dgm:prSet/>
      <dgm:spPr/>
      <dgm:t>
        <a:bodyPr/>
        <a:lstStyle/>
        <a:p>
          <a:endParaRPr lang="en-US">
            <a:latin typeface="+mj-lt"/>
          </a:endParaRPr>
        </a:p>
      </dgm:t>
    </dgm:pt>
    <dgm:pt modelId="{743A84D2-91B6-49C9-82DA-37DDD835C425}" type="sibTrans" cxnId="{16D751F9-D71E-4E4F-BC0C-CD96CD07DC1D}">
      <dgm:prSet/>
      <dgm:spPr/>
      <dgm:t>
        <a:bodyPr/>
        <a:lstStyle/>
        <a:p>
          <a:endParaRPr lang="en-US">
            <a:latin typeface="+mj-lt"/>
          </a:endParaRPr>
        </a:p>
      </dgm:t>
    </dgm:pt>
    <dgm:pt modelId="{0123AE9F-A6A8-4004-9346-D31349DFA7E7}">
      <dgm:prSet phldrT="[Text]" custT="1"/>
      <dgm:spPr/>
      <dgm:t>
        <a:bodyPr/>
        <a:lstStyle/>
        <a:p>
          <a:r>
            <a:rPr lang="en-US" sz="2400" dirty="0">
              <a:latin typeface="+mj-lt"/>
              <a:cs typeface="Arial" panose="020B0604020202020204" pitchFamily="34" charset="0"/>
            </a:rPr>
            <a:t>Quote #2(b) - All </a:t>
          </a:r>
          <a:r>
            <a:rPr lang="en-US" sz="2400" u="none" dirty="0">
              <a:latin typeface="+mj-lt"/>
              <a:cs typeface="Arial" panose="020B0604020202020204" pitchFamily="34" charset="0"/>
            </a:rPr>
            <a:t>CSEA 579 </a:t>
          </a:r>
          <a:r>
            <a:rPr lang="en-US" sz="2400" dirty="0">
              <a:latin typeface="+mj-lt"/>
              <a:cs typeface="Arial" panose="020B0604020202020204" pitchFamily="34" charset="0"/>
            </a:rPr>
            <a:t>Benefit Eligible Active Employees and Early Retirees</a:t>
          </a:r>
        </a:p>
      </dgm:t>
    </dgm:pt>
    <dgm:pt modelId="{AA2C52B6-9D35-4E52-A4D8-D99799879D1A}" type="parTrans" cxnId="{0D889771-8CC4-4CE7-A817-3A2463B58F0D}">
      <dgm:prSet/>
      <dgm:spPr/>
      <dgm:t>
        <a:bodyPr/>
        <a:lstStyle/>
        <a:p>
          <a:endParaRPr lang="en-US">
            <a:latin typeface="+mj-lt"/>
          </a:endParaRPr>
        </a:p>
      </dgm:t>
    </dgm:pt>
    <dgm:pt modelId="{971E6E75-5B31-4C7C-9C7C-325824C8279D}" type="sibTrans" cxnId="{0D889771-8CC4-4CE7-A817-3A2463B58F0D}">
      <dgm:prSet/>
      <dgm:spPr/>
      <dgm:t>
        <a:bodyPr/>
        <a:lstStyle/>
        <a:p>
          <a:endParaRPr lang="en-US">
            <a:latin typeface="+mj-lt"/>
          </a:endParaRPr>
        </a:p>
      </dgm:t>
    </dgm:pt>
    <dgm:pt modelId="{13821048-8909-47BE-A312-43AFAF477977}" type="pres">
      <dgm:prSet presAssocID="{B2C8F463-D802-44D9-A19B-F91BD5788AC1}" presName="Name0" presStyleCnt="0">
        <dgm:presLayoutVars>
          <dgm:dir/>
          <dgm:animLvl val="lvl"/>
          <dgm:resizeHandles val="exact"/>
        </dgm:presLayoutVars>
      </dgm:prSet>
      <dgm:spPr/>
    </dgm:pt>
    <dgm:pt modelId="{4C3C7FD1-1992-4C0E-A1FF-793E87616A93}" type="pres">
      <dgm:prSet presAssocID="{3CD3E60A-F4E8-4D4D-AEB1-C08E33FE11F2}" presName="composite" presStyleCnt="0"/>
      <dgm:spPr/>
    </dgm:pt>
    <dgm:pt modelId="{BA3ED83D-6473-4C40-9D66-1BB7D0D270FA}" type="pres">
      <dgm:prSet presAssocID="{3CD3E60A-F4E8-4D4D-AEB1-C08E33FE11F2}" presName="parTx" presStyleLbl="alignNode1" presStyleIdx="0" presStyleCnt="2">
        <dgm:presLayoutVars>
          <dgm:chMax val="0"/>
          <dgm:chPref val="0"/>
          <dgm:bulletEnabled val="1"/>
        </dgm:presLayoutVars>
      </dgm:prSet>
      <dgm:spPr/>
    </dgm:pt>
    <dgm:pt modelId="{41A5EB6A-C3B1-4F3E-9017-F234C50CF730}" type="pres">
      <dgm:prSet presAssocID="{3CD3E60A-F4E8-4D4D-AEB1-C08E33FE11F2}" presName="desTx" presStyleLbl="alignAccFollowNode1" presStyleIdx="0" presStyleCnt="2">
        <dgm:presLayoutVars>
          <dgm:bulletEnabled val="1"/>
        </dgm:presLayoutVars>
      </dgm:prSet>
      <dgm:spPr/>
    </dgm:pt>
    <dgm:pt modelId="{B3E4F9BA-B3F3-42C3-B0A9-AE5456D3B471}" type="pres">
      <dgm:prSet presAssocID="{9806FBDD-5F9E-425E-86F6-B4733B62644B}" presName="space" presStyleCnt="0"/>
      <dgm:spPr/>
    </dgm:pt>
    <dgm:pt modelId="{B494A808-65AA-4314-BEA6-768F591AA582}" type="pres">
      <dgm:prSet presAssocID="{34192CF2-3AD9-4A35-94D0-27A73F03955E}" presName="composite" presStyleCnt="0"/>
      <dgm:spPr/>
    </dgm:pt>
    <dgm:pt modelId="{60ADF370-8E64-4F44-AD27-0F48E7A53EE9}" type="pres">
      <dgm:prSet presAssocID="{34192CF2-3AD9-4A35-94D0-27A73F03955E}" presName="parTx" presStyleLbl="alignNode1" presStyleIdx="1" presStyleCnt="2" custLinFactNeighborX="1" custLinFactNeighborY="-849">
        <dgm:presLayoutVars>
          <dgm:chMax val="0"/>
          <dgm:chPref val="0"/>
          <dgm:bulletEnabled val="1"/>
        </dgm:presLayoutVars>
      </dgm:prSet>
      <dgm:spPr/>
    </dgm:pt>
    <dgm:pt modelId="{2F6CC3D9-465E-474E-996E-5BC81CE9522D}" type="pres">
      <dgm:prSet presAssocID="{34192CF2-3AD9-4A35-94D0-27A73F03955E}" presName="desTx" presStyleLbl="alignAccFollowNode1" presStyleIdx="1" presStyleCnt="2">
        <dgm:presLayoutVars>
          <dgm:bulletEnabled val="1"/>
        </dgm:presLayoutVars>
      </dgm:prSet>
      <dgm:spPr/>
    </dgm:pt>
  </dgm:ptLst>
  <dgm:cxnLst>
    <dgm:cxn modelId="{6A6FF506-9EF8-425E-9268-8F62CB1B37B1}" type="presOf" srcId="{B2C8F463-D802-44D9-A19B-F91BD5788AC1}" destId="{13821048-8909-47BE-A312-43AFAF477977}" srcOrd="0" destOrd="0" presId="urn:microsoft.com/office/officeart/2005/8/layout/hList1"/>
    <dgm:cxn modelId="{7E8D5016-1AEB-431E-A9BD-CB832AAD7C47}" type="presOf" srcId="{3CD3E60A-F4E8-4D4D-AEB1-C08E33FE11F2}" destId="{BA3ED83D-6473-4C40-9D66-1BB7D0D270FA}" srcOrd="0" destOrd="0" presId="urn:microsoft.com/office/officeart/2005/8/layout/hList1"/>
    <dgm:cxn modelId="{148A4F31-64C8-410B-8D6E-5D48E74FF8C9}" type="presOf" srcId="{34192CF2-3AD9-4A35-94D0-27A73F03955E}" destId="{60ADF370-8E64-4F44-AD27-0F48E7A53EE9}" srcOrd="0" destOrd="0" presId="urn:microsoft.com/office/officeart/2005/8/layout/hList1"/>
    <dgm:cxn modelId="{ED5AE86E-AE71-483A-AEF9-E619584225F8}" srcId="{B2C8F463-D802-44D9-A19B-F91BD5788AC1}" destId="{34192CF2-3AD9-4A35-94D0-27A73F03955E}" srcOrd="1" destOrd="0" parTransId="{193A5D85-B2B4-404E-8CF2-8A6FF4CBC731}" sibTransId="{8B7914E0-9880-46C7-924D-5AEEA6A64AAF}"/>
    <dgm:cxn modelId="{0D889771-8CC4-4CE7-A817-3A2463B58F0D}" srcId="{34192CF2-3AD9-4A35-94D0-27A73F03955E}" destId="{0123AE9F-A6A8-4004-9346-D31349DFA7E7}" srcOrd="1" destOrd="0" parTransId="{AA2C52B6-9D35-4E52-A4D8-D99799879D1A}" sibTransId="{971E6E75-5B31-4C7C-9C7C-325824C8279D}"/>
    <dgm:cxn modelId="{D10F6654-012A-4561-B790-233966B20DAA}" type="presOf" srcId="{44AFF8B8-7444-43C2-86D9-DA668B26FAB7}" destId="{2F6CC3D9-465E-474E-996E-5BC81CE9522D}" srcOrd="0" destOrd="0" presId="urn:microsoft.com/office/officeart/2005/8/layout/hList1"/>
    <dgm:cxn modelId="{56211DA5-EB11-454B-B7F3-DC49241B5184}" type="presOf" srcId="{3E6ADE54-273B-4CFA-9FBD-DB921D111CE0}" destId="{41A5EB6A-C3B1-4F3E-9017-F234C50CF730}" srcOrd="0" destOrd="0" presId="urn:microsoft.com/office/officeart/2005/8/layout/hList1"/>
    <dgm:cxn modelId="{9124B0C2-855E-423C-9574-D4BDA878D975}" type="presOf" srcId="{0123AE9F-A6A8-4004-9346-D31349DFA7E7}" destId="{2F6CC3D9-465E-474E-996E-5BC81CE9522D}" srcOrd="0" destOrd="1" presId="urn:microsoft.com/office/officeart/2005/8/layout/hList1"/>
    <dgm:cxn modelId="{19F3B9F2-8E76-48A3-BC8E-A33D2BE3321C}" srcId="{3CD3E60A-F4E8-4D4D-AEB1-C08E33FE11F2}" destId="{3E6ADE54-273B-4CFA-9FBD-DB921D111CE0}" srcOrd="0" destOrd="0" parTransId="{57004197-CB23-4F38-A540-77F3C10FE815}" sibTransId="{90427D67-4623-4E5A-A8A7-371ABEA90CBF}"/>
    <dgm:cxn modelId="{16D751F9-D71E-4E4F-BC0C-CD96CD07DC1D}" srcId="{34192CF2-3AD9-4A35-94D0-27A73F03955E}" destId="{44AFF8B8-7444-43C2-86D9-DA668B26FAB7}" srcOrd="0" destOrd="0" parTransId="{AB53FFBC-DB9C-4194-97F6-512CF31B3E64}" sibTransId="{743A84D2-91B6-49C9-82DA-37DDD835C425}"/>
    <dgm:cxn modelId="{F4E8DCFA-EC79-4047-A39B-CD654F807EF0}" srcId="{B2C8F463-D802-44D9-A19B-F91BD5788AC1}" destId="{3CD3E60A-F4E8-4D4D-AEB1-C08E33FE11F2}" srcOrd="0" destOrd="0" parTransId="{48E1EBE3-023A-47B0-93C0-634669AA532B}" sibTransId="{9806FBDD-5F9E-425E-86F6-B4733B62644B}"/>
    <dgm:cxn modelId="{B94C8722-9FCA-4D35-B0BF-B4E7CDE7B6B0}" type="presParOf" srcId="{13821048-8909-47BE-A312-43AFAF477977}" destId="{4C3C7FD1-1992-4C0E-A1FF-793E87616A93}" srcOrd="0" destOrd="0" presId="urn:microsoft.com/office/officeart/2005/8/layout/hList1"/>
    <dgm:cxn modelId="{35D5F983-F60E-47E2-AE8C-ACFE9E9E533D}" type="presParOf" srcId="{4C3C7FD1-1992-4C0E-A1FF-793E87616A93}" destId="{BA3ED83D-6473-4C40-9D66-1BB7D0D270FA}" srcOrd="0" destOrd="0" presId="urn:microsoft.com/office/officeart/2005/8/layout/hList1"/>
    <dgm:cxn modelId="{D0085D66-E2F9-44DD-9649-DAE8F4BD2661}" type="presParOf" srcId="{4C3C7FD1-1992-4C0E-A1FF-793E87616A93}" destId="{41A5EB6A-C3B1-4F3E-9017-F234C50CF730}" srcOrd="1" destOrd="0" presId="urn:microsoft.com/office/officeart/2005/8/layout/hList1"/>
    <dgm:cxn modelId="{C634D22A-D08D-4987-86D5-4A9D3D2C7A30}" type="presParOf" srcId="{13821048-8909-47BE-A312-43AFAF477977}" destId="{B3E4F9BA-B3F3-42C3-B0A9-AE5456D3B471}" srcOrd="1" destOrd="0" presId="urn:microsoft.com/office/officeart/2005/8/layout/hList1"/>
    <dgm:cxn modelId="{5560AEF7-B109-4D57-8757-1FEB02BCCEE0}" type="presParOf" srcId="{13821048-8909-47BE-A312-43AFAF477977}" destId="{B494A808-65AA-4314-BEA6-768F591AA582}" srcOrd="2" destOrd="0" presId="urn:microsoft.com/office/officeart/2005/8/layout/hList1"/>
    <dgm:cxn modelId="{401B0556-52BB-4F75-AF4F-B722ECAEEC63}" type="presParOf" srcId="{B494A808-65AA-4314-BEA6-768F591AA582}" destId="{60ADF370-8E64-4F44-AD27-0F48E7A53EE9}" srcOrd="0" destOrd="0" presId="urn:microsoft.com/office/officeart/2005/8/layout/hList1"/>
    <dgm:cxn modelId="{00652D36-6CB0-451C-8FC9-06FE86BF9FEF}" type="presParOf" srcId="{B494A808-65AA-4314-BEA6-768F591AA582}" destId="{2F6CC3D9-465E-474E-996E-5BC81CE952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05A38-EB36-40D5-837C-8C6642C20881}">
      <dsp:nvSpPr>
        <dsp:cNvPr id="0" name=""/>
        <dsp:cNvSpPr/>
      </dsp:nvSpPr>
      <dsp:spPr>
        <a:xfrm>
          <a:off x="0" y="369245"/>
          <a:ext cx="11315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570E3-CBE3-4009-9236-07F27083B585}">
      <dsp:nvSpPr>
        <dsp:cNvPr id="0" name=""/>
        <dsp:cNvSpPr/>
      </dsp:nvSpPr>
      <dsp:spPr>
        <a:xfrm>
          <a:off x="565785" y="29765"/>
          <a:ext cx="79209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022350" rtl="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District / JBC / Keenan’s </a:t>
          </a:r>
          <a:r>
            <a:rPr lang="en-US" sz="2300" kern="1200" dirty="0">
              <a:latin typeface="Arial" panose="020B0604020202020204" pitchFamily="34" charset="0"/>
              <a:cs typeface="Arial" panose="020B0604020202020204" pitchFamily="34" charset="0"/>
            </a:rPr>
            <a:t>Roles</a:t>
          </a:r>
        </a:p>
      </dsp:txBody>
      <dsp:txXfrm>
        <a:off x="598929" y="62909"/>
        <a:ext cx="7854702" cy="612672"/>
      </dsp:txXfrm>
    </dsp:sp>
    <dsp:sp modelId="{4BDD7887-CC25-43B4-ACD4-8A5F29EDCEA5}">
      <dsp:nvSpPr>
        <dsp:cNvPr id="0" name=""/>
        <dsp:cNvSpPr/>
      </dsp:nvSpPr>
      <dsp:spPr>
        <a:xfrm>
          <a:off x="0" y="1412525"/>
          <a:ext cx="11315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2C685-87B2-4786-B141-D7AB0B34F803}">
      <dsp:nvSpPr>
        <dsp:cNvPr id="0" name=""/>
        <dsp:cNvSpPr/>
      </dsp:nvSpPr>
      <dsp:spPr>
        <a:xfrm>
          <a:off x="565785" y="1073045"/>
          <a:ext cx="79209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022350" rtl="0">
            <a:lnSpc>
              <a:spcPct val="90000"/>
            </a:lnSpc>
            <a:spcBef>
              <a:spcPct val="0"/>
            </a:spcBef>
            <a:spcAft>
              <a:spcPct val="35000"/>
            </a:spcAft>
            <a:buNone/>
          </a:pPr>
          <a:r>
            <a:rPr lang="en-US" sz="2300" kern="1200" dirty="0"/>
            <a:t>Overview of Marketing Process	</a:t>
          </a:r>
        </a:p>
      </dsp:txBody>
      <dsp:txXfrm>
        <a:off x="598929" y="1106189"/>
        <a:ext cx="7854702" cy="612672"/>
      </dsp:txXfrm>
    </dsp:sp>
    <dsp:sp modelId="{F5A769B9-9795-4C24-8407-5F14FCD1034B}">
      <dsp:nvSpPr>
        <dsp:cNvPr id="0" name=""/>
        <dsp:cNvSpPr/>
      </dsp:nvSpPr>
      <dsp:spPr>
        <a:xfrm>
          <a:off x="0" y="2455805"/>
          <a:ext cx="11315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D82D9F-25AF-41CF-9C50-9A254CF005DB}">
      <dsp:nvSpPr>
        <dsp:cNvPr id="0" name=""/>
        <dsp:cNvSpPr/>
      </dsp:nvSpPr>
      <dsp:spPr>
        <a:xfrm>
          <a:off x="565785" y="2116325"/>
          <a:ext cx="79209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022350" rtl="0">
            <a:lnSpc>
              <a:spcPct val="90000"/>
            </a:lnSpc>
            <a:spcBef>
              <a:spcPct val="0"/>
            </a:spcBef>
            <a:spcAft>
              <a:spcPct val="35000"/>
            </a:spcAft>
            <a:buNone/>
          </a:pPr>
          <a:r>
            <a:rPr lang="en-US" sz="2300" kern="1200" dirty="0"/>
            <a:t>Medical Marketing Timeline </a:t>
          </a:r>
        </a:p>
      </dsp:txBody>
      <dsp:txXfrm>
        <a:off x="598929" y="2149469"/>
        <a:ext cx="7854702" cy="612672"/>
      </dsp:txXfrm>
    </dsp:sp>
    <dsp:sp modelId="{6825353D-F941-4C75-99AB-A3F1B8AEC862}">
      <dsp:nvSpPr>
        <dsp:cNvPr id="0" name=""/>
        <dsp:cNvSpPr/>
      </dsp:nvSpPr>
      <dsp:spPr>
        <a:xfrm>
          <a:off x="0" y="3499085"/>
          <a:ext cx="11315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9DCAE-7AAC-4EA9-B429-7F3C8A100245}">
      <dsp:nvSpPr>
        <dsp:cNvPr id="0" name=""/>
        <dsp:cNvSpPr/>
      </dsp:nvSpPr>
      <dsp:spPr>
        <a:xfrm>
          <a:off x="565785" y="3159605"/>
          <a:ext cx="79209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Calibri Light" panose="020F0302020204030204"/>
            </a:rPr>
            <a:t>Discussion Items</a:t>
          </a:r>
        </a:p>
      </dsp:txBody>
      <dsp:txXfrm>
        <a:off x="598929" y="3192749"/>
        <a:ext cx="785470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281FA-C81C-4493-BD3F-6CEC5F673C05}">
      <dsp:nvSpPr>
        <dsp:cNvPr id="0" name=""/>
        <dsp:cNvSpPr/>
      </dsp:nvSpPr>
      <dsp:spPr>
        <a:xfrm>
          <a:off x="2292148" y="1126693"/>
          <a:ext cx="1432076" cy="1238804"/>
        </a:xfrm>
        <a:prstGeom prst="hexagon">
          <a:avLst>
            <a:gd name="adj" fmla="val 28570"/>
            <a:gd name="vf" fmla="val 11547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Pool Markets</a:t>
          </a:r>
        </a:p>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endParaRPr lang="en-US" sz="1300" kern="1200" dirty="0"/>
        </a:p>
      </dsp:txBody>
      <dsp:txXfrm>
        <a:off x="2529463" y="1331980"/>
        <a:ext cx="957446" cy="828230"/>
      </dsp:txXfrm>
    </dsp:sp>
    <dsp:sp modelId="{C4EFB26E-D592-4A6D-A7D4-B17A455AACCF}">
      <dsp:nvSpPr>
        <dsp:cNvPr id="0" name=""/>
        <dsp:cNvSpPr/>
      </dsp:nvSpPr>
      <dsp:spPr>
        <a:xfrm>
          <a:off x="3188903" y="534009"/>
          <a:ext cx="540318" cy="4655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AB6C3-D2A8-43AB-8846-501F904E3621}">
      <dsp:nvSpPr>
        <dsp:cNvPr id="0" name=""/>
        <dsp:cNvSpPr/>
      </dsp:nvSpPr>
      <dsp:spPr>
        <a:xfrm>
          <a:off x="2424063" y="0"/>
          <a:ext cx="1173576" cy="1015281"/>
        </a:xfrm>
        <a:prstGeom prst="hexagon">
          <a:avLst>
            <a:gd name="adj" fmla="val 28570"/>
            <a:gd name="vf" fmla="val 11547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VEBA</a:t>
          </a:r>
        </a:p>
      </dsp:txBody>
      <dsp:txXfrm>
        <a:off x="2618550" y="168254"/>
        <a:ext cx="784602" cy="678773"/>
      </dsp:txXfrm>
    </dsp:sp>
    <dsp:sp modelId="{94B8EBB2-CDEA-43E3-8E69-95501EFF8975}">
      <dsp:nvSpPr>
        <dsp:cNvPr id="0" name=""/>
        <dsp:cNvSpPr/>
      </dsp:nvSpPr>
      <dsp:spPr>
        <a:xfrm>
          <a:off x="3819497" y="1404350"/>
          <a:ext cx="540318" cy="4655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849E4-8B0A-48F7-9EFB-4FB1F4E30AD3}">
      <dsp:nvSpPr>
        <dsp:cNvPr id="0" name=""/>
        <dsp:cNvSpPr/>
      </dsp:nvSpPr>
      <dsp:spPr>
        <a:xfrm>
          <a:off x="3500369" y="624466"/>
          <a:ext cx="1173576" cy="1015281"/>
        </a:xfrm>
        <a:prstGeom prst="hexagon">
          <a:avLst>
            <a:gd name="adj" fmla="val 28570"/>
            <a:gd name="vf" fmla="val 115470"/>
          </a:avLst>
        </a:prstGeom>
        <a:solidFill>
          <a:schemeClr val="accent2">
            <a:shade val="80000"/>
            <a:hueOff val="-79740"/>
            <a:satOff val="-6954"/>
            <a:lumOff val="7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SISC</a:t>
          </a:r>
        </a:p>
      </dsp:txBody>
      <dsp:txXfrm>
        <a:off x="3694856" y="792720"/>
        <a:ext cx="784602" cy="678773"/>
      </dsp:txXfrm>
    </dsp:sp>
    <dsp:sp modelId="{41130EAC-9FBA-41A0-BCBC-A440A0FEEE85}">
      <dsp:nvSpPr>
        <dsp:cNvPr id="0" name=""/>
        <dsp:cNvSpPr/>
      </dsp:nvSpPr>
      <dsp:spPr>
        <a:xfrm>
          <a:off x="3381446" y="2386802"/>
          <a:ext cx="540318" cy="4655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D9F88-4842-4E95-A6F4-0773F228CA5C}">
      <dsp:nvSpPr>
        <dsp:cNvPr id="0" name=""/>
        <dsp:cNvSpPr/>
      </dsp:nvSpPr>
      <dsp:spPr>
        <a:xfrm>
          <a:off x="3500369" y="1852094"/>
          <a:ext cx="1173576" cy="1015281"/>
        </a:xfrm>
        <a:prstGeom prst="hexagon">
          <a:avLst>
            <a:gd name="adj" fmla="val 28570"/>
            <a:gd name="vf" fmla="val 115470"/>
          </a:avLst>
        </a:prstGeom>
        <a:solidFill>
          <a:schemeClr val="accent2">
            <a:shade val="80000"/>
            <a:hueOff val="-159479"/>
            <a:satOff val="-13907"/>
            <a:lumOff val="145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REEP</a:t>
          </a:r>
        </a:p>
      </dsp:txBody>
      <dsp:txXfrm>
        <a:off x="3694856" y="2020348"/>
        <a:ext cx="784602" cy="678773"/>
      </dsp:txXfrm>
    </dsp:sp>
    <dsp:sp modelId="{4ADFD30A-74B6-407B-91CB-CD23DEB1ABE2}">
      <dsp:nvSpPr>
        <dsp:cNvPr id="0" name=""/>
        <dsp:cNvSpPr/>
      </dsp:nvSpPr>
      <dsp:spPr>
        <a:xfrm>
          <a:off x="2294813" y="2488784"/>
          <a:ext cx="540318" cy="4655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54D58-272E-413D-9C7E-0249D1136849}">
      <dsp:nvSpPr>
        <dsp:cNvPr id="0" name=""/>
        <dsp:cNvSpPr/>
      </dsp:nvSpPr>
      <dsp:spPr>
        <a:xfrm>
          <a:off x="2424063" y="2477259"/>
          <a:ext cx="1173576" cy="1015281"/>
        </a:xfrm>
        <a:prstGeom prst="hexagon">
          <a:avLst>
            <a:gd name="adj" fmla="val 28570"/>
            <a:gd name="vf" fmla="val 115470"/>
          </a:avLst>
        </a:prstGeom>
        <a:solidFill>
          <a:schemeClr val="accent2">
            <a:shade val="80000"/>
            <a:hueOff val="-239219"/>
            <a:satOff val="-20861"/>
            <a:lumOff val="218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ASCIP</a:t>
          </a:r>
        </a:p>
      </dsp:txBody>
      <dsp:txXfrm>
        <a:off x="2618550" y="2645513"/>
        <a:ext cx="784602" cy="678773"/>
      </dsp:txXfrm>
    </dsp:sp>
    <dsp:sp modelId="{AB1BBEE5-965E-4E3F-9F00-6A120AD1EBF4}">
      <dsp:nvSpPr>
        <dsp:cNvPr id="0" name=""/>
        <dsp:cNvSpPr/>
      </dsp:nvSpPr>
      <dsp:spPr>
        <a:xfrm>
          <a:off x="1653893" y="1618792"/>
          <a:ext cx="540318" cy="4655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6C748-AE2D-47E5-B4D7-8F5C17E8CDAE}">
      <dsp:nvSpPr>
        <dsp:cNvPr id="0" name=""/>
        <dsp:cNvSpPr/>
      </dsp:nvSpPr>
      <dsp:spPr>
        <a:xfrm>
          <a:off x="1342760" y="1852793"/>
          <a:ext cx="1173576" cy="1015281"/>
        </a:xfrm>
        <a:prstGeom prst="hexagon">
          <a:avLst>
            <a:gd name="adj" fmla="val 28570"/>
            <a:gd name="vf" fmla="val 115470"/>
          </a:avLst>
        </a:prstGeom>
        <a:solidFill>
          <a:schemeClr val="accent2">
            <a:shade val="80000"/>
            <a:hueOff val="-318959"/>
            <a:satOff val="-27814"/>
            <a:lumOff val="291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CVT</a:t>
          </a:r>
        </a:p>
      </dsp:txBody>
      <dsp:txXfrm>
        <a:off x="1537247" y="2021047"/>
        <a:ext cx="784602" cy="678773"/>
      </dsp:txXfrm>
    </dsp:sp>
    <dsp:sp modelId="{2B7DD3D0-C6D1-4A37-BD58-93ACF0FA8D80}">
      <dsp:nvSpPr>
        <dsp:cNvPr id="0" name=""/>
        <dsp:cNvSpPr/>
      </dsp:nvSpPr>
      <dsp:spPr>
        <a:xfrm>
          <a:off x="1342760" y="623069"/>
          <a:ext cx="1173576" cy="1015281"/>
        </a:xfrm>
        <a:prstGeom prst="hexagon">
          <a:avLst>
            <a:gd name="adj" fmla="val 28570"/>
            <a:gd name="vf" fmla="val 115470"/>
          </a:avLst>
        </a:prstGeom>
        <a:solidFill>
          <a:schemeClr val="accent2">
            <a:shade val="80000"/>
            <a:hueOff val="-398698"/>
            <a:satOff val="-34768"/>
            <a:lumOff val="364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CSEBA</a:t>
          </a:r>
        </a:p>
      </dsp:txBody>
      <dsp:txXfrm>
        <a:off x="1537247" y="791323"/>
        <a:ext cx="784602" cy="678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281FA-C81C-4493-BD3F-6CEC5F673C05}">
      <dsp:nvSpPr>
        <dsp:cNvPr id="0" name=""/>
        <dsp:cNvSpPr/>
      </dsp:nvSpPr>
      <dsp:spPr>
        <a:xfrm>
          <a:off x="2205422" y="1168488"/>
          <a:ext cx="1485199" cy="1284757"/>
        </a:xfrm>
        <a:prstGeom prst="hexagon">
          <a:avLst>
            <a:gd name="adj" fmla="val 28570"/>
            <a:gd name="vf" fmla="val 11547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Carrier Markets</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dsp:txBody>
      <dsp:txXfrm>
        <a:off x="2451540" y="1381390"/>
        <a:ext cx="992963" cy="858953"/>
      </dsp:txXfrm>
    </dsp:sp>
    <dsp:sp modelId="{C4EFB26E-D592-4A6D-A7D4-B17A455AACCF}">
      <dsp:nvSpPr>
        <dsp:cNvPr id="0" name=""/>
        <dsp:cNvSpPr/>
      </dsp:nvSpPr>
      <dsp:spPr>
        <a:xfrm>
          <a:off x="3135442" y="553818"/>
          <a:ext cx="560361" cy="48282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AB6C3-D2A8-43AB-8846-501F904E3621}">
      <dsp:nvSpPr>
        <dsp:cNvPr id="0" name=""/>
        <dsp:cNvSpPr/>
      </dsp:nvSpPr>
      <dsp:spPr>
        <a:xfrm>
          <a:off x="2342230" y="0"/>
          <a:ext cx="1217110" cy="1052943"/>
        </a:xfrm>
        <a:prstGeom prst="hexagon">
          <a:avLst>
            <a:gd name="adj" fmla="val 28570"/>
            <a:gd name="vf" fmla="val 11547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Kaiser Permanente</a:t>
          </a:r>
        </a:p>
      </dsp:txBody>
      <dsp:txXfrm>
        <a:off x="2543931" y="174495"/>
        <a:ext cx="813708" cy="703953"/>
      </dsp:txXfrm>
    </dsp:sp>
    <dsp:sp modelId="{94B8EBB2-CDEA-43E3-8E69-95501EFF8975}">
      <dsp:nvSpPr>
        <dsp:cNvPr id="0" name=""/>
        <dsp:cNvSpPr/>
      </dsp:nvSpPr>
      <dsp:spPr>
        <a:xfrm>
          <a:off x="3789428" y="1456445"/>
          <a:ext cx="560361" cy="48282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849E4-8B0A-48F7-9EFB-4FB1F4E30AD3}">
      <dsp:nvSpPr>
        <dsp:cNvPr id="0" name=""/>
        <dsp:cNvSpPr/>
      </dsp:nvSpPr>
      <dsp:spPr>
        <a:xfrm>
          <a:off x="3458462" y="647630"/>
          <a:ext cx="1217110" cy="1052943"/>
        </a:xfrm>
        <a:prstGeom prst="hexagon">
          <a:avLst>
            <a:gd name="adj" fmla="val 28570"/>
            <a:gd name="vf" fmla="val 115470"/>
          </a:avLst>
        </a:prstGeom>
        <a:solidFill>
          <a:schemeClr val="accent1">
            <a:shade val="80000"/>
            <a:hueOff val="77990"/>
            <a:satOff val="-7372"/>
            <a:lumOff val="79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Anthem Blue Cross</a:t>
          </a:r>
        </a:p>
      </dsp:txBody>
      <dsp:txXfrm>
        <a:off x="3660163" y="822125"/>
        <a:ext cx="813708" cy="703953"/>
      </dsp:txXfrm>
    </dsp:sp>
    <dsp:sp modelId="{41130EAC-9FBA-41A0-BCBC-A440A0FEEE85}">
      <dsp:nvSpPr>
        <dsp:cNvPr id="0" name=""/>
        <dsp:cNvSpPr/>
      </dsp:nvSpPr>
      <dsp:spPr>
        <a:xfrm>
          <a:off x="3335127" y="2475341"/>
          <a:ext cx="560361" cy="48282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D9F88-4842-4E95-A6F4-0773F228CA5C}">
      <dsp:nvSpPr>
        <dsp:cNvPr id="0" name=""/>
        <dsp:cNvSpPr/>
      </dsp:nvSpPr>
      <dsp:spPr>
        <a:xfrm>
          <a:off x="3458462" y="1920798"/>
          <a:ext cx="1217110" cy="1052943"/>
        </a:xfrm>
        <a:prstGeom prst="hexagon">
          <a:avLst>
            <a:gd name="adj" fmla="val 28570"/>
            <a:gd name="vf" fmla="val 115470"/>
          </a:avLst>
        </a:prstGeom>
        <a:solidFill>
          <a:schemeClr val="accent1">
            <a:shade val="80000"/>
            <a:hueOff val="155981"/>
            <a:satOff val="-14744"/>
            <a:lumOff val="158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Blue Shield</a:t>
          </a:r>
        </a:p>
      </dsp:txBody>
      <dsp:txXfrm>
        <a:off x="3660163" y="2095293"/>
        <a:ext cx="813708" cy="703953"/>
      </dsp:txXfrm>
    </dsp:sp>
    <dsp:sp modelId="{4ADFD30A-74B6-407B-91CB-CD23DEB1ABE2}">
      <dsp:nvSpPr>
        <dsp:cNvPr id="0" name=""/>
        <dsp:cNvSpPr/>
      </dsp:nvSpPr>
      <dsp:spPr>
        <a:xfrm>
          <a:off x="2208186" y="2581106"/>
          <a:ext cx="560361" cy="48282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54D58-272E-413D-9C7E-0249D1136849}">
      <dsp:nvSpPr>
        <dsp:cNvPr id="0" name=""/>
        <dsp:cNvSpPr/>
      </dsp:nvSpPr>
      <dsp:spPr>
        <a:xfrm>
          <a:off x="2342230" y="2569153"/>
          <a:ext cx="1217110" cy="1052943"/>
        </a:xfrm>
        <a:prstGeom prst="hexagon">
          <a:avLst>
            <a:gd name="adj" fmla="val 28570"/>
            <a:gd name="vf" fmla="val 115470"/>
          </a:avLst>
        </a:prstGeom>
        <a:solidFill>
          <a:schemeClr val="accent1">
            <a:shade val="80000"/>
            <a:hueOff val="233971"/>
            <a:satOff val="-22117"/>
            <a:lumOff val="23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United Health Care</a:t>
          </a:r>
        </a:p>
      </dsp:txBody>
      <dsp:txXfrm>
        <a:off x="2543931" y="2743648"/>
        <a:ext cx="813708" cy="703953"/>
      </dsp:txXfrm>
    </dsp:sp>
    <dsp:sp modelId="{AB1BBEE5-965E-4E3F-9F00-6A120AD1EBF4}">
      <dsp:nvSpPr>
        <dsp:cNvPr id="0" name=""/>
        <dsp:cNvSpPr/>
      </dsp:nvSpPr>
      <dsp:spPr>
        <a:xfrm>
          <a:off x="1543491" y="1678841"/>
          <a:ext cx="560361" cy="48282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6C748-AE2D-47E5-B4D7-8F5C17E8CDAE}">
      <dsp:nvSpPr>
        <dsp:cNvPr id="0" name=""/>
        <dsp:cNvSpPr/>
      </dsp:nvSpPr>
      <dsp:spPr>
        <a:xfrm>
          <a:off x="1220816" y="1921522"/>
          <a:ext cx="1217110" cy="1052943"/>
        </a:xfrm>
        <a:prstGeom prst="hexagon">
          <a:avLst>
            <a:gd name="adj" fmla="val 28570"/>
            <a:gd name="vf" fmla="val 115470"/>
          </a:avLst>
        </a:prstGeom>
        <a:solidFill>
          <a:schemeClr val="accent1">
            <a:shade val="80000"/>
            <a:hueOff val="311962"/>
            <a:satOff val="-29489"/>
            <a:lumOff val="315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Aetna</a:t>
          </a:r>
        </a:p>
      </dsp:txBody>
      <dsp:txXfrm>
        <a:off x="1422517" y="2096017"/>
        <a:ext cx="813708" cy="703953"/>
      </dsp:txXfrm>
    </dsp:sp>
    <dsp:sp modelId="{2B7DD3D0-C6D1-4A37-BD58-93ACF0FA8D80}">
      <dsp:nvSpPr>
        <dsp:cNvPr id="0" name=""/>
        <dsp:cNvSpPr/>
      </dsp:nvSpPr>
      <dsp:spPr>
        <a:xfrm>
          <a:off x="1220816" y="646182"/>
          <a:ext cx="1217110" cy="1052943"/>
        </a:xfrm>
        <a:prstGeom prst="hexagon">
          <a:avLst>
            <a:gd name="adj" fmla="val 28570"/>
            <a:gd name="vf" fmla="val 115470"/>
          </a:avLst>
        </a:prstGeom>
        <a:solidFill>
          <a:schemeClr val="accent1">
            <a:shade val="80000"/>
            <a:hueOff val="389952"/>
            <a:satOff val="-36861"/>
            <a:lumOff val="394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CIGNA</a:t>
          </a:r>
        </a:p>
      </dsp:txBody>
      <dsp:txXfrm>
        <a:off x="1422517" y="820677"/>
        <a:ext cx="813708" cy="703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8460F-64F5-40A7-9FB7-01109A10A973}">
      <dsp:nvSpPr>
        <dsp:cNvPr id="0" name=""/>
        <dsp:cNvSpPr/>
      </dsp:nvSpPr>
      <dsp:spPr>
        <a:xfrm>
          <a:off x="-230888" y="0"/>
          <a:ext cx="9618344" cy="12325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#1: Purchasing Power – The Power of Size</a:t>
          </a:r>
        </a:p>
      </dsp:txBody>
      <dsp:txXfrm>
        <a:off x="-194788" y="36100"/>
        <a:ext cx="8288342" cy="1160335"/>
      </dsp:txXfrm>
    </dsp:sp>
    <dsp:sp modelId="{F7CAEE4A-E9B4-4BB6-94D4-CF6683AED75D}">
      <dsp:nvSpPr>
        <dsp:cNvPr id="0" name=""/>
        <dsp:cNvSpPr/>
      </dsp:nvSpPr>
      <dsp:spPr>
        <a:xfrm>
          <a:off x="-105029" y="1437957"/>
          <a:ext cx="11063981" cy="12325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#2: Kaiser Concentration – Break-In/Break-Away Policy</a:t>
          </a:r>
        </a:p>
      </dsp:txBody>
      <dsp:txXfrm>
        <a:off x="-68929" y="1474057"/>
        <a:ext cx="9093987" cy="1160335"/>
      </dsp:txXfrm>
    </dsp:sp>
    <dsp:sp modelId="{CD3E52F5-5FEF-4B7A-9529-5C8FE25FDE7A}">
      <dsp:nvSpPr>
        <dsp:cNvPr id="0" name=""/>
        <dsp:cNvSpPr/>
      </dsp:nvSpPr>
      <dsp:spPr>
        <a:xfrm>
          <a:off x="542913" y="2802024"/>
          <a:ext cx="10541897" cy="12325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#3: Markets – Pools vs. Direct</a:t>
          </a:r>
        </a:p>
      </dsp:txBody>
      <dsp:txXfrm>
        <a:off x="579013" y="2838124"/>
        <a:ext cx="8661456" cy="1160335"/>
      </dsp:txXfrm>
    </dsp:sp>
    <dsp:sp modelId="{856AE2FD-C5B6-429A-A32A-E7CECD97B5A1}">
      <dsp:nvSpPr>
        <dsp:cNvPr id="0" name=""/>
        <dsp:cNvSpPr/>
      </dsp:nvSpPr>
      <dsp:spPr>
        <a:xfrm>
          <a:off x="8586308" y="934672"/>
          <a:ext cx="801147" cy="80114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66566" y="934672"/>
        <a:ext cx="440631" cy="602863"/>
      </dsp:txXfrm>
    </dsp:sp>
    <dsp:sp modelId="{A5B9FCC1-CC7D-42E6-85E9-2F4B62DF1A01}">
      <dsp:nvSpPr>
        <dsp:cNvPr id="0" name=""/>
        <dsp:cNvSpPr/>
      </dsp:nvSpPr>
      <dsp:spPr>
        <a:xfrm>
          <a:off x="9434985" y="2364412"/>
          <a:ext cx="801147" cy="80114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615243" y="2364412"/>
        <a:ext cx="440631" cy="602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ED83D-6473-4C40-9D66-1BB7D0D270FA}">
      <dsp:nvSpPr>
        <dsp:cNvPr id="0" name=""/>
        <dsp:cNvSpPr/>
      </dsp:nvSpPr>
      <dsp:spPr>
        <a:xfrm>
          <a:off x="44" y="2012"/>
          <a:ext cx="4218963" cy="138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cs typeface="Arial" panose="020B0604020202020204" pitchFamily="34" charset="0"/>
            </a:rPr>
            <a:t>Quote #1</a:t>
          </a:r>
        </a:p>
      </dsp:txBody>
      <dsp:txXfrm>
        <a:off x="44" y="2012"/>
        <a:ext cx="4218963" cy="1382400"/>
      </dsp:txXfrm>
    </dsp:sp>
    <dsp:sp modelId="{41A5EB6A-C3B1-4F3E-9017-F234C50CF730}">
      <dsp:nvSpPr>
        <dsp:cNvPr id="0" name=""/>
        <dsp:cNvSpPr/>
      </dsp:nvSpPr>
      <dsp:spPr>
        <a:xfrm>
          <a:off x="44" y="1384412"/>
          <a:ext cx="4218963" cy="2766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All Benefit Eligible Active Employees and Early Retirees</a:t>
          </a:r>
        </a:p>
      </dsp:txBody>
      <dsp:txXfrm>
        <a:off x="44" y="1384412"/>
        <a:ext cx="4218963" cy="2766960"/>
      </dsp:txXfrm>
    </dsp:sp>
    <dsp:sp modelId="{60ADF370-8E64-4F44-AD27-0F48E7A53EE9}">
      <dsp:nvSpPr>
        <dsp:cNvPr id="0" name=""/>
        <dsp:cNvSpPr/>
      </dsp:nvSpPr>
      <dsp:spPr>
        <a:xfrm>
          <a:off x="4809704" y="0"/>
          <a:ext cx="4218963" cy="138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rPr>
            <a:t>Quote #2</a:t>
          </a:r>
        </a:p>
      </dsp:txBody>
      <dsp:txXfrm>
        <a:off x="4809704" y="0"/>
        <a:ext cx="4218963" cy="1382400"/>
      </dsp:txXfrm>
    </dsp:sp>
    <dsp:sp modelId="{2F6CC3D9-465E-474E-996E-5BC81CE9522D}">
      <dsp:nvSpPr>
        <dsp:cNvPr id="0" name=""/>
        <dsp:cNvSpPr/>
      </dsp:nvSpPr>
      <dsp:spPr>
        <a:xfrm>
          <a:off x="4809661" y="1384412"/>
          <a:ext cx="4218963" cy="2766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Quote #2(a) - All Benefit Eligible Active Employees and Early Retirees </a:t>
          </a:r>
          <a:r>
            <a:rPr lang="en-US" sz="2400" u="sng" kern="1200" dirty="0">
              <a:latin typeface="+mj-lt"/>
              <a:cs typeface="Arial" panose="020B0604020202020204" pitchFamily="34" charset="0"/>
            </a:rPr>
            <a:t>except</a:t>
          </a:r>
          <a:r>
            <a:rPr lang="en-US" sz="2400" kern="1200" dirty="0">
              <a:latin typeface="+mj-lt"/>
              <a:cs typeface="Arial" panose="020B0604020202020204" pitchFamily="34" charset="0"/>
            </a:rPr>
            <a:t> CSEA 579</a:t>
          </a:r>
        </a:p>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Quote #2(b) - All </a:t>
          </a:r>
          <a:r>
            <a:rPr lang="en-US" sz="2400" u="none" kern="1200" dirty="0">
              <a:latin typeface="+mj-lt"/>
              <a:cs typeface="Arial" panose="020B0604020202020204" pitchFamily="34" charset="0"/>
            </a:rPr>
            <a:t>CSEA 579 </a:t>
          </a:r>
          <a:r>
            <a:rPr lang="en-US" sz="2400" kern="1200" dirty="0">
              <a:latin typeface="+mj-lt"/>
              <a:cs typeface="Arial" panose="020B0604020202020204" pitchFamily="34" charset="0"/>
            </a:rPr>
            <a:t>Benefit Eligible Active Employees and Early Retirees</a:t>
          </a:r>
        </a:p>
      </dsp:txBody>
      <dsp:txXfrm>
        <a:off x="4809661" y="1384412"/>
        <a:ext cx="4218963" cy="27669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13887-EF01-4391-973E-7047AC95E33B}"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5D7A9-1A8F-4790-B6D7-D23880C6B0C1}" type="slidenum">
              <a:rPr lang="en-US" smtClean="0"/>
              <a:t>‹#›</a:t>
            </a:fld>
            <a:endParaRPr lang="en-US"/>
          </a:p>
        </p:txBody>
      </p:sp>
    </p:spTree>
    <p:extLst>
      <p:ext uri="{BB962C8B-B14F-4D97-AF65-F5344CB8AC3E}">
        <p14:creationId xmlns:p14="http://schemas.microsoft.com/office/powerpoint/2010/main" val="41393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4</a:t>
            </a:fld>
            <a:endParaRPr lang="en-US"/>
          </a:p>
        </p:txBody>
      </p:sp>
    </p:spTree>
    <p:extLst>
      <p:ext uri="{BB962C8B-B14F-4D97-AF65-F5344CB8AC3E}">
        <p14:creationId xmlns:p14="http://schemas.microsoft.com/office/powerpoint/2010/main" val="399434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0E9B7-BD96-4F0E-8F9D-D77023C13F03}" type="slidenum">
              <a:rPr lang="en-US" smtClean="0"/>
              <a:t>6</a:t>
            </a:fld>
            <a:endParaRPr lang="en-US"/>
          </a:p>
        </p:txBody>
      </p:sp>
    </p:spTree>
    <p:extLst>
      <p:ext uri="{BB962C8B-B14F-4D97-AF65-F5344CB8AC3E}">
        <p14:creationId xmlns:p14="http://schemas.microsoft.com/office/powerpoint/2010/main" val="234822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0E9B7-BD96-4F0E-8F9D-D77023C13F03}" type="slidenum">
              <a:rPr lang="en-US" smtClean="0"/>
              <a:t>7</a:t>
            </a:fld>
            <a:endParaRPr lang="en-US"/>
          </a:p>
        </p:txBody>
      </p:sp>
    </p:spTree>
    <p:extLst>
      <p:ext uri="{BB962C8B-B14F-4D97-AF65-F5344CB8AC3E}">
        <p14:creationId xmlns:p14="http://schemas.microsoft.com/office/powerpoint/2010/main" val="275431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0E9B7-BD96-4F0E-8F9D-D77023C13F03}" type="slidenum">
              <a:rPr lang="en-US" smtClean="0"/>
              <a:t>8</a:t>
            </a:fld>
            <a:endParaRPr lang="en-US"/>
          </a:p>
        </p:txBody>
      </p:sp>
    </p:spTree>
    <p:extLst>
      <p:ext uri="{BB962C8B-B14F-4D97-AF65-F5344CB8AC3E}">
        <p14:creationId xmlns:p14="http://schemas.microsoft.com/office/powerpoint/2010/main" val="387209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https://www.ascip.org/about/governance/</a:t>
            </a:r>
          </a:p>
          <a:p>
            <a:r>
              <a:rPr lang="en-US" dirty="0"/>
              <a:t>https://www.csjpa.org/governance</a:t>
            </a:r>
          </a:p>
          <a:p>
            <a:r>
              <a:rPr lang="en-US" dirty="0"/>
              <a:t>https://www.cvtrust.org/about/board</a:t>
            </a:r>
          </a:p>
          <a:p>
            <a:r>
              <a:rPr lang="en-US" dirty="0"/>
              <a:t>https://sisc.kern.org/</a:t>
            </a:r>
          </a:p>
          <a:p>
            <a:r>
              <a:rPr lang="en-US" dirty="0"/>
              <a:t>https://www.vebaonline.com/veba-board-members/</a:t>
            </a:r>
          </a:p>
          <a:p>
            <a:endParaRPr lang="en-US" dirty="0"/>
          </a:p>
        </p:txBody>
      </p:sp>
      <p:sp>
        <p:nvSpPr>
          <p:cNvPr id="4" name="Slide Number Placeholder 3"/>
          <p:cNvSpPr>
            <a:spLocks noGrp="1"/>
          </p:cNvSpPr>
          <p:nvPr>
            <p:ph type="sldNum" sz="quarter" idx="5"/>
          </p:nvPr>
        </p:nvSpPr>
        <p:spPr/>
        <p:txBody>
          <a:bodyPr/>
          <a:lstStyle/>
          <a:p>
            <a:fld id="{0A90E9B7-BD96-4F0E-8F9D-D77023C13F03}" type="slidenum">
              <a:rPr lang="en-US" smtClean="0"/>
              <a:t>11</a:t>
            </a:fld>
            <a:endParaRPr lang="en-US"/>
          </a:p>
        </p:txBody>
      </p:sp>
    </p:spTree>
    <p:extLst>
      <p:ext uri="{BB962C8B-B14F-4D97-AF65-F5344CB8AC3E}">
        <p14:creationId xmlns:p14="http://schemas.microsoft.com/office/powerpoint/2010/main" val="131375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https://www.ascip.org/about/governance/</a:t>
            </a:r>
          </a:p>
          <a:p>
            <a:r>
              <a:rPr lang="en-US" dirty="0"/>
              <a:t>https://www.csjpa.org/governance</a:t>
            </a:r>
          </a:p>
          <a:p>
            <a:r>
              <a:rPr lang="en-US" dirty="0"/>
              <a:t>https://www.cvtrust.org/about/board</a:t>
            </a:r>
          </a:p>
          <a:p>
            <a:r>
              <a:rPr lang="en-US" dirty="0"/>
              <a:t>https://sisc.kern.org/</a:t>
            </a:r>
          </a:p>
          <a:p>
            <a:r>
              <a:rPr lang="en-US" dirty="0"/>
              <a:t>https://www.vebaonline.com/veba-board-members/</a:t>
            </a:r>
          </a:p>
          <a:p>
            <a:endParaRPr lang="en-US" dirty="0"/>
          </a:p>
        </p:txBody>
      </p:sp>
      <p:sp>
        <p:nvSpPr>
          <p:cNvPr id="4" name="Slide Number Placeholder 3"/>
          <p:cNvSpPr>
            <a:spLocks noGrp="1"/>
          </p:cNvSpPr>
          <p:nvPr>
            <p:ph type="sldNum" sz="quarter" idx="5"/>
          </p:nvPr>
        </p:nvSpPr>
        <p:spPr/>
        <p:txBody>
          <a:bodyPr/>
          <a:lstStyle/>
          <a:p>
            <a:fld id="{0A90E9B7-BD96-4F0E-8F9D-D77023C13F03}" type="slidenum">
              <a:rPr lang="en-US" smtClean="0"/>
              <a:t>12</a:t>
            </a:fld>
            <a:endParaRPr lang="en-US"/>
          </a:p>
        </p:txBody>
      </p:sp>
    </p:spTree>
    <p:extLst>
      <p:ext uri="{BB962C8B-B14F-4D97-AF65-F5344CB8AC3E}">
        <p14:creationId xmlns:p14="http://schemas.microsoft.com/office/powerpoint/2010/main" val="1923419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C26C61-D5D1-43A4-8514-BDFD8A1F2352}"/>
              </a:ext>
            </a:extLst>
          </p:cNvPr>
          <p:cNvSpPr>
            <a:spLocks noGrp="1"/>
          </p:cNvSpPr>
          <p:nvPr>
            <p:ph type="subTitle" idx="1" hasCustomPrompt="1"/>
          </p:nvPr>
        </p:nvSpPr>
        <p:spPr>
          <a:xfrm>
            <a:off x="495300" y="4144963"/>
            <a:ext cx="7953375" cy="1655762"/>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itle 1">
            <a:extLst>
              <a:ext uri="{FF2B5EF4-FFF2-40B4-BE49-F238E27FC236}">
                <a16:creationId xmlns:a16="http://schemas.microsoft.com/office/drawing/2014/main" id="{C5EA9919-9AB8-48A5-82AC-2E93750A768F}"/>
              </a:ext>
            </a:extLst>
          </p:cNvPr>
          <p:cNvSpPr>
            <a:spLocks noGrp="1"/>
          </p:cNvSpPr>
          <p:nvPr>
            <p:ph type="title" hasCustomPrompt="1"/>
          </p:nvPr>
        </p:nvSpPr>
        <p:spPr>
          <a:xfrm>
            <a:off x="495299" y="2781300"/>
            <a:ext cx="7191375" cy="828675"/>
          </a:xfrm>
        </p:spPr>
        <p:txBody>
          <a:bodyPr/>
          <a:lstStyle>
            <a:lvl1pPr>
              <a:defRPr b="1">
                <a:solidFill>
                  <a:schemeClr val="bg1"/>
                </a:solidFill>
                <a:latin typeface="+mn-lt"/>
              </a:defRPr>
            </a:lvl1pPr>
          </a:lstStyle>
          <a:p>
            <a:r>
              <a:rPr lang="en-US"/>
              <a:t>Click to add title </a:t>
            </a:r>
          </a:p>
        </p:txBody>
      </p:sp>
      <p:sp>
        <p:nvSpPr>
          <p:cNvPr id="8" name="TextBox 7">
            <a:extLst>
              <a:ext uri="{FF2B5EF4-FFF2-40B4-BE49-F238E27FC236}">
                <a16:creationId xmlns:a16="http://schemas.microsoft.com/office/drawing/2014/main" id="{561B09D8-C18D-48BF-B8B8-D7DD8DB86B37}"/>
              </a:ext>
            </a:extLst>
          </p:cNvPr>
          <p:cNvSpPr txBox="1"/>
          <p:nvPr userDrawn="1"/>
        </p:nvSpPr>
        <p:spPr>
          <a:xfrm>
            <a:off x="495299" y="6328517"/>
            <a:ext cx="5943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  |  www.keenan.com</a:t>
            </a:r>
          </a:p>
        </p:txBody>
      </p:sp>
      <p:pic>
        <p:nvPicPr>
          <p:cNvPr id="6" name="Picture 5" descr="A black and white sign&#10;&#10;Description automatically generated with low confidence">
            <a:extLst>
              <a:ext uri="{FF2B5EF4-FFF2-40B4-BE49-F238E27FC236}">
                <a16:creationId xmlns:a16="http://schemas.microsoft.com/office/drawing/2014/main" id="{AC3A149D-BEFD-4CDE-90E3-47A21D2A1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0198" y="6058404"/>
            <a:ext cx="1967488" cy="419101"/>
          </a:xfrm>
          <a:prstGeom prst="rect">
            <a:avLst/>
          </a:prstGeom>
        </p:spPr>
      </p:pic>
    </p:spTree>
    <p:extLst>
      <p:ext uri="{BB962C8B-B14F-4D97-AF65-F5344CB8AC3E}">
        <p14:creationId xmlns:p14="http://schemas.microsoft.com/office/powerpoint/2010/main" val="25039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79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4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63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71E8737-67F6-48CA-93B3-4136DC89261F}"/>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4" name="TextBox 13">
            <a:extLst>
              <a:ext uri="{FF2B5EF4-FFF2-40B4-BE49-F238E27FC236}">
                <a16:creationId xmlns:a16="http://schemas.microsoft.com/office/drawing/2014/main" id="{BD59B646-6961-434F-9DBA-0A1E61A6DCE8}"/>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42580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1D0705-3933-439C-A06D-711A98D02E3C}"/>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3" name="TextBox 12">
            <a:extLst>
              <a:ext uri="{FF2B5EF4-FFF2-40B4-BE49-F238E27FC236}">
                <a16:creationId xmlns:a16="http://schemas.microsoft.com/office/drawing/2014/main" id="{5DE88DA8-D7EB-405D-B6F5-BB17EB3A89D9}"/>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314673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ED3E1-91DD-49E8-B546-A6E4B7DBC05D}"/>
              </a:ext>
            </a:extLst>
          </p:cNvPr>
          <p:cNvSpPr>
            <a:spLocks noGrp="1"/>
          </p:cNvSpPr>
          <p:nvPr>
            <p:ph type="title" hasCustomPrompt="1"/>
          </p:nvPr>
        </p:nvSpPr>
        <p:spPr>
          <a:xfrm>
            <a:off x="457200" y="2362200"/>
            <a:ext cx="11134725" cy="1371600"/>
          </a:xfrm>
        </p:spPr>
        <p:txBody>
          <a:bodyPr anchor="t"/>
          <a:lstStyle>
            <a:lvl1pPr algn="ctr">
              <a:defRPr sz="4000" b="1" cap="all">
                <a:solidFill>
                  <a:schemeClr val="bg1"/>
                </a:solidFill>
                <a:latin typeface="+mn-lt"/>
              </a:defRPr>
            </a:lvl1pPr>
          </a:lstStyle>
          <a:p>
            <a:r>
              <a:rPr lang="en-US"/>
              <a:t>Click to edit Master </a:t>
            </a:r>
            <a:br>
              <a:rPr lang="en-US"/>
            </a:br>
            <a:r>
              <a:rPr lang="en-US"/>
              <a:t>title style</a:t>
            </a:r>
          </a:p>
        </p:txBody>
      </p:sp>
      <p:cxnSp>
        <p:nvCxnSpPr>
          <p:cNvPr id="9" name="Straight Connector 8">
            <a:extLst>
              <a:ext uri="{FF2B5EF4-FFF2-40B4-BE49-F238E27FC236}">
                <a16:creationId xmlns:a16="http://schemas.microsoft.com/office/drawing/2014/main" id="{B1787985-05C1-48EA-8D6B-C421F7D66D46}"/>
              </a:ext>
            </a:extLst>
          </p:cNvPr>
          <p:cNvCxnSpPr>
            <a:cxnSpLocks/>
          </p:cNvCxnSpPr>
          <p:nvPr userDrawn="1"/>
        </p:nvCxnSpPr>
        <p:spPr>
          <a:xfrm>
            <a:off x="457200" y="6248400"/>
            <a:ext cx="11315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70CCC0-37A7-41E5-A27D-6D052A574687}"/>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1" name="TextBox 10">
            <a:extLst>
              <a:ext uri="{FF2B5EF4-FFF2-40B4-BE49-F238E27FC236}">
                <a16:creationId xmlns:a16="http://schemas.microsoft.com/office/drawing/2014/main" id="{A20C6874-C7B6-4866-A448-B8DCB8A4D43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58849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021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6110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84673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2344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47900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485899"/>
            <a:ext cx="11315699" cy="4448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60259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457200" y="1819275"/>
            <a:ext cx="5410202"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6324599" y="1819275"/>
            <a:ext cx="5448301"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latin typeface="+mn-lt"/>
              </a:defRPr>
            </a:lvl1pPr>
          </a:lstStyle>
          <a:p>
            <a:r>
              <a:rPr lang="en-US"/>
              <a:t>Click to edit Master title style</a:t>
            </a:r>
          </a:p>
        </p:txBody>
      </p:sp>
      <p:sp>
        <p:nvSpPr>
          <p:cNvPr id="13" name="TextBox 12">
            <a:extLst>
              <a:ext uri="{FF2B5EF4-FFF2-40B4-BE49-F238E27FC236}">
                <a16:creationId xmlns:a16="http://schemas.microsoft.com/office/drawing/2014/main" id="{567A0353-B970-4FB6-B720-F457D2ADB6CA}"/>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4" name="TextBox 13">
            <a:extLst>
              <a:ext uri="{FF2B5EF4-FFF2-40B4-BE49-F238E27FC236}">
                <a16:creationId xmlns:a16="http://schemas.microsoft.com/office/drawing/2014/main" id="{32804203-5511-4180-84E9-23CAC686657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18706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9FD9B0-3D45-4DFC-9BE3-DB903170D449}"/>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FBB215AE-CC6C-44C0-849A-797BA165EFC7}"/>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solidFill>
                  <a:schemeClr val="tx1"/>
                </a:solidFill>
                <a:latin typeface="+mn-lt"/>
              </a:defRPr>
            </a:lvl1pPr>
          </a:lstStyle>
          <a:p>
            <a:r>
              <a:rPr lang="en-US"/>
              <a:t>Click to edit Master title style</a:t>
            </a:r>
          </a:p>
        </p:txBody>
      </p:sp>
      <p:sp>
        <p:nvSpPr>
          <p:cNvPr id="13" name="Content Placeholder 2">
            <a:extLst>
              <a:ext uri="{FF2B5EF4-FFF2-40B4-BE49-F238E27FC236}">
                <a16:creationId xmlns:a16="http://schemas.microsoft.com/office/drawing/2014/main" id="{BA8C65D9-4C1A-4667-89AD-8C56B7289E66}"/>
              </a:ext>
            </a:extLst>
          </p:cNvPr>
          <p:cNvSpPr>
            <a:spLocks noGrp="1"/>
          </p:cNvSpPr>
          <p:nvPr>
            <p:ph sz="half" idx="1"/>
          </p:nvPr>
        </p:nvSpPr>
        <p:spPr>
          <a:xfrm>
            <a:off x="457200" y="1238251"/>
            <a:ext cx="5410202"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339E8DD1-7208-49BF-99E6-D5B0C593DBEB}"/>
              </a:ext>
            </a:extLst>
          </p:cNvPr>
          <p:cNvSpPr>
            <a:spLocks noGrp="1"/>
          </p:cNvSpPr>
          <p:nvPr>
            <p:ph sz="half" idx="2" hasCustomPrompt="1"/>
          </p:nvPr>
        </p:nvSpPr>
        <p:spPr>
          <a:xfrm>
            <a:off x="6324599" y="1238251"/>
            <a:ext cx="5448301"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3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28C-FE42-4FC0-8105-2214A3E9D41C}"/>
              </a:ext>
            </a:extLst>
          </p:cNvPr>
          <p:cNvSpPr>
            <a:spLocks noGrp="1"/>
          </p:cNvSpPr>
          <p:nvPr>
            <p:ph type="title"/>
          </p:nvPr>
        </p:nvSpPr>
        <p:spPr>
          <a:xfrm>
            <a:off x="838200" y="238125"/>
            <a:ext cx="10515600" cy="828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19AEF-3B44-4282-BBA2-63CA12C37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96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64" r:id="rId7"/>
    <p:sldLayoutId id="2147483651" r:id="rId8"/>
    <p:sldLayoutId id="2147483654" r:id="rId9"/>
    <p:sldLayoutId id="2147483659" r:id="rId10"/>
    <p:sldLayoutId id="2147483660" r:id="rId11"/>
    <p:sldLayoutId id="2147483662" r:id="rId12"/>
    <p:sldLayoutId id="2147483661" r:id="rId13"/>
    <p:sldLayoutId id="2147483663" r:id="rId14"/>
    <p:sldLayoutId id="2147483652" r:id="rId15"/>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diagramColors" Target="../diagrams/colors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2" Type="http://schemas.openxmlformats.org/officeDocument/2006/relationships/notesSlide" Target="../notesSlides/notesSlide2.xml"/><Relationship Id="rId16"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5" Type="http://schemas.openxmlformats.org/officeDocument/2006/relationships/image" Target="../media/image23.png"/><Relationship Id="rId10" Type="http://schemas.openxmlformats.org/officeDocument/2006/relationships/diagramData" Target="../diagrams/data3.xml"/><Relationship Id="rId4" Type="http://schemas.openxmlformats.org/officeDocument/2006/relationships/diagramLayout" Target="../diagrams/layout2.xml"/><Relationship Id="rId9" Type="http://schemas.openxmlformats.org/officeDocument/2006/relationships/image" Target="../media/image22.svg"/><Relationship Id="rId14"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A51CA1-2A74-4E66-A1B2-0E68F873D0A8}"/>
              </a:ext>
            </a:extLst>
          </p:cNvPr>
          <p:cNvSpPr>
            <a:spLocks noGrp="1"/>
          </p:cNvSpPr>
          <p:nvPr>
            <p:ph type="subTitle" idx="1"/>
          </p:nvPr>
        </p:nvSpPr>
        <p:spPr>
          <a:xfrm>
            <a:off x="495300" y="3905574"/>
            <a:ext cx="9097108" cy="2143534"/>
          </a:xfrm>
        </p:spPr>
        <p:txBody>
          <a:bodyPr vert="horz" lIns="91440" tIns="45720" rIns="91440" bIns="45720" rtlCol="0" anchor="t">
            <a:normAutofit fontScale="70000" lnSpcReduction="20000"/>
          </a:bodyPr>
          <a:lstStyle/>
          <a:p>
            <a:r>
              <a:rPr lang="en-US" sz="2900" dirty="0">
                <a:latin typeface="Arial" panose="020B0604020202020204" pitchFamily="34" charset="0"/>
              </a:rPr>
              <a:t>Date: February 15, 2024</a:t>
            </a:r>
          </a:p>
          <a:p>
            <a:endParaRPr lang="en-US" sz="2900" dirty="0">
              <a:latin typeface="Arial" panose="020B0604020202020204" pitchFamily="34" charset="0"/>
            </a:endParaRPr>
          </a:p>
          <a:p>
            <a:r>
              <a:rPr lang="en-US" sz="2900" dirty="0">
                <a:latin typeface="Arial" panose="020B0604020202020204" pitchFamily="34" charset="0"/>
              </a:rPr>
              <a:t>Presenter:</a:t>
            </a:r>
          </a:p>
          <a:p>
            <a:r>
              <a:rPr lang="en-US" sz="2900" dirty="0">
                <a:latin typeface="Arial" panose="020B0604020202020204" pitchFamily="34" charset="0"/>
              </a:rPr>
              <a:t>Jeffrey Mizokawa, Vice President – Schools Practice Leader</a:t>
            </a:r>
          </a:p>
          <a:p>
            <a:r>
              <a:rPr lang="en-US" sz="2900" dirty="0">
                <a:latin typeface="Arial" panose="020B0604020202020204" pitchFamily="34" charset="0"/>
              </a:rPr>
              <a:t>April Shoeleh, Account Executive </a:t>
            </a:r>
          </a:p>
          <a:p>
            <a:r>
              <a:rPr lang="en-US" sz="2900" dirty="0">
                <a:latin typeface="Arial" panose="020B0604020202020204" pitchFamily="34" charset="0"/>
              </a:rPr>
              <a:t>Kim Gleeson,  Assistant Vice President</a:t>
            </a:r>
            <a:r>
              <a:rPr lang="en-US" sz="2900" dirty="0">
                <a:cs typeface="Arial"/>
              </a:rPr>
              <a:t>	</a:t>
            </a:r>
            <a:r>
              <a:rPr lang="en-US" sz="2200" dirty="0">
                <a:cs typeface="Arial"/>
              </a:rPr>
              <a:t>	</a:t>
            </a:r>
            <a:endParaRPr lang="en-US" dirty="0"/>
          </a:p>
        </p:txBody>
      </p:sp>
      <p:sp>
        <p:nvSpPr>
          <p:cNvPr id="4" name="Title 3">
            <a:extLst>
              <a:ext uri="{FF2B5EF4-FFF2-40B4-BE49-F238E27FC236}">
                <a16:creationId xmlns:a16="http://schemas.microsoft.com/office/drawing/2014/main" id="{AF51370A-1364-4BEB-984B-A3D3AA567496}"/>
              </a:ext>
            </a:extLst>
          </p:cNvPr>
          <p:cNvSpPr>
            <a:spLocks noGrp="1"/>
          </p:cNvSpPr>
          <p:nvPr>
            <p:ph type="title"/>
          </p:nvPr>
        </p:nvSpPr>
        <p:spPr>
          <a:xfrm>
            <a:off x="495300" y="2037381"/>
            <a:ext cx="8741691" cy="828675"/>
          </a:xfrm>
        </p:spPr>
        <p:txBody>
          <a:bodyPr>
            <a:noAutofit/>
          </a:bodyPr>
          <a:lstStyle/>
          <a:p>
            <a:r>
              <a:rPr lang="en-US" sz="4000" dirty="0">
                <a:latin typeface="Arial" panose="020B0604020202020204" pitchFamily="34" charset="0"/>
              </a:rPr>
              <a:t>Rancho Santiago CCD</a:t>
            </a:r>
            <a:br>
              <a:rPr lang="en-US" sz="4000" dirty="0">
                <a:latin typeface="Arial" panose="020B0604020202020204" pitchFamily="34" charset="0"/>
              </a:rPr>
            </a:br>
            <a:r>
              <a:rPr lang="en-US" sz="4000" dirty="0">
                <a:latin typeface="Arial" panose="020B0604020202020204" pitchFamily="34" charset="0"/>
              </a:rPr>
              <a:t>Joint Benefits Committee</a:t>
            </a:r>
          </a:p>
        </p:txBody>
      </p:sp>
    </p:spTree>
    <p:extLst>
      <p:ext uri="{BB962C8B-B14F-4D97-AF65-F5344CB8AC3E}">
        <p14:creationId xmlns:p14="http://schemas.microsoft.com/office/powerpoint/2010/main" val="25358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00A9-CABF-EA92-C49D-0C2EF9789DB0}"/>
              </a:ext>
            </a:extLst>
          </p:cNvPr>
          <p:cNvSpPr>
            <a:spLocks noGrp="1"/>
          </p:cNvSpPr>
          <p:nvPr>
            <p:ph type="title"/>
          </p:nvPr>
        </p:nvSpPr>
        <p:spPr/>
        <p:txBody>
          <a:bodyPr/>
          <a:lstStyle/>
          <a:p>
            <a:r>
              <a:rPr lang="en-US" dirty="0">
                <a:latin typeface="Arial" panose="020B0604020202020204" pitchFamily="34" charset="0"/>
              </a:rPr>
              <a:t>More Considerations When Marketing</a:t>
            </a:r>
          </a:p>
        </p:txBody>
      </p:sp>
      <p:pic>
        <p:nvPicPr>
          <p:cNvPr id="4" name="Picture 3">
            <a:extLst>
              <a:ext uri="{FF2B5EF4-FFF2-40B4-BE49-F238E27FC236}">
                <a16:creationId xmlns:a16="http://schemas.microsoft.com/office/drawing/2014/main" id="{28ED1DF6-5955-AEDD-105B-77AC51747696}"/>
              </a:ext>
            </a:extLst>
          </p:cNvPr>
          <p:cNvPicPr>
            <a:picLocks noChangeAspect="1"/>
          </p:cNvPicPr>
          <p:nvPr/>
        </p:nvPicPr>
        <p:blipFill>
          <a:blip r:embed="rId2"/>
          <a:stretch>
            <a:fillRect/>
          </a:stretch>
        </p:blipFill>
        <p:spPr>
          <a:xfrm>
            <a:off x="1200006" y="1585075"/>
            <a:ext cx="9095591" cy="4663440"/>
          </a:xfrm>
          <a:prstGeom prst="rect">
            <a:avLst/>
          </a:prstGeom>
        </p:spPr>
      </p:pic>
    </p:spTree>
    <p:extLst>
      <p:ext uri="{BB962C8B-B14F-4D97-AF65-F5344CB8AC3E}">
        <p14:creationId xmlns:p14="http://schemas.microsoft.com/office/powerpoint/2010/main" val="2034836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5EA9-9E96-43C2-BF11-5D08DE73F2BD}"/>
              </a:ext>
            </a:extLst>
          </p:cNvPr>
          <p:cNvSpPr>
            <a:spLocks noGrp="1"/>
          </p:cNvSpPr>
          <p:nvPr>
            <p:ph type="title"/>
          </p:nvPr>
        </p:nvSpPr>
        <p:spPr/>
        <p:txBody>
          <a:bodyPr/>
          <a:lstStyle/>
          <a:p>
            <a:r>
              <a:rPr lang="en-US" dirty="0">
                <a:latin typeface="Arial" panose="020B0604020202020204" pitchFamily="34" charset="0"/>
              </a:rPr>
              <a:t>The Marketplace: Pools, Trusts &amp; JPAs</a:t>
            </a:r>
          </a:p>
        </p:txBody>
      </p:sp>
      <p:pic>
        <p:nvPicPr>
          <p:cNvPr id="5" name="Graphic 4" descr="Group of people with solid fill">
            <a:extLst>
              <a:ext uri="{FF2B5EF4-FFF2-40B4-BE49-F238E27FC236}">
                <a16:creationId xmlns:a16="http://schemas.microsoft.com/office/drawing/2014/main" id="{FD779E10-822B-4078-BDD3-E132E58EB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5180" y="3791477"/>
            <a:ext cx="706334" cy="706334"/>
          </a:xfrm>
          <a:prstGeom prst="rect">
            <a:avLst/>
          </a:prstGeom>
        </p:spPr>
      </p:pic>
      <p:pic>
        <p:nvPicPr>
          <p:cNvPr id="7" name="Graphic 6" descr="Hospital with solid fill">
            <a:extLst>
              <a:ext uri="{FF2B5EF4-FFF2-40B4-BE49-F238E27FC236}">
                <a16:creationId xmlns:a16="http://schemas.microsoft.com/office/drawing/2014/main" id="{DF33F6B5-7757-460C-81ED-F8FF0C1F38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27371" y="3593011"/>
            <a:ext cx="904800" cy="904800"/>
          </a:xfrm>
          <a:prstGeom prst="rect">
            <a:avLst/>
          </a:prstGeom>
        </p:spPr>
      </p:pic>
      <p:graphicFrame>
        <p:nvGraphicFramePr>
          <p:cNvPr id="3" name="Table 3">
            <a:extLst>
              <a:ext uri="{FF2B5EF4-FFF2-40B4-BE49-F238E27FC236}">
                <a16:creationId xmlns:a16="http://schemas.microsoft.com/office/drawing/2014/main" id="{7E2C4283-C2E5-495A-9E65-455FE11472CD}"/>
              </a:ext>
            </a:extLst>
          </p:cNvPr>
          <p:cNvGraphicFramePr>
            <a:graphicFrameLocks noGrp="1"/>
          </p:cNvGraphicFramePr>
          <p:nvPr>
            <p:extLst>
              <p:ext uri="{D42A27DB-BD31-4B8C-83A1-F6EECF244321}">
                <p14:modId xmlns:p14="http://schemas.microsoft.com/office/powerpoint/2010/main" val="398020374"/>
              </p:ext>
            </p:extLst>
          </p:nvPr>
        </p:nvGraphicFramePr>
        <p:xfrm>
          <a:off x="606056" y="1910940"/>
          <a:ext cx="10887739" cy="4277630"/>
        </p:xfrm>
        <a:graphic>
          <a:graphicData uri="http://schemas.openxmlformats.org/drawingml/2006/table">
            <a:tbl>
              <a:tblPr firstRow="1" bandRow="1">
                <a:tableStyleId>{5C22544A-7EE6-4342-B048-85BDC9FD1C3A}</a:tableStyleId>
              </a:tblPr>
              <a:tblGrid>
                <a:gridCol w="4912242">
                  <a:extLst>
                    <a:ext uri="{9D8B030D-6E8A-4147-A177-3AD203B41FA5}">
                      <a16:colId xmlns:a16="http://schemas.microsoft.com/office/drawing/2014/main" val="2528004360"/>
                    </a:ext>
                  </a:extLst>
                </a:gridCol>
                <a:gridCol w="2102279">
                  <a:extLst>
                    <a:ext uri="{9D8B030D-6E8A-4147-A177-3AD203B41FA5}">
                      <a16:colId xmlns:a16="http://schemas.microsoft.com/office/drawing/2014/main" val="55075564"/>
                    </a:ext>
                  </a:extLst>
                </a:gridCol>
                <a:gridCol w="998417">
                  <a:extLst>
                    <a:ext uri="{9D8B030D-6E8A-4147-A177-3AD203B41FA5}">
                      <a16:colId xmlns:a16="http://schemas.microsoft.com/office/drawing/2014/main" val="640566714"/>
                    </a:ext>
                  </a:extLst>
                </a:gridCol>
                <a:gridCol w="2874801">
                  <a:extLst>
                    <a:ext uri="{9D8B030D-6E8A-4147-A177-3AD203B41FA5}">
                      <a16:colId xmlns:a16="http://schemas.microsoft.com/office/drawing/2014/main" val="497699075"/>
                    </a:ext>
                  </a:extLst>
                </a:gridCol>
              </a:tblGrid>
              <a:tr h="493414">
                <a:tc>
                  <a:txBody>
                    <a:bodyPr/>
                    <a:lstStyle/>
                    <a:p>
                      <a:r>
                        <a:rPr lang="en-US" sz="1400" dirty="0">
                          <a:latin typeface="Arial" panose="020B0604020202020204" pitchFamily="34" charset="0"/>
                          <a:cs typeface="Arial" panose="020B0604020202020204" pitchFamily="34" charset="0"/>
                        </a:rPr>
                        <a:t>Pool</a:t>
                      </a:r>
                    </a:p>
                  </a:txBody>
                  <a:tcPr/>
                </a:tc>
                <a:tc>
                  <a:txBody>
                    <a:bodyPr/>
                    <a:lstStyle/>
                    <a:p>
                      <a:r>
                        <a:rPr lang="en-US" sz="1400" dirty="0">
                          <a:latin typeface="Arial" panose="020B0604020202020204" pitchFamily="34" charset="0"/>
                          <a:cs typeface="Arial" panose="020B0604020202020204" pitchFamily="34" charset="0"/>
                        </a:rPr>
                        <a:t>Carriers</a:t>
                      </a:r>
                    </a:p>
                  </a:txBody>
                  <a:tcPr/>
                </a:tc>
                <a:tc>
                  <a:txBody>
                    <a:bodyPr/>
                    <a:lstStyle/>
                    <a:p>
                      <a:r>
                        <a:rPr lang="en-US" sz="1400" dirty="0">
                          <a:latin typeface="Arial" panose="020B0604020202020204" pitchFamily="34" charset="0"/>
                          <a:cs typeface="Arial" panose="020B0604020202020204" pitchFamily="34" charset="0"/>
                        </a:rPr>
                        <a:t>Renewal Date</a:t>
                      </a:r>
                    </a:p>
                  </a:txBody>
                  <a:tcPr/>
                </a:tc>
                <a:tc>
                  <a:txBody>
                    <a:bodyPr/>
                    <a:lstStyle/>
                    <a:p>
                      <a:r>
                        <a:rPr lang="en-US" sz="1400" dirty="0">
                          <a:latin typeface="Arial" panose="020B0604020202020204" pitchFamily="34" charset="0"/>
                          <a:cs typeface="Arial" panose="020B0604020202020204" pitchFamily="34" charset="0"/>
                        </a:rPr>
                        <a:t>Waivers/ Opt-outs</a:t>
                      </a:r>
                    </a:p>
                  </a:txBody>
                  <a:tcPr/>
                </a:tc>
                <a:extLst>
                  <a:ext uri="{0D108BD9-81ED-4DB2-BD59-A6C34878D82A}">
                    <a16:rowId xmlns:a16="http://schemas.microsoft.com/office/drawing/2014/main" val="1414654256"/>
                  </a:ext>
                </a:extLst>
              </a:tr>
              <a:tr h="57991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ASCIP - Alliance of Schools for Cooperative Insurance Programs</a:t>
                      </a:r>
                    </a:p>
                    <a:p>
                      <a:r>
                        <a:rPr lang="en-US" sz="1400" dirty="0">
                          <a:latin typeface="Arial" panose="020B0604020202020204" pitchFamily="34" charset="0"/>
                          <a:cs typeface="Arial" panose="020B0604020202020204" pitchFamily="34" charset="0"/>
                        </a:rPr>
                        <a:t>(JPA)</a:t>
                      </a:r>
                    </a:p>
                  </a:txBody>
                  <a:tcPr/>
                </a:tc>
                <a:tc>
                  <a:txBody>
                    <a:bodyPr/>
                    <a:lstStyle/>
                    <a:p>
                      <a:r>
                        <a:rPr lang="en-US" sz="1400" dirty="0">
                          <a:latin typeface="Arial" panose="020B0604020202020204" pitchFamily="34" charset="0"/>
                          <a:cs typeface="Arial" panose="020B0604020202020204" pitchFamily="34" charset="0"/>
                        </a:rPr>
                        <a:t>Kaiser, Anthem, Blue Shield, United Healthcare</a:t>
                      </a:r>
                    </a:p>
                  </a:txBody>
                  <a:tcPr/>
                </a:tc>
                <a:tc>
                  <a:txBody>
                    <a:bodyPr/>
                    <a:lstStyle/>
                    <a:p>
                      <a:r>
                        <a:rPr lang="en-US" sz="1400" dirty="0">
                          <a:latin typeface="Arial" panose="020B0604020202020204" pitchFamily="34" charset="0"/>
                          <a:cs typeface="Arial" panose="020B0604020202020204" pitchFamily="34" charset="0"/>
                        </a:rPr>
                        <a:t>10/1 or 1/1</a:t>
                      </a:r>
                    </a:p>
                  </a:txBody>
                  <a:tcPr/>
                </a:tc>
                <a:tc>
                  <a:txBody>
                    <a:bodyPr/>
                    <a:lstStyle/>
                    <a:p>
                      <a:r>
                        <a:rPr lang="en-US" sz="1400" dirty="0">
                          <a:latin typeface="Arial" panose="020B0604020202020204" pitchFamily="34" charset="0"/>
                          <a:cs typeface="Arial" panose="020B0604020202020204" pitchFamily="34" charset="0"/>
                        </a:rPr>
                        <a:t>Sometimes</a:t>
                      </a:r>
                    </a:p>
                  </a:txBody>
                  <a:tcPr/>
                </a:tc>
                <a:extLst>
                  <a:ext uri="{0D108BD9-81ED-4DB2-BD59-A6C34878D82A}">
                    <a16:rowId xmlns:a16="http://schemas.microsoft.com/office/drawing/2014/main" val="3397468249"/>
                  </a:ext>
                </a:extLst>
              </a:tr>
              <a:tr h="563526">
                <a:tc>
                  <a:txBody>
                    <a:bodyPr/>
                    <a:lstStyle/>
                    <a:p>
                      <a:r>
                        <a:rPr lang="en-US" sz="1400" dirty="0">
                          <a:latin typeface="Arial" panose="020B0604020202020204" pitchFamily="34" charset="0"/>
                          <a:cs typeface="Arial" panose="020B0604020202020204" pitchFamily="34" charset="0"/>
                        </a:rPr>
                        <a:t>CSEBA - California Schools Employee Benefits Association </a:t>
                      </a:r>
                    </a:p>
                    <a:p>
                      <a:r>
                        <a:rPr lang="en-US" sz="1400" dirty="0">
                          <a:latin typeface="Arial" panose="020B0604020202020204" pitchFamily="34" charset="0"/>
                          <a:cs typeface="Arial" panose="020B0604020202020204" pitchFamily="34" charset="0"/>
                        </a:rPr>
                        <a:t>(JPA)</a:t>
                      </a:r>
                    </a:p>
                  </a:txBody>
                  <a:tcPr/>
                </a:tc>
                <a:tc>
                  <a:txBody>
                    <a:bodyPr/>
                    <a:lstStyle/>
                    <a:p>
                      <a:r>
                        <a:rPr lang="en-US" sz="1400" dirty="0">
                          <a:latin typeface="Arial" panose="020B0604020202020204" pitchFamily="34" charset="0"/>
                          <a:cs typeface="Arial" panose="020B0604020202020204" pitchFamily="34" charset="0"/>
                        </a:rPr>
                        <a:t>Kaiser, Blue Shield</a:t>
                      </a:r>
                    </a:p>
                  </a:txBody>
                  <a:tcPr/>
                </a:tc>
                <a:tc>
                  <a:txBody>
                    <a:bodyPr/>
                    <a:lstStyle/>
                    <a:p>
                      <a:r>
                        <a:rPr lang="en-US" sz="1400" dirty="0">
                          <a:latin typeface="Arial" panose="020B0604020202020204" pitchFamily="34" charset="0"/>
                          <a:cs typeface="Arial" panose="020B0604020202020204" pitchFamily="34" charset="0"/>
                        </a:rPr>
                        <a:t>10/1</a:t>
                      </a:r>
                    </a:p>
                  </a:txBody>
                  <a:tcPr/>
                </a:tc>
                <a:tc>
                  <a:txBody>
                    <a:bodyPr/>
                    <a:lstStyle/>
                    <a:p>
                      <a:r>
                        <a:rPr lang="en-US" sz="1400" dirty="0">
                          <a:latin typeface="Arial" panose="020B0604020202020204" pitchFamily="34" charset="0"/>
                          <a:cs typeface="Arial" panose="020B0604020202020204" pitchFamily="34" charset="0"/>
                        </a:rPr>
                        <a:t>Yes – Service Fee</a:t>
                      </a:r>
                    </a:p>
                  </a:txBody>
                  <a:tcPr/>
                </a:tc>
                <a:extLst>
                  <a:ext uri="{0D108BD9-81ED-4DB2-BD59-A6C34878D82A}">
                    <a16:rowId xmlns:a16="http://schemas.microsoft.com/office/drawing/2014/main" val="2028813301"/>
                  </a:ext>
                </a:extLst>
              </a:tr>
              <a:tr h="493414">
                <a:tc>
                  <a:txBody>
                    <a:bodyPr/>
                    <a:lstStyle/>
                    <a:p>
                      <a:r>
                        <a:rPr lang="en-US" sz="1400" dirty="0">
                          <a:latin typeface="Arial" panose="020B0604020202020204" pitchFamily="34" charset="0"/>
                          <a:cs typeface="Arial" panose="020B0604020202020204" pitchFamily="34" charset="0"/>
                        </a:rPr>
                        <a:t>CVT - California Valued Trust </a:t>
                      </a:r>
                    </a:p>
                    <a:p>
                      <a:r>
                        <a:rPr lang="en-US" sz="1400" dirty="0">
                          <a:latin typeface="Arial" panose="020B0604020202020204" pitchFamily="34" charset="0"/>
                          <a:cs typeface="Arial" panose="020B0604020202020204" pitchFamily="34" charset="0"/>
                        </a:rPr>
                        <a:t>(Trust)</a:t>
                      </a:r>
                    </a:p>
                  </a:txBody>
                  <a:tcPr/>
                </a:tc>
                <a:tc>
                  <a:txBody>
                    <a:bodyPr/>
                    <a:lstStyle/>
                    <a:p>
                      <a:r>
                        <a:rPr lang="en-US" sz="1400" dirty="0">
                          <a:latin typeface="Arial" panose="020B0604020202020204" pitchFamily="34" charset="0"/>
                          <a:cs typeface="Arial" panose="020B0604020202020204" pitchFamily="34" charset="0"/>
                        </a:rPr>
                        <a:t>Kaiser, Blue Shield, Anthem, Aetna</a:t>
                      </a:r>
                    </a:p>
                  </a:txBody>
                  <a:tcPr/>
                </a:tc>
                <a:tc>
                  <a:txBody>
                    <a:bodyPr/>
                    <a:lstStyle/>
                    <a:p>
                      <a:r>
                        <a:rPr lang="en-US" sz="1400" dirty="0">
                          <a:latin typeface="Arial" panose="020B0604020202020204" pitchFamily="34" charset="0"/>
                          <a:cs typeface="Arial" panose="020B0604020202020204" pitchFamily="34" charset="0"/>
                        </a:rPr>
                        <a:t>10/1</a:t>
                      </a:r>
                    </a:p>
                  </a:txBody>
                  <a:tcPr/>
                </a:tc>
                <a:tc>
                  <a:txBody>
                    <a:bodyPr/>
                    <a:lstStyle/>
                    <a:p>
                      <a:r>
                        <a:rPr lang="en-US" sz="1400" dirty="0">
                          <a:latin typeface="Arial" panose="020B0604020202020204" pitchFamily="34" charset="0"/>
                          <a:cs typeface="Arial" panose="020B0604020202020204" pitchFamily="34" charset="0"/>
                        </a:rPr>
                        <a:t>Grandfathered – no new</a:t>
                      </a:r>
                    </a:p>
                  </a:txBody>
                  <a:tcPr/>
                </a:tc>
                <a:extLst>
                  <a:ext uri="{0D108BD9-81ED-4DB2-BD59-A6C34878D82A}">
                    <a16:rowId xmlns:a16="http://schemas.microsoft.com/office/drawing/2014/main" val="3072104177"/>
                  </a:ext>
                </a:extLst>
              </a:tr>
              <a:tr h="696584">
                <a:tc>
                  <a:txBody>
                    <a:bodyPr/>
                    <a:lstStyle/>
                    <a:p>
                      <a:r>
                        <a:rPr lang="en-US" sz="1400" dirty="0">
                          <a:latin typeface="Arial" panose="020B0604020202020204" pitchFamily="34" charset="0"/>
                          <a:cs typeface="Arial" panose="020B0604020202020204" pitchFamily="34" charset="0"/>
                        </a:rPr>
                        <a:t>REEP - Regional Employer/ Employee Partnership for Benefits </a:t>
                      </a:r>
                    </a:p>
                    <a:p>
                      <a:r>
                        <a:rPr lang="en-US" sz="1400" dirty="0">
                          <a:latin typeface="Arial" panose="020B0604020202020204" pitchFamily="34" charset="0"/>
                          <a:cs typeface="Arial" panose="020B0604020202020204" pitchFamily="34" charset="0"/>
                        </a:rPr>
                        <a:t>(JPA)</a:t>
                      </a:r>
                    </a:p>
                  </a:txBody>
                  <a:tcPr/>
                </a:tc>
                <a:tc>
                  <a:txBody>
                    <a:bodyPr/>
                    <a:lstStyle/>
                    <a:p>
                      <a:r>
                        <a:rPr lang="en-US" sz="1400" dirty="0">
                          <a:latin typeface="Arial" panose="020B0604020202020204" pitchFamily="34" charset="0"/>
                          <a:cs typeface="Arial" panose="020B0604020202020204" pitchFamily="34" charset="0"/>
                        </a:rPr>
                        <a:t>Kaiser, Anthem</a:t>
                      </a:r>
                    </a:p>
                  </a:txBody>
                  <a:tcPr/>
                </a:tc>
                <a:tc>
                  <a:txBody>
                    <a:bodyPr/>
                    <a:lstStyle/>
                    <a:p>
                      <a:r>
                        <a:rPr lang="en-US" sz="1400" dirty="0">
                          <a:latin typeface="Arial" panose="020B0604020202020204" pitchFamily="34" charset="0"/>
                          <a:cs typeface="Arial" panose="020B0604020202020204" pitchFamily="34" charset="0"/>
                        </a:rPr>
                        <a:t>7/1</a:t>
                      </a:r>
                    </a:p>
                  </a:txBody>
                  <a:tcPr/>
                </a:tc>
                <a:tc>
                  <a:txBody>
                    <a:bodyPr/>
                    <a:lstStyle/>
                    <a:p>
                      <a:r>
                        <a:rPr lang="en-US" sz="1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881364403"/>
                  </a:ext>
                </a:extLst>
              </a:tr>
              <a:tr h="493414">
                <a:tc>
                  <a:txBody>
                    <a:bodyPr/>
                    <a:lstStyle/>
                    <a:p>
                      <a:r>
                        <a:rPr lang="en-US" sz="1400" dirty="0">
                          <a:latin typeface="Arial" panose="020B0604020202020204" pitchFamily="34" charset="0"/>
                          <a:cs typeface="Arial" panose="020B0604020202020204" pitchFamily="34" charset="0"/>
                        </a:rPr>
                        <a:t>SISC - Self-Insured Schools of California </a:t>
                      </a:r>
                    </a:p>
                    <a:p>
                      <a:r>
                        <a:rPr lang="en-US" sz="1400" dirty="0">
                          <a:latin typeface="Arial" panose="020B0604020202020204" pitchFamily="34" charset="0"/>
                          <a:cs typeface="Arial" panose="020B0604020202020204" pitchFamily="34" charset="0"/>
                        </a:rPr>
                        <a:t>(JPA)</a:t>
                      </a:r>
                    </a:p>
                  </a:txBody>
                  <a:tcPr/>
                </a:tc>
                <a:tc>
                  <a:txBody>
                    <a:bodyPr/>
                    <a:lstStyle/>
                    <a:p>
                      <a:r>
                        <a:rPr lang="en-US" sz="1400" dirty="0">
                          <a:latin typeface="Arial" panose="020B0604020202020204" pitchFamily="34" charset="0"/>
                          <a:cs typeface="Arial" panose="020B0604020202020204" pitchFamily="34" charset="0"/>
                        </a:rPr>
                        <a:t>Kaiser, Blue Shield, Anthem</a:t>
                      </a:r>
                    </a:p>
                  </a:txBody>
                  <a:tcPr/>
                </a:tc>
                <a:tc>
                  <a:txBody>
                    <a:bodyPr/>
                    <a:lstStyle/>
                    <a:p>
                      <a:r>
                        <a:rPr lang="en-US" sz="1400" dirty="0">
                          <a:latin typeface="Arial" panose="020B0604020202020204" pitchFamily="34" charset="0"/>
                          <a:cs typeface="Arial" panose="020B0604020202020204" pitchFamily="34" charset="0"/>
                        </a:rPr>
                        <a:t>10/1</a:t>
                      </a:r>
                    </a:p>
                  </a:txBody>
                  <a:tcPr/>
                </a:tc>
                <a:tc>
                  <a:txBody>
                    <a:bodyPr/>
                    <a:lstStyle/>
                    <a:p>
                      <a:r>
                        <a:rPr lang="en-US" sz="1400" dirty="0">
                          <a:latin typeface="Arial" panose="020B0604020202020204" pitchFamily="34" charset="0"/>
                          <a:cs typeface="Arial" panose="020B0604020202020204" pitchFamily="34" charset="0"/>
                        </a:rPr>
                        <a:t>No – Anchor Bronze Plan</a:t>
                      </a:r>
                    </a:p>
                  </a:txBody>
                  <a:tcPr/>
                </a:tc>
                <a:extLst>
                  <a:ext uri="{0D108BD9-81ED-4DB2-BD59-A6C34878D82A}">
                    <a16:rowId xmlns:a16="http://schemas.microsoft.com/office/drawing/2014/main" val="1818205821"/>
                  </a:ext>
                </a:extLst>
              </a:tr>
              <a:tr h="696584">
                <a:tc>
                  <a:txBody>
                    <a:bodyPr/>
                    <a:lstStyle/>
                    <a:p>
                      <a:r>
                        <a:rPr lang="en-US" sz="1400" dirty="0">
                          <a:latin typeface="Arial" panose="020B0604020202020204" pitchFamily="34" charset="0"/>
                          <a:cs typeface="Arial" panose="020B0604020202020204" pitchFamily="34" charset="0"/>
                        </a:rPr>
                        <a:t>VEBA - Voluntary Employees Beneficiary Association </a:t>
                      </a:r>
                    </a:p>
                    <a:p>
                      <a:r>
                        <a:rPr lang="en-US" sz="1400" dirty="0">
                          <a:latin typeface="Arial" panose="020B0604020202020204" pitchFamily="34" charset="0"/>
                          <a:cs typeface="Arial" panose="020B0604020202020204" pitchFamily="34" charset="0"/>
                        </a:rPr>
                        <a:t>(Trust)</a:t>
                      </a:r>
                    </a:p>
                  </a:txBody>
                  <a:tcPr/>
                </a:tc>
                <a:tc>
                  <a:txBody>
                    <a:bodyPr/>
                    <a:lstStyle/>
                    <a:p>
                      <a:r>
                        <a:rPr lang="en-US" sz="1400" dirty="0">
                          <a:latin typeface="Arial" panose="020B0604020202020204" pitchFamily="34" charset="0"/>
                          <a:cs typeface="Arial" panose="020B0604020202020204" pitchFamily="34" charset="0"/>
                        </a:rPr>
                        <a:t>Kaiser, CIGNA, United Healthcare</a:t>
                      </a:r>
                    </a:p>
                  </a:txBody>
                  <a:tcPr/>
                </a:tc>
                <a:tc>
                  <a:txBody>
                    <a:bodyPr/>
                    <a:lstStyle/>
                    <a:p>
                      <a:r>
                        <a:rPr lang="en-US" sz="1400" dirty="0">
                          <a:latin typeface="Arial" panose="020B0604020202020204" pitchFamily="34" charset="0"/>
                          <a:cs typeface="Arial" panose="020B0604020202020204" pitchFamily="34" charset="0"/>
                        </a:rPr>
                        <a:t>10/1 or 1/1</a:t>
                      </a:r>
                    </a:p>
                  </a:txBody>
                  <a:tcPr/>
                </a:tc>
                <a:tc>
                  <a:txBody>
                    <a:bodyPr/>
                    <a:lstStyle/>
                    <a:p>
                      <a:r>
                        <a:rPr lang="en-US" sz="14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780721689"/>
                  </a:ext>
                </a:extLst>
              </a:tr>
            </a:tbl>
          </a:graphicData>
        </a:graphic>
      </p:graphicFrame>
    </p:spTree>
    <p:extLst>
      <p:ext uri="{BB962C8B-B14F-4D97-AF65-F5344CB8AC3E}">
        <p14:creationId xmlns:p14="http://schemas.microsoft.com/office/powerpoint/2010/main" val="346000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5EA9-9E96-43C2-BF11-5D08DE73F2BD}"/>
              </a:ext>
            </a:extLst>
          </p:cNvPr>
          <p:cNvSpPr>
            <a:spLocks noGrp="1"/>
          </p:cNvSpPr>
          <p:nvPr>
            <p:ph type="title"/>
          </p:nvPr>
        </p:nvSpPr>
        <p:spPr/>
        <p:txBody>
          <a:bodyPr/>
          <a:lstStyle/>
          <a:p>
            <a:r>
              <a:rPr lang="en-US" dirty="0"/>
              <a:t>The Marketplace: Pool Summary and Governance </a:t>
            </a:r>
          </a:p>
        </p:txBody>
      </p:sp>
      <p:pic>
        <p:nvPicPr>
          <p:cNvPr id="5" name="Graphic 4" descr="Group of people with solid fill">
            <a:extLst>
              <a:ext uri="{FF2B5EF4-FFF2-40B4-BE49-F238E27FC236}">
                <a16:creationId xmlns:a16="http://schemas.microsoft.com/office/drawing/2014/main" id="{FD779E10-822B-4078-BDD3-E132E58EB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5180" y="3791477"/>
            <a:ext cx="706334" cy="706334"/>
          </a:xfrm>
          <a:prstGeom prst="rect">
            <a:avLst/>
          </a:prstGeom>
        </p:spPr>
      </p:pic>
      <p:pic>
        <p:nvPicPr>
          <p:cNvPr id="7" name="Graphic 6" descr="Hospital with solid fill">
            <a:extLst>
              <a:ext uri="{FF2B5EF4-FFF2-40B4-BE49-F238E27FC236}">
                <a16:creationId xmlns:a16="http://schemas.microsoft.com/office/drawing/2014/main" id="{DF33F6B5-7757-460C-81ED-F8FF0C1F38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27371" y="3593011"/>
            <a:ext cx="904800" cy="904800"/>
          </a:xfrm>
          <a:prstGeom prst="rect">
            <a:avLst/>
          </a:prstGeom>
        </p:spPr>
      </p:pic>
      <p:graphicFrame>
        <p:nvGraphicFramePr>
          <p:cNvPr id="8" name="Table 7">
            <a:extLst>
              <a:ext uri="{FF2B5EF4-FFF2-40B4-BE49-F238E27FC236}">
                <a16:creationId xmlns:a16="http://schemas.microsoft.com/office/drawing/2014/main" id="{4EC11C18-F749-408D-B366-362B850A472C}"/>
              </a:ext>
            </a:extLst>
          </p:cNvPr>
          <p:cNvGraphicFramePr>
            <a:graphicFrameLocks noGrp="1"/>
          </p:cNvGraphicFramePr>
          <p:nvPr>
            <p:extLst>
              <p:ext uri="{D42A27DB-BD31-4B8C-83A1-F6EECF244321}">
                <p14:modId xmlns:p14="http://schemas.microsoft.com/office/powerpoint/2010/main" val="3415888120"/>
              </p:ext>
            </p:extLst>
          </p:nvPr>
        </p:nvGraphicFramePr>
        <p:xfrm>
          <a:off x="502142" y="1605921"/>
          <a:ext cx="10895960" cy="4600642"/>
        </p:xfrm>
        <a:graphic>
          <a:graphicData uri="http://schemas.openxmlformats.org/drawingml/2006/table">
            <a:tbl>
              <a:tblPr firstRow="1" bandRow="1">
                <a:tableStyleId>{5C22544A-7EE6-4342-B048-85BDC9FD1C3A}</a:tableStyleId>
              </a:tblPr>
              <a:tblGrid>
                <a:gridCol w="1267714">
                  <a:extLst>
                    <a:ext uri="{9D8B030D-6E8A-4147-A177-3AD203B41FA5}">
                      <a16:colId xmlns:a16="http://schemas.microsoft.com/office/drawing/2014/main" val="2528004360"/>
                    </a:ext>
                  </a:extLst>
                </a:gridCol>
                <a:gridCol w="9628246">
                  <a:extLst>
                    <a:ext uri="{9D8B030D-6E8A-4147-A177-3AD203B41FA5}">
                      <a16:colId xmlns:a16="http://schemas.microsoft.com/office/drawing/2014/main" val="3441939759"/>
                    </a:ext>
                  </a:extLst>
                </a:gridCol>
              </a:tblGrid>
              <a:tr h="444996">
                <a:tc>
                  <a:txBody>
                    <a:bodyPr/>
                    <a:lstStyle/>
                    <a:p>
                      <a:r>
                        <a:rPr lang="en-US" sz="1400" dirty="0">
                          <a:latin typeface="Arial" panose="020B0604020202020204" pitchFamily="34" charset="0"/>
                          <a:cs typeface="Arial" panose="020B0604020202020204" pitchFamily="34" charset="0"/>
                        </a:rPr>
                        <a:t>Pool</a:t>
                      </a:r>
                    </a:p>
                  </a:txBody>
                  <a:tcPr/>
                </a:tc>
                <a:tc>
                  <a:txBody>
                    <a:bodyPr/>
                    <a:lstStyle/>
                    <a:p>
                      <a:r>
                        <a:rPr lang="en-US" sz="1400" dirty="0">
                          <a:solidFill>
                            <a:schemeClr val="bg1"/>
                          </a:solidFill>
                          <a:latin typeface="Arial" panose="020B0604020202020204" pitchFamily="34" charset="0"/>
                          <a:cs typeface="Arial" panose="020B0604020202020204" pitchFamily="34" charset="0"/>
                        </a:rPr>
                        <a:t>Governance (based on publicly posted information)</a:t>
                      </a:r>
                    </a:p>
                  </a:txBody>
                  <a:tcPr/>
                </a:tc>
                <a:extLst>
                  <a:ext uri="{0D108BD9-81ED-4DB2-BD59-A6C34878D82A}">
                    <a16:rowId xmlns:a16="http://schemas.microsoft.com/office/drawing/2014/main" val="1414654256"/>
                  </a:ext>
                </a:extLst>
              </a:tr>
              <a:tr h="925797">
                <a:tc>
                  <a:txBody>
                    <a:bodyPr/>
                    <a:lstStyle/>
                    <a:p>
                      <a:r>
                        <a:rPr lang="en-US" sz="1400" dirty="0">
                          <a:latin typeface="Arial" panose="020B0604020202020204" pitchFamily="34" charset="0"/>
                          <a:cs typeface="Arial" panose="020B0604020202020204" pitchFamily="34" charset="0"/>
                        </a:rPr>
                        <a:t>ASCIP</a:t>
                      </a:r>
                    </a:p>
                    <a:p>
                      <a:r>
                        <a:rPr lang="en-US" sz="1400" dirty="0">
                          <a:latin typeface="Arial" panose="020B0604020202020204" pitchFamily="34" charset="0"/>
                          <a:cs typeface="Arial" panose="020B0604020202020204" pitchFamily="34" charset="0"/>
                        </a:rPr>
                        <a:t>(JPA)</a:t>
                      </a:r>
                    </a:p>
                  </a:txBody>
                  <a:tcPr/>
                </a:tc>
                <a:tc>
                  <a:txBody>
                    <a:bodyPr/>
                    <a:lstStyle/>
                    <a:p>
                      <a:r>
                        <a:rPr lang="en-US" sz="1400" dirty="0">
                          <a:latin typeface="Arial" panose="020B0604020202020204" pitchFamily="34" charset="0"/>
                          <a:cs typeface="Arial" panose="020B0604020202020204" pitchFamily="34" charset="0"/>
                        </a:rPr>
                        <a:t>ASCIP is governed by a 13-member Board of Directors called the Executive Committee. The Executive Committee has representation from the following membership categories: K-12; K-8; Community Colleges; Joint Powers Authorities; and Charter Schools. Members of the Executive Committee are required to be full-time employees of an active ASCIP member agency participating in ASCIP’s Property/Liability program.</a:t>
                      </a:r>
                    </a:p>
                  </a:txBody>
                  <a:tcPr/>
                </a:tc>
                <a:extLst>
                  <a:ext uri="{0D108BD9-81ED-4DB2-BD59-A6C34878D82A}">
                    <a16:rowId xmlns:a16="http://schemas.microsoft.com/office/drawing/2014/main" val="3397468249"/>
                  </a:ext>
                </a:extLst>
              </a:tr>
              <a:tr h="507695">
                <a:tc>
                  <a:txBody>
                    <a:bodyPr/>
                    <a:lstStyle/>
                    <a:p>
                      <a:r>
                        <a:rPr lang="en-US" sz="1400" dirty="0">
                          <a:latin typeface="Arial" panose="020B0604020202020204" pitchFamily="34" charset="0"/>
                          <a:cs typeface="Arial" panose="020B0604020202020204" pitchFamily="34" charset="0"/>
                        </a:rPr>
                        <a:t>CSEBA</a:t>
                      </a:r>
                    </a:p>
                    <a:p>
                      <a:r>
                        <a:rPr lang="en-US" sz="1400" dirty="0">
                          <a:latin typeface="Arial" panose="020B0604020202020204" pitchFamily="34" charset="0"/>
                          <a:cs typeface="Arial" panose="020B0604020202020204" pitchFamily="34" charset="0"/>
                        </a:rPr>
                        <a:t>(JPA)</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13-member Executive Committee by election of their representatives</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813301"/>
                  </a:ext>
                </a:extLst>
              </a:tr>
              <a:tr h="716746">
                <a:tc>
                  <a:txBody>
                    <a:bodyPr/>
                    <a:lstStyle/>
                    <a:p>
                      <a:r>
                        <a:rPr lang="en-US" sz="1400" dirty="0">
                          <a:latin typeface="Arial" panose="020B0604020202020204" pitchFamily="34" charset="0"/>
                          <a:cs typeface="Arial" panose="020B0604020202020204" pitchFamily="34" charset="0"/>
                        </a:rPr>
                        <a:t>CVT</a:t>
                      </a:r>
                    </a:p>
                    <a:p>
                      <a:r>
                        <a:rPr lang="en-US" sz="1400" dirty="0">
                          <a:latin typeface="Arial" panose="020B0604020202020204" pitchFamily="34" charset="0"/>
                          <a:cs typeface="Arial" panose="020B0604020202020204" pitchFamily="34" charset="0"/>
                        </a:rPr>
                        <a:t>(Trust)</a:t>
                      </a:r>
                    </a:p>
                  </a:txBody>
                  <a:tcPr/>
                </a:tc>
                <a:tc>
                  <a:txBody>
                    <a:bodyPr/>
                    <a:lstStyle/>
                    <a:p>
                      <a:r>
                        <a:rPr lang="en-US" sz="1400" dirty="0">
                          <a:latin typeface="Arial" panose="020B0604020202020204" pitchFamily="34" charset="0"/>
                          <a:cs typeface="Arial" panose="020B0604020202020204" pitchFamily="34" charset="0"/>
                        </a:rPr>
                        <a:t>Decision control by Trust Board made up of equal number of labor and management representatives, not individual Employer members. CVT is governed by a 12-member board of trustees.  </a:t>
                      </a:r>
                      <a:endParaRPr lang="en-US" sz="1400"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2104177"/>
                  </a:ext>
                </a:extLst>
              </a:tr>
              <a:tr h="544018">
                <a:tc>
                  <a:txBody>
                    <a:bodyPr/>
                    <a:lstStyle/>
                    <a:p>
                      <a:r>
                        <a:rPr lang="en-US" sz="1400" dirty="0">
                          <a:latin typeface="Arial" panose="020B0604020202020204" pitchFamily="34" charset="0"/>
                          <a:cs typeface="Arial" panose="020B0604020202020204" pitchFamily="34" charset="0"/>
                        </a:rPr>
                        <a:t>REEP</a:t>
                      </a:r>
                    </a:p>
                    <a:p>
                      <a:r>
                        <a:rPr lang="en-US" sz="1400" dirty="0">
                          <a:latin typeface="Arial" panose="020B0604020202020204" pitchFamily="34" charset="0"/>
                          <a:cs typeface="Arial" panose="020B0604020202020204" pitchFamily="34" charset="0"/>
                        </a:rPr>
                        <a:t>(JPA)</a:t>
                      </a:r>
                    </a:p>
                  </a:txBody>
                  <a:tcPr/>
                </a:tc>
                <a:tc>
                  <a:txBody>
                    <a:bodyPr/>
                    <a:lstStyle/>
                    <a:p>
                      <a:r>
                        <a:rPr lang="en-US" sz="1400" dirty="0">
                          <a:latin typeface="Arial" panose="020B0604020202020204" pitchFamily="34" charset="0"/>
                          <a:cs typeface="Arial" panose="020B0604020202020204" pitchFamily="34" charset="0"/>
                        </a:rPr>
                        <a:t>Decision control by JPA Board made up of representatives from each member employer (district). Labor has opportunity to sit on the Board of Directors,  Insurance Advisory Committee, and Executive Committee. </a:t>
                      </a:r>
                      <a:endParaRPr lang="en-US" sz="1400" i="1"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1364403"/>
                  </a:ext>
                </a:extLst>
              </a:tr>
              <a:tr h="532537">
                <a:tc>
                  <a:txBody>
                    <a:bodyPr/>
                    <a:lstStyle/>
                    <a:p>
                      <a:r>
                        <a:rPr lang="en-US" sz="1400" dirty="0">
                          <a:latin typeface="Arial" panose="020B0604020202020204" pitchFamily="34" charset="0"/>
                          <a:cs typeface="Arial" panose="020B0604020202020204" pitchFamily="34" charset="0"/>
                        </a:rPr>
                        <a:t>SISC</a:t>
                      </a:r>
                    </a:p>
                    <a:p>
                      <a:r>
                        <a:rPr lang="en-US" sz="1400" dirty="0">
                          <a:latin typeface="Arial" panose="020B0604020202020204" pitchFamily="34" charset="0"/>
                          <a:cs typeface="Arial" panose="020B0604020202020204" pitchFamily="34" charset="0"/>
                        </a:rPr>
                        <a:t>(JPA)</a:t>
                      </a:r>
                    </a:p>
                  </a:txBody>
                  <a:tcPr/>
                </a:tc>
                <a:tc>
                  <a:txBody>
                    <a:bodyPr/>
                    <a:lstStyle/>
                    <a:p>
                      <a:r>
                        <a:rPr lang="en-US" sz="1400" dirty="0">
                          <a:solidFill>
                            <a:schemeClr val="tx1"/>
                          </a:solidFill>
                          <a:latin typeface="Arial" panose="020B0604020202020204" pitchFamily="34" charset="0"/>
                          <a:cs typeface="Arial" panose="020B0604020202020204" pitchFamily="34" charset="0"/>
                        </a:rPr>
                        <a:t>Decision control by JPA Board made up of representatives from each member employer (district). Employer names the representative(s). If a new group joins SISC JPA they are not guaranteed a seat on the board – only if a position is vacant or becomes vacant. </a:t>
                      </a:r>
                      <a:endParaRPr lang="en-US" sz="1400" dirty="0">
                        <a:solidFill>
                          <a:schemeClr val="tx1"/>
                        </a:solidFill>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8205821"/>
                  </a:ext>
                </a:extLst>
              </a:tr>
              <a:tr h="700322">
                <a:tc>
                  <a:txBody>
                    <a:bodyPr/>
                    <a:lstStyle/>
                    <a:p>
                      <a:r>
                        <a:rPr lang="en-US" sz="1400" dirty="0">
                          <a:latin typeface="Arial" panose="020B0604020202020204" pitchFamily="34" charset="0"/>
                          <a:cs typeface="Arial" panose="020B0604020202020204" pitchFamily="34" charset="0"/>
                        </a:rPr>
                        <a:t>VEBA</a:t>
                      </a:r>
                    </a:p>
                    <a:p>
                      <a:r>
                        <a:rPr lang="en-US" sz="1400" dirty="0">
                          <a:latin typeface="Arial" panose="020B0604020202020204" pitchFamily="34" charset="0"/>
                          <a:cs typeface="Arial" panose="020B0604020202020204" pitchFamily="34" charset="0"/>
                        </a:rPr>
                        <a:t>(Trust)</a:t>
                      </a:r>
                    </a:p>
                  </a:txBody>
                  <a:tcPr/>
                </a:tc>
                <a:tc>
                  <a:txBody>
                    <a:bodyPr/>
                    <a:lstStyle/>
                    <a:p>
                      <a:r>
                        <a:rPr lang="en-US" sz="1400" dirty="0">
                          <a:latin typeface="Arial" panose="020B0604020202020204" pitchFamily="34" charset="0"/>
                          <a:cs typeface="Arial" panose="020B0604020202020204" pitchFamily="34" charset="0"/>
                        </a:rPr>
                        <a:t>Decision control by Trust Board made up of equal number of labor and management representatives, not individual Employer members.</a:t>
                      </a:r>
                      <a:endParaRPr lang="en-US" sz="1400"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0721689"/>
                  </a:ext>
                </a:extLst>
              </a:tr>
            </a:tbl>
          </a:graphicData>
        </a:graphic>
      </p:graphicFrame>
    </p:spTree>
    <p:extLst>
      <p:ext uri="{BB962C8B-B14F-4D97-AF65-F5344CB8AC3E}">
        <p14:creationId xmlns:p14="http://schemas.microsoft.com/office/powerpoint/2010/main" val="177437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3EC3-6C3F-2E90-D655-D7D426B4D8D5}"/>
              </a:ext>
            </a:extLst>
          </p:cNvPr>
          <p:cNvSpPr>
            <a:spLocks noGrp="1"/>
          </p:cNvSpPr>
          <p:nvPr>
            <p:ph type="title"/>
          </p:nvPr>
        </p:nvSpPr>
        <p:spPr/>
        <p:txBody>
          <a:bodyPr/>
          <a:lstStyle/>
          <a:p>
            <a:r>
              <a:rPr lang="en-US" dirty="0">
                <a:latin typeface="Arial" panose="020B0604020202020204" pitchFamily="34" charset="0"/>
              </a:rPr>
              <a:t>Medical Marketing Quote Request</a:t>
            </a:r>
          </a:p>
        </p:txBody>
      </p:sp>
      <p:graphicFrame>
        <p:nvGraphicFramePr>
          <p:cNvPr id="8" name="Diagram 7">
            <a:extLst>
              <a:ext uri="{FF2B5EF4-FFF2-40B4-BE49-F238E27FC236}">
                <a16:creationId xmlns:a16="http://schemas.microsoft.com/office/drawing/2014/main" id="{6DC24848-511D-425B-DA17-FD86ADE2355F}"/>
              </a:ext>
            </a:extLst>
          </p:cNvPr>
          <p:cNvGraphicFramePr/>
          <p:nvPr>
            <p:extLst>
              <p:ext uri="{D42A27DB-BD31-4B8C-83A1-F6EECF244321}">
                <p14:modId xmlns:p14="http://schemas.microsoft.com/office/powerpoint/2010/main" val="3207359446"/>
              </p:ext>
            </p:extLst>
          </p:nvPr>
        </p:nvGraphicFramePr>
        <p:xfrm>
          <a:off x="1499287" y="1884949"/>
          <a:ext cx="9028669" cy="4153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00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1CE9-1582-67B4-87E5-D2EA19E1923C}"/>
              </a:ext>
            </a:extLst>
          </p:cNvPr>
          <p:cNvSpPr>
            <a:spLocks noGrp="1"/>
          </p:cNvSpPr>
          <p:nvPr>
            <p:ph type="title"/>
          </p:nvPr>
        </p:nvSpPr>
        <p:spPr/>
        <p:txBody>
          <a:bodyPr>
            <a:normAutofit/>
          </a:bodyPr>
          <a:lstStyle/>
          <a:p>
            <a:pPr marL="0" marR="0" algn="ctr">
              <a:spcBef>
                <a:spcPts val="0"/>
              </a:spcBef>
              <a:spcAft>
                <a:spcPts val="0"/>
              </a:spcAft>
            </a:pPr>
            <a:r>
              <a:rPr lang="en-US" sz="3600" dirty="0">
                <a:effectLst/>
                <a:latin typeface="Arial" panose="020B0604020202020204" pitchFamily="34" charset="0"/>
                <a:ea typeface="Calibri" panose="020F0502020204030204" pitchFamily="34" charset="0"/>
              </a:rPr>
              <a:t>Joint Benefits Committee </a:t>
            </a:r>
            <a:br>
              <a:rPr lang="en-US" sz="3600" dirty="0">
                <a:effectLst/>
                <a:latin typeface="Arial" panose="020B0604020202020204" pitchFamily="34" charset="0"/>
                <a:ea typeface="Calibri" panose="020F0502020204030204" pitchFamily="34" charset="0"/>
              </a:rPr>
            </a:br>
            <a:r>
              <a:rPr lang="en-US" sz="3600" dirty="0">
                <a:effectLst/>
                <a:latin typeface="Arial" panose="020B0604020202020204" pitchFamily="34" charset="0"/>
                <a:ea typeface="Calibri" panose="020F0502020204030204" pitchFamily="34" charset="0"/>
              </a:rPr>
              <a:t>2025 Medical Marketing Timeline</a:t>
            </a:r>
          </a:p>
        </p:txBody>
      </p:sp>
    </p:spTree>
    <p:extLst>
      <p:ext uri="{BB962C8B-B14F-4D97-AF65-F5344CB8AC3E}">
        <p14:creationId xmlns:p14="http://schemas.microsoft.com/office/powerpoint/2010/main" val="394530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F72E-2B29-0B4C-2B44-6DAFE32A8A60}"/>
              </a:ext>
            </a:extLst>
          </p:cNvPr>
          <p:cNvSpPr>
            <a:spLocks noGrp="1"/>
          </p:cNvSpPr>
          <p:nvPr>
            <p:ph type="title"/>
          </p:nvPr>
        </p:nvSpPr>
        <p:spPr/>
        <p:txBody>
          <a:bodyPr/>
          <a:lstStyle/>
          <a:p>
            <a:r>
              <a:rPr lang="en-US" dirty="0">
                <a:latin typeface="Arial" panose="020B0604020202020204" pitchFamily="34" charset="0"/>
              </a:rPr>
              <a:t>Medical Marketing Timeline </a:t>
            </a:r>
          </a:p>
        </p:txBody>
      </p:sp>
      <p:pic>
        <p:nvPicPr>
          <p:cNvPr id="5" name="Content Placeholder 4">
            <a:extLst>
              <a:ext uri="{FF2B5EF4-FFF2-40B4-BE49-F238E27FC236}">
                <a16:creationId xmlns:a16="http://schemas.microsoft.com/office/drawing/2014/main" id="{F1A17675-BEB2-2A9E-B32F-E55892251B1A}"/>
              </a:ext>
            </a:extLst>
          </p:cNvPr>
          <p:cNvPicPr>
            <a:picLocks noGrp="1" noChangeAspect="1"/>
          </p:cNvPicPr>
          <p:nvPr>
            <p:ph idx="1"/>
          </p:nvPr>
        </p:nvPicPr>
        <p:blipFill>
          <a:blip r:embed="rId2"/>
          <a:stretch>
            <a:fillRect/>
          </a:stretch>
        </p:blipFill>
        <p:spPr>
          <a:xfrm>
            <a:off x="3112913" y="1881043"/>
            <a:ext cx="6004270" cy="4108450"/>
          </a:xfrm>
          <a:prstGeom prst="rect">
            <a:avLst/>
          </a:prstGeom>
        </p:spPr>
      </p:pic>
      <p:sp>
        <p:nvSpPr>
          <p:cNvPr id="8" name="TextBox 7">
            <a:extLst>
              <a:ext uri="{FF2B5EF4-FFF2-40B4-BE49-F238E27FC236}">
                <a16:creationId xmlns:a16="http://schemas.microsoft.com/office/drawing/2014/main" id="{95C4C430-EFD9-67B5-E6E7-A81BC97026BA}"/>
              </a:ext>
            </a:extLst>
          </p:cNvPr>
          <p:cNvSpPr txBox="1"/>
          <p:nvPr/>
        </p:nvSpPr>
        <p:spPr>
          <a:xfrm>
            <a:off x="1964987" y="1565074"/>
            <a:ext cx="2529430"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February 2024</a:t>
            </a:r>
          </a:p>
          <a:p>
            <a:r>
              <a:rPr lang="en-US" sz="1200" dirty="0">
                <a:latin typeface="Arial" panose="020B0604020202020204" pitchFamily="34" charset="0"/>
                <a:cs typeface="Arial" panose="020B0604020202020204" pitchFamily="34" charset="0"/>
              </a:rPr>
              <a:t>JBC Meeting #1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Finalize RFP Documents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RFP Released</a:t>
            </a:r>
          </a:p>
        </p:txBody>
      </p:sp>
      <p:sp>
        <p:nvSpPr>
          <p:cNvPr id="9" name="TextBox 8">
            <a:extLst>
              <a:ext uri="{FF2B5EF4-FFF2-40B4-BE49-F238E27FC236}">
                <a16:creationId xmlns:a16="http://schemas.microsoft.com/office/drawing/2014/main" id="{A2D33F5B-F063-BF70-BE77-8691B008D6C6}"/>
              </a:ext>
            </a:extLst>
          </p:cNvPr>
          <p:cNvSpPr txBox="1"/>
          <p:nvPr/>
        </p:nvSpPr>
        <p:spPr>
          <a:xfrm>
            <a:off x="7735679" y="1699737"/>
            <a:ext cx="2529430"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March/April 2024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Work with Carrier/Pools Markets to Finalize Quotes</a:t>
            </a:r>
          </a:p>
        </p:txBody>
      </p:sp>
      <p:sp>
        <p:nvSpPr>
          <p:cNvPr id="10" name="TextBox 9">
            <a:extLst>
              <a:ext uri="{FF2B5EF4-FFF2-40B4-BE49-F238E27FC236}">
                <a16:creationId xmlns:a16="http://schemas.microsoft.com/office/drawing/2014/main" id="{28C6D81D-1CAA-DACE-E409-64EEA7F4FFC4}"/>
              </a:ext>
            </a:extLst>
          </p:cNvPr>
          <p:cNvSpPr txBox="1"/>
          <p:nvPr/>
        </p:nvSpPr>
        <p:spPr>
          <a:xfrm>
            <a:off x="9000394" y="3344947"/>
            <a:ext cx="2529430" cy="104644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Late - April 2024</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Proposals Due with Illustrative Rates</a:t>
            </a:r>
          </a:p>
          <a:p>
            <a:pPr marL="171450" marR="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Review &amp; Analyze All Proposals (Keenan)</a:t>
            </a:r>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EB66836-BF1C-6F8C-9C15-0C8585FF2A7D}"/>
              </a:ext>
            </a:extLst>
          </p:cNvPr>
          <p:cNvSpPr txBox="1"/>
          <p:nvPr/>
        </p:nvSpPr>
        <p:spPr>
          <a:xfrm>
            <a:off x="3471806" y="2994870"/>
            <a:ext cx="2529430" cy="98488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Early – May 2024</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JBC Meeting #2</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Mid/Late – May 2024</a:t>
            </a: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JBC Meeting #3</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68541A8-1CBE-F54C-0205-12E0CF748879}"/>
              </a:ext>
            </a:extLst>
          </p:cNvPr>
          <p:cNvSpPr txBox="1"/>
          <p:nvPr/>
        </p:nvSpPr>
        <p:spPr>
          <a:xfrm>
            <a:off x="1435188" y="5410300"/>
            <a:ext cx="3155285"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June/July 2024</a:t>
            </a:r>
          </a:p>
          <a:p>
            <a:r>
              <a:rPr lang="en-US" sz="1200" dirty="0">
                <a:latin typeface="Arial" panose="020B0604020202020204" pitchFamily="34" charset="0"/>
                <a:ea typeface="Calibri" panose="020F0502020204030204" pitchFamily="34" charset="0"/>
                <a:cs typeface="Arial" panose="020B0604020202020204" pitchFamily="34" charset="0"/>
              </a:rPr>
              <a:t>JBC Meeting #4</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Allow membership to research</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Finalize Rates for Carriers/Pools</a:t>
            </a:r>
          </a:p>
        </p:txBody>
      </p:sp>
      <p:sp>
        <p:nvSpPr>
          <p:cNvPr id="14" name="TextBox 13">
            <a:extLst>
              <a:ext uri="{FF2B5EF4-FFF2-40B4-BE49-F238E27FC236}">
                <a16:creationId xmlns:a16="http://schemas.microsoft.com/office/drawing/2014/main" id="{4430B78C-3097-DC89-689B-8944B23C809F}"/>
              </a:ext>
            </a:extLst>
          </p:cNvPr>
          <p:cNvSpPr txBox="1"/>
          <p:nvPr/>
        </p:nvSpPr>
        <p:spPr>
          <a:xfrm>
            <a:off x="8265478" y="4970470"/>
            <a:ext cx="2529430"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Mid - August 2024</a:t>
            </a:r>
          </a:p>
          <a:p>
            <a:r>
              <a:rPr lang="en-US" sz="1200" dirty="0">
                <a:effectLst/>
                <a:latin typeface="Arial" panose="020B0604020202020204" pitchFamily="34" charset="0"/>
                <a:ea typeface="Calibri" panose="020F0502020204030204" pitchFamily="34" charset="0"/>
                <a:cs typeface="Arial" panose="020B0604020202020204" pitchFamily="34" charset="0"/>
              </a:rPr>
              <a:t>JBC Meeting #5</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Early &amp; Late – September 2024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Board Decision – September 9</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Finalize Renewal/Transition</a:t>
            </a:r>
          </a:p>
        </p:txBody>
      </p:sp>
    </p:spTree>
    <p:extLst>
      <p:ext uri="{BB962C8B-B14F-4D97-AF65-F5344CB8AC3E}">
        <p14:creationId xmlns:p14="http://schemas.microsoft.com/office/powerpoint/2010/main" val="48250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#1</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2302202516"/>
              </p:ext>
            </p:extLst>
          </p:nvPr>
        </p:nvGraphicFramePr>
        <p:xfrm>
          <a:off x="457200" y="1825625"/>
          <a:ext cx="11315700" cy="266700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370840">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370840">
                <a:tc>
                  <a:txBody>
                    <a:bodyPr/>
                    <a:lstStyle/>
                    <a:p>
                      <a:r>
                        <a:rPr lang="en-US" dirty="0"/>
                        <a:t>Purpose</a:t>
                      </a:r>
                    </a:p>
                  </a:txBody>
                  <a:tcPr/>
                </a:tc>
                <a:tc>
                  <a:txBody>
                    <a:bodyPr/>
                    <a:lstStyle/>
                    <a:p>
                      <a:r>
                        <a:rPr lang="en-US" dirty="0"/>
                        <a:t>Planning for 2024 Medical Marketing</a:t>
                      </a:r>
                    </a:p>
                  </a:txBody>
                  <a:tcPr/>
                </a:tc>
                <a:extLst>
                  <a:ext uri="{0D108BD9-81ED-4DB2-BD59-A6C34878D82A}">
                    <a16:rowId xmlns:a16="http://schemas.microsoft.com/office/drawing/2014/main" val="1707675671"/>
                  </a:ext>
                </a:extLst>
              </a:tr>
              <a:tr h="370840">
                <a:tc>
                  <a:txBody>
                    <a:bodyPr/>
                    <a:lstStyle/>
                    <a:p>
                      <a:r>
                        <a:rPr lang="en-US" dirty="0"/>
                        <a:t>Date</a:t>
                      </a:r>
                    </a:p>
                  </a:txBody>
                  <a:tcPr/>
                </a:tc>
                <a:tc>
                  <a:txBody>
                    <a:bodyPr/>
                    <a:lstStyle/>
                    <a:p>
                      <a:r>
                        <a:rPr lang="en-US" dirty="0"/>
                        <a:t>February 15</a:t>
                      </a:r>
                      <a:r>
                        <a:rPr lang="en-US" baseline="30000" dirty="0"/>
                        <a:t>th</a:t>
                      </a:r>
                      <a:r>
                        <a:rPr lang="en-US" dirty="0"/>
                        <a:t>, 2024</a:t>
                      </a:r>
                    </a:p>
                  </a:txBody>
                  <a:tcPr/>
                </a:tc>
                <a:extLst>
                  <a:ext uri="{0D108BD9-81ED-4DB2-BD59-A6C34878D82A}">
                    <a16:rowId xmlns:a16="http://schemas.microsoft.com/office/drawing/2014/main" val="2654867346"/>
                  </a:ext>
                </a:extLst>
              </a:tr>
              <a:tr h="370840">
                <a:tc>
                  <a:txBody>
                    <a:bodyPr/>
                    <a:lstStyle/>
                    <a:p>
                      <a:r>
                        <a:rPr lang="en-US" dirty="0"/>
                        <a:t>Keenan Responsibility</a:t>
                      </a:r>
                    </a:p>
                  </a:txBody>
                  <a:tcPr/>
                </a:tc>
                <a:tc>
                  <a:txBody>
                    <a:bodyPr/>
                    <a:lstStyle/>
                    <a:p>
                      <a:r>
                        <a:rPr lang="en-US" dirty="0"/>
                        <a:t>February 2024 – Gather Census/Claims data and perform Finalization and Release of RFP</a:t>
                      </a:r>
                    </a:p>
                    <a:p>
                      <a:r>
                        <a:rPr lang="en-US" dirty="0"/>
                        <a:t>March/April 2024 – Work with Carrier/Pool markets on questions</a:t>
                      </a:r>
                    </a:p>
                    <a:p>
                      <a:r>
                        <a:rPr lang="en-US" dirty="0"/>
                        <a:t>April 26</a:t>
                      </a:r>
                      <a:r>
                        <a:rPr lang="en-US" baseline="30000" dirty="0"/>
                        <a:t>th</a:t>
                      </a:r>
                      <a:r>
                        <a:rPr lang="en-US" dirty="0"/>
                        <a:t>, 2024 – Final Date for Submission of RFP Responses</a:t>
                      </a:r>
                    </a:p>
                  </a:txBody>
                  <a:tcPr/>
                </a:tc>
                <a:extLst>
                  <a:ext uri="{0D108BD9-81ED-4DB2-BD59-A6C34878D82A}">
                    <a16:rowId xmlns:a16="http://schemas.microsoft.com/office/drawing/2014/main" val="1463810120"/>
                  </a:ext>
                </a:extLst>
              </a:tr>
              <a:tr h="370840">
                <a:tc>
                  <a:txBody>
                    <a:bodyPr/>
                    <a:lstStyle/>
                    <a:p>
                      <a:r>
                        <a:rPr lang="en-US" dirty="0"/>
                        <a:t>JBC Responsibility</a:t>
                      </a:r>
                    </a:p>
                  </a:txBody>
                  <a:tcPr/>
                </a:tc>
                <a:tc>
                  <a:txBody>
                    <a:bodyPr/>
                    <a:lstStyle/>
                    <a:p>
                      <a:r>
                        <a:rPr lang="en-US" dirty="0"/>
                        <a:t>No Action will be taken by JBC. This meeting is informational and designed to provide transparency and communication of the 2024 Medical Marketing timeline.</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A75C0117-E4CF-D794-9925-F7BC3F251335}"/>
              </a:ext>
            </a:extLst>
          </p:cNvPr>
          <p:cNvSpPr txBox="1"/>
          <p:nvPr/>
        </p:nvSpPr>
        <p:spPr>
          <a:xfrm>
            <a:off x="554182" y="4812146"/>
            <a:ext cx="11199667" cy="923330"/>
          </a:xfrm>
          <a:prstGeom prst="rect">
            <a:avLst/>
          </a:prstGeom>
          <a:noFill/>
        </p:spPr>
        <p:txBody>
          <a:bodyPr wrap="square" rtlCol="0">
            <a:spAutoFit/>
          </a:bodyPr>
          <a:lstStyle/>
          <a:p>
            <a:r>
              <a:rPr lang="en-US" b="1" dirty="0"/>
              <a:t>Important Item</a:t>
            </a:r>
            <a:r>
              <a:rPr lang="en-US" dirty="0"/>
              <a:t>: </a:t>
            </a:r>
            <a:r>
              <a:rPr lang="en-US" i="1" dirty="0"/>
              <a:t>As a result of the due date for the RFP being outside of 6 months from the 1/1/2025 effective date we would like the JBC to be prepared that the rates provided in the RFP responses could be “illustrative” and may not be “binding &amp; final”.  </a:t>
            </a:r>
          </a:p>
        </p:txBody>
      </p:sp>
    </p:spTree>
    <p:extLst>
      <p:ext uri="{BB962C8B-B14F-4D97-AF65-F5344CB8AC3E}">
        <p14:creationId xmlns:p14="http://schemas.microsoft.com/office/powerpoint/2010/main" val="1877120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#2</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nvPr>
        </p:nvGraphicFramePr>
        <p:xfrm>
          <a:off x="457200" y="1825624"/>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Presentation of Medical Marketing Results based on Illustrative Quotes</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Early May 2024</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Assess the proposals and develop the comparison tools to provide critical insights related to (i) Benefit Comparison (ii) Network Disruption (iii) Fiscal Implications (</a:t>
                      </a:r>
                      <a:r>
                        <a:rPr lang="en-US" i="1" dirty="0"/>
                        <a:t>potentially illustrative</a:t>
                      </a:r>
                      <a:r>
                        <a:rPr lang="en-US" dirty="0"/>
                        <a:t>)</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vote to narrow down the list of finalists to ideally 2-3 potential markets</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763494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#3</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4035858508"/>
              </p:ext>
            </p:extLst>
          </p:nvPr>
        </p:nvGraphicFramePr>
        <p:xfrm>
          <a:off x="457200" y="1825624"/>
          <a:ext cx="11315700" cy="3616791"/>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Carrier/Pool Finalist Interviews</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Mid-Late May 2024</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team to schedule finalist interviews for the 2-3 potential markets selected by the JBC during JBC Meeting #2</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vote on which finalist or finalists they would like to recommend moving forward so that union membership will have sufficient time to research disruption and provide union leadership their feedback and conduct a vote.  This timeline has been designed to provide a 60 day window for RSCCD employees to evaluate their options during the months of June and July 2024.</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421977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#4</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3342123671"/>
              </p:ext>
            </p:extLst>
          </p:nvPr>
        </p:nvGraphicFramePr>
        <p:xfrm>
          <a:off x="457200" y="1825624"/>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Presentation of Fiscal Impact with Final Rates from Selected Finalists and ASCIP Renewal</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Late July 2024</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Work with finalists to obtain final binding quotes and perform a fiscal comparison against the ASCIP Renewal to provide transparency and education on fiscal impacts</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No Action will be taken by JBC. This meeting is informational and designed to provide transparency and final confirmation of the fiscal impacts of RFP finalist market options.</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207363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BFC8-C943-7524-F921-6D3F1A14FCBE}"/>
              </a:ext>
            </a:extLst>
          </p:cNvPr>
          <p:cNvSpPr>
            <a:spLocks noGrp="1"/>
          </p:cNvSpPr>
          <p:nvPr>
            <p:ph type="title"/>
          </p:nvPr>
        </p:nvSpPr>
        <p:spPr/>
        <p:txBody>
          <a:bodyPr/>
          <a:lstStyle/>
          <a:p>
            <a:r>
              <a:rPr lang="en-US" dirty="0">
                <a:latin typeface="Arial" panose="020B0604020202020204" pitchFamily="34" charset="0"/>
              </a:rPr>
              <a:t>Agenda</a:t>
            </a:r>
          </a:p>
        </p:txBody>
      </p:sp>
      <p:graphicFrame>
        <p:nvGraphicFramePr>
          <p:cNvPr id="6" name="Content Placeholder 5">
            <a:extLst>
              <a:ext uri="{FF2B5EF4-FFF2-40B4-BE49-F238E27FC236}">
                <a16:creationId xmlns:a16="http://schemas.microsoft.com/office/drawing/2014/main" id="{8C48B1A5-6954-080F-2EF8-2CBCA6BA087A}"/>
              </a:ext>
            </a:extLst>
          </p:cNvPr>
          <p:cNvGraphicFramePr>
            <a:graphicFrameLocks noGrp="1"/>
          </p:cNvGraphicFramePr>
          <p:nvPr>
            <p:ph idx="1"/>
            <p:extLst>
              <p:ext uri="{D42A27DB-BD31-4B8C-83A1-F6EECF244321}">
                <p14:modId xmlns:p14="http://schemas.microsoft.com/office/powerpoint/2010/main" val="2820578811"/>
              </p:ext>
            </p:extLst>
          </p:nvPr>
        </p:nvGraphicFramePr>
        <p:xfrm>
          <a:off x="457200" y="1825625"/>
          <a:ext cx="11315700" cy="41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84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#5</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1780504784"/>
              </p:ext>
            </p:extLst>
          </p:nvPr>
        </p:nvGraphicFramePr>
        <p:xfrm>
          <a:off x="457200" y="1825624"/>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Vote by JBC on Recommendation to RSCCD Board</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Mid August 2024</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Office to facilitate meeting for JBC membership to cast final votes on recommendation to be presented to RSCCD Board on September 9</a:t>
                      </a:r>
                      <a:r>
                        <a:rPr lang="en-US" baseline="30000" dirty="0"/>
                        <a:t>th</a:t>
                      </a:r>
                      <a:r>
                        <a:rPr lang="en-US" dirty="0"/>
                        <a:t>, 2024</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cast their votes on the JBC recommendation to the RSCCD Board </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085727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89AB-9555-4F5C-42E7-461BCE2529E6}"/>
              </a:ext>
            </a:extLst>
          </p:cNvPr>
          <p:cNvSpPr>
            <a:spLocks noGrp="1"/>
          </p:cNvSpPr>
          <p:nvPr>
            <p:ph type="title"/>
          </p:nvPr>
        </p:nvSpPr>
        <p:spPr/>
        <p:txBody>
          <a:bodyPr/>
          <a:lstStyle/>
          <a:p>
            <a:r>
              <a:rPr lang="en-US" dirty="0">
                <a:latin typeface="Arial" panose="020B0604020202020204" pitchFamily="34" charset="0"/>
              </a:rPr>
              <a:t>Additional Timeline Details</a:t>
            </a:r>
          </a:p>
        </p:txBody>
      </p:sp>
      <p:sp>
        <p:nvSpPr>
          <p:cNvPr id="3" name="Content Placeholder 2">
            <a:extLst>
              <a:ext uri="{FF2B5EF4-FFF2-40B4-BE49-F238E27FC236}">
                <a16:creationId xmlns:a16="http://schemas.microsoft.com/office/drawing/2014/main" id="{54EBEDD0-1C5A-5FE8-A9FA-734380151E6A}"/>
              </a:ext>
            </a:extLst>
          </p:cNvPr>
          <p:cNvSpPr>
            <a:spLocks noGrp="1"/>
          </p:cNvSpPr>
          <p:nvPr>
            <p:ph idx="1"/>
          </p:nvPr>
        </p:nvSpPr>
        <p:spPr/>
        <p:txBody>
          <a:bodyPr>
            <a:normAutofit/>
          </a:bodyPr>
          <a:lstStyle/>
          <a:p>
            <a:r>
              <a:rPr lang="en-US" sz="2000" dirty="0">
                <a:latin typeface="Arial" panose="020B0604020202020204" pitchFamily="34" charset="0"/>
              </a:rPr>
              <a:t>September 9</a:t>
            </a:r>
            <a:r>
              <a:rPr lang="en-US" sz="2000" baseline="30000" dirty="0">
                <a:latin typeface="Arial" panose="020B0604020202020204" pitchFamily="34" charset="0"/>
              </a:rPr>
              <a:t>th</a:t>
            </a:r>
            <a:r>
              <a:rPr lang="en-US" sz="2000" dirty="0">
                <a:latin typeface="Arial" panose="020B0604020202020204" pitchFamily="34" charset="0"/>
              </a:rPr>
              <a:t>, 2024</a:t>
            </a:r>
          </a:p>
          <a:p>
            <a:pPr lvl="1"/>
            <a:r>
              <a:rPr lang="en-US" sz="1600" dirty="0">
                <a:latin typeface="Arial" panose="020B0604020202020204" pitchFamily="34" charset="0"/>
              </a:rPr>
              <a:t>Board Meeting identified for Board Vote on 2024 Medical Marketing </a:t>
            </a:r>
            <a:endParaRPr lang="en-US" sz="1600" baseline="30000" dirty="0">
              <a:latin typeface="Arial" panose="020B0604020202020204" pitchFamily="34" charset="0"/>
            </a:endParaRPr>
          </a:p>
          <a:p>
            <a:r>
              <a:rPr lang="en-US" sz="2000" dirty="0">
                <a:latin typeface="Arial" panose="020B0604020202020204" pitchFamily="34" charset="0"/>
              </a:rPr>
              <a:t>Mid - September 2024</a:t>
            </a:r>
          </a:p>
          <a:p>
            <a:pPr marL="457200" lvl="1">
              <a:spcBef>
                <a:spcPts val="0"/>
              </a:spcBef>
            </a:pPr>
            <a:r>
              <a:rPr lang="en-US" sz="1600" dirty="0">
                <a:effectLst/>
                <a:latin typeface="Arial" panose="020B0604020202020204" pitchFamily="34" charset="0"/>
                <a:ea typeface="Calibri" panose="020F0502020204030204" pitchFamily="34" charset="0"/>
              </a:rPr>
              <a:t>Finalize Renewal/Transition</a:t>
            </a:r>
          </a:p>
          <a:p>
            <a:pPr marL="457200" lvl="1">
              <a:spcBef>
                <a:spcPts val="0"/>
              </a:spcBef>
            </a:pPr>
            <a:r>
              <a:rPr lang="en-US" sz="1600" dirty="0">
                <a:effectLst/>
                <a:latin typeface="Arial" panose="020B0604020202020204" pitchFamily="34" charset="0"/>
                <a:ea typeface="Calibri" panose="020F0502020204030204" pitchFamily="34" charset="0"/>
              </a:rPr>
              <a:t>ASCIP Notice of Withdrawal Deadline (9/30/24)</a:t>
            </a:r>
          </a:p>
          <a:p>
            <a:pPr marL="457200" lvl="1">
              <a:spcBef>
                <a:spcPts val="0"/>
              </a:spcBef>
            </a:pPr>
            <a:r>
              <a:rPr lang="en-US" sz="1600" dirty="0">
                <a:effectLst/>
                <a:latin typeface="Arial" panose="020B0604020202020204" pitchFamily="34" charset="0"/>
                <a:ea typeface="Calibri" panose="020F0502020204030204" pitchFamily="34" charset="0"/>
              </a:rPr>
              <a:t>Implementation of New Plans</a:t>
            </a:r>
          </a:p>
          <a:p>
            <a:pPr marL="457200" lvl="1">
              <a:spcBef>
                <a:spcPts val="0"/>
              </a:spcBef>
            </a:pPr>
            <a:r>
              <a:rPr lang="en-US" sz="1600" dirty="0">
                <a:effectLst/>
                <a:latin typeface="Arial" panose="020B0604020202020204" pitchFamily="34" charset="0"/>
                <a:ea typeface="Calibri" panose="020F0502020204030204" pitchFamily="34" charset="0"/>
              </a:rPr>
              <a:t>Preparation for Open Enrollment</a:t>
            </a:r>
          </a:p>
          <a:p>
            <a:r>
              <a:rPr lang="en-US" sz="2000" dirty="0">
                <a:effectLst/>
                <a:latin typeface="Arial" panose="020B0604020202020204" pitchFamily="34" charset="0"/>
                <a:ea typeface="Calibri" panose="020F0502020204030204" pitchFamily="34" charset="0"/>
              </a:rPr>
              <a:t>October 2024: Open Enrollment</a:t>
            </a:r>
          </a:p>
          <a:p>
            <a:r>
              <a:rPr lang="en-US" sz="2000" dirty="0">
                <a:latin typeface="Arial" panose="020B0604020202020204" pitchFamily="34" charset="0"/>
              </a:rPr>
              <a:t>December 2024: Confirm Carriers Have Received EDI File with Enrollment</a:t>
            </a:r>
            <a:endParaRPr lang="en-US" sz="2000" baseline="30000" dirty="0">
              <a:latin typeface="Arial" panose="020B0604020202020204" pitchFamily="34" charset="0"/>
            </a:endParaRPr>
          </a:p>
          <a:p>
            <a:r>
              <a:rPr lang="en-US" sz="2000" dirty="0">
                <a:latin typeface="Arial" panose="020B0604020202020204" pitchFamily="34" charset="0"/>
              </a:rPr>
              <a:t>January 2025: New Plan Year Begins</a:t>
            </a:r>
            <a:endParaRPr lang="en-US" sz="2000" baseline="30000" dirty="0">
              <a:latin typeface="Arial" panose="020B0604020202020204" pitchFamily="34" charset="0"/>
            </a:endParaRPr>
          </a:p>
          <a:p>
            <a:pPr marL="228600" lvl="1" indent="0">
              <a:spcBef>
                <a:spcPts val="0"/>
              </a:spcBef>
              <a:buNone/>
            </a:pPr>
            <a:endParaRPr lang="en-US"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234311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CEA72-6EDE-4B78-87F4-07ECDEA8C04F}"/>
              </a:ext>
            </a:extLst>
          </p:cNvPr>
          <p:cNvSpPr>
            <a:spLocks noGrp="1"/>
          </p:cNvSpPr>
          <p:nvPr>
            <p:ph type="title"/>
          </p:nvPr>
        </p:nvSpPr>
        <p:spPr>
          <a:xfrm>
            <a:off x="528637" y="3026807"/>
            <a:ext cx="11134725" cy="1371600"/>
          </a:xfrm>
        </p:spPr>
        <p:txBody>
          <a:bodyPr/>
          <a:lstStyle/>
          <a:p>
            <a:r>
              <a:rPr lang="en-US"/>
              <a:t>Questions?</a:t>
            </a:r>
          </a:p>
        </p:txBody>
      </p:sp>
    </p:spTree>
    <p:extLst>
      <p:ext uri="{BB962C8B-B14F-4D97-AF65-F5344CB8AC3E}">
        <p14:creationId xmlns:p14="http://schemas.microsoft.com/office/powerpoint/2010/main" val="31166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36EB-C2C3-82D8-C225-5FF5C841EADC}"/>
              </a:ext>
            </a:extLst>
          </p:cNvPr>
          <p:cNvSpPr>
            <a:spLocks noGrp="1"/>
          </p:cNvSpPr>
          <p:nvPr>
            <p:ph type="title"/>
          </p:nvPr>
        </p:nvSpPr>
        <p:spPr/>
        <p:txBody>
          <a:bodyPr/>
          <a:lstStyle/>
          <a:p>
            <a:r>
              <a:rPr lang="en-US" dirty="0">
                <a:latin typeface="Arial" panose="020B0604020202020204" pitchFamily="34" charset="0"/>
              </a:rPr>
              <a:t>Keenan Core Brokerage &amp; Consulting Services</a:t>
            </a:r>
          </a:p>
        </p:txBody>
      </p:sp>
      <p:pic>
        <p:nvPicPr>
          <p:cNvPr id="4" name="Content Placeholder 3">
            <a:extLst>
              <a:ext uri="{FF2B5EF4-FFF2-40B4-BE49-F238E27FC236}">
                <a16:creationId xmlns:a16="http://schemas.microsoft.com/office/drawing/2014/main" id="{AB8B8559-9CB2-D891-E850-C9910F712F6C}"/>
              </a:ext>
            </a:extLst>
          </p:cNvPr>
          <p:cNvPicPr>
            <a:picLocks noGrp="1" noChangeAspect="1"/>
          </p:cNvPicPr>
          <p:nvPr>
            <p:ph idx="1"/>
          </p:nvPr>
        </p:nvPicPr>
        <p:blipFill>
          <a:blip r:embed="rId2"/>
          <a:stretch>
            <a:fillRect/>
          </a:stretch>
        </p:blipFill>
        <p:spPr>
          <a:xfrm>
            <a:off x="1612051" y="1594716"/>
            <a:ext cx="8451817" cy="4108450"/>
          </a:xfrm>
          <a:prstGeom prst="rect">
            <a:avLst/>
          </a:prstGeom>
        </p:spPr>
      </p:pic>
      <p:pic>
        <p:nvPicPr>
          <p:cNvPr id="5" name="Picture 4">
            <a:extLst>
              <a:ext uri="{FF2B5EF4-FFF2-40B4-BE49-F238E27FC236}">
                <a16:creationId xmlns:a16="http://schemas.microsoft.com/office/drawing/2014/main" id="{A0887851-64B5-5FC8-381A-AE85FD2975F2}"/>
              </a:ext>
            </a:extLst>
          </p:cNvPr>
          <p:cNvPicPr>
            <a:picLocks noChangeAspect="1"/>
          </p:cNvPicPr>
          <p:nvPr/>
        </p:nvPicPr>
        <p:blipFill>
          <a:blip r:embed="rId3"/>
          <a:stretch>
            <a:fillRect/>
          </a:stretch>
        </p:blipFill>
        <p:spPr>
          <a:xfrm>
            <a:off x="3617225" y="1346378"/>
            <a:ext cx="2389839" cy="5273497"/>
          </a:xfrm>
          <a:prstGeom prst="rect">
            <a:avLst/>
          </a:prstGeom>
        </p:spPr>
      </p:pic>
    </p:spTree>
    <p:extLst>
      <p:ext uri="{BB962C8B-B14F-4D97-AF65-F5344CB8AC3E}">
        <p14:creationId xmlns:p14="http://schemas.microsoft.com/office/powerpoint/2010/main" val="36206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946FA-CAF4-4060-AA4E-4BFF089F2639}"/>
              </a:ext>
            </a:extLst>
          </p:cNvPr>
          <p:cNvSpPr>
            <a:spLocks noGrp="1"/>
          </p:cNvSpPr>
          <p:nvPr>
            <p:ph type="title"/>
          </p:nvPr>
        </p:nvSpPr>
        <p:spPr/>
        <p:txBody>
          <a:bodyPr>
            <a:normAutofit/>
          </a:bodyPr>
          <a:lstStyle/>
          <a:p>
            <a:r>
              <a:rPr lang="en-US" dirty="0">
                <a:latin typeface="Arial" panose="020B0604020202020204" pitchFamily="34" charset="0"/>
              </a:rPr>
              <a:t>Keenan’s Role as your Broker</a:t>
            </a:r>
          </a:p>
        </p:txBody>
      </p:sp>
      <p:sp>
        <p:nvSpPr>
          <p:cNvPr id="4" name="Content Placeholder 3">
            <a:extLst>
              <a:ext uri="{FF2B5EF4-FFF2-40B4-BE49-F238E27FC236}">
                <a16:creationId xmlns:a16="http://schemas.microsoft.com/office/drawing/2014/main" id="{33F1FE4C-3E41-4E9D-9756-C17586B033A1}"/>
              </a:ext>
            </a:extLst>
          </p:cNvPr>
          <p:cNvSpPr txBox="1">
            <a:spLocks/>
          </p:cNvSpPr>
          <p:nvPr/>
        </p:nvSpPr>
        <p:spPr>
          <a:xfrm>
            <a:off x="632084" y="1713810"/>
            <a:ext cx="11464290" cy="434657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8">
            <a:extLst>
              <a:ext uri="{FF2B5EF4-FFF2-40B4-BE49-F238E27FC236}">
                <a16:creationId xmlns:a16="http://schemas.microsoft.com/office/drawing/2014/main" id="{A2A39735-83A4-4541-BF28-B0C43198CB3E}"/>
              </a:ext>
            </a:extLst>
          </p:cNvPr>
          <p:cNvSpPr>
            <a:spLocks noGrp="1"/>
          </p:cNvSpPr>
          <p:nvPr>
            <p:ph idx="1"/>
          </p:nvPr>
        </p:nvSpPr>
        <p:spPr>
          <a:xfrm>
            <a:off x="2819400" y="1951935"/>
            <a:ext cx="8934449" cy="4108450"/>
          </a:xfrm>
        </p:spPr>
        <p:txBody>
          <a:bodyPr/>
          <a:lstStyle/>
          <a:p>
            <a:pPr lvl="0"/>
            <a:r>
              <a:rPr lang="en-US" dirty="0">
                <a:latin typeface="Arial" panose="020B0604020202020204" pitchFamily="34" charset="0"/>
              </a:rPr>
              <a:t>Assist RSCCD in finding the best fit for members and </a:t>
            </a:r>
            <a:r>
              <a:rPr lang="en-US" b="1" dirty="0">
                <a:latin typeface="Arial" panose="020B0604020202020204" pitchFamily="34" charset="0"/>
              </a:rPr>
              <a:t>educate </a:t>
            </a:r>
            <a:r>
              <a:rPr lang="en-US" dirty="0">
                <a:latin typeface="Arial" panose="020B0604020202020204" pitchFamily="34" charset="0"/>
              </a:rPr>
              <a:t>committee members on the impacts and potential disruption resulting from changes to benefits</a:t>
            </a:r>
          </a:p>
          <a:p>
            <a:pPr marL="0" lvl="0" indent="0">
              <a:buNone/>
            </a:pPr>
            <a:endParaRPr lang="en-US" dirty="0">
              <a:latin typeface="Arial" panose="020B0604020202020204" pitchFamily="34" charset="0"/>
            </a:endParaRPr>
          </a:p>
          <a:p>
            <a:pPr lvl="0"/>
            <a:r>
              <a:rPr lang="en-US" dirty="0">
                <a:latin typeface="Arial" panose="020B0604020202020204" pitchFamily="34" charset="0"/>
              </a:rPr>
              <a:t>This allows the Insurance Committee to have the information needed to make decisions</a:t>
            </a:r>
          </a:p>
          <a:p>
            <a:endParaRPr lang="en-US" dirty="0"/>
          </a:p>
        </p:txBody>
      </p:sp>
      <p:pic>
        <p:nvPicPr>
          <p:cNvPr id="5" name="Graphic 4" descr="Professor male with solid fill">
            <a:extLst>
              <a:ext uri="{FF2B5EF4-FFF2-40B4-BE49-F238E27FC236}">
                <a16:creationId xmlns:a16="http://schemas.microsoft.com/office/drawing/2014/main" id="{5EB7040F-25BF-403A-B4F7-85A8FF18C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186" y="1670397"/>
            <a:ext cx="1758603" cy="1758603"/>
          </a:xfrm>
          <a:prstGeom prst="rect">
            <a:avLst/>
          </a:prstGeom>
        </p:spPr>
      </p:pic>
      <p:pic>
        <p:nvPicPr>
          <p:cNvPr id="7" name="Graphic 6" descr="Group brainstorm with solid fill">
            <a:extLst>
              <a:ext uri="{FF2B5EF4-FFF2-40B4-BE49-F238E27FC236}">
                <a16:creationId xmlns:a16="http://schemas.microsoft.com/office/drawing/2014/main" id="{16383D40-0FE4-4D37-8AC2-9C8C84225B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280" y="3554588"/>
            <a:ext cx="1758603" cy="1758603"/>
          </a:xfrm>
          <a:prstGeom prst="rect">
            <a:avLst/>
          </a:prstGeom>
        </p:spPr>
      </p:pic>
    </p:spTree>
    <p:extLst>
      <p:ext uri="{BB962C8B-B14F-4D97-AF65-F5344CB8AC3E}">
        <p14:creationId xmlns:p14="http://schemas.microsoft.com/office/powerpoint/2010/main" val="361623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C578-E2AF-C998-2FA9-6B8528C6384E}"/>
              </a:ext>
            </a:extLst>
          </p:cNvPr>
          <p:cNvSpPr>
            <a:spLocks noGrp="1"/>
          </p:cNvSpPr>
          <p:nvPr>
            <p:ph type="title"/>
          </p:nvPr>
        </p:nvSpPr>
        <p:spPr/>
        <p:txBody>
          <a:bodyPr/>
          <a:lstStyle/>
          <a:p>
            <a:r>
              <a:rPr lang="en-US" dirty="0"/>
              <a:t>Overview of marketing process</a:t>
            </a:r>
          </a:p>
        </p:txBody>
      </p:sp>
    </p:spTree>
    <p:extLst>
      <p:ext uri="{BB962C8B-B14F-4D97-AF65-F5344CB8AC3E}">
        <p14:creationId xmlns:p14="http://schemas.microsoft.com/office/powerpoint/2010/main" val="256809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5EA9-9E96-43C2-BF11-5D08DE73F2BD}"/>
              </a:ext>
            </a:extLst>
          </p:cNvPr>
          <p:cNvSpPr>
            <a:spLocks noGrp="1"/>
          </p:cNvSpPr>
          <p:nvPr>
            <p:ph type="title"/>
          </p:nvPr>
        </p:nvSpPr>
        <p:spPr/>
        <p:txBody>
          <a:bodyPr/>
          <a:lstStyle/>
          <a:p>
            <a:r>
              <a:rPr lang="en-US" dirty="0">
                <a:latin typeface="Arial" panose="020B0604020202020204" pitchFamily="34" charset="0"/>
              </a:rPr>
              <a:t>The Marketplace: School Pools and Carriers </a:t>
            </a:r>
          </a:p>
        </p:txBody>
      </p:sp>
      <p:graphicFrame>
        <p:nvGraphicFramePr>
          <p:cNvPr id="6" name="Diagram 5">
            <a:extLst>
              <a:ext uri="{FF2B5EF4-FFF2-40B4-BE49-F238E27FC236}">
                <a16:creationId xmlns:a16="http://schemas.microsoft.com/office/drawing/2014/main" id="{E320B134-A82C-44AF-A681-FB841EB60E1D}"/>
              </a:ext>
            </a:extLst>
          </p:cNvPr>
          <p:cNvGraphicFramePr/>
          <p:nvPr>
            <p:extLst>
              <p:ext uri="{D42A27DB-BD31-4B8C-83A1-F6EECF244321}">
                <p14:modId xmlns:p14="http://schemas.microsoft.com/office/powerpoint/2010/main" val="2373562154"/>
              </p:ext>
            </p:extLst>
          </p:nvPr>
        </p:nvGraphicFramePr>
        <p:xfrm>
          <a:off x="457199" y="2078042"/>
          <a:ext cx="6016707" cy="3492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Group of people with solid fill">
            <a:extLst>
              <a:ext uri="{FF2B5EF4-FFF2-40B4-BE49-F238E27FC236}">
                <a16:creationId xmlns:a16="http://schemas.microsoft.com/office/drawing/2014/main" id="{FD779E10-822B-4078-BDD3-E132E58EB2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12385" y="3708716"/>
            <a:ext cx="706334" cy="706334"/>
          </a:xfrm>
          <a:prstGeom prst="rect">
            <a:avLst/>
          </a:prstGeom>
        </p:spPr>
      </p:pic>
      <p:graphicFrame>
        <p:nvGraphicFramePr>
          <p:cNvPr id="13" name="Diagram 12">
            <a:extLst>
              <a:ext uri="{FF2B5EF4-FFF2-40B4-BE49-F238E27FC236}">
                <a16:creationId xmlns:a16="http://schemas.microsoft.com/office/drawing/2014/main" id="{C4F76464-F8AD-4728-AD22-EE3A1F48E01C}"/>
              </a:ext>
            </a:extLst>
          </p:cNvPr>
          <p:cNvGraphicFramePr/>
          <p:nvPr>
            <p:extLst>
              <p:ext uri="{D42A27DB-BD31-4B8C-83A1-F6EECF244321}">
                <p14:modId xmlns:p14="http://schemas.microsoft.com/office/powerpoint/2010/main" val="2098241664"/>
              </p:ext>
            </p:extLst>
          </p:nvPr>
        </p:nvGraphicFramePr>
        <p:xfrm>
          <a:off x="4969163" y="1948486"/>
          <a:ext cx="5896390" cy="36220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Graphic 6" descr="Hospital with solid fill">
            <a:extLst>
              <a:ext uri="{FF2B5EF4-FFF2-40B4-BE49-F238E27FC236}">
                <a16:creationId xmlns:a16="http://schemas.microsoft.com/office/drawing/2014/main" id="{DF33F6B5-7757-460C-81ED-F8FF0C1F38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64958" y="3575457"/>
            <a:ext cx="904800" cy="904800"/>
          </a:xfrm>
          <a:prstGeom prst="rect">
            <a:avLst/>
          </a:prstGeom>
        </p:spPr>
      </p:pic>
    </p:spTree>
    <p:extLst>
      <p:ext uri="{BB962C8B-B14F-4D97-AF65-F5344CB8AC3E}">
        <p14:creationId xmlns:p14="http://schemas.microsoft.com/office/powerpoint/2010/main" val="27845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D0AA-9E94-45FD-B055-5A2A74468290}"/>
              </a:ext>
            </a:extLst>
          </p:cNvPr>
          <p:cNvSpPr>
            <a:spLocks noGrp="1"/>
          </p:cNvSpPr>
          <p:nvPr>
            <p:ph type="title"/>
          </p:nvPr>
        </p:nvSpPr>
        <p:spPr/>
        <p:txBody>
          <a:bodyPr/>
          <a:lstStyle/>
          <a:p>
            <a:r>
              <a:rPr lang="en-US" dirty="0">
                <a:latin typeface="Arial" panose="020B0604020202020204" pitchFamily="34" charset="0"/>
              </a:rPr>
              <a:t>The Marketplace: Pools and Carriers Explained</a:t>
            </a:r>
          </a:p>
        </p:txBody>
      </p:sp>
      <p:grpSp>
        <p:nvGrpSpPr>
          <p:cNvPr id="13" name="Group 12">
            <a:extLst>
              <a:ext uri="{FF2B5EF4-FFF2-40B4-BE49-F238E27FC236}">
                <a16:creationId xmlns:a16="http://schemas.microsoft.com/office/drawing/2014/main" id="{BE0B71B1-224B-4DF7-B4C1-A6335F6CE693}"/>
              </a:ext>
            </a:extLst>
          </p:cNvPr>
          <p:cNvGrpSpPr/>
          <p:nvPr/>
        </p:nvGrpSpPr>
        <p:grpSpPr>
          <a:xfrm>
            <a:off x="1410453" y="3458759"/>
            <a:ext cx="1281764" cy="1464144"/>
            <a:chOff x="2067826" y="2698281"/>
            <a:chExt cx="1281764" cy="1464144"/>
          </a:xfrm>
        </p:grpSpPr>
        <p:pic>
          <p:nvPicPr>
            <p:cNvPr id="11" name="Graphic 10" descr="First aid kit with solid fill">
              <a:extLst>
                <a:ext uri="{FF2B5EF4-FFF2-40B4-BE49-F238E27FC236}">
                  <a16:creationId xmlns:a16="http://schemas.microsoft.com/office/drawing/2014/main" id="{9CE162FB-4E47-4484-AE4E-94F17CF131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7827" y="2698281"/>
              <a:ext cx="1281763" cy="1281763"/>
            </a:xfrm>
            <a:prstGeom prst="rect">
              <a:avLst/>
            </a:prstGeom>
          </p:spPr>
        </p:pic>
        <p:sp>
          <p:nvSpPr>
            <p:cNvPr id="12" name="TextBox 11">
              <a:extLst>
                <a:ext uri="{FF2B5EF4-FFF2-40B4-BE49-F238E27FC236}">
                  <a16:creationId xmlns:a16="http://schemas.microsoft.com/office/drawing/2014/main" id="{26BCF784-13A2-4F37-ABBC-70555F797C05}"/>
                </a:ext>
              </a:extLst>
            </p:cNvPr>
            <p:cNvSpPr txBox="1"/>
            <p:nvPr/>
          </p:nvSpPr>
          <p:spPr>
            <a:xfrm>
              <a:off x="2067826" y="3795378"/>
              <a:ext cx="1281763" cy="367047"/>
            </a:xfrm>
            <a:prstGeom prst="rect">
              <a:avLst/>
            </a:prstGeom>
            <a:noFill/>
          </p:spPr>
          <p:txBody>
            <a:bodyPr wrap="square" rtlCol="0">
              <a:spAutoFit/>
            </a:bodyPr>
            <a:lstStyle/>
            <a:p>
              <a:pPr algn="ctr"/>
              <a:r>
                <a:rPr lang="en-US" dirty="0">
                  <a:solidFill>
                    <a:schemeClr val="accent6"/>
                  </a:solidFill>
                </a:rPr>
                <a:t>Carriers</a:t>
              </a:r>
            </a:p>
          </p:txBody>
        </p:sp>
      </p:grpSp>
      <p:grpSp>
        <p:nvGrpSpPr>
          <p:cNvPr id="14" name="Group 13">
            <a:extLst>
              <a:ext uri="{FF2B5EF4-FFF2-40B4-BE49-F238E27FC236}">
                <a16:creationId xmlns:a16="http://schemas.microsoft.com/office/drawing/2014/main" id="{6B8299CD-C677-44E4-AEB8-2890D1E9314D}"/>
              </a:ext>
            </a:extLst>
          </p:cNvPr>
          <p:cNvGrpSpPr/>
          <p:nvPr/>
        </p:nvGrpSpPr>
        <p:grpSpPr>
          <a:xfrm>
            <a:off x="6626823" y="3292872"/>
            <a:ext cx="1281764" cy="1464144"/>
            <a:chOff x="2067826" y="2698281"/>
            <a:chExt cx="1281764" cy="1464144"/>
          </a:xfrm>
        </p:grpSpPr>
        <p:pic>
          <p:nvPicPr>
            <p:cNvPr id="15" name="Graphic 14" descr="First aid kit with solid fill">
              <a:extLst>
                <a:ext uri="{FF2B5EF4-FFF2-40B4-BE49-F238E27FC236}">
                  <a16:creationId xmlns:a16="http://schemas.microsoft.com/office/drawing/2014/main" id="{E2FE7823-BEDC-4EC1-8BB7-1D2BCC9B69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7827" y="2698281"/>
              <a:ext cx="1281763" cy="1281763"/>
            </a:xfrm>
            <a:prstGeom prst="rect">
              <a:avLst/>
            </a:prstGeom>
          </p:spPr>
        </p:pic>
        <p:sp>
          <p:nvSpPr>
            <p:cNvPr id="16" name="TextBox 15">
              <a:extLst>
                <a:ext uri="{FF2B5EF4-FFF2-40B4-BE49-F238E27FC236}">
                  <a16:creationId xmlns:a16="http://schemas.microsoft.com/office/drawing/2014/main" id="{399D5055-B63A-416F-A7B1-3A03A74B2904}"/>
                </a:ext>
              </a:extLst>
            </p:cNvPr>
            <p:cNvSpPr txBox="1"/>
            <p:nvPr/>
          </p:nvSpPr>
          <p:spPr>
            <a:xfrm>
              <a:off x="2067826" y="3795378"/>
              <a:ext cx="1281763" cy="367047"/>
            </a:xfrm>
            <a:prstGeom prst="rect">
              <a:avLst/>
            </a:prstGeom>
            <a:noFill/>
          </p:spPr>
          <p:txBody>
            <a:bodyPr wrap="square" rtlCol="0">
              <a:spAutoFit/>
            </a:bodyPr>
            <a:lstStyle/>
            <a:p>
              <a:pPr algn="ctr"/>
              <a:r>
                <a:rPr lang="en-US" dirty="0">
                  <a:solidFill>
                    <a:schemeClr val="accent6"/>
                  </a:solidFill>
                </a:rPr>
                <a:t>Carriers</a:t>
              </a:r>
            </a:p>
          </p:txBody>
        </p:sp>
      </p:grpSp>
      <p:grpSp>
        <p:nvGrpSpPr>
          <p:cNvPr id="18" name="Group 17">
            <a:extLst>
              <a:ext uri="{FF2B5EF4-FFF2-40B4-BE49-F238E27FC236}">
                <a16:creationId xmlns:a16="http://schemas.microsoft.com/office/drawing/2014/main" id="{BE78BE65-DDDB-4F0B-B6B5-17ED3A9DFD2A}"/>
              </a:ext>
            </a:extLst>
          </p:cNvPr>
          <p:cNvGrpSpPr/>
          <p:nvPr/>
        </p:nvGrpSpPr>
        <p:grpSpPr>
          <a:xfrm>
            <a:off x="8427350" y="2628401"/>
            <a:ext cx="2728931" cy="3102603"/>
            <a:chOff x="8912232" y="3171473"/>
            <a:chExt cx="2728931" cy="3102603"/>
          </a:xfrm>
        </p:grpSpPr>
        <p:pic>
          <p:nvPicPr>
            <p:cNvPr id="7" name="Graphic 6" descr="Social network with solid fill">
              <a:extLst>
                <a:ext uri="{FF2B5EF4-FFF2-40B4-BE49-F238E27FC236}">
                  <a16:creationId xmlns:a16="http://schemas.microsoft.com/office/drawing/2014/main" id="{B825CB35-A085-4012-8473-BECA45D247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2232" y="3171473"/>
              <a:ext cx="2728931" cy="2728931"/>
            </a:xfrm>
            <a:prstGeom prst="rect">
              <a:avLst/>
            </a:prstGeom>
          </p:spPr>
        </p:pic>
        <p:sp>
          <p:nvSpPr>
            <p:cNvPr id="17" name="TextBox 16">
              <a:extLst>
                <a:ext uri="{FF2B5EF4-FFF2-40B4-BE49-F238E27FC236}">
                  <a16:creationId xmlns:a16="http://schemas.microsoft.com/office/drawing/2014/main" id="{5C7726EB-C6E2-4FB7-A468-F497215269CC}"/>
                </a:ext>
              </a:extLst>
            </p:cNvPr>
            <p:cNvSpPr txBox="1"/>
            <p:nvPr/>
          </p:nvSpPr>
          <p:spPr>
            <a:xfrm>
              <a:off x="9036892" y="5627745"/>
              <a:ext cx="2604271" cy="646331"/>
            </a:xfrm>
            <a:prstGeom prst="rect">
              <a:avLst/>
            </a:prstGeom>
            <a:noFill/>
          </p:spPr>
          <p:txBody>
            <a:bodyPr wrap="square" rtlCol="0">
              <a:spAutoFit/>
            </a:bodyPr>
            <a:lstStyle/>
            <a:p>
              <a:pPr algn="ctr"/>
              <a:r>
                <a:rPr lang="en-US" dirty="0">
                  <a:solidFill>
                    <a:schemeClr val="accent2"/>
                  </a:solidFill>
                </a:rPr>
                <a:t>Pool: Group of multiple districts or entities</a:t>
              </a:r>
            </a:p>
          </p:txBody>
        </p:sp>
      </p:grpSp>
      <p:grpSp>
        <p:nvGrpSpPr>
          <p:cNvPr id="20" name="Group 19">
            <a:extLst>
              <a:ext uri="{FF2B5EF4-FFF2-40B4-BE49-F238E27FC236}">
                <a16:creationId xmlns:a16="http://schemas.microsoft.com/office/drawing/2014/main" id="{DA190A3D-171F-488D-A3A0-0936DA2C1873}"/>
              </a:ext>
            </a:extLst>
          </p:cNvPr>
          <p:cNvGrpSpPr/>
          <p:nvPr/>
        </p:nvGrpSpPr>
        <p:grpSpPr>
          <a:xfrm>
            <a:off x="3268328" y="3359299"/>
            <a:ext cx="1446206" cy="1563604"/>
            <a:chOff x="2276253" y="3704240"/>
            <a:chExt cx="1281764" cy="1465287"/>
          </a:xfrm>
        </p:grpSpPr>
        <p:pic>
          <p:nvPicPr>
            <p:cNvPr id="9" name="Graphic 8" descr="User with solid fill">
              <a:extLst>
                <a:ext uri="{FF2B5EF4-FFF2-40B4-BE49-F238E27FC236}">
                  <a16:creationId xmlns:a16="http://schemas.microsoft.com/office/drawing/2014/main" id="{BDDC3DD3-1583-4D6F-95C9-1D3710069A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6253" y="3704240"/>
              <a:ext cx="1281764" cy="1281764"/>
            </a:xfrm>
            <a:prstGeom prst="rect">
              <a:avLst/>
            </a:prstGeom>
          </p:spPr>
        </p:pic>
        <p:sp>
          <p:nvSpPr>
            <p:cNvPr id="19" name="TextBox 18">
              <a:extLst>
                <a:ext uri="{FF2B5EF4-FFF2-40B4-BE49-F238E27FC236}">
                  <a16:creationId xmlns:a16="http://schemas.microsoft.com/office/drawing/2014/main" id="{0B417C5D-DC4D-4A35-91DD-1E3079BD8361}"/>
                </a:ext>
              </a:extLst>
            </p:cNvPr>
            <p:cNvSpPr txBox="1"/>
            <p:nvPr/>
          </p:nvSpPr>
          <p:spPr>
            <a:xfrm>
              <a:off x="2309701" y="4802480"/>
              <a:ext cx="1214867" cy="367047"/>
            </a:xfrm>
            <a:prstGeom prst="rect">
              <a:avLst/>
            </a:prstGeom>
            <a:noFill/>
          </p:spPr>
          <p:txBody>
            <a:bodyPr wrap="square" rtlCol="0">
              <a:spAutoFit/>
            </a:bodyPr>
            <a:lstStyle/>
            <a:p>
              <a:pPr algn="ctr"/>
              <a:r>
                <a:rPr lang="en-US" dirty="0">
                  <a:solidFill>
                    <a:schemeClr val="accent4"/>
                  </a:solidFill>
                </a:rPr>
                <a:t>District</a:t>
              </a:r>
            </a:p>
          </p:txBody>
        </p:sp>
      </p:grpSp>
      <p:graphicFrame>
        <p:nvGraphicFramePr>
          <p:cNvPr id="21" name="Table 21">
            <a:extLst>
              <a:ext uri="{FF2B5EF4-FFF2-40B4-BE49-F238E27FC236}">
                <a16:creationId xmlns:a16="http://schemas.microsoft.com/office/drawing/2014/main" id="{FDA776CB-8835-4073-B737-F78E7A3CE62A}"/>
              </a:ext>
            </a:extLst>
          </p:cNvPr>
          <p:cNvGraphicFramePr>
            <a:graphicFrameLocks noGrp="1"/>
          </p:cNvGraphicFramePr>
          <p:nvPr>
            <p:extLst>
              <p:ext uri="{D42A27DB-BD31-4B8C-83A1-F6EECF244321}">
                <p14:modId xmlns:p14="http://schemas.microsoft.com/office/powerpoint/2010/main" val="763727222"/>
              </p:ext>
            </p:extLst>
          </p:nvPr>
        </p:nvGraphicFramePr>
        <p:xfrm>
          <a:off x="619125" y="2074429"/>
          <a:ext cx="10953750" cy="3836843"/>
        </p:xfrm>
        <a:graphic>
          <a:graphicData uri="http://schemas.openxmlformats.org/drawingml/2006/table">
            <a:tbl>
              <a:tblPr firstRow="1" bandRow="1">
                <a:tableStyleId>{69012ECD-51FC-41F1-AA8D-1B2483CD663E}</a:tableStyleId>
              </a:tblPr>
              <a:tblGrid>
                <a:gridCol w="5476875">
                  <a:extLst>
                    <a:ext uri="{9D8B030D-6E8A-4147-A177-3AD203B41FA5}">
                      <a16:colId xmlns:a16="http://schemas.microsoft.com/office/drawing/2014/main" val="966208361"/>
                    </a:ext>
                  </a:extLst>
                </a:gridCol>
                <a:gridCol w="5476875">
                  <a:extLst>
                    <a:ext uri="{9D8B030D-6E8A-4147-A177-3AD203B41FA5}">
                      <a16:colId xmlns:a16="http://schemas.microsoft.com/office/drawing/2014/main" val="1046078590"/>
                    </a:ext>
                  </a:extLst>
                </a:gridCol>
              </a:tblGrid>
              <a:tr h="560313">
                <a:tc>
                  <a:txBody>
                    <a:bodyPr/>
                    <a:lstStyle/>
                    <a:p>
                      <a:pPr algn="ctr"/>
                      <a:r>
                        <a:rPr lang="en-US" dirty="0">
                          <a:latin typeface="Arial" panose="020B0604020202020204" pitchFamily="34" charset="0"/>
                          <a:cs typeface="Arial" panose="020B0604020202020204" pitchFamily="34" charset="0"/>
                        </a:rPr>
                        <a:t>Direct to Carrier</a:t>
                      </a:r>
                    </a:p>
                  </a:txBody>
                  <a:tcPr/>
                </a:tc>
                <a:tc>
                  <a:txBody>
                    <a:bodyPr/>
                    <a:lstStyle/>
                    <a:p>
                      <a:pPr algn="ctr"/>
                      <a:r>
                        <a:rPr lang="en-US" dirty="0">
                          <a:latin typeface="Arial" panose="020B0604020202020204" pitchFamily="34" charset="0"/>
                          <a:cs typeface="Arial" panose="020B0604020202020204" pitchFamily="34" charset="0"/>
                        </a:rPr>
                        <a:t>Pool Structure</a:t>
                      </a:r>
                    </a:p>
                  </a:txBody>
                  <a:tcPr/>
                </a:tc>
                <a:extLst>
                  <a:ext uri="{0D108BD9-81ED-4DB2-BD59-A6C34878D82A}">
                    <a16:rowId xmlns:a16="http://schemas.microsoft.com/office/drawing/2014/main" val="211656035"/>
                  </a:ext>
                </a:extLst>
              </a:tr>
              <a:tr h="3276530">
                <a:tc>
                  <a: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533515723"/>
                  </a:ext>
                </a:extLst>
              </a:tr>
            </a:tbl>
          </a:graphicData>
        </a:graphic>
      </p:graphicFrame>
      <p:cxnSp>
        <p:nvCxnSpPr>
          <p:cNvPr id="26" name="Straight Arrow Connector 25">
            <a:extLst>
              <a:ext uri="{FF2B5EF4-FFF2-40B4-BE49-F238E27FC236}">
                <a16:creationId xmlns:a16="http://schemas.microsoft.com/office/drawing/2014/main" id="{8D27A618-B3EE-429E-9649-39946E4792C3}"/>
              </a:ext>
            </a:extLst>
          </p:cNvPr>
          <p:cNvCxnSpPr>
            <a:cxnSpLocks/>
          </p:cNvCxnSpPr>
          <p:nvPr/>
        </p:nvCxnSpPr>
        <p:spPr>
          <a:xfrm>
            <a:off x="7802228" y="4179703"/>
            <a:ext cx="1550368"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59E77ABB-19E2-4B62-ACC2-43FDC1893938}"/>
              </a:ext>
            </a:extLst>
          </p:cNvPr>
          <p:cNvCxnSpPr>
            <a:cxnSpLocks/>
          </p:cNvCxnSpPr>
          <p:nvPr/>
        </p:nvCxnSpPr>
        <p:spPr>
          <a:xfrm>
            <a:off x="2611103" y="4294003"/>
            <a:ext cx="904875"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830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5E6D-572C-4000-9971-1B43B130584B}"/>
              </a:ext>
            </a:extLst>
          </p:cNvPr>
          <p:cNvSpPr>
            <a:spLocks noGrp="1"/>
          </p:cNvSpPr>
          <p:nvPr>
            <p:ph type="title"/>
          </p:nvPr>
        </p:nvSpPr>
        <p:spPr/>
        <p:txBody>
          <a:bodyPr/>
          <a:lstStyle/>
          <a:p>
            <a:r>
              <a:rPr lang="en-US" dirty="0">
                <a:latin typeface="Arial" panose="020B0604020202020204" pitchFamily="34" charset="0"/>
              </a:rPr>
              <a:t>Major Considerations when Marketing</a:t>
            </a:r>
          </a:p>
        </p:txBody>
      </p:sp>
      <p:graphicFrame>
        <p:nvGraphicFramePr>
          <p:cNvPr id="5" name="Content Placeholder 2">
            <a:extLst>
              <a:ext uri="{FF2B5EF4-FFF2-40B4-BE49-F238E27FC236}">
                <a16:creationId xmlns:a16="http://schemas.microsoft.com/office/drawing/2014/main" id="{ED182D65-9E67-086B-5D13-EB1D9412BA88}"/>
              </a:ext>
            </a:extLst>
          </p:cNvPr>
          <p:cNvGraphicFramePr>
            <a:graphicFrameLocks noGrp="1"/>
          </p:cNvGraphicFramePr>
          <p:nvPr>
            <p:ph idx="1"/>
            <p:extLst>
              <p:ext uri="{D42A27DB-BD31-4B8C-83A1-F6EECF244321}">
                <p14:modId xmlns:p14="http://schemas.microsoft.com/office/powerpoint/2010/main" val="1757624243"/>
              </p:ext>
            </p:extLst>
          </p:nvPr>
        </p:nvGraphicFramePr>
        <p:xfrm>
          <a:off x="457200" y="1825625"/>
          <a:ext cx="11315699"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2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A598-E2AC-E1BF-52D4-0F6D75E1EDA6}"/>
              </a:ext>
            </a:extLst>
          </p:cNvPr>
          <p:cNvSpPr>
            <a:spLocks noGrp="1"/>
          </p:cNvSpPr>
          <p:nvPr>
            <p:ph type="title"/>
          </p:nvPr>
        </p:nvSpPr>
        <p:spPr/>
        <p:txBody>
          <a:bodyPr/>
          <a:lstStyle/>
          <a:p>
            <a:r>
              <a:rPr lang="en-US" dirty="0">
                <a:latin typeface="Arial" panose="020B0604020202020204" pitchFamily="34" charset="0"/>
              </a:rPr>
              <a:t>Kaiser Break In/Break Out Explained</a:t>
            </a:r>
          </a:p>
        </p:txBody>
      </p:sp>
      <p:sp>
        <p:nvSpPr>
          <p:cNvPr id="3" name="Content Placeholder 2">
            <a:extLst>
              <a:ext uri="{FF2B5EF4-FFF2-40B4-BE49-F238E27FC236}">
                <a16:creationId xmlns:a16="http://schemas.microsoft.com/office/drawing/2014/main" id="{23DC8AC2-12D6-4365-E1F8-40F79F00C107}"/>
              </a:ext>
            </a:extLst>
          </p:cNvPr>
          <p:cNvSpPr>
            <a:spLocks noGrp="1"/>
          </p:cNvSpPr>
          <p:nvPr>
            <p:ph idx="1"/>
          </p:nvPr>
        </p:nvSpPr>
        <p:spPr/>
        <p:txBody>
          <a:bodyPr>
            <a:normAutofit fontScale="92500"/>
          </a:bodyPr>
          <a:lstStyle/>
          <a:p>
            <a:r>
              <a:rPr lang="en-US" sz="2400" dirty="0">
                <a:latin typeface="Arial" panose="020B0604020202020204" pitchFamily="34" charset="0"/>
              </a:rPr>
              <a:t> Break In/Break Out rules defined by Kaiser state a district will leave ASCIP with their ASCIP renewal rate for up 6 to 18 months.</a:t>
            </a:r>
          </a:p>
          <a:p>
            <a:pPr marL="0" indent="0">
              <a:buNone/>
            </a:pPr>
            <a:endParaRPr lang="en-US" sz="2400" dirty="0">
              <a:latin typeface="Arial" panose="020B0604020202020204" pitchFamily="34" charset="0"/>
            </a:endParaRPr>
          </a:p>
          <a:p>
            <a:r>
              <a:rPr lang="en-US" sz="2400" dirty="0">
                <a:latin typeface="Arial" panose="020B0604020202020204" pitchFamily="34" charset="0"/>
                <a:cs typeface="Arial" panose="020B0604020202020204" pitchFamily="34" charset="0"/>
              </a:rPr>
              <a:t>The district will adopt the Plan Designs and Rates of their group on a stand-alone basis or of the pool the district joins; Rates are subject to change after the initial 6 to 18 months and are not guaranteed.</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District will take the ASCIP rate and renewal, however, the plan is underwritten based on the design of the new placement. Thus, there could be either an increase or decrease to the Kaiser rate during the break-in period to reflect the new plan design and accounts for increases or decreases in coverage.</a:t>
            </a:r>
          </a:p>
          <a:p>
            <a:endParaRPr lang="en-US" sz="2800" b="1" i="1" dirty="0">
              <a:latin typeface="Arial" panose="020B0604020202020204" pitchFamily="34" charset="0"/>
            </a:endParaRPr>
          </a:p>
          <a:p>
            <a:endParaRPr lang="en-US" dirty="0"/>
          </a:p>
        </p:txBody>
      </p:sp>
    </p:spTree>
    <p:extLst>
      <p:ext uri="{BB962C8B-B14F-4D97-AF65-F5344CB8AC3E}">
        <p14:creationId xmlns:p14="http://schemas.microsoft.com/office/powerpoint/2010/main" val="1543575976"/>
      </p:ext>
    </p:extLst>
  </p:cSld>
  <p:clrMapOvr>
    <a:masterClrMapping/>
  </p:clrMapOvr>
</p:sld>
</file>

<file path=ppt/theme/theme1.xml><?xml version="1.0" encoding="utf-8"?>
<a:theme xmlns:a="http://schemas.openxmlformats.org/drawingml/2006/main" name="Office Theme">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DE2D2707C82D4C85E2293FF954124C" ma:contentTypeVersion="2" ma:contentTypeDescription="Create a new document." ma:contentTypeScope="" ma:versionID="4916cdb96221a3e22d82ff13da61fcfb">
  <xsd:schema xmlns:xsd="http://www.w3.org/2001/XMLSchema" xmlns:xs="http://www.w3.org/2001/XMLSchema" xmlns:p="http://schemas.microsoft.com/office/2006/metadata/properties" xmlns:ns1="http://schemas.microsoft.com/sharepoint/v3" xmlns:ns2="d6e866e8-7e90-4abe-a382-bf774f596087" targetNamespace="http://schemas.microsoft.com/office/2006/metadata/properties" ma:root="true" ma:fieldsID="a5d518da3fc92331687d7f6ebe292455" ns1:_="" ns2:_="">
    <xsd:import namespace="http://schemas.microsoft.com/sharepoint/v3"/>
    <xsd:import namespace="d6e866e8-7e90-4abe-a382-bf774f59608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4B4A818F43C8046A52D26D028ABDF58" ma:contentTypeVersion="9" ma:contentTypeDescription="Create a new document." ma:contentTypeScope="" ma:versionID="240b71bba8da1df23906db264e77b303">
  <xsd:schema xmlns:xsd="http://www.w3.org/2001/XMLSchema" xmlns:xs="http://www.w3.org/2001/XMLSchema" xmlns:p="http://schemas.microsoft.com/office/2006/metadata/properties" xmlns:ns2="9519a6ab-d03d-4367-82e2-792963d28a48" xmlns:ns3="24aaf1dd-3fa4-4f09-b39a-4f0b41e61562" targetNamespace="http://schemas.microsoft.com/office/2006/metadata/properties" ma:root="true" ma:fieldsID="2becc37db74449100e235d2b9053b8c3" ns2:_="" ns3:_="">
    <xsd:import namespace="9519a6ab-d03d-4367-82e2-792963d28a48"/>
    <xsd:import namespace="24aaf1dd-3fa4-4f09-b39a-4f0b41e61562"/>
    <xsd:element name="properties">
      <xsd:complexType>
        <xsd:sequence>
          <xsd:element name="documentManagement">
            <xsd:complexType>
              <xsd:all>
                <xsd:element ref="ns2:_dlc_DocId" minOccurs="0"/>
                <xsd:element ref="ns2:_dlc_DocIdUrl" minOccurs="0"/>
                <xsd:element ref="ns2:_dlc_DocIdPersistId" minOccurs="0"/>
                <xsd:element ref="ns3:Category_x0020_Typ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19a6ab-d03d-4367-82e2-792963d28a48"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aaf1dd-3fa4-4f09-b39a-4f0b41e61562" elementFormDefault="qualified">
    <xsd:import namespace="http://schemas.microsoft.com/office/2006/documentManagement/types"/>
    <xsd:import namespace="http://schemas.microsoft.com/office/infopath/2007/PartnerControls"/>
    <xsd:element name="Category_x0020_Type" ma:index="7" nillable="true" ma:displayName="Category Type" ma:default="Templates" ma:format="Dropdown" ma:internalName="Category_x0020_Type" ma:readOnly="false">
      <xsd:simpleType>
        <xsd:restriction base="dms:Choice">
          <xsd:enumeration value="Slides"/>
          <xsd:enumeration value="Template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E71D04-7A6C-4999-B326-F2D9FACB09A0}"/>
</file>

<file path=customXml/itemProps2.xml><?xml version="1.0" encoding="utf-8"?>
<ds:datastoreItem xmlns:ds="http://schemas.openxmlformats.org/officeDocument/2006/customXml" ds:itemID="{E029E959-92A9-4399-B8E4-6F0F3D24E749}">
  <ds:schemaRefs>
    <ds:schemaRef ds:uri="24aaf1dd-3fa4-4f09-b39a-4f0b41e61562"/>
    <ds:schemaRef ds:uri="9519a6ab-d03d-4367-82e2-792963d28a4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1D841F6-9CB2-4D85-96E9-7C5740654E3C}">
  <ds:schemaRefs>
    <ds:schemaRef ds:uri="http://schemas.microsoft.com/sharepoint/v3/contenttype/forms"/>
  </ds:schemaRefs>
</ds:datastoreItem>
</file>

<file path=customXml/itemProps4.xml><?xml version="1.0" encoding="utf-8"?>
<ds:datastoreItem xmlns:ds="http://schemas.openxmlformats.org/officeDocument/2006/customXml" ds:itemID="{A09152AB-1307-41B7-BD10-36582056FA06}">
  <ds:schemaRefs>
    <ds:schemaRef ds:uri="24aaf1dd-3fa4-4f09-b39a-4f0b41e61562"/>
    <ds:schemaRef ds:uri="9519a6ab-d03d-4367-82e2-792963d28a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2904</TotalTime>
  <Words>1534</Words>
  <Application>Microsoft Office PowerPoint</Application>
  <PresentationFormat>Widescreen</PresentationFormat>
  <Paragraphs>243</Paragraphs>
  <Slides>22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Rancho Santiago CCD Joint Benefits Committee</vt:lpstr>
      <vt:lpstr>Agenda</vt:lpstr>
      <vt:lpstr>Keenan Core Brokerage &amp; Consulting Services</vt:lpstr>
      <vt:lpstr>Keenan’s Role as your Broker</vt:lpstr>
      <vt:lpstr>Overview of marketing process</vt:lpstr>
      <vt:lpstr>The Marketplace: School Pools and Carriers </vt:lpstr>
      <vt:lpstr>The Marketplace: Pools and Carriers Explained</vt:lpstr>
      <vt:lpstr>Major Considerations when Marketing</vt:lpstr>
      <vt:lpstr>Kaiser Break In/Break Out Explained</vt:lpstr>
      <vt:lpstr>More Considerations When Marketing</vt:lpstr>
      <vt:lpstr>The Marketplace: Pools, Trusts &amp; JPAs</vt:lpstr>
      <vt:lpstr>The Marketplace: Pool Summary and Governance </vt:lpstr>
      <vt:lpstr>Medical Marketing Quote Request</vt:lpstr>
      <vt:lpstr>Joint Benefits Committee  2025 Medical Marketing Timeline</vt:lpstr>
      <vt:lpstr>Medical Marketing Timeline </vt:lpstr>
      <vt:lpstr>JBC Meeting #1</vt:lpstr>
      <vt:lpstr>JBC Meeting #2</vt:lpstr>
      <vt:lpstr>JBC Meeting #3</vt:lpstr>
      <vt:lpstr>JBC Meeting #4</vt:lpstr>
      <vt:lpstr>JBC Meeting #5</vt:lpstr>
      <vt:lpstr>Additional Timeline Details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Brandan Woods</dc:creator>
  <cp:lastModifiedBy>April Shoeleh</cp:lastModifiedBy>
  <cp:revision>38</cp:revision>
  <dcterms:created xsi:type="dcterms:W3CDTF">2021-02-03T22:50:17Z</dcterms:created>
  <dcterms:modified xsi:type="dcterms:W3CDTF">2024-02-15T20:58:53Z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0x010100E2DE2D2707C82D4C85E2293FF954124C</vt:lpwstr>
  </property>
  <property fmtid="{D5CDD505-2E9C-101B-9397-08002B2CF9AE}" pid="3" name="_dlc_DocIdItemGuid">
    <vt:lpwstr>cf0a9671-0fba-49ab-ab06-fbf5adbcd23c</vt:lpwstr>
  </property>
  <property fmtid="{D5CDD505-2E9C-101B-9397-08002B2CF9AE}" pid="4" name="_ExtendedDescription">
    <vt:lpwstr/>
  </property>
</Properties>
</file>