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9"/>
  </p:notesMasterIdLst>
  <p:sldIdLst>
    <p:sldId id="256" r:id="rId6"/>
    <p:sldId id="1762" r:id="rId7"/>
    <p:sldId id="1797" r:id="rId8"/>
    <p:sldId id="1783" r:id="rId9"/>
    <p:sldId id="1803" r:id="rId10"/>
    <p:sldId id="1805" r:id="rId11"/>
    <p:sldId id="1806" r:id="rId12"/>
    <p:sldId id="1807" r:id="rId13"/>
    <p:sldId id="1800" r:id="rId14"/>
    <p:sldId id="1808" r:id="rId15"/>
    <p:sldId id="1809" r:id="rId16"/>
    <p:sldId id="1810" r:id="rId17"/>
    <p:sldId id="1804" r:id="rId18"/>
    <p:sldId id="1802" r:id="rId19"/>
    <p:sldId id="1811" r:id="rId20"/>
    <p:sldId id="1792" r:id="rId21"/>
    <p:sldId id="1801" r:id="rId22"/>
    <p:sldId id="1795" r:id="rId23"/>
    <p:sldId id="1794" r:id="rId24"/>
    <p:sldId id="1793" r:id="rId25"/>
    <p:sldId id="1796" r:id="rId26"/>
    <p:sldId id="1789" r:id="rId27"/>
    <p:sldId id="25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71A9ACE-B6C4-44A2-9116-18B172FEB6F8}">
          <p14:sldIdLst>
            <p14:sldId id="256"/>
            <p14:sldId id="1762"/>
            <p14:sldId id="1797"/>
            <p14:sldId id="1783"/>
            <p14:sldId id="1803"/>
            <p14:sldId id="1805"/>
            <p14:sldId id="1806"/>
            <p14:sldId id="1807"/>
            <p14:sldId id="1800"/>
            <p14:sldId id="1808"/>
            <p14:sldId id="1809"/>
            <p14:sldId id="1810"/>
            <p14:sldId id="1804"/>
            <p14:sldId id="1802"/>
            <p14:sldId id="1811"/>
            <p14:sldId id="1792"/>
            <p14:sldId id="1801"/>
            <p14:sldId id="1795"/>
            <p14:sldId id="1794"/>
            <p14:sldId id="1793"/>
            <p14:sldId id="1796"/>
            <p14:sldId id="1789"/>
            <p14:sldId id="2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2340"/>
    <a:srgbClr val="2B7050"/>
    <a:srgbClr val="898A8D"/>
    <a:srgbClr val="EE7623"/>
    <a:srgbClr val="00205C"/>
    <a:srgbClr val="8C837B"/>
    <a:srgbClr val="53284F"/>
    <a:srgbClr val="A8AD00"/>
    <a:srgbClr val="006580"/>
    <a:srgbClr val="7924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28" autoAdjust="0"/>
    <p:restoredTop sz="91789" autoAdjust="0"/>
  </p:normalViewPr>
  <p:slideViewPr>
    <p:cSldViewPr snapToGrid="0">
      <p:cViewPr varScale="1">
        <p:scale>
          <a:sx n="101" d="100"/>
          <a:sy n="101" d="100"/>
        </p:scale>
        <p:origin x="85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8" Type="http://schemas.openxmlformats.org/officeDocument/2006/relationships/slide" Target="slides/slide3.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30" Type="http://schemas.openxmlformats.org/officeDocument/2006/relationships/presProps" Target="presProps.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s>
</file>

<file path=ppt/diagrams/_rels/data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E20234-C3F4-44EB-9726-B1D0D30F8CD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0EB8544-F3B9-4C74-AB02-7DDF168F5D61}">
      <dgm:prSet phldrT="[Text]" phldr="0"/>
      <dgm:spPr/>
      <dgm:t>
        <a:bodyPr/>
        <a:lstStyle/>
        <a:p>
          <a:pPr rtl="0"/>
          <a:r>
            <a:rPr lang="en-US" dirty="0"/>
            <a:t>Update on Medical Marketing Review Process	</a:t>
          </a:r>
        </a:p>
      </dgm:t>
    </dgm:pt>
    <dgm:pt modelId="{AC566130-5007-402F-A8A0-FA0B2170F5ED}" type="parTrans" cxnId="{4E25902A-0B39-42CA-97F0-7DA210E9C63D}">
      <dgm:prSet/>
      <dgm:spPr/>
      <dgm:t>
        <a:bodyPr/>
        <a:lstStyle/>
        <a:p>
          <a:endParaRPr lang="en-US"/>
        </a:p>
      </dgm:t>
    </dgm:pt>
    <dgm:pt modelId="{A94FC9A5-0600-4FF7-9FDE-10DF87E0C625}" type="sibTrans" cxnId="{4E25902A-0B39-42CA-97F0-7DA210E9C63D}">
      <dgm:prSet/>
      <dgm:spPr/>
      <dgm:t>
        <a:bodyPr/>
        <a:lstStyle/>
        <a:p>
          <a:endParaRPr lang="en-US"/>
        </a:p>
      </dgm:t>
    </dgm:pt>
    <dgm:pt modelId="{4EAB9E1F-F068-42FC-AD2D-10716AB9CF78}">
      <dgm:prSet phldrT="[Text]" phldr="0"/>
      <dgm:spPr/>
      <dgm:t>
        <a:bodyPr/>
        <a:lstStyle/>
        <a:p>
          <a:pPr rtl="0"/>
          <a:r>
            <a:rPr lang="en-US" dirty="0"/>
            <a:t>Medical Marketing Timeline </a:t>
          </a:r>
        </a:p>
      </dgm:t>
    </dgm:pt>
    <dgm:pt modelId="{ED371AFA-907E-4D18-B732-972F342683FC}" type="parTrans" cxnId="{611A9E8F-5135-43BC-9815-A654116DDD44}">
      <dgm:prSet/>
      <dgm:spPr/>
      <dgm:t>
        <a:bodyPr/>
        <a:lstStyle/>
        <a:p>
          <a:endParaRPr lang="en-US"/>
        </a:p>
      </dgm:t>
    </dgm:pt>
    <dgm:pt modelId="{63EB5584-D681-487B-AF89-41F0ADF08120}" type="sibTrans" cxnId="{611A9E8F-5135-43BC-9815-A654116DDD44}">
      <dgm:prSet/>
      <dgm:spPr/>
      <dgm:t>
        <a:bodyPr/>
        <a:lstStyle/>
        <a:p>
          <a:endParaRPr lang="en-US"/>
        </a:p>
      </dgm:t>
    </dgm:pt>
    <dgm:pt modelId="{12B102EF-6DE9-485D-8F21-471A85D59551}">
      <dgm:prSet phldr="0"/>
      <dgm:spPr/>
      <dgm:t>
        <a:bodyPr/>
        <a:lstStyle/>
        <a:p>
          <a:pPr rtl="0"/>
          <a:r>
            <a:rPr lang="en-US" dirty="0">
              <a:latin typeface="Calibri Light" panose="020F0302020204030204"/>
            </a:rPr>
            <a:t>Discussion Items</a:t>
          </a:r>
        </a:p>
      </dgm:t>
    </dgm:pt>
    <dgm:pt modelId="{45DEE23E-7510-4AC7-878C-63EA7BE00BB1}" type="parTrans" cxnId="{922D738A-4510-4A51-8055-BA82C0842DC6}">
      <dgm:prSet/>
      <dgm:spPr/>
      <dgm:t>
        <a:bodyPr/>
        <a:lstStyle/>
        <a:p>
          <a:endParaRPr lang="en-US"/>
        </a:p>
      </dgm:t>
    </dgm:pt>
    <dgm:pt modelId="{A8F408C5-DEF9-4072-9977-D8D14F51911F}" type="sibTrans" cxnId="{922D738A-4510-4A51-8055-BA82C0842DC6}">
      <dgm:prSet/>
      <dgm:spPr/>
      <dgm:t>
        <a:bodyPr/>
        <a:lstStyle/>
        <a:p>
          <a:endParaRPr lang="en-US"/>
        </a:p>
      </dgm:t>
    </dgm:pt>
    <dgm:pt modelId="{836EEF7F-113E-44D1-B942-8F1290986EBF}" type="pres">
      <dgm:prSet presAssocID="{E2E20234-C3F4-44EB-9726-B1D0D30F8CD0}" presName="linear" presStyleCnt="0">
        <dgm:presLayoutVars>
          <dgm:dir/>
          <dgm:animLvl val="lvl"/>
          <dgm:resizeHandles val="exact"/>
        </dgm:presLayoutVars>
      </dgm:prSet>
      <dgm:spPr/>
    </dgm:pt>
    <dgm:pt modelId="{1E8F382F-F01A-4A49-BFF8-38EC4020DCD6}" type="pres">
      <dgm:prSet presAssocID="{00EB8544-F3B9-4C74-AB02-7DDF168F5D61}" presName="parentLin" presStyleCnt="0"/>
      <dgm:spPr/>
    </dgm:pt>
    <dgm:pt modelId="{532C2C18-691C-472E-A28D-929E0EF8802C}" type="pres">
      <dgm:prSet presAssocID="{00EB8544-F3B9-4C74-AB02-7DDF168F5D61}" presName="parentLeftMargin" presStyleLbl="node1" presStyleIdx="0" presStyleCnt="3"/>
      <dgm:spPr/>
    </dgm:pt>
    <dgm:pt modelId="{7BE2C685-87B2-4786-B141-D7AB0B34F803}" type="pres">
      <dgm:prSet presAssocID="{00EB8544-F3B9-4C74-AB02-7DDF168F5D61}" presName="parentText" presStyleLbl="node1" presStyleIdx="0" presStyleCnt="3">
        <dgm:presLayoutVars>
          <dgm:chMax val="0"/>
          <dgm:bulletEnabled val="1"/>
        </dgm:presLayoutVars>
      </dgm:prSet>
      <dgm:spPr/>
    </dgm:pt>
    <dgm:pt modelId="{23936E20-736F-4458-8CF0-CCA1588FA989}" type="pres">
      <dgm:prSet presAssocID="{00EB8544-F3B9-4C74-AB02-7DDF168F5D61}" presName="negativeSpace" presStyleCnt="0"/>
      <dgm:spPr/>
    </dgm:pt>
    <dgm:pt modelId="{4BDD7887-CC25-43B4-ACD4-8A5F29EDCEA5}" type="pres">
      <dgm:prSet presAssocID="{00EB8544-F3B9-4C74-AB02-7DDF168F5D61}" presName="childText" presStyleLbl="conFgAcc1" presStyleIdx="0" presStyleCnt="3">
        <dgm:presLayoutVars>
          <dgm:bulletEnabled val="1"/>
        </dgm:presLayoutVars>
      </dgm:prSet>
      <dgm:spPr/>
    </dgm:pt>
    <dgm:pt modelId="{CEA57F47-9A50-4FC6-B2FA-2D96A6AD710C}" type="pres">
      <dgm:prSet presAssocID="{A94FC9A5-0600-4FF7-9FDE-10DF87E0C625}" presName="spaceBetweenRectangles" presStyleCnt="0"/>
      <dgm:spPr/>
    </dgm:pt>
    <dgm:pt modelId="{8899E1A4-1DB7-4838-B06B-4B5956B996C4}" type="pres">
      <dgm:prSet presAssocID="{4EAB9E1F-F068-42FC-AD2D-10716AB9CF78}" presName="parentLin" presStyleCnt="0"/>
      <dgm:spPr/>
    </dgm:pt>
    <dgm:pt modelId="{9238E456-DA05-4DE2-8843-A4F1B5CA28F2}" type="pres">
      <dgm:prSet presAssocID="{4EAB9E1F-F068-42FC-AD2D-10716AB9CF78}" presName="parentLeftMargin" presStyleLbl="node1" presStyleIdx="0" presStyleCnt="3"/>
      <dgm:spPr/>
    </dgm:pt>
    <dgm:pt modelId="{73D82D9F-25AF-41CF-9C50-9A254CF005DB}" type="pres">
      <dgm:prSet presAssocID="{4EAB9E1F-F068-42FC-AD2D-10716AB9CF78}" presName="parentText" presStyleLbl="node1" presStyleIdx="1" presStyleCnt="3">
        <dgm:presLayoutVars>
          <dgm:chMax val="0"/>
          <dgm:bulletEnabled val="1"/>
        </dgm:presLayoutVars>
      </dgm:prSet>
      <dgm:spPr/>
    </dgm:pt>
    <dgm:pt modelId="{3C36880C-4796-45C5-8973-145F81D364A7}" type="pres">
      <dgm:prSet presAssocID="{4EAB9E1F-F068-42FC-AD2D-10716AB9CF78}" presName="negativeSpace" presStyleCnt="0"/>
      <dgm:spPr/>
    </dgm:pt>
    <dgm:pt modelId="{F5A769B9-9795-4C24-8407-5F14FCD1034B}" type="pres">
      <dgm:prSet presAssocID="{4EAB9E1F-F068-42FC-AD2D-10716AB9CF78}" presName="childText" presStyleLbl="conFgAcc1" presStyleIdx="1" presStyleCnt="3">
        <dgm:presLayoutVars>
          <dgm:bulletEnabled val="1"/>
        </dgm:presLayoutVars>
      </dgm:prSet>
      <dgm:spPr/>
    </dgm:pt>
    <dgm:pt modelId="{B362F295-AA39-4CAF-A766-883170475EFE}" type="pres">
      <dgm:prSet presAssocID="{63EB5584-D681-487B-AF89-41F0ADF08120}" presName="spaceBetweenRectangles" presStyleCnt="0"/>
      <dgm:spPr/>
    </dgm:pt>
    <dgm:pt modelId="{833DC187-6055-466A-BE2D-9B03630E41B2}" type="pres">
      <dgm:prSet presAssocID="{12B102EF-6DE9-485D-8F21-471A85D59551}" presName="parentLin" presStyleCnt="0"/>
      <dgm:spPr/>
    </dgm:pt>
    <dgm:pt modelId="{8D76D2B0-1AC0-4B8D-975B-DFD696C3E774}" type="pres">
      <dgm:prSet presAssocID="{12B102EF-6DE9-485D-8F21-471A85D59551}" presName="parentLeftMargin" presStyleLbl="node1" presStyleIdx="1" presStyleCnt="3"/>
      <dgm:spPr/>
    </dgm:pt>
    <dgm:pt modelId="{2849DCAE-7AAC-4EA9-B429-7F3C8A100245}" type="pres">
      <dgm:prSet presAssocID="{12B102EF-6DE9-485D-8F21-471A85D59551}" presName="parentText" presStyleLbl="node1" presStyleIdx="2" presStyleCnt="3" custLinFactNeighborX="0">
        <dgm:presLayoutVars>
          <dgm:chMax val="0"/>
          <dgm:bulletEnabled val="1"/>
        </dgm:presLayoutVars>
      </dgm:prSet>
      <dgm:spPr/>
    </dgm:pt>
    <dgm:pt modelId="{2C8BD51F-A255-4938-9C37-2DF039CEE2FF}" type="pres">
      <dgm:prSet presAssocID="{12B102EF-6DE9-485D-8F21-471A85D59551}" presName="negativeSpace" presStyleCnt="0"/>
      <dgm:spPr/>
    </dgm:pt>
    <dgm:pt modelId="{6825353D-F941-4C75-99AB-A3F1B8AEC862}" type="pres">
      <dgm:prSet presAssocID="{12B102EF-6DE9-485D-8F21-471A85D59551}" presName="childText" presStyleLbl="conFgAcc1" presStyleIdx="2" presStyleCnt="3">
        <dgm:presLayoutVars>
          <dgm:bulletEnabled val="1"/>
        </dgm:presLayoutVars>
      </dgm:prSet>
      <dgm:spPr/>
    </dgm:pt>
  </dgm:ptLst>
  <dgm:cxnLst>
    <dgm:cxn modelId="{6BA42C14-26F9-4D2B-B5E4-05647FC51A5A}" type="presOf" srcId="{12B102EF-6DE9-485D-8F21-471A85D59551}" destId="{2849DCAE-7AAC-4EA9-B429-7F3C8A100245}" srcOrd="1" destOrd="0" presId="urn:microsoft.com/office/officeart/2005/8/layout/list1"/>
    <dgm:cxn modelId="{4E25902A-0B39-42CA-97F0-7DA210E9C63D}" srcId="{E2E20234-C3F4-44EB-9726-B1D0D30F8CD0}" destId="{00EB8544-F3B9-4C74-AB02-7DDF168F5D61}" srcOrd="0" destOrd="0" parTransId="{AC566130-5007-402F-A8A0-FA0B2170F5ED}" sibTransId="{A94FC9A5-0600-4FF7-9FDE-10DF87E0C625}"/>
    <dgm:cxn modelId="{3EB4CA73-0F0A-4480-8C19-D49A9F7DEB74}" type="presOf" srcId="{00EB8544-F3B9-4C74-AB02-7DDF168F5D61}" destId="{7BE2C685-87B2-4786-B141-D7AB0B34F803}" srcOrd="1" destOrd="0" presId="urn:microsoft.com/office/officeart/2005/8/layout/list1"/>
    <dgm:cxn modelId="{FC171957-0872-4878-AE4F-AA47DAA828FC}" type="presOf" srcId="{12B102EF-6DE9-485D-8F21-471A85D59551}" destId="{8D76D2B0-1AC0-4B8D-975B-DFD696C3E774}" srcOrd="0" destOrd="0" presId="urn:microsoft.com/office/officeart/2005/8/layout/list1"/>
    <dgm:cxn modelId="{922D738A-4510-4A51-8055-BA82C0842DC6}" srcId="{E2E20234-C3F4-44EB-9726-B1D0D30F8CD0}" destId="{12B102EF-6DE9-485D-8F21-471A85D59551}" srcOrd="2" destOrd="0" parTransId="{45DEE23E-7510-4AC7-878C-63EA7BE00BB1}" sibTransId="{A8F408C5-DEF9-4072-9977-D8D14F51911F}"/>
    <dgm:cxn modelId="{611A9E8F-5135-43BC-9815-A654116DDD44}" srcId="{E2E20234-C3F4-44EB-9726-B1D0D30F8CD0}" destId="{4EAB9E1F-F068-42FC-AD2D-10716AB9CF78}" srcOrd="1" destOrd="0" parTransId="{ED371AFA-907E-4D18-B732-972F342683FC}" sibTransId="{63EB5584-D681-487B-AF89-41F0ADF08120}"/>
    <dgm:cxn modelId="{CC7DF2B1-1F06-4F25-B1AD-E4F3894A6A26}" type="presOf" srcId="{00EB8544-F3B9-4C74-AB02-7DDF168F5D61}" destId="{532C2C18-691C-472E-A28D-929E0EF8802C}" srcOrd="0" destOrd="0" presId="urn:microsoft.com/office/officeart/2005/8/layout/list1"/>
    <dgm:cxn modelId="{7AAD8EC7-DADB-41F0-B0E2-5E777C07CE7E}" type="presOf" srcId="{4EAB9E1F-F068-42FC-AD2D-10716AB9CF78}" destId="{73D82D9F-25AF-41CF-9C50-9A254CF005DB}" srcOrd="1" destOrd="0" presId="urn:microsoft.com/office/officeart/2005/8/layout/list1"/>
    <dgm:cxn modelId="{7F088AED-398F-4490-8118-CA05B7DB4EBA}" type="presOf" srcId="{4EAB9E1F-F068-42FC-AD2D-10716AB9CF78}" destId="{9238E456-DA05-4DE2-8843-A4F1B5CA28F2}" srcOrd="0" destOrd="0" presId="urn:microsoft.com/office/officeart/2005/8/layout/list1"/>
    <dgm:cxn modelId="{F8E804EF-9A5C-47D2-89CC-2E4816E00718}" type="presOf" srcId="{E2E20234-C3F4-44EB-9726-B1D0D30F8CD0}" destId="{836EEF7F-113E-44D1-B942-8F1290986EBF}" srcOrd="0" destOrd="0" presId="urn:microsoft.com/office/officeart/2005/8/layout/list1"/>
    <dgm:cxn modelId="{3958D461-8D47-4C48-B4E5-D20A363F0649}" type="presParOf" srcId="{836EEF7F-113E-44D1-B942-8F1290986EBF}" destId="{1E8F382F-F01A-4A49-BFF8-38EC4020DCD6}" srcOrd="0" destOrd="0" presId="urn:microsoft.com/office/officeart/2005/8/layout/list1"/>
    <dgm:cxn modelId="{1D125A77-AEF1-4F84-BB4D-A608D796557C}" type="presParOf" srcId="{1E8F382F-F01A-4A49-BFF8-38EC4020DCD6}" destId="{532C2C18-691C-472E-A28D-929E0EF8802C}" srcOrd="0" destOrd="0" presId="urn:microsoft.com/office/officeart/2005/8/layout/list1"/>
    <dgm:cxn modelId="{115F4421-50EC-47E2-9BB7-A9FCB4427845}" type="presParOf" srcId="{1E8F382F-F01A-4A49-BFF8-38EC4020DCD6}" destId="{7BE2C685-87B2-4786-B141-D7AB0B34F803}" srcOrd="1" destOrd="0" presId="urn:microsoft.com/office/officeart/2005/8/layout/list1"/>
    <dgm:cxn modelId="{00AA72AE-A2F3-4C38-AF29-D3EE9D00065A}" type="presParOf" srcId="{836EEF7F-113E-44D1-B942-8F1290986EBF}" destId="{23936E20-736F-4458-8CF0-CCA1588FA989}" srcOrd="1" destOrd="0" presId="urn:microsoft.com/office/officeart/2005/8/layout/list1"/>
    <dgm:cxn modelId="{5D8452B0-0D39-43C3-8FAB-5E2CD73D92B1}" type="presParOf" srcId="{836EEF7F-113E-44D1-B942-8F1290986EBF}" destId="{4BDD7887-CC25-43B4-ACD4-8A5F29EDCEA5}" srcOrd="2" destOrd="0" presId="urn:microsoft.com/office/officeart/2005/8/layout/list1"/>
    <dgm:cxn modelId="{4329D429-A6FA-4B79-8F78-A9B91D264AE9}" type="presParOf" srcId="{836EEF7F-113E-44D1-B942-8F1290986EBF}" destId="{CEA57F47-9A50-4FC6-B2FA-2D96A6AD710C}" srcOrd="3" destOrd="0" presId="urn:microsoft.com/office/officeart/2005/8/layout/list1"/>
    <dgm:cxn modelId="{FEA4E5BA-1ED0-4943-A0AB-95397139E0C9}" type="presParOf" srcId="{836EEF7F-113E-44D1-B942-8F1290986EBF}" destId="{8899E1A4-1DB7-4838-B06B-4B5956B996C4}" srcOrd="4" destOrd="0" presId="urn:microsoft.com/office/officeart/2005/8/layout/list1"/>
    <dgm:cxn modelId="{4E00863F-39E7-4198-BE42-1D52ABD7573F}" type="presParOf" srcId="{8899E1A4-1DB7-4838-B06B-4B5956B996C4}" destId="{9238E456-DA05-4DE2-8843-A4F1B5CA28F2}" srcOrd="0" destOrd="0" presId="urn:microsoft.com/office/officeart/2005/8/layout/list1"/>
    <dgm:cxn modelId="{CC9A3BC3-A1FB-4635-A61D-735A1087E971}" type="presParOf" srcId="{8899E1A4-1DB7-4838-B06B-4B5956B996C4}" destId="{73D82D9F-25AF-41CF-9C50-9A254CF005DB}" srcOrd="1" destOrd="0" presId="urn:microsoft.com/office/officeart/2005/8/layout/list1"/>
    <dgm:cxn modelId="{47045AC0-9401-4403-9726-E32CBC846326}" type="presParOf" srcId="{836EEF7F-113E-44D1-B942-8F1290986EBF}" destId="{3C36880C-4796-45C5-8973-145F81D364A7}" srcOrd="5" destOrd="0" presId="urn:microsoft.com/office/officeart/2005/8/layout/list1"/>
    <dgm:cxn modelId="{4B90CD4B-E78C-42F2-BF68-F189913553BD}" type="presParOf" srcId="{836EEF7F-113E-44D1-B942-8F1290986EBF}" destId="{F5A769B9-9795-4C24-8407-5F14FCD1034B}" srcOrd="6" destOrd="0" presId="urn:microsoft.com/office/officeart/2005/8/layout/list1"/>
    <dgm:cxn modelId="{D193B44A-B32C-4CFE-B270-DA39E6CD39FB}" type="presParOf" srcId="{836EEF7F-113E-44D1-B942-8F1290986EBF}" destId="{B362F295-AA39-4CAF-A766-883170475EFE}" srcOrd="7" destOrd="0" presId="urn:microsoft.com/office/officeart/2005/8/layout/list1"/>
    <dgm:cxn modelId="{E43ED163-6F48-4D03-85EF-8D2D73633AF7}" type="presParOf" srcId="{836EEF7F-113E-44D1-B942-8F1290986EBF}" destId="{833DC187-6055-466A-BE2D-9B03630E41B2}" srcOrd="8" destOrd="0" presId="urn:microsoft.com/office/officeart/2005/8/layout/list1"/>
    <dgm:cxn modelId="{1075B1CC-F906-41E3-AD17-F3B8B72AF618}" type="presParOf" srcId="{833DC187-6055-466A-BE2D-9B03630E41B2}" destId="{8D76D2B0-1AC0-4B8D-975B-DFD696C3E774}" srcOrd="0" destOrd="0" presId="urn:microsoft.com/office/officeart/2005/8/layout/list1"/>
    <dgm:cxn modelId="{B7FC9764-150D-42FC-BAF2-AB510C363ACD}" type="presParOf" srcId="{833DC187-6055-466A-BE2D-9B03630E41B2}" destId="{2849DCAE-7AAC-4EA9-B429-7F3C8A100245}" srcOrd="1" destOrd="0" presId="urn:microsoft.com/office/officeart/2005/8/layout/list1"/>
    <dgm:cxn modelId="{B33D6ED1-38EC-41C1-A74A-71FB326271BC}" type="presParOf" srcId="{836EEF7F-113E-44D1-B942-8F1290986EBF}" destId="{2C8BD51F-A255-4938-9C37-2DF039CEE2FF}" srcOrd="9" destOrd="0" presId="urn:microsoft.com/office/officeart/2005/8/layout/list1"/>
    <dgm:cxn modelId="{EB4C6E08-2B38-4D1C-9F68-5AF7C003359F}" type="presParOf" srcId="{836EEF7F-113E-44D1-B942-8F1290986EBF}" destId="{6825353D-F941-4C75-99AB-A3F1B8AEC86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076ACF-EE67-4E39-A9E2-F22CDB519315}"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en-US"/>
        </a:p>
      </dgm:t>
    </dgm:pt>
    <dgm:pt modelId="{5E113F23-4D7A-4C33-A007-A3FBE8D13905}">
      <dgm:prSet/>
      <dgm:spPr/>
      <dgm:t>
        <a:bodyPr/>
        <a:lstStyle/>
        <a:p>
          <a:pPr>
            <a:lnSpc>
              <a:spcPct val="100000"/>
            </a:lnSpc>
            <a:defRPr b="1"/>
          </a:pPr>
          <a:r>
            <a:rPr lang="en-US"/>
            <a:t>Proactive Disruption Management</a:t>
          </a:r>
        </a:p>
      </dgm:t>
    </dgm:pt>
    <dgm:pt modelId="{6B53FF58-D34F-4581-A5C5-ED77E44CBF56}" type="parTrans" cxnId="{391F0516-A3AD-49A3-AD20-5C9AFB728956}">
      <dgm:prSet/>
      <dgm:spPr/>
      <dgm:t>
        <a:bodyPr/>
        <a:lstStyle/>
        <a:p>
          <a:endParaRPr lang="en-US"/>
        </a:p>
      </dgm:t>
    </dgm:pt>
    <dgm:pt modelId="{00A75C72-4CE5-49FD-A8FB-76A2B7DFF31E}" type="sibTrans" cxnId="{391F0516-A3AD-49A3-AD20-5C9AFB728956}">
      <dgm:prSet/>
      <dgm:spPr/>
      <dgm:t>
        <a:bodyPr/>
        <a:lstStyle/>
        <a:p>
          <a:pPr>
            <a:lnSpc>
              <a:spcPct val="100000"/>
            </a:lnSpc>
            <a:defRPr b="1"/>
          </a:pPr>
          <a:endParaRPr lang="en-US"/>
        </a:p>
      </dgm:t>
    </dgm:pt>
    <dgm:pt modelId="{791FAF9B-5318-4EDD-BFFB-61F7120F14B1}">
      <dgm:prSet/>
      <dgm:spPr/>
      <dgm:t>
        <a:bodyPr/>
        <a:lstStyle/>
        <a:p>
          <a:pPr>
            <a:lnSpc>
              <a:spcPct val="100000"/>
            </a:lnSpc>
          </a:pPr>
          <a:r>
            <a:rPr lang="en-US" dirty="0"/>
            <a:t>Anticipating disruption helps protect care continuity and maintain employee trust effectively.</a:t>
          </a:r>
        </a:p>
      </dgm:t>
    </dgm:pt>
    <dgm:pt modelId="{93C22D6C-438C-41D3-9150-5A28888D3FBA}" type="parTrans" cxnId="{51146889-705F-4EE2-9215-3EEF1ABA028B}">
      <dgm:prSet/>
      <dgm:spPr/>
      <dgm:t>
        <a:bodyPr/>
        <a:lstStyle/>
        <a:p>
          <a:endParaRPr lang="en-US"/>
        </a:p>
      </dgm:t>
    </dgm:pt>
    <dgm:pt modelId="{E301FA44-BB60-40F5-8EB2-D927C1ED6D14}" type="sibTrans" cxnId="{51146889-705F-4EE2-9215-3EEF1ABA028B}">
      <dgm:prSet/>
      <dgm:spPr/>
      <dgm:t>
        <a:bodyPr/>
        <a:lstStyle/>
        <a:p>
          <a:endParaRPr lang="en-US"/>
        </a:p>
      </dgm:t>
    </dgm:pt>
    <dgm:pt modelId="{C283A072-7BF7-4F17-8750-85B0363790DF}">
      <dgm:prSet/>
      <dgm:spPr/>
      <dgm:t>
        <a:bodyPr/>
        <a:lstStyle/>
        <a:p>
          <a:pPr>
            <a:lnSpc>
              <a:spcPct val="100000"/>
            </a:lnSpc>
            <a:defRPr b="1"/>
          </a:pPr>
          <a:r>
            <a:rPr lang="en-US"/>
            <a:t>Transparent Communication</a:t>
          </a:r>
        </a:p>
      </dgm:t>
    </dgm:pt>
    <dgm:pt modelId="{886928A4-22CC-4818-8A6A-FF3EFB41D84B}" type="parTrans" cxnId="{477D2BAA-F528-496B-9456-67ECB85CA2A9}">
      <dgm:prSet/>
      <dgm:spPr/>
      <dgm:t>
        <a:bodyPr/>
        <a:lstStyle/>
        <a:p>
          <a:endParaRPr lang="en-US"/>
        </a:p>
      </dgm:t>
    </dgm:pt>
    <dgm:pt modelId="{2A340456-5C41-4DFC-BA80-1A40B11AA85D}" type="sibTrans" cxnId="{477D2BAA-F528-496B-9456-67ECB85CA2A9}">
      <dgm:prSet/>
      <dgm:spPr/>
      <dgm:t>
        <a:bodyPr/>
        <a:lstStyle/>
        <a:p>
          <a:pPr>
            <a:lnSpc>
              <a:spcPct val="100000"/>
            </a:lnSpc>
            <a:defRPr b="1"/>
          </a:pPr>
          <a:endParaRPr lang="en-US"/>
        </a:p>
      </dgm:t>
    </dgm:pt>
    <dgm:pt modelId="{C056F7F4-4436-4347-9ADA-97D5925D7672}">
      <dgm:prSet/>
      <dgm:spPr/>
      <dgm:t>
        <a:bodyPr/>
        <a:lstStyle/>
        <a:p>
          <a:pPr>
            <a:lnSpc>
              <a:spcPct val="100000"/>
            </a:lnSpc>
          </a:pPr>
          <a:r>
            <a:rPr lang="en-US"/>
            <a:t>Clear communication reduces surprises and improves acceptance among employees during changes.</a:t>
          </a:r>
        </a:p>
      </dgm:t>
    </dgm:pt>
    <dgm:pt modelId="{9A0BD612-CB23-47A0-B73A-60384021BB35}" type="parTrans" cxnId="{D32D9C25-C348-48A2-AB3F-45542BE2EE89}">
      <dgm:prSet/>
      <dgm:spPr/>
      <dgm:t>
        <a:bodyPr/>
        <a:lstStyle/>
        <a:p>
          <a:endParaRPr lang="en-US"/>
        </a:p>
      </dgm:t>
    </dgm:pt>
    <dgm:pt modelId="{CC3786D9-A06F-41FD-A0EB-3597E0A27251}" type="sibTrans" cxnId="{D32D9C25-C348-48A2-AB3F-45542BE2EE89}">
      <dgm:prSet/>
      <dgm:spPr/>
      <dgm:t>
        <a:bodyPr/>
        <a:lstStyle/>
        <a:p>
          <a:endParaRPr lang="en-US"/>
        </a:p>
      </dgm:t>
    </dgm:pt>
    <dgm:pt modelId="{44B9D626-5A4B-41B4-A194-635BF1CEC5DD}">
      <dgm:prSet/>
      <dgm:spPr/>
      <dgm:t>
        <a:bodyPr/>
        <a:lstStyle/>
        <a:p>
          <a:pPr>
            <a:lnSpc>
              <a:spcPct val="100000"/>
            </a:lnSpc>
            <a:defRPr b="1"/>
          </a:pPr>
          <a:r>
            <a:rPr lang="en-US"/>
            <a:t>Disruption as Opportunity</a:t>
          </a:r>
        </a:p>
      </dgm:t>
    </dgm:pt>
    <dgm:pt modelId="{6863F477-AE18-472D-8C98-41EE45CAAC7C}" type="parTrans" cxnId="{8D0409DC-C686-4603-81DC-BA4362F8F8CA}">
      <dgm:prSet/>
      <dgm:spPr/>
      <dgm:t>
        <a:bodyPr/>
        <a:lstStyle/>
        <a:p>
          <a:endParaRPr lang="en-US"/>
        </a:p>
      </dgm:t>
    </dgm:pt>
    <dgm:pt modelId="{1B22FB7C-56F6-4B92-AA36-4A3C69208896}" type="sibTrans" cxnId="{8D0409DC-C686-4603-81DC-BA4362F8F8CA}">
      <dgm:prSet/>
      <dgm:spPr/>
      <dgm:t>
        <a:bodyPr/>
        <a:lstStyle/>
        <a:p>
          <a:endParaRPr lang="en-US"/>
        </a:p>
      </dgm:t>
    </dgm:pt>
    <dgm:pt modelId="{343B128D-9D2B-469B-AFC1-E1B9B529229A}">
      <dgm:prSet/>
      <dgm:spPr/>
      <dgm:t>
        <a:bodyPr/>
        <a:lstStyle/>
        <a:p>
          <a:pPr>
            <a:lnSpc>
              <a:spcPct val="100000"/>
            </a:lnSpc>
          </a:pPr>
          <a:r>
            <a:rPr lang="en-US"/>
            <a:t>Viewing disruption strategically enables sustainable, employee-centered benefits and continuous improvement.</a:t>
          </a:r>
        </a:p>
      </dgm:t>
    </dgm:pt>
    <dgm:pt modelId="{669C51C4-CDC2-4D6F-B03C-D79A9081B343}" type="parTrans" cxnId="{B9BBD768-EC58-4DEE-AD8C-E0AE80345F46}">
      <dgm:prSet/>
      <dgm:spPr/>
      <dgm:t>
        <a:bodyPr/>
        <a:lstStyle/>
        <a:p>
          <a:endParaRPr lang="en-US"/>
        </a:p>
      </dgm:t>
    </dgm:pt>
    <dgm:pt modelId="{456C1076-2117-4D72-9CDF-1C14622F0956}" type="sibTrans" cxnId="{B9BBD768-EC58-4DEE-AD8C-E0AE80345F46}">
      <dgm:prSet/>
      <dgm:spPr/>
      <dgm:t>
        <a:bodyPr/>
        <a:lstStyle/>
        <a:p>
          <a:endParaRPr lang="en-US"/>
        </a:p>
      </dgm:t>
    </dgm:pt>
    <dgm:pt modelId="{A2AABBBB-9CD7-4F36-B08B-F5177E0247CA}" type="pres">
      <dgm:prSet presAssocID="{83076ACF-EE67-4E39-A9E2-F22CDB519315}" presName="Root" presStyleCnt="0">
        <dgm:presLayoutVars>
          <dgm:dir/>
          <dgm:resizeHandles val="exact"/>
        </dgm:presLayoutVars>
      </dgm:prSet>
      <dgm:spPr/>
    </dgm:pt>
    <dgm:pt modelId="{C8498894-8CB0-4DEC-8C40-7645DAFFD882}" type="pres">
      <dgm:prSet presAssocID="{5E113F23-4D7A-4C33-A007-A3FBE8D13905}" presName="Composite" presStyleCnt="0"/>
      <dgm:spPr/>
    </dgm:pt>
    <dgm:pt modelId="{0AF87C2B-460C-4944-BAF0-D7186E1F7290}" type="pres">
      <dgm:prSet presAssocID="{5E113F23-4D7A-4C33-A007-A3FBE8D13905}"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24804" r="8447" b="2"/>
          <a:stretch/>
        </a:blipFill>
      </dgm:spPr>
      <dgm:extLst>
        <a:ext uri="{E40237B7-FDA0-4F09-8148-C483321AD2D9}">
          <dgm14:cNvPr xmlns:dgm14="http://schemas.microsoft.com/office/drawing/2010/diagram" id="0" name="" descr="Two business people discussing at conference table with chart, high angle view"/>
        </a:ext>
      </dgm:extLst>
    </dgm:pt>
    <dgm:pt modelId="{F6DCA38F-D35A-4752-B42B-4967590BDA8E}" type="pres">
      <dgm:prSet presAssocID="{5E113F23-4D7A-4C33-A007-A3FBE8D13905}" presName="Subtitle" presStyleLbl="revTx" presStyleIdx="0" presStyleCnt="6">
        <dgm:presLayoutVars>
          <dgm:chMax val="0"/>
          <dgm:bulletEnabled/>
        </dgm:presLayoutVars>
      </dgm:prSet>
      <dgm:spPr/>
    </dgm:pt>
    <dgm:pt modelId="{BDEFF4CD-E8EB-4FC3-AEFB-58B9BFEEDA5B}" type="pres">
      <dgm:prSet presAssocID="{5E113F23-4D7A-4C33-A007-A3FBE8D13905}" presName="Description" presStyleLbl="revTx" presStyleIdx="1" presStyleCnt="6">
        <dgm:presLayoutVars>
          <dgm:bulletEnabled/>
        </dgm:presLayoutVars>
      </dgm:prSet>
      <dgm:spPr/>
    </dgm:pt>
    <dgm:pt modelId="{682BBF49-D1B0-480F-8C65-F30E465C11A2}" type="pres">
      <dgm:prSet presAssocID="{00A75C72-4CE5-49FD-A8FB-76A2B7DFF31E}" presName="sibTrans" presStyleLbl="sibTrans2D1" presStyleIdx="0" presStyleCnt="0"/>
      <dgm:spPr/>
    </dgm:pt>
    <dgm:pt modelId="{B4660DD6-D14A-405A-840F-606CD88E3B4F}" type="pres">
      <dgm:prSet presAssocID="{C283A072-7BF7-4F17-8750-85B0363790DF}" presName="Composite" presStyleCnt="0"/>
      <dgm:spPr/>
    </dgm:pt>
    <dgm:pt modelId="{40EA9B68-16C1-4FE1-A7E0-BAB18095DC70}" type="pres">
      <dgm:prSet presAssocID="{C283A072-7BF7-4F17-8750-85B0363790DF}"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7868" r="25882" b="-1"/>
          <a:stretch/>
        </a:blipFill>
      </dgm:spPr>
      <dgm:extLst>
        <a:ext uri="{E40237B7-FDA0-4F09-8148-C483321AD2D9}">
          <dgm14:cNvPr xmlns:dgm14="http://schemas.microsoft.com/office/drawing/2010/diagram" id="0" name="" descr="People at the meeting desk"/>
        </a:ext>
      </dgm:extLst>
    </dgm:pt>
    <dgm:pt modelId="{5D10075E-05FE-4C07-9011-4ABEAA0DE846}" type="pres">
      <dgm:prSet presAssocID="{C283A072-7BF7-4F17-8750-85B0363790DF}" presName="Subtitle" presStyleLbl="revTx" presStyleIdx="2" presStyleCnt="6">
        <dgm:presLayoutVars>
          <dgm:chMax val="0"/>
          <dgm:bulletEnabled/>
        </dgm:presLayoutVars>
      </dgm:prSet>
      <dgm:spPr/>
    </dgm:pt>
    <dgm:pt modelId="{02ECCD93-48D2-4B93-A33C-4DC29532551D}" type="pres">
      <dgm:prSet presAssocID="{C283A072-7BF7-4F17-8750-85B0363790DF}" presName="Description" presStyleLbl="revTx" presStyleIdx="3" presStyleCnt="6">
        <dgm:presLayoutVars>
          <dgm:bulletEnabled/>
        </dgm:presLayoutVars>
      </dgm:prSet>
      <dgm:spPr/>
    </dgm:pt>
    <dgm:pt modelId="{9A8E54B1-FCAE-4AC1-860E-44A931A809C8}" type="pres">
      <dgm:prSet presAssocID="{2A340456-5C41-4DFC-BA80-1A40B11AA85D}" presName="sibTrans" presStyleLbl="sibTrans2D1" presStyleIdx="0" presStyleCnt="0"/>
      <dgm:spPr/>
    </dgm:pt>
    <dgm:pt modelId="{E9A22021-97BA-4B19-8A95-AD6B33204CD9}" type="pres">
      <dgm:prSet presAssocID="{44B9D626-5A4B-41B4-A194-635BF1CEC5DD}" presName="Composite" presStyleCnt="0"/>
      <dgm:spPr/>
    </dgm:pt>
    <dgm:pt modelId="{4A6AEE36-7ACC-433F-9820-E495D7C93560}" type="pres">
      <dgm:prSet presAssocID="{44B9D626-5A4B-41B4-A194-635BF1CEC5DD}"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6937" r="12818" b="7"/>
          <a:stretch/>
        </a:blipFill>
      </dgm:spPr>
      <dgm:extLst>
        <a:ext uri="{E40237B7-FDA0-4F09-8148-C483321AD2D9}">
          <dgm14:cNvPr xmlns:dgm14="http://schemas.microsoft.com/office/drawing/2010/diagram" id="0" name="" descr="Alphabet on yellow background 'GROWTH'  word"/>
        </a:ext>
      </dgm:extLst>
    </dgm:pt>
    <dgm:pt modelId="{B577A048-FA0B-4BCB-9E28-65646B41CEAF}" type="pres">
      <dgm:prSet presAssocID="{44B9D626-5A4B-41B4-A194-635BF1CEC5DD}" presName="Subtitle" presStyleLbl="revTx" presStyleIdx="4" presStyleCnt="6">
        <dgm:presLayoutVars>
          <dgm:chMax val="0"/>
          <dgm:bulletEnabled/>
        </dgm:presLayoutVars>
      </dgm:prSet>
      <dgm:spPr/>
    </dgm:pt>
    <dgm:pt modelId="{05AA5ABF-2309-4564-8C4C-80FDB9D2AC5C}" type="pres">
      <dgm:prSet presAssocID="{44B9D626-5A4B-41B4-A194-635BF1CEC5DD}" presName="Description" presStyleLbl="revTx" presStyleIdx="5" presStyleCnt="6">
        <dgm:presLayoutVars>
          <dgm:bulletEnabled/>
        </dgm:presLayoutVars>
      </dgm:prSet>
      <dgm:spPr/>
    </dgm:pt>
  </dgm:ptLst>
  <dgm:cxnLst>
    <dgm:cxn modelId="{1F0D940D-8064-40A3-8940-353FBB801586}" type="presOf" srcId="{343B128D-9D2B-469B-AFC1-E1B9B529229A}" destId="{05AA5ABF-2309-4564-8C4C-80FDB9D2AC5C}" srcOrd="0" destOrd="0" presId="urn:microsoft.com/office/officeart/2024/3/layout/verticalVisualTextBlock1"/>
    <dgm:cxn modelId="{391F0516-A3AD-49A3-AD20-5C9AFB728956}" srcId="{83076ACF-EE67-4E39-A9E2-F22CDB519315}" destId="{5E113F23-4D7A-4C33-A007-A3FBE8D13905}" srcOrd="0" destOrd="0" parTransId="{6B53FF58-D34F-4581-A5C5-ED77E44CBF56}" sibTransId="{00A75C72-4CE5-49FD-A8FB-76A2B7DFF31E}"/>
    <dgm:cxn modelId="{D64A8316-10FC-49AE-B194-60EA4CAF7EC2}" type="presOf" srcId="{2A340456-5C41-4DFC-BA80-1A40B11AA85D}" destId="{9A8E54B1-FCAE-4AC1-860E-44A931A809C8}" srcOrd="0" destOrd="0" presId="urn:microsoft.com/office/officeart/2024/3/layout/verticalVisualTextBlock1"/>
    <dgm:cxn modelId="{D32D9C25-C348-48A2-AB3F-45542BE2EE89}" srcId="{C283A072-7BF7-4F17-8750-85B0363790DF}" destId="{C056F7F4-4436-4347-9ADA-97D5925D7672}" srcOrd="0" destOrd="0" parTransId="{9A0BD612-CB23-47A0-B73A-60384021BB35}" sibTransId="{CC3786D9-A06F-41FD-A0EB-3597E0A27251}"/>
    <dgm:cxn modelId="{98695A5E-7801-47A3-A5F8-F210501A359B}" type="presOf" srcId="{C283A072-7BF7-4F17-8750-85B0363790DF}" destId="{5D10075E-05FE-4C07-9011-4ABEAA0DE846}" srcOrd="0" destOrd="0" presId="urn:microsoft.com/office/officeart/2024/3/layout/verticalVisualTextBlock1"/>
    <dgm:cxn modelId="{B9BBD768-EC58-4DEE-AD8C-E0AE80345F46}" srcId="{44B9D626-5A4B-41B4-A194-635BF1CEC5DD}" destId="{343B128D-9D2B-469B-AFC1-E1B9B529229A}" srcOrd="0" destOrd="0" parTransId="{669C51C4-CDC2-4D6F-B03C-D79A9081B343}" sibTransId="{456C1076-2117-4D72-9CDF-1C14622F0956}"/>
    <dgm:cxn modelId="{AFAA794D-4187-4144-878E-6466446DF035}" type="presOf" srcId="{C056F7F4-4436-4347-9ADA-97D5925D7672}" destId="{02ECCD93-48D2-4B93-A33C-4DC29532551D}" srcOrd="0" destOrd="0" presId="urn:microsoft.com/office/officeart/2024/3/layout/verticalVisualTextBlock1"/>
    <dgm:cxn modelId="{51146889-705F-4EE2-9215-3EEF1ABA028B}" srcId="{5E113F23-4D7A-4C33-A007-A3FBE8D13905}" destId="{791FAF9B-5318-4EDD-BFFB-61F7120F14B1}" srcOrd="0" destOrd="0" parTransId="{93C22D6C-438C-41D3-9150-5A28888D3FBA}" sibTransId="{E301FA44-BB60-40F5-8EB2-D927C1ED6D14}"/>
    <dgm:cxn modelId="{3A027E9A-405A-46D5-A053-AA009A1A5983}" type="presOf" srcId="{791FAF9B-5318-4EDD-BFFB-61F7120F14B1}" destId="{BDEFF4CD-E8EB-4FC3-AEFB-58B9BFEEDA5B}" srcOrd="0" destOrd="0" presId="urn:microsoft.com/office/officeart/2024/3/layout/verticalVisualTextBlock1"/>
    <dgm:cxn modelId="{477D2BAA-F528-496B-9456-67ECB85CA2A9}" srcId="{83076ACF-EE67-4E39-A9E2-F22CDB519315}" destId="{C283A072-7BF7-4F17-8750-85B0363790DF}" srcOrd="1" destOrd="0" parTransId="{886928A4-22CC-4818-8A6A-FF3EFB41D84B}" sibTransId="{2A340456-5C41-4DFC-BA80-1A40B11AA85D}"/>
    <dgm:cxn modelId="{170294BD-E328-420A-B402-49FF72A388FD}" type="presOf" srcId="{00A75C72-4CE5-49FD-A8FB-76A2B7DFF31E}" destId="{682BBF49-D1B0-480F-8C65-F30E465C11A2}" srcOrd="0" destOrd="0" presId="urn:microsoft.com/office/officeart/2024/3/layout/verticalVisualTextBlock1"/>
    <dgm:cxn modelId="{6084C5D1-50A1-4433-90A0-3EAED7DC2A68}" type="presOf" srcId="{83076ACF-EE67-4E39-A9E2-F22CDB519315}" destId="{A2AABBBB-9CD7-4F36-B08B-F5177E0247CA}" srcOrd="0" destOrd="0" presId="urn:microsoft.com/office/officeart/2024/3/layout/verticalVisualTextBlock1"/>
    <dgm:cxn modelId="{8D0409DC-C686-4603-81DC-BA4362F8F8CA}" srcId="{83076ACF-EE67-4E39-A9E2-F22CDB519315}" destId="{44B9D626-5A4B-41B4-A194-635BF1CEC5DD}" srcOrd="2" destOrd="0" parTransId="{6863F477-AE18-472D-8C98-41EE45CAAC7C}" sibTransId="{1B22FB7C-56F6-4B92-AA36-4A3C69208896}"/>
    <dgm:cxn modelId="{EE2851E7-48D3-4BB5-9715-604FB12373A0}" type="presOf" srcId="{44B9D626-5A4B-41B4-A194-635BF1CEC5DD}" destId="{B577A048-FA0B-4BCB-9E28-65646B41CEAF}" srcOrd="0" destOrd="0" presId="urn:microsoft.com/office/officeart/2024/3/layout/verticalVisualTextBlock1"/>
    <dgm:cxn modelId="{7C4953F7-19C2-4DA9-B44D-0F45AFBA2B19}" type="presOf" srcId="{5E113F23-4D7A-4C33-A007-A3FBE8D13905}" destId="{F6DCA38F-D35A-4752-B42B-4967590BDA8E}" srcOrd="0" destOrd="0" presId="urn:microsoft.com/office/officeart/2024/3/layout/verticalVisualTextBlock1"/>
    <dgm:cxn modelId="{B6412521-FA3B-49BB-8AF8-E545C65AFE99}" type="presParOf" srcId="{A2AABBBB-9CD7-4F36-B08B-F5177E0247CA}" destId="{C8498894-8CB0-4DEC-8C40-7645DAFFD882}" srcOrd="0" destOrd="0" presId="urn:microsoft.com/office/officeart/2024/3/layout/verticalVisualTextBlock1"/>
    <dgm:cxn modelId="{F55547E4-DBFD-450A-8761-D79F57AC2F53}" type="presParOf" srcId="{C8498894-8CB0-4DEC-8C40-7645DAFFD882}" destId="{0AF87C2B-460C-4944-BAF0-D7186E1F7290}" srcOrd="0" destOrd="0" presId="urn:microsoft.com/office/officeart/2024/3/layout/verticalVisualTextBlock1"/>
    <dgm:cxn modelId="{D37CC311-EB87-45A8-8F5E-F1889D08E7F6}" type="presParOf" srcId="{C8498894-8CB0-4DEC-8C40-7645DAFFD882}" destId="{F6DCA38F-D35A-4752-B42B-4967590BDA8E}" srcOrd="1" destOrd="0" presId="urn:microsoft.com/office/officeart/2024/3/layout/verticalVisualTextBlock1"/>
    <dgm:cxn modelId="{00A86CE3-5F9A-4C98-8438-00A78666AE5D}" type="presParOf" srcId="{C8498894-8CB0-4DEC-8C40-7645DAFFD882}" destId="{BDEFF4CD-E8EB-4FC3-AEFB-58B9BFEEDA5B}" srcOrd="2" destOrd="0" presId="urn:microsoft.com/office/officeart/2024/3/layout/verticalVisualTextBlock1"/>
    <dgm:cxn modelId="{32AD69B8-D231-43B8-93C8-15E8627E12C0}" type="presParOf" srcId="{A2AABBBB-9CD7-4F36-B08B-F5177E0247CA}" destId="{682BBF49-D1B0-480F-8C65-F30E465C11A2}" srcOrd="1" destOrd="0" presId="urn:microsoft.com/office/officeart/2024/3/layout/verticalVisualTextBlock1"/>
    <dgm:cxn modelId="{D5F97DEC-1D46-4DF6-B623-E23E4CF8DDB9}" type="presParOf" srcId="{A2AABBBB-9CD7-4F36-B08B-F5177E0247CA}" destId="{B4660DD6-D14A-405A-840F-606CD88E3B4F}" srcOrd="2" destOrd="0" presId="urn:microsoft.com/office/officeart/2024/3/layout/verticalVisualTextBlock1"/>
    <dgm:cxn modelId="{2A11F561-1220-41B5-B3ED-55C5EDE4A7CB}" type="presParOf" srcId="{B4660DD6-D14A-405A-840F-606CD88E3B4F}" destId="{40EA9B68-16C1-4FE1-A7E0-BAB18095DC70}" srcOrd="0" destOrd="0" presId="urn:microsoft.com/office/officeart/2024/3/layout/verticalVisualTextBlock1"/>
    <dgm:cxn modelId="{7C530131-0ED5-48EB-AFA6-BC1A8EC96514}" type="presParOf" srcId="{B4660DD6-D14A-405A-840F-606CD88E3B4F}" destId="{5D10075E-05FE-4C07-9011-4ABEAA0DE846}" srcOrd="1" destOrd="0" presId="urn:microsoft.com/office/officeart/2024/3/layout/verticalVisualTextBlock1"/>
    <dgm:cxn modelId="{4142F4D8-688F-4FF9-A508-BF12E44092D6}" type="presParOf" srcId="{B4660DD6-D14A-405A-840F-606CD88E3B4F}" destId="{02ECCD93-48D2-4B93-A33C-4DC29532551D}" srcOrd="2" destOrd="0" presId="urn:microsoft.com/office/officeart/2024/3/layout/verticalVisualTextBlock1"/>
    <dgm:cxn modelId="{8D4B026A-FF0A-46C2-A698-4D4CEF66629B}" type="presParOf" srcId="{A2AABBBB-9CD7-4F36-B08B-F5177E0247CA}" destId="{9A8E54B1-FCAE-4AC1-860E-44A931A809C8}" srcOrd="3" destOrd="0" presId="urn:microsoft.com/office/officeart/2024/3/layout/verticalVisualTextBlock1"/>
    <dgm:cxn modelId="{6B693172-AAB7-472D-A6F2-A68F366F12E6}" type="presParOf" srcId="{A2AABBBB-9CD7-4F36-B08B-F5177E0247CA}" destId="{E9A22021-97BA-4B19-8A95-AD6B33204CD9}" srcOrd="4" destOrd="0" presId="urn:microsoft.com/office/officeart/2024/3/layout/verticalVisualTextBlock1"/>
    <dgm:cxn modelId="{F7193825-034F-4483-8780-0FC778900844}" type="presParOf" srcId="{E9A22021-97BA-4B19-8A95-AD6B33204CD9}" destId="{4A6AEE36-7ACC-433F-9820-E495D7C93560}" srcOrd="0" destOrd="0" presId="urn:microsoft.com/office/officeart/2024/3/layout/verticalVisualTextBlock1"/>
    <dgm:cxn modelId="{7DFFC592-C0F4-4520-AA4B-D05DCA08F2CB}" type="presParOf" srcId="{E9A22021-97BA-4B19-8A95-AD6B33204CD9}" destId="{B577A048-FA0B-4BCB-9E28-65646B41CEAF}" srcOrd="1" destOrd="0" presId="urn:microsoft.com/office/officeart/2024/3/layout/verticalVisualTextBlock1"/>
    <dgm:cxn modelId="{99376BD4-D436-48EF-AF89-E08E4AD56E77}" type="presParOf" srcId="{E9A22021-97BA-4B19-8A95-AD6B33204CD9}" destId="{05AA5ABF-2309-4564-8C4C-80FDB9D2AC5C}" srcOrd="2" destOrd="0" presId="urn:microsoft.com/office/officeart/2024/3/layout/verticalVisualTextBlock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D7887-CC25-43B4-ACD4-8A5F29EDCEA5}">
      <dsp:nvSpPr>
        <dsp:cNvPr id="0" name=""/>
        <dsp:cNvSpPr/>
      </dsp:nvSpPr>
      <dsp:spPr>
        <a:xfrm>
          <a:off x="0" y="688564"/>
          <a:ext cx="11315700"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E2C685-87B2-4786-B141-D7AB0B34F803}">
      <dsp:nvSpPr>
        <dsp:cNvPr id="0" name=""/>
        <dsp:cNvSpPr/>
      </dsp:nvSpPr>
      <dsp:spPr>
        <a:xfrm>
          <a:off x="565785" y="290044"/>
          <a:ext cx="7920990" cy="797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395" tIns="0" rIns="299395" bIns="0" numCol="1" spcCol="1270" anchor="ctr" anchorCtr="0">
          <a:noAutofit/>
        </a:bodyPr>
        <a:lstStyle/>
        <a:p>
          <a:pPr marL="0" lvl="0" indent="0" algn="l" defTabSz="1200150" rtl="0">
            <a:lnSpc>
              <a:spcPct val="90000"/>
            </a:lnSpc>
            <a:spcBef>
              <a:spcPct val="0"/>
            </a:spcBef>
            <a:spcAft>
              <a:spcPct val="35000"/>
            </a:spcAft>
            <a:buNone/>
          </a:pPr>
          <a:r>
            <a:rPr lang="en-US" sz="2700" kern="1200" dirty="0"/>
            <a:t>Update on Medical Marketing Review Process	</a:t>
          </a:r>
        </a:p>
      </dsp:txBody>
      <dsp:txXfrm>
        <a:off x="604693" y="328952"/>
        <a:ext cx="7843174" cy="719224"/>
      </dsp:txXfrm>
    </dsp:sp>
    <dsp:sp modelId="{F5A769B9-9795-4C24-8407-5F14FCD1034B}">
      <dsp:nvSpPr>
        <dsp:cNvPr id="0" name=""/>
        <dsp:cNvSpPr/>
      </dsp:nvSpPr>
      <dsp:spPr>
        <a:xfrm>
          <a:off x="0" y="1913285"/>
          <a:ext cx="11315700"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D82D9F-25AF-41CF-9C50-9A254CF005DB}">
      <dsp:nvSpPr>
        <dsp:cNvPr id="0" name=""/>
        <dsp:cNvSpPr/>
      </dsp:nvSpPr>
      <dsp:spPr>
        <a:xfrm>
          <a:off x="565785" y="1514764"/>
          <a:ext cx="7920990" cy="797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395" tIns="0" rIns="299395" bIns="0" numCol="1" spcCol="1270" anchor="ctr" anchorCtr="0">
          <a:noAutofit/>
        </a:bodyPr>
        <a:lstStyle/>
        <a:p>
          <a:pPr marL="0" lvl="0" indent="0" algn="l" defTabSz="1200150" rtl="0">
            <a:lnSpc>
              <a:spcPct val="90000"/>
            </a:lnSpc>
            <a:spcBef>
              <a:spcPct val="0"/>
            </a:spcBef>
            <a:spcAft>
              <a:spcPct val="35000"/>
            </a:spcAft>
            <a:buNone/>
          </a:pPr>
          <a:r>
            <a:rPr lang="en-US" sz="2700" kern="1200" dirty="0"/>
            <a:t>Medical Marketing Timeline </a:t>
          </a:r>
        </a:p>
      </dsp:txBody>
      <dsp:txXfrm>
        <a:off x="604693" y="1553672"/>
        <a:ext cx="7843174" cy="719224"/>
      </dsp:txXfrm>
    </dsp:sp>
    <dsp:sp modelId="{6825353D-F941-4C75-99AB-A3F1B8AEC862}">
      <dsp:nvSpPr>
        <dsp:cNvPr id="0" name=""/>
        <dsp:cNvSpPr/>
      </dsp:nvSpPr>
      <dsp:spPr>
        <a:xfrm>
          <a:off x="0" y="3138005"/>
          <a:ext cx="11315700"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49DCAE-7AAC-4EA9-B429-7F3C8A100245}">
      <dsp:nvSpPr>
        <dsp:cNvPr id="0" name=""/>
        <dsp:cNvSpPr/>
      </dsp:nvSpPr>
      <dsp:spPr>
        <a:xfrm>
          <a:off x="565785" y="2739485"/>
          <a:ext cx="7920990" cy="797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395" tIns="0" rIns="299395" bIns="0" numCol="1" spcCol="1270" anchor="ctr" anchorCtr="0">
          <a:noAutofit/>
        </a:bodyPr>
        <a:lstStyle/>
        <a:p>
          <a:pPr marL="0" lvl="0" indent="0" algn="l" defTabSz="1200150" rtl="0">
            <a:lnSpc>
              <a:spcPct val="90000"/>
            </a:lnSpc>
            <a:spcBef>
              <a:spcPct val="0"/>
            </a:spcBef>
            <a:spcAft>
              <a:spcPct val="35000"/>
            </a:spcAft>
            <a:buNone/>
          </a:pPr>
          <a:r>
            <a:rPr lang="en-US" sz="2700" kern="1200" dirty="0">
              <a:latin typeface="Calibri Light" panose="020F0302020204030204"/>
            </a:rPr>
            <a:t>Discussion Items</a:t>
          </a:r>
        </a:p>
      </dsp:txBody>
      <dsp:txXfrm>
        <a:off x="604693" y="2778393"/>
        <a:ext cx="7843174" cy="7192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F87C2B-460C-4944-BAF0-D7186E1F7290}">
      <dsp:nvSpPr>
        <dsp:cNvPr id="0" name=""/>
        <dsp:cNvSpPr/>
      </dsp:nvSpPr>
      <dsp:spPr>
        <a:xfrm>
          <a:off x="0" y="0"/>
          <a:ext cx="1299939" cy="129993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24804" r="8447" b="2"/>
          <a:stretch/>
        </a:blipFill>
        <a:ln>
          <a:noFill/>
        </a:ln>
        <a:effectLst/>
      </dsp:spPr>
      <dsp:style>
        <a:lnRef idx="0">
          <a:scrgbClr r="0" g="0" b="0"/>
        </a:lnRef>
        <a:fillRef idx="3">
          <a:scrgbClr r="0" g="0" b="0"/>
        </a:fillRef>
        <a:effectRef idx="2">
          <a:scrgbClr r="0" g="0" b="0"/>
        </a:effectRef>
        <a:fontRef idx="minor">
          <a:schemeClr val="lt1"/>
        </a:fontRef>
      </dsp:style>
    </dsp:sp>
    <dsp:sp modelId="{F6DCA38F-D35A-4752-B42B-4967590BDA8E}">
      <dsp:nvSpPr>
        <dsp:cNvPr id="0" name=""/>
        <dsp:cNvSpPr/>
      </dsp:nvSpPr>
      <dsp:spPr>
        <a:xfrm>
          <a:off x="1479939" y="0"/>
          <a:ext cx="9835760" cy="367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Proactive Disruption Management</a:t>
          </a:r>
        </a:p>
      </dsp:txBody>
      <dsp:txXfrm>
        <a:off x="1479939" y="0"/>
        <a:ext cx="9835760" cy="367763"/>
      </dsp:txXfrm>
    </dsp:sp>
    <dsp:sp modelId="{BDEFF4CD-E8EB-4FC3-AEFB-58B9BFEEDA5B}">
      <dsp:nvSpPr>
        <dsp:cNvPr id="0" name=""/>
        <dsp:cNvSpPr/>
      </dsp:nvSpPr>
      <dsp:spPr>
        <a:xfrm>
          <a:off x="1479939" y="367763"/>
          <a:ext cx="9835760" cy="932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dirty="0"/>
            <a:t>Anticipating disruption helps protect care continuity and maintain employee trust effectively.</a:t>
          </a:r>
        </a:p>
      </dsp:txBody>
      <dsp:txXfrm>
        <a:off x="1479939" y="367763"/>
        <a:ext cx="9835760" cy="932175"/>
      </dsp:txXfrm>
    </dsp:sp>
    <dsp:sp modelId="{40EA9B68-16C1-4FE1-A7E0-BAB18095DC70}">
      <dsp:nvSpPr>
        <dsp:cNvPr id="0" name=""/>
        <dsp:cNvSpPr/>
      </dsp:nvSpPr>
      <dsp:spPr>
        <a:xfrm>
          <a:off x="0" y="1403934"/>
          <a:ext cx="1299939" cy="129993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7868" r="25882" b="-1"/>
          <a:stretch/>
        </a:blipFill>
        <a:ln>
          <a:noFill/>
        </a:ln>
        <a:effectLst/>
      </dsp:spPr>
      <dsp:style>
        <a:lnRef idx="0">
          <a:scrgbClr r="0" g="0" b="0"/>
        </a:lnRef>
        <a:fillRef idx="3">
          <a:scrgbClr r="0" g="0" b="0"/>
        </a:fillRef>
        <a:effectRef idx="2">
          <a:scrgbClr r="0" g="0" b="0"/>
        </a:effectRef>
        <a:fontRef idx="minor">
          <a:schemeClr val="lt1"/>
        </a:fontRef>
      </dsp:style>
    </dsp:sp>
    <dsp:sp modelId="{5D10075E-05FE-4C07-9011-4ABEAA0DE846}">
      <dsp:nvSpPr>
        <dsp:cNvPr id="0" name=""/>
        <dsp:cNvSpPr/>
      </dsp:nvSpPr>
      <dsp:spPr>
        <a:xfrm>
          <a:off x="1479939" y="1403934"/>
          <a:ext cx="9835760" cy="367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Transparent Communication</a:t>
          </a:r>
        </a:p>
      </dsp:txBody>
      <dsp:txXfrm>
        <a:off x="1479939" y="1403934"/>
        <a:ext cx="9835760" cy="367763"/>
      </dsp:txXfrm>
    </dsp:sp>
    <dsp:sp modelId="{02ECCD93-48D2-4B93-A33C-4DC29532551D}">
      <dsp:nvSpPr>
        <dsp:cNvPr id="0" name=""/>
        <dsp:cNvSpPr/>
      </dsp:nvSpPr>
      <dsp:spPr>
        <a:xfrm>
          <a:off x="1479939" y="1771697"/>
          <a:ext cx="9835760" cy="932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Clear communication reduces surprises and improves acceptance among employees during changes.</a:t>
          </a:r>
        </a:p>
      </dsp:txBody>
      <dsp:txXfrm>
        <a:off x="1479939" y="1771697"/>
        <a:ext cx="9835760" cy="932175"/>
      </dsp:txXfrm>
    </dsp:sp>
    <dsp:sp modelId="{4A6AEE36-7ACC-433F-9820-E495D7C93560}">
      <dsp:nvSpPr>
        <dsp:cNvPr id="0" name=""/>
        <dsp:cNvSpPr/>
      </dsp:nvSpPr>
      <dsp:spPr>
        <a:xfrm>
          <a:off x="0" y="2807868"/>
          <a:ext cx="1299939" cy="129993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6937" r="12818" b="7"/>
          <a:stretch/>
        </a:blipFill>
        <a:ln>
          <a:noFill/>
        </a:ln>
        <a:effectLst/>
      </dsp:spPr>
      <dsp:style>
        <a:lnRef idx="0">
          <a:scrgbClr r="0" g="0" b="0"/>
        </a:lnRef>
        <a:fillRef idx="3">
          <a:scrgbClr r="0" g="0" b="0"/>
        </a:fillRef>
        <a:effectRef idx="2">
          <a:scrgbClr r="0" g="0" b="0"/>
        </a:effectRef>
        <a:fontRef idx="minor">
          <a:schemeClr val="lt1"/>
        </a:fontRef>
      </dsp:style>
    </dsp:sp>
    <dsp:sp modelId="{B577A048-FA0B-4BCB-9E28-65646B41CEAF}">
      <dsp:nvSpPr>
        <dsp:cNvPr id="0" name=""/>
        <dsp:cNvSpPr/>
      </dsp:nvSpPr>
      <dsp:spPr>
        <a:xfrm>
          <a:off x="1479939" y="2807868"/>
          <a:ext cx="9835760" cy="367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Disruption as Opportunity</a:t>
          </a:r>
        </a:p>
      </dsp:txBody>
      <dsp:txXfrm>
        <a:off x="1479939" y="2807868"/>
        <a:ext cx="9835760" cy="367763"/>
      </dsp:txXfrm>
    </dsp:sp>
    <dsp:sp modelId="{05AA5ABF-2309-4564-8C4C-80FDB9D2AC5C}">
      <dsp:nvSpPr>
        <dsp:cNvPr id="0" name=""/>
        <dsp:cNvSpPr/>
      </dsp:nvSpPr>
      <dsp:spPr>
        <a:xfrm>
          <a:off x="1479939" y="3175632"/>
          <a:ext cx="9835760" cy="932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Viewing disruption strategically enables sustainable, employee-centered benefits and continuous improvement.</a:t>
          </a:r>
        </a:p>
      </dsp:txBody>
      <dsp:txXfrm>
        <a:off x="1479939" y="3175632"/>
        <a:ext cx="9835760" cy="93217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113887-EF01-4391-973E-7047AC95E33B}" type="datetimeFigureOut">
              <a:rPr lang="en-US" smtClean="0"/>
              <a:t>4/2/2026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85D7A9-1A8F-4790-B6D7-D23880C6B0C1}" type="slidenum">
              <a:rPr lang="en-US" smtClean="0"/>
              <a:t>‹#›</a:t>
            </a:fld>
            <a:endParaRPr lang="en-US"/>
          </a:p>
        </p:txBody>
      </p:sp>
    </p:spTree>
    <p:extLst>
      <p:ext uri="{BB962C8B-B14F-4D97-AF65-F5344CB8AC3E}">
        <p14:creationId xmlns:p14="http://schemas.microsoft.com/office/powerpoint/2010/main" val="4139364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DC26C61-D5D1-43A4-8514-BDFD8A1F2352}"/>
              </a:ext>
            </a:extLst>
          </p:cNvPr>
          <p:cNvSpPr>
            <a:spLocks noGrp="1"/>
          </p:cNvSpPr>
          <p:nvPr>
            <p:ph type="subTitle" idx="1" hasCustomPrompt="1"/>
          </p:nvPr>
        </p:nvSpPr>
        <p:spPr>
          <a:xfrm>
            <a:off x="495300" y="4144963"/>
            <a:ext cx="7953375" cy="1655762"/>
          </a:xfrm>
        </p:spPr>
        <p:txBody>
          <a:bodyPr/>
          <a:lstStyle>
            <a:lvl1pPr marL="0" indent="0" algn="l">
              <a:buNone/>
              <a:defRPr sz="2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7" name="Title 1">
            <a:extLst>
              <a:ext uri="{FF2B5EF4-FFF2-40B4-BE49-F238E27FC236}">
                <a16:creationId xmlns:a16="http://schemas.microsoft.com/office/drawing/2014/main" id="{C5EA9919-9AB8-48A5-82AC-2E93750A768F}"/>
              </a:ext>
            </a:extLst>
          </p:cNvPr>
          <p:cNvSpPr>
            <a:spLocks noGrp="1"/>
          </p:cNvSpPr>
          <p:nvPr>
            <p:ph type="title" hasCustomPrompt="1"/>
          </p:nvPr>
        </p:nvSpPr>
        <p:spPr>
          <a:xfrm>
            <a:off x="495299" y="2781300"/>
            <a:ext cx="7191375" cy="828675"/>
          </a:xfrm>
        </p:spPr>
        <p:txBody>
          <a:bodyPr/>
          <a:lstStyle>
            <a:lvl1pPr>
              <a:defRPr b="1">
                <a:solidFill>
                  <a:schemeClr val="bg1"/>
                </a:solidFill>
                <a:latin typeface="+mn-lt"/>
              </a:defRPr>
            </a:lvl1pPr>
          </a:lstStyle>
          <a:p>
            <a:r>
              <a:rPr lang="en-US"/>
              <a:t>Click to add title </a:t>
            </a:r>
          </a:p>
        </p:txBody>
      </p:sp>
      <p:sp>
        <p:nvSpPr>
          <p:cNvPr id="8" name="TextBox 7">
            <a:extLst>
              <a:ext uri="{FF2B5EF4-FFF2-40B4-BE49-F238E27FC236}">
                <a16:creationId xmlns:a16="http://schemas.microsoft.com/office/drawing/2014/main" id="{561B09D8-C18D-48BF-B8B8-D7DD8DB86B37}"/>
              </a:ext>
            </a:extLst>
          </p:cNvPr>
          <p:cNvSpPr txBox="1"/>
          <p:nvPr userDrawn="1"/>
        </p:nvSpPr>
        <p:spPr>
          <a:xfrm>
            <a:off x="495299" y="6328517"/>
            <a:ext cx="59436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US" sz="1000" i="0">
                <a:solidFill>
                  <a:schemeClr val="bg1"/>
                </a:solidFill>
                <a:latin typeface="+mn-lt"/>
                <a:cs typeface="Arial" panose="020B0604020202020204" pitchFamily="34" charset="0"/>
              </a:rPr>
              <a:t>Keenan &amp; Associates  |  CA </a:t>
            </a:r>
            <a:r>
              <a:rPr lang="en-US" sz="1000">
                <a:solidFill>
                  <a:schemeClr val="bg1"/>
                </a:solidFill>
                <a:latin typeface="+mn-lt"/>
                <a:cs typeface="Arial" pitchFamily="34" charset="0"/>
              </a:rPr>
              <a:t>License No. 0451271  |  www.keenan.com</a:t>
            </a:r>
          </a:p>
        </p:txBody>
      </p:sp>
      <p:pic>
        <p:nvPicPr>
          <p:cNvPr id="6" name="Picture 5" descr="A black and white sign&#10;&#10;Description automatically generated with low confidence">
            <a:extLst>
              <a:ext uri="{FF2B5EF4-FFF2-40B4-BE49-F238E27FC236}">
                <a16:creationId xmlns:a16="http://schemas.microsoft.com/office/drawing/2014/main" id="{AC3A149D-BEFD-4CDE-90E3-47A21D2A1A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0198" y="6058404"/>
            <a:ext cx="1967488" cy="419101"/>
          </a:xfrm>
          <a:prstGeom prst="rect">
            <a:avLst/>
          </a:prstGeom>
        </p:spPr>
      </p:pic>
    </p:spTree>
    <p:extLst>
      <p:ext uri="{BB962C8B-B14F-4D97-AF65-F5344CB8AC3E}">
        <p14:creationId xmlns:p14="http://schemas.microsoft.com/office/powerpoint/2010/main" val="2503962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200" y="238125"/>
            <a:ext cx="6981826" cy="2971800"/>
          </a:xfrm>
        </p:spPr>
        <p:txBody>
          <a:bodyPr/>
          <a:lstStyle>
            <a:lvl1pPr>
              <a:defRPr b="1">
                <a:latin typeface="+mn-lt"/>
              </a:defRPr>
            </a:lvl1pPr>
          </a:lstStyle>
          <a:p>
            <a:r>
              <a:rPr lang="en-US"/>
              <a:t>Click to edit Master title style</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
        <p:nvSpPr>
          <p:cNvPr id="8" name="Content Placeholder 2">
            <a:extLst>
              <a:ext uri="{FF2B5EF4-FFF2-40B4-BE49-F238E27FC236}">
                <a16:creationId xmlns:a16="http://schemas.microsoft.com/office/drawing/2014/main" id="{2E336718-9D49-4A1B-9038-229B78CE94F8}"/>
              </a:ext>
            </a:extLst>
          </p:cNvPr>
          <p:cNvSpPr>
            <a:spLocks noGrp="1"/>
          </p:cNvSpPr>
          <p:nvPr>
            <p:ph sz="half" idx="1"/>
          </p:nvPr>
        </p:nvSpPr>
        <p:spPr>
          <a:xfrm>
            <a:off x="457200" y="3924302"/>
            <a:ext cx="5410202" cy="2009766"/>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2CDDC1D3-7A10-42CD-A634-3AEED63FCDB7}"/>
              </a:ext>
            </a:extLst>
          </p:cNvPr>
          <p:cNvSpPr>
            <a:spLocks noGrp="1"/>
          </p:cNvSpPr>
          <p:nvPr>
            <p:ph sz="half" idx="2" hasCustomPrompt="1"/>
          </p:nvPr>
        </p:nvSpPr>
        <p:spPr>
          <a:xfrm>
            <a:off x="6324599" y="3924302"/>
            <a:ext cx="5448301" cy="2009766"/>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2796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200" y="238125"/>
            <a:ext cx="6981826" cy="2971800"/>
          </a:xfrm>
        </p:spPr>
        <p:txBody>
          <a:bodyPr/>
          <a:lstStyle>
            <a:lvl1pPr>
              <a:defRPr b="1">
                <a:latin typeface="+mn-lt"/>
              </a:defRPr>
            </a:lvl1pPr>
          </a:lstStyle>
          <a:p>
            <a:r>
              <a:rPr lang="en-US"/>
              <a:t>Click to edit Master title style</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
        <p:nvSpPr>
          <p:cNvPr id="8" name="Content Placeholder 2">
            <a:extLst>
              <a:ext uri="{FF2B5EF4-FFF2-40B4-BE49-F238E27FC236}">
                <a16:creationId xmlns:a16="http://schemas.microsoft.com/office/drawing/2014/main" id="{2E336718-9D49-4A1B-9038-229B78CE94F8}"/>
              </a:ext>
            </a:extLst>
          </p:cNvPr>
          <p:cNvSpPr>
            <a:spLocks noGrp="1"/>
          </p:cNvSpPr>
          <p:nvPr>
            <p:ph sz="half" idx="1"/>
          </p:nvPr>
        </p:nvSpPr>
        <p:spPr>
          <a:xfrm>
            <a:off x="457200" y="3924302"/>
            <a:ext cx="5410202" cy="2009766"/>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2CDDC1D3-7A10-42CD-A634-3AEED63FCDB7}"/>
              </a:ext>
            </a:extLst>
          </p:cNvPr>
          <p:cNvSpPr>
            <a:spLocks noGrp="1"/>
          </p:cNvSpPr>
          <p:nvPr>
            <p:ph sz="half" idx="2" hasCustomPrompt="1"/>
          </p:nvPr>
        </p:nvSpPr>
        <p:spPr>
          <a:xfrm>
            <a:off x="6324599" y="3924302"/>
            <a:ext cx="5448301" cy="2009766"/>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346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200" y="238125"/>
            <a:ext cx="6981826" cy="2971800"/>
          </a:xfrm>
        </p:spPr>
        <p:txBody>
          <a:bodyPr/>
          <a:lstStyle>
            <a:lvl1pPr>
              <a:defRPr b="1">
                <a:latin typeface="+mn-lt"/>
              </a:defRPr>
            </a:lvl1pPr>
          </a:lstStyle>
          <a:p>
            <a:r>
              <a:rPr lang="en-US"/>
              <a:t>Click to edit Master title style</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
        <p:nvSpPr>
          <p:cNvPr id="8" name="Content Placeholder 2">
            <a:extLst>
              <a:ext uri="{FF2B5EF4-FFF2-40B4-BE49-F238E27FC236}">
                <a16:creationId xmlns:a16="http://schemas.microsoft.com/office/drawing/2014/main" id="{2E336718-9D49-4A1B-9038-229B78CE94F8}"/>
              </a:ext>
            </a:extLst>
          </p:cNvPr>
          <p:cNvSpPr>
            <a:spLocks noGrp="1"/>
          </p:cNvSpPr>
          <p:nvPr>
            <p:ph sz="half" idx="1"/>
          </p:nvPr>
        </p:nvSpPr>
        <p:spPr>
          <a:xfrm>
            <a:off x="457200" y="3924302"/>
            <a:ext cx="5410202" cy="2009766"/>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2CDDC1D3-7A10-42CD-A634-3AEED63FCDB7}"/>
              </a:ext>
            </a:extLst>
          </p:cNvPr>
          <p:cNvSpPr>
            <a:spLocks noGrp="1"/>
          </p:cNvSpPr>
          <p:nvPr>
            <p:ph sz="half" idx="2" hasCustomPrompt="1"/>
          </p:nvPr>
        </p:nvSpPr>
        <p:spPr>
          <a:xfrm>
            <a:off x="6324599" y="3924302"/>
            <a:ext cx="5448301" cy="2009766"/>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8634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200" y="238125"/>
            <a:ext cx="6981824" cy="2190750"/>
          </a:xfrm>
        </p:spPr>
        <p:txBody>
          <a:bodyPr/>
          <a:lstStyle>
            <a:lvl1pPr>
              <a:defRPr b="1">
                <a:latin typeface="+mn-lt"/>
              </a:defRPr>
            </a:lvl1pPr>
          </a:lstStyle>
          <a:p>
            <a:r>
              <a:rPr lang="en-US"/>
              <a:t>Click to edit Master title style</a:t>
            </a:r>
          </a:p>
        </p:txBody>
      </p:sp>
      <p:sp>
        <p:nvSpPr>
          <p:cNvPr id="8" name="Content Placeholder 2">
            <a:extLst>
              <a:ext uri="{FF2B5EF4-FFF2-40B4-BE49-F238E27FC236}">
                <a16:creationId xmlns:a16="http://schemas.microsoft.com/office/drawing/2014/main" id="{2E336718-9D49-4A1B-9038-229B78CE94F8}"/>
              </a:ext>
            </a:extLst>
          </p:cNvPr>
          <p:cNvSpPr>
            <a:spLocks noGrp="1"/>
          </p:cNvSpPr>
          <p:nvPr>
            <p:ph sz="half" idx="1"/>
          </p:nvPr>
        </p:nvSpPr>
        <p:spPr>
          <a:xfrm>
            <a:off x="457199" y="3133731"/>
            <a:ext cx="6981825" cy="2800337"/>
          </a:xfrm>
        </p:spPr>
        <p:txBody>
          <a:bodyPr/>
          <a:lstStyle>
            <a:lvl1pPr>
              <a:defRPr sz="2000">
                <a:solidFill>
                  <a:schemeClr val="bg1"/>
                </a:solidFill>
                <a:latin typeface="+mn-lt"/>
              </a:defRPr>
            </a:lvl1pPr>
            <a:lvl2pPr>
              <a:defRPr sz="1700">
                <a:solidFill>
                  <a:schemeClr val="bg1"/>
                </a:solidFill>
                <a:latin typeface="+mn-lt"/>
              </a:defRPr>
            </a:lvl2pPr>
            <a:lvl3pPr>
              <a:defRPr sz="1600">
                <a:solidFill>
                  <a:schemeClr val="bg1"/>
                </a:solidFill>
                <a:latin typeface="+mn-lt"/>
              </a:defRPr>
            </a:lvl3pPr>
            <a:lvl4pPr>
              <a:defRPr sz="1400">
                <a:solidFill>
                  <a:schemeClr val="bg1"/>
                </a:solidFill>
                <a:latin typeface="+mn-lt"/>
              </a:defRPr>
            </a:lvl4pPr>
            <a:lvl5pPr>
              <a:defRPr sz="1200">
                <a:solidFill>
                  <a:schemeClr val="bg1"/>
                </a:solidFill>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Box 12">
            <a:extLst>
              <a:ext uri="{FF2B5EF4-FFF2-40B4-BE49-F238E27FC236}">
                <a16:creationId xmlns:a16="http://schemas.microsoft.com/office/drawing/2014/main" id="{A71E8737-67F6-48CA-93B3-4136DC89261F}"/>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bg1"/>
                </a:solidFill>
              </a:rPr>
              <a:t>‹#›</a:t>
            </a:fld>
            <a:endParaRPr lang="en-US" sz="1000">
              <a:solidFill>
                <a:schemeClr val="bg1"/>
              </a:solidFill>
            </a:endParaRPr>
          </a:p>
        </p:txBody>
      </p:sp>
      <p:sp>
        <p:nvSpPr>
          <p:cNvPr id="14" name="TextBox 13">
            <a:extLst>
              <a:ext uri="{FF2B5EF4-FFF2-40B4-BE49-F238E27FC236}">
                <a16:creationId xmlns:a16="http://schemas.microsoft.com/office/drawing/2014/main" id="{BD59B646-6961-434F-9DBA-0A1E61A6DCE8}"/>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bg1"/>
                </a:solidFill>
                <a:latin typeface="+mn-lt"/>
                <a:cs typeface="Arial" panose="020B0604020202020204" pitchFamily="34" charset="0"/>
              </a:rPr>
              <a:t>Keenan &amp; Associates  |  CA </a:t>
            </a:r>
            <a:r>
              <a:rPr lang="en-US" sz="1000">
                <a:solidFill>
                  <a:schemeClr val="bg1"/>
                </a:solidFill>
                <a:latin typeface="+mn-lt"/>
                <a:cs typeface="Arial" pitchFamily="34" charset="0"/>
              </a:rPr>
              <a:t>License No. 0451271</a:t>
            </a:r>
            <a:endParaRPr lang="en-US" sz="1000">
              <a:solidFill>
                <a:schemeClr val="bg1"/>
              </a:solidFill>
              <a:latin typeface="+mn-lt"/>
            </a:endParaRPr>
          </a:p>
        </p:txBody>
      </p:sp>
    </p:spTree>
    <p:extLst>
      <p:ext uri="{BB962C8B-B14F-4D97-AF65-F5344CB8AC3E}">
        <p14:creationId xmlns:p14="http://schemas.microsoft.com/office/powerpoint/2010/main" val="2425802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200" y="238125"/>
            <a:ext cx="6981824" cy="2190750"/>
          </a:xfrm>
        </p:spPr>
        <p:txBody>
          <a:bodyPr/>
          <a:lstStyle>
            <a:lvl1pPr>
              <a:defRPr b="1">
                <a:latin typeface="+mn-lt"/>
              </a:defRPr>
            </a:lvl1pPr>
          </a:lstStyle>
          <a:p>
            <a:r>
              <a:rPr lang="en-US"/>
              <a:t>Click to edit Master title style</a:t>
            </a:r>
          </a:p>
        </p:txBody>
      </p:sp>
      <p:sp>
        <p:nvSpPr>
          <p:cNvPr id="8" name="Content Placeholder 2">
            <a:extLst>
              <a:ext uri="{FF2B5EF4-FFF2-40B4-BE49-F238E27FC236}">
                <a16:creationId xmlns:a16="http://schemas.microsoft.com/office/drawing/2014/main" id="{2E336718-9D49-4A1B-9038-229B78CE94F8}"/>
              </a:ext>
            </a:extLst>
          </p:cNvPr>
          <p:cNvSpPr>
            <a:spLocks noGrp="1"/>
          </p:cNvSpPr>
          <p:nvPr>
            <p:ph sz="half" idx="1"/>
          </p:nvPr>
        </p:nvSpPr>
        <p:spPr>
          <a:xfrm>
            <a:off x="457199" y="3133731"/>
            <a:ext cx="6981825" cy="2800337"/>
          </a:xfrm>
        </p:spPr>
        <p:txBody>
          <a:bodyPr/>
          <a:lstStyle>
            <a:lvl1pPr>
              <a:defRPr sz="2000">
                <a:solidFill>
                  <a:schemeClr val="bg1"/>
                </a:solidFill>
                <a:latin typeface="+mn-lt"/>
              </a:defRPr>
            </a:lvl1pPr>
            <a:lvl2pPr>
              <a:defRPr sz="1700">
                <a:solidFill>
                  <a:schemeClr val="bg1"/>
                </a:solidFill>
                <a:latin typeface="+mn-lt"/>
              </a:defRPr>
            </a:lvl2pPr>
            <a:lvl3pPr>
              <a:defRPr sz="1600">
                <a:solidFill>
                  <a:schemeClr val="bg1"/>
                </a:solidFill>
                <a:latin typeface="+mn-lt"/>
              </a:defRPr>
            </a:lvl3pPr>
            <a:lvl4pPr>
              <a:defRPr sz="1400">
                <a:solidFill>
                  <a:schemeClr val="bg1"/>
                </a:solidFill>
                <a:latin typeface="+mn-lt"/>
              </a:defRPr>
            </a:lvl4pPr>
            <a:lvl5pPr>
              <a:defRPr sz="1200">
                <a:solidFill>
                  <a:schemeClr val="bg1"/>
                </a:solidFill>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E91D0705-3933-439C-A06D-711A98D02E3C}"/>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bg1"/>
                </a:solidFill>
              </a:rPr>
              <a:t>‹#›</a:t>
            </a:fld>
            <a:endParaRPr lang="en-US" sz="1000">
              <a:solidFill>
                <a:schemeClr val="bg1"/>
              </a:solidFill>
            </a:endParaRPr>
          </a:p>
        </p:txBody>
      </p:sp>
      <p:sp>
        <p:nvSpPr>
          <p:cNvPr id="13" name="TextBox 12">
            <a:extLst>
              <a:ext uri="{FF2B5EF4-FFF2-40B4-BE49-F238E27FC236}">
                <a16:creationId xmlns:a16="http://schemas.microsoft.com/office/drawing/2014/main" id="{5DE88DA8-D7EB-405D-B6F5-BB17EB3A89D9}"/>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bg1"/>
                </a:solidFill>
                <a:latin typeface="+mn-lt"/>
                <a:cs typeface="Arial" panose="020B0604020202020204" pitchFamily="34" charset="0"/>
              </a:rPr>
              <a:t>Keenan &amp; Associates  |  CA </a:t>
            </a:r>
            <a:r>
              <a:rPr lang="en-US" sz="1000">
                <a:solidFill>
                  <a:schemeClr val="bg1"/>
                </a:solidFill>
                <a:latin typeface="+mn-lt"/>
                <a:cs typeface="Arial" pitchFamily="34" charset="0"/>
              </a:rPr>
              <a:t>License No. 0451271</a:t>
            </a:r>
            <a:endParaRPr lang="en-US" sz="1000">
              <a:solidFill>
                <a:schemeClr val="bg1"/>
              </a:solidFill>
              <a:latin typeface="+mn-lt"/>
            </a:endParaRPr>
          </a:p>
        </p:txBody>
      </p:sp>
    </p:spTree>
    <p:extLst>
      <p:ext uri="{BB962C8B-B14F-4D97-AF65-F5344CB8AC3E}">
        <p14:creationId xmlns:p14="http://schemas.microsoft.com/office/powerpoint/2010/main" val="3146733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60ED3E1-91DD-49E8-B546-A6E4B7DBC05D}"/>
              </a:ext>
            </a:extLst>
          </p:cNvPr>
          <p:cNvSpPr>
            <a:spLocks noGrp="1"/>
          </p:cNvSpPr>
          <p:nvPr>
            <p:ph type="title" hasCustomPrompt="1"/>
          </p:nvPr>
        </p:nvSpPr>
        <p:spPr>
          <a:xfrm>
            <a:off x="457200" y="2362200"/>
            <a:ext cx="11134725" cy="1371600"/>
          </a:xfrm>
        </p:spPr>
        <p:txBody>
          <a:bodyPr anchor="t"/>
          <a:lstStyle>
            <a:lvl1pPr algn="ctr">
              <a:defRPr sz="4000" b="1" cap="all">
                <a:solidFill>
                  <a:schemeClr val="bg1"/>
                </a:solidFill>
                <a:latin typeface="+mn-lt"/>
              </a:defRPr>
            </a:lvl1pPr>
          </a:lstStyle>
          <a:p>
            <a:r>
              <a:rPr lang="en-US"/>
              <a:t>Click to edit Master </a:t>
            </a:r>
            <a:br>
              <a:rPr lang="en-US"/>
            </a:br>
            <a:r>
              <a:rPr lang="en-US"/>
              <a:t>title style</a:t>
            </a:r>
          </a:p>
        </p:txBody>
      </p:sp>
      <p:cxnSp>
        <p:nvCxnSpPr>
          <p:cNvPr id="9" name="Straight Connector 8">
            <a:extLst>
              <a:ext uri="{FF2B5EF4-FFF2-40B4-BE49-F238E27FC236}">
                <a16:creationId xmlns:a16="http://schemas.microsoft.com/office/drawing/2014/main" id="{B1787985-05C1-48EA-8D6B-C421F7D66D46}"/>
              </a:ext>
            </a:extLst>
          </p:cNvPr>
          <p:cNvCxnSpPr>
            <a:cxnSpLocks/>
          </p:cNvCxnSpPr>
          <p:nvPr userDrawn="1"/>
        </p:nvCxnSpPr>
        <p:spPr>
          <a:xfrm>
            <a:off x="457200" y="6248400"/>
            <a:ext cx="113157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670CCC0-37A7-41E5-A27D-6D052A574687}"/>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bg1"/>
                </a:solidFill>
              </a:rPr>
              <a:t>‹#›</a:t>
            </a:fld>
            <a:endParaRPr lang="en-US" sz="1000">
              <a:solidFill>
                <a:schemeClr val="bg1"/>
              </a:solidFill>
            </a:endParaRPr>
          </a:p>
        </p:txBody>
      </p:sp>
      <p:sp>
        <p:nvSpPr>
          <p:cNvPr id="11" name="TextBox 10">
            <a:extLst>
              <a:ext uri="{FF2B5EF4-FFF2-40B4-BE49-F238E27FC236}">
                <a16:creationId xmlns:a16="http://schemas.microsoft.com/office/drawing/2014/main" id="{A20C6874-C7B6-4866-A448-B8DCB8A4D43D}"/>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bg1"/>
                </a:solidFill>
                <a:latin typeface="+mn-lt"/>
                <a:cs typeface="Arial" panose="020B0604020202020204" pitchFamily="34" charset="0"/>
              </a:rPr>
              <a:t>Keenan &amp; Associates  |  CA </a:t>
            </a:r>
            <a:r>
              <a:rPr lang="en-US" sz="1000">
                <a:solidFill>
                  <a:schemeClr val="bg1"/>
                </a:solidFill>
                <a:latin typeface="+mn-lt"/>
                <a:cs typeface="Arial" pitchFamily="34" charset="0"/>
              </a:rPr>
              <a:t>License No. 0451271</a:t>
            </a:r>
            <a:endParaRPr lang="en-US" sz="1000">
              <a:solidFill>
                <a:schemeClr val="bg1"/>
              </a:solidFill>
              <a:latin typeface="+mn-lt"/>
            </a:endParaRPr>
          </a:p>
        </p:txBody>
      </p:sp>
    </p:spTree>
    <p:extLst>
      <p:ext uri="{BB962C8B-B14F-4D97-AF65-F5344CB8AC3E}">
        <p14:creationId xmlns:p14="http://schemas.microsoft.com/office/powerpoint/2010/main" val="2588496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199" y="238125"/>
            <a:ext cx="11315699" cy="828675"/>
          </a:xfrm>
        </p:spPr>
        <p:txBody>
          <a:bodyPr/>
          <a:lstStyle>
            <a:lvl1pPr>
              <a:defRPr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CB335921-C86A-4AB2-AE68-BAB48DA152C2}"/>
              </a:ext>
            </a:extLst>
          </p:cNvPr>
          <p:cNvSpPr>
            <a:spLocks noGrp="1"/>
          </p:cNvSpPr>
          <p:nvPr>
            <p:ph idx="1"/>
          </p:nvPr>
        </p:nvSpPr>
        <p:spPr>
          <a:xfrm>
            <a:off x="457199" y="1825625"/>
            <a:ext cx="11315699" cy="41084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Tree>
    <p:extLst>
      <p:ext uri="{BB962C8B-B14F-4D97-AF65-F5344CB8AC3E}">
        <p14:creationId xmlns:p14="http://schemas.microsoft.com/office/powerpoint/2010/main" val="102110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199" y="238125"/>
            <a:ext cx="11315699" cy="828675"/>
          </a:xfrm>
        </p:spPr>
        <p:txBody>
          <a:bodyPr/>
          <a:lstStyle>
            <a:lvl1pPr>
              <a:defRPr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CB335921-C86A-4AB2-AE68-BAB48DA152C2}"/>
              </a:ext>
            </a:extLst>
          </p:cNvPr>
          <p:cNvSpPr>
            <a:spLocks noGrp="1"/>
          </p:cNvSpPr>
          <p:nvPr>
            <p:ph idx="1"/>
          </p:nvPr>
        </p:nvSpPr>
        <p:spPr>
          <a:xfrm>
            <a:off x="457199" y="1825625"/>
            <a:ext cx="11315699" cy="41084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Tree>
    <p:extLst>
      <p:ext uri="{BB962C8B-B14F-4D97-AF65-F5344CB8AC3E}">
        <p14:creationId xmlns:p14="http://schemas.microsoft.com/office/powerpoint/2010/main" val="4161109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199" y="238125"/>
            <a:ext cx="11315699" cy="828675"/>
          </a:xfrm>
        </p:spPr>
        <p:txBody>
          <a:bodyPr/>
          <a:lstStyle>
            <a:lvl1pPr>
              <a:defRPr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CB335921-C86A-4AB2-AE68-BAB48DA152C2}"/>
              </a:ext>
            </a:extLst>
          </p:cNvPr>
          <p:cNvSpPr>
            <a:spLocks noGrp="1"/>
          </p:cNvSpPr>
          <p:nvPr>
            <p:ph idx="1"/>
          </p:nvPr>
        </p:nvSpPr>
        <p:spPr>
          <a:xfrm>
            <a:off x="457199" y="1825625"/>
            <a:ext cx="11315699" cy="41084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Tree>
    <p:extLst>
      <p:ext uri="{BB962C8B-B14F-4D97-AF65-F5344CB8AC3E}">
        <p14:creationId xmlns:p14="http://schemas.microsoft.com/office/powerpoint/2010/main" val="846738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199" y="238125"/>
            <a:ext cx="11315699" cy="828675"/>
          </a:xfrm>
        </p:spPr>
        <p:txBody>
          <a:bodyPr/>
          <a:lstStyle>
            <a:lvl1pPr>
              <a:defRPr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CB335921-C86A-4AB2-AE68-BAB48DA152C2}"/>
              </a:ext>
            </a:extLst>
          </p:cNvPr>
          <p:cNvSpPr>
            <a:spLocks noGrp="1"/>
          </p:cNvSpPr>
          <p:nvPr>
            <p:ph idx="1"/>
          </p:nvPr>
        </p:nvSpPr>
        <p:spPr>
          <a:xfrm>
            <a:off x="457199" y="1825625"/>
            <a:ext cx="11315699" cy="41084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Tree>
    <p:extLst>
      <p:ext uri="{BB962C8B-B14F-4D97-AF65-F5344CB8AC3E}">
        <p14:creationId xmlns:p14="http://schemas.microsoft.com/office/powerpoint/2010/main" val="4123442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199" y="238125"/>
            <a:ext cx="11315699" cy="828675"/>
          </a:xfrm>
        </p:spPr>
        <p:txBody>
          <a:bodyPr/>
          <a:lstStyle>
            <a:lvl1pPr>
              <a:defRPr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CB335921-C86A-4AB2-AE68-BAB48DA152C2}"/>
              </a:ext>
            </a:extLst>
          </p:cNvPr>
          <p:cNvSpPr>
            <a:spLocks noGrp="1"/>
          </p:cNvSpPr>
          <p:nvPr>
            <p:ph idx="1"/>
          </p:nvPr>
        </p:nvSpPr>
        <p:spPr>
          <a:xfrm>
            <a:off x="457199" y="1825625"/>
            <a:ext cx="11315699" cy="41084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Tree>
    <p:extLst>
      <p:ext uri="{BB962C8B-B14F-4D97-AF65-F5344CB8AC3E}">
        <p14:creationId xmlns:p14="http://schemas.microsoft.com/office/powerpoint/2010/main" val="1479003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199" y="238125"/>
            <a:ext cx="11315699" cy="828675"/>
          </a:xfrm>
        </p:spPr>
        <p:txBody>
          <a:bodyPr/>
          <a:lstStyle>
            <a:lvl1pPr>
              <a:defRPr b="1">
                <a:solidFill>
                  <a:schemeClr val="tx1"/>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CB335921-C86A-4AB2-AE68-BAB48DA152C2}"/>
              </a:ext>
            </a:extLst>
          </p:cNvPr>
          <p:cNvSpPr>
            <a:spLocks noGrp="1"/>
          </p:cNvSpPr>
          <p:nvPr>
            <p:ph idx="1"/>
          </p:nvPr>
        </p:nvSpPr>
        <p:spPr>
          <a:xfrm>
            <a:off x="457199" y="1485899"/>
            <a:ext cx="11315699" cy="444817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Tree>
    <p:extLst>
      <p:ext uri="{BB962C8B-B14F-4D97-AF65-F5344CB8AC3E}">
        <p14:creationId xmlns:p14="http://schemas.microsoft.com/office/powerpoint/2010/main" val="602595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B9D3B603-BA85-4519-A744-A18C1E40D782}"/>
              </a:ext>
            </a:extLst>
          </p:cNvPr>
          <p:cNvSpPr>
            <a:spLocks noGrp="1"/>
          </p:cNvSpPr>
          <p:nvPr>
            <p:ph sz="half" idx="1"/>
          </p:nvPr>
        </p:nvSpPr>
        <p:spPr>
          <a:xfrm>
            <a:off x="457200" y="1819275"/>
            <a:ext cx="5410202" cy="4114793"/>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B5252FB9-52C8-44BE-9D4B-271E39CA713D}"/>
              </a:ext>
            </a:extLst>
          </p:cNvPr>
          <p:cNvSpPr>
            <a:spLocks noGrp="1"/>
          </p:cNvSpPr>
          <p:nvPr>
            <p:ph sz="half" idx="2" hasCustomPrompt="1"/>
          </p:nvPr>
        </p:nvSpPr>
        <p:spPr>
          <a:xfrm>
            <a:off x="6324599" y="1819275"/>
            <a:ext cx="5448301" cy="4114793"/>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408127F5-0771-491E-95B1-5DB8EE8C993E}"/>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00FC14BF-CB8B-49B2-A2AF-472EDC73C8C5}"/>
              </a:ext>
            </a:extLst>
          </p:cNvPr>
          <p:cNvSpPr>
            <a:spLocks noGrp="1"/>
          </p:cNvSpPr>
          <p:nvPr>
            <p:ph type="title"/>
          </p:nvPr>
        </p:nvSpPr>
        <p:spPr>
          <a:xfrm>
            <a:off x="457199" y="238125"/>
            <a:ext cx="11315699" cy="828675"/>
          </a:xfrm>
        </p:spPr>
        <p:txBody>
          <a:bodyPr/>
          <a:lstStyle>
            <a:lvl1pPr>
              <a:defRPr>
                <a:latin typeface="+mn-lt"/>
              </a:defRPr>
            </a:lvl1pPr>
          </a:lstStyle>
          <a:p>
            <a:r>
              <a:rPr lang="en-US"/>
              <a:t>Click to edit Master title style</a:t>
            </a:r>
          </a:p>
        </p:txBody>
      </p:sp>
      <p:sp>
        <p:nvSpPr>
          <p:cNvPr id="13" name="TextBox 12">
            <a:extLst>
              <a:ext uri="{FF2B5EF4-FFF2-40B4-BE49-F238E27FC236}">
                <a16:creationId xmlns:a16="http://schemas.microsoft.com/office/drawing/2014/main" id="{567A0353-B970-4FB6-B720-F457D2ADB6CA}"/>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4" name="TextBox 13">
            <a:extLst>
              <a:ext uri="{FF2B5EF4-FFF2-40B4-BE49-F238E27FC236}">
                <a16:creationId xmlns:a16="http://schemas.microsoft.com/office/drawing/2014/main" id="{32804203-5511-4180-84E9-23CAC686657D}"/>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Tree>
    <p:extLst>
      <p:ext uri="{BB962C8B-B14F-4D97-AF65-F5344CB8AC3E}">
        <p14:creationId xmlns:p14="http://schemas.microsoft.com/office/powerpoint/2010/main" val="1187061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08127F5-0771-491E-95B1-5DB8EE8C993E}"/>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C9FD9B0-3D45-4DFC-9BE3-DB903170D449}"/>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1" name="TextBox 10">
            <a:extLst>
              <a:ext uri="{FF2B5EF4-FFF2-40B4-BE49-F238E27FC236}">
                <a16:creationId xmlns:a16="http://schemas.microsoft.com/office/drawing/2014/main" id="{FBB215AE-CC6C-44C0-849A-797BA165EFC7}"/>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
        <p:nvSpPr>
          <p:cNvPr id="12" name="Title 1">
            <a:extLst>
              <a:ext uri="{FF2B5EF4-FFF2-40B4-BE49-F238E27FC236}">
                <a16:creationId xmlns:a16="http://schemas.microsoft.com/office/drawing/2014/main" id="{00FC14BF-CB8B-49B2-A2AF-472EDC73C8C5}"/>
              </a:ext>
            </a:extLst>
          </p:cNvPr>
          <p:cNvSpPr>
            <a:spLocks noGrp="1"/>
          </p:cNvSpPr>
          <p:nvPr>
            <p:ph type="title"/>
          </p:nvPr>
        </p:nvSpPr>
        <p:spPr>
          <a:xfrm>
            <a:off x="457199" y="238125"/>
            <a:ext cx="11315699" cy="828675"/>
          </a:xfrm>
        </p:spPr>
        <p:txBody>
          <a:bodyPr/>
          <a:lstStyle>
            <a:lvl1pPr>
              <a:defRPr>
                <a:solidFill>
                  <a:schemeClr val="tx1"/>
                </a:solidFill>
                <a:latin typeface="+mn-lt"/>
              </a:defRPr>
            </a:lvl1pPr>
          </a:lstStyle>
          <a:p>
            <a:r>
              <a:rPr lang="en-US"/>
              <a:t>Click to edit Master title style</a:t>
            </a:r>
          </a:p>
        </p:txBody>
      </p:sp>
      <p:sp>
        <p:nvSpPr>
          <p:cNvPr id="13" name="Content Placeholder 2">
            <a:extLst>
              <a:ext uri="{FF2B5EF4-FFF2-40B4-BE49-F238E27FC236}">
                <a16:creationId xmlns:a16="http://schemas.microsoft.com/office/drawing/2014/main" id="{BA8C65D9-4C1A-4667-89AD-8C56B7289E66}"/>
              </a:ext>
            </a:extLst>
          </p:cNvPr>
          <p:cNvSpPr>
            <a:spLocks noGrp="1"/>
          </p:cNvSpPr>
          <p:nvPr>
            <p:ph sz="half" idx="1"/>
          </p:nvPr>
        </p:nvSpPr>
        <p:spPr>
          <a:xfrm>
            <a:off x="457200" y="1238251"/>
            <a:ext cx="5410202" cy="4695818"/>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
            <a:extLst>
              <a:ext uri="{FF2B5EF4-FFF2-40B4-BE49-F238E27FC236}">
                <a16:creationId xmlns:a16="http://schemas.microsoft.com/office/drawing/2014/main" id="{339E8DD1-7208-49BF-99E6-D5B0C593DBEB}"/>
              </a:ext>
            </a:extLst>
          </p:cNvPr>
          <p:cNvSpPr>
            <a:spLocks noGrp="1"/>
          </p:cNvSpPr>
          <p:nvPr>
            <p:ph sz="half" idx="2" hasCustomPrompt="1"/>
          </p:nvPr>
        </p:nvSpPr>
        <p:spPr>
          <a:xfrm>
            <a:off x="6324599" y="1238251"/>
            <a:ext cx="5448301" cy="4695818"/>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5330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00728C-FE42-4FC0-8105-2214A3E9D41C}"/>
              </a:ext>
            </a:extLst>
          </p:cNvPr>
          <p:cNvSpPr>
            <a:spLocks noGrp="1"/>
          </p:cNvSpPr>
          <p:nvPr>
            <p:ph type="title"/>
          </p:nvPr>
        </p:nvSpPr>
        <p:spPr>
          <a:xfrm>
            <a:off x="838200" y="238125"/>
            <a:ext cx="10515600" cy="8286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219AEF-3B44-4282-BBA2-63CA12C37C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0967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7" r:id="rId5"/>
    <p:sldLayoutId id="2147483658" r:id="rId6"/>
    <p:sldLayoutId id="2147483664" r:id="rId7"/>
    <p:sldLayoutId id="2147483651" r:id="rId8"/>
    <p:sldLayoutId id="2147483654" r:id="rId9"/>
    <p:sldLayoutId id="2147483659" r:id="rId10"/>
    <p:sldLayoutId id="2147483660" r:id="rId11"/>
    <p:sldLayoutId id="2147483662" r:id="rId12"/>
    <p:sldLayoutId id="2147483661" r:id="rId13"/>
    <p:sldLayoutId id="2147483663" r:id="rId14"/>
    <p:sldLayoutId id="2147483652" r:id="rId15"/>
  </p:sldLayoutIdLst>
  <p:txStyles>
    <p:titleStyle>
      <a:lvl1pPr algn="l" defTabSz="914400" rtl="0" eaLnBrk="1" latinLnBrk="0" hangingPunct="1">
        <a:lnSpc>
          <a:spcPct val="90000"/>
        </a:lnSpc>
        <a:spcBef>
          <a:spcPct val="0"/>
        </a:spcBef>
        <a:buNone/>
        <a:defRPr sz="3600" b="1" kern="1200">
          <a:solidFill>
            <a:schemeClr val="bg1"/>
          </a:solidFill>
          <a:latin typeface="+mn-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94A51CA1-2A74-4E66-A1B2-0E68F873D0A8}"/>
              </a:ext>
            </a:extLst>
          </p:cNvPr>
          <p:cNvSpPr>
            <a:spLocks noGrp="1"/>
          </p:cNvSpPr>
          <p:nvPr>
            <p:ph type="subTitle" idx="1"/>
          </p:nvPr>
        </p:nvSpPr>
        <p:spPr>
          <a:xfrm>
            <a:off x="495300" y="3905574"/>
            <a:ext cx="9097108" cy="2143534"/>
          </a:xfrm>
        </p:spPr>
        <p:txBody>
          <a:bodyPr vert="horz" lIns="91440" tIns="45720" rIns="91440" bIns="45720" rtlCol="0" anchor="t">
            <a:normAutofit fontScale="92500" lnSpcReduction="20000"/>
          </a:bodyPr>
          <a:lstStyle/>
          <a:p>
            <a:r>
              <a:rPr lang="en-US" sz="2900" dirty="0">
                <a:latin typeface="Arial" panose="020B0604020202020204" pitchFamily="34" charset="0"/>
              </a:rPr>
              <a:t>Date:  April 2, 2026</a:t>
            </a:r>
          </a:p>
          <a:p>
            <a:endParaRPr lang="en-US" sz="2900" dirty="0">
              <a:latin typeface="Arial" panose="020B0604020202020204" pitchFamily="34" charset="0"/>
            </a:endParaRPr>
          </a:p>
          <a:p>
            <a:r>
              <a:rPr lang="en-US" sz="2900" dirty="0">
                <a:latin typeface="Arial" panose="020B0604020202020204" pitchFamily="34" charset="0"/>
              </a:rPr>
              <a:t>Presenter:</a:t>
            </a:r>
          </a:p>
          <a:p>
            <a:r>
              <a:rPr lang="en-US" sz="2900" dirty="0">
                <a:latin typeface="Arial" panose="020B0604020202020204" pitchFamily="34" charset="0"/>
              </a:rPr>
              <a:t>April Shoeleh, Sales Executive </a:t>
            </a:r>
          </a:p>
          <a:p>
            <a:r>
              <a:rPr lang="en-US" sz="2900" dirty="0">
                <a:latin typeface="Arial" panose="020B0604020202020204" pitchFamily="34" charset="0"/>
              </a:rPr>
              <a:t>Kim Gleeson,  Assistant Vice President</a:t>
            </a:r>
            <a:r>
              <a:rPr lang="en-US" sz="2900" dirty="0">
                <a:cs typeface="Arial"/>
              </a:rPr>
              <a:t>	</a:t>
            </a:r>
            <a:r>
              <a:rPr lang="en-US" sz="2200" dirty="0">
                <a:cs typeface="Arial"/>
              </a:rPr>
              <a:t>	</a:t>
            </a:r>
            <a:endParaRPr lang="en-US" dirty="0"/>
          </a:p>
        </p:txBody>
      </p:sp>
      <p:sp>
        <p:nvSpPr>
          <p:cNvPr id="4" name="Title 3">
            <a:extLst>
              <a:ext uri="{FF2B5EF4-FFF2-40B4-BE49-F238E27FC236}">
                <a16:creationId xmlns:a16="http://schemas.microsoft.com/office/drawing/2014/main" id="{AF51370A-1364-4BEB-984B-A3D3AA567496}"/>
              </a:ext>
            </a:extLst>
          </p:cNvPr>
          <p:cNvSpPr>
            <a:spLocks noGrp="1"/>
          </p:cNvSpPr>
          <p:nvPr>
            <p:ph type="title"/>
          </p:nvPr>
        </p:nvSpPr>
        <p:spPr>
          <a:xfrm>
            <a:off x="495300" y="2037381"/>
            <a:ext cx="8741691" cy="828675"/>
          </a:xfrm>
        </p:spPr>
        <p:txBody>
          <a:bodyPr>
            <a:noAutofit/>
          </a:bodyPr>
          <a:lstStyle/>
          <a:p>
            <a:r>
              <a:rPr lang="en-US" sz="4000" dirty="0">
                <a:latin typeface="Arial" panose="020B0604020202020204" pitchFamily="34" charset="0"/>
              </a:rPr>
              <a:t>Rancho Santiago CCD</a:t>
            </a:r>
            <a:br>
              <a:rPr lang="en-US" sz="4000" dirty="0">
                <a:latin typeface="Arial" panose="020B0604020202020204" pitchFamily="34" charset="0"/>
              </a:rPr>
            </a:br>
            <a:r>
              <a:rPr lang="en-US" sz="4000" dirty="0">
                <a:latin typeface="Arial" panose="020B0604020202020204" pitchFamily="34" charset="0"/>
              </a:rPr>
              <a:t>Joint Benefits Committee</a:t>
            </a:r>
          </a:p>
        </p:txBody>
      </p:sp>
    </p:spTree>
    <p:extLst>
      <p:ext uri="{BB962C8B-B14F-4D97-AF65-F5344CB8AC3E}">
        <p14:creationId xmlns:p14="http://schemas.microsoft.com/office/powerpoint/2010/main" val="2535809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F2862-D0CC-46DA-544E-7D1552BBC358}"/>
              </a:ext>
            </a:extLst>
          </p:cNvPr>
          <p:cNvSpPr>
            <a:spLocks noGrp="1"/>
          </p:cNvSpPr>
          <p:nvPr>
            <p:ph type="title"/>
          </p:nvPr>
        </p:nvSpPr>
        <p:spPr/>
        <p:txBody>
          <a:bodyPr/>
          <a:lstStyle/>
          <a:p>
            <a:r>
              <a:rPr lang="en-US" dirty="0"/>
              <a:t>Types of Disruption</a:t>
            </a:r>
          </a:p>
        </p:txBody>
      </p:sp>
      <p:sp>
        <p:nvSpPr>
          <p:cNvPr id="3" name="Content Placeholder 2">
            <a:extLst>
              <a:ext uri="{FF2B5EF4-FFF2-40B4-BE49-F238E27FC236}">
                <a16:creationId xmlns:a16="http://schemas.microsoft.com/office/drawing/2014/main" id="{B17F2702-196A-AD09-09EE-EB7E8FCDF1E3}"/>
              </a:ext>
            </a:extLst>
          </p:cNvPr>
          <p:cNvSpPr>
            <a:spLocks noGrp="1"/>
          </p:cNvSpPr>
          <p:nvPr>
            <p:ph idx="1"/>
          </p:nvPr>
        </p:nvSpPr>
        <p:spPr/>
        <p:txBody>
          <a:bodyPr>
            <a:normAutofit/>
          </a:bodyPr>
          <a:lstStyle/>
          <a:p>
            <a:pPr fontAlgn="base"/>
            <a:r>
              <a:rPr lang="en-US" b="1" dirty="0"/>
              <a:t>Cost Disruption</a:t>
            </a:r>
            <a:r>
              <a:rPr lang="en-US" dirty="0"/>
              <a:t>​</a:t>
            </a:r>
          </a:p>
          <a:p>
            <a:pPr lvl="1" fontAlgn="base"/>
            <a:r>
              <a:rPr lang="en-US" dirty="0"/>
              <a:t>Cost disruption arises from increased deductibles, copays, or prescription drug expenses despite stable premiums.​</a:t>
            </a:r>
          </a:p>
          <a:p>
            <a:pPr fontAlgn="base"/>
            <a:r>
              <a:rPr lang="en-US" b="1" dirty="0"/>
              <a:t>Member Experience Disruption</a:t>
            </a:r>
            <a:r>
              <a:rPr lang="en-US" dirty="0"/>
              <a:t>​</a:t>
            </a:r>
          </a:p>
          <a:p>
            <a:pPr lvl="1" fontAlgn="base"/>
            <a:r>
              <a:rPr lang="en-US" dirty="0"/>
              <a:t>Experience disruption involves administrative complexity and emotional challenges with unfamiliar healthcare rules and systems.​</a:t>
            </a:r>
          </a:p>
          <a:p>
            <a:pPr fontAlgn="base"/>
            <a:r>
              <a:rPr lang="en-US" b="1" dirty="0"/>
              <a:t>Interconnected Disruption Effects</a:t>
            </a:r>
            <a:r>
              <a:rPr lang="en-US" dirty="0"/>
              <a:t>​</a:t>
            </a:r>
          </a:p>
          <a:p>
            <a:pPr lvl="1" fontAlgn="base"/>
            <a:r>
              <a:rPr lang="en-US" dirty="0"/>
              <a:t>Disruptions in access, cost, and experience often overlap, impacting member perceptions of benefit value.​</a:t>
            </a:r>
          </a:p>
          <a:p>
            <a:endParaRPr lang="en-US" dirty="0"/>
          </a:p>
        </p:txBody>
      </p:sp>
    </p:spTree>
    <p:extLst>
      <p:ext uri="{BB962C8B-B14F-4D97-AF65-F5344CB8AC3E}">
        <p14:creationId xmlns:p14="http://schemas.microsoft.com/office/powerpoint/2010/main" val="3958315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8642C-5565-339B-CADB-2B2662F3AE20}"/>
              </a:ext>
            </a:extLst>
          </p:cNvPr>
          <p:cNvSpPr>
            <a:spLocks noGrp="1"/>
          </p:cNvSpPr>
          <p:nvPr>
            <p:ph type="title"/>
          </p:nvPr>
        </p:nvSpPr>
        <p:spPr/>
        <p:txBody>
          <a:bodyPr/>
          <a:lstStyle/>
          <a:p>
            <a:r>
              <a:rPr lang="en-US" dirty="0"/>
              <a:t>Key Areas of Disruption in Health Plans</a:t>
            </a:r>
          </a:p>
        </p:txBody>
      </p:sp>
      <p:sp>
        <p:nvSpPr>
          <p:cNvPr id="3" name="Content Placeholder 2">
            <a:extLst>
              <a:ext uri="{FF2B5EF4-FFF2-40B4-BE49-F238E27FC236}">
                <a16:creationId xmlns:a16="http://schemas.microsoft.com/office/drawing/2014/main" id="{20A204E8-E75C-DAE1-920A-6049692766AC}"/>
              </a:ext>
            </a:extLst>
          </p:cNvPr>
          <p:cNvSpPr>
            <a:spLocks noGrp="1"/>
          </p:cNvSpPr>
          <p:nvPr>
            <p:ph idx="1"/>
          </p:nvPr>
        </p:nvSpPr>
        <p:spPr/>
        <p:txBody>
          <a:bodyPr>
            <a:normAutofit/>
          </a:bodyPr>
          <a:lstStyle/>
          <a:p>
            <a:pPr fontAlgn="base"/>
            <a:r>
              <a:rPr lang="en-US" b="1" dirty="0"/>
              <a:t>Provider Disruption</a:t>
            </a:r>
            <a:r>
              <a:rPr lang="en-US" dirty="0"/>
              <a:t>​</a:t>
            </a:r>
          </a:p>
          <a:p>
            <a:pPr lvl="1" fontAlgn="base"/>
            <a:r>
              <a:rPr lang="en-US" dirty="0"/>
              <a:t>Occurs when physicians or hospitals are removed from network, impacting member access and costs.​</a:t>
            </a:r>
          </a:p>
          <a:p>
            <a:pPr fontAlgn="base"/>
            <a:r>
              <a:rPr lang="en-US" b="1" dirty="0"/>
              <a:t>Prescription Drug Disruption</a:t>
            </a:r>
            <a:r>
              <a:rPr lang="en-US" dirty="0"/>
              <a:t>​</a:t>
            </a:r>
          </a:p>
          <a:p>
            <a:pPr lvl="1" fontAlgn="base"/>
            <a:r>
              <a:rPr lang="en-US" dirty="0"/>
              <a:t>Changes in drug formularies and utilization requirements affect member medication access and expenses.​</a:t>
            </a:r>
          </a:p>
          <a:p>
            <a:pPr fontAlgn="base"/>
            <a:r>
              <a:rPr lang="en-US" b="1" dirty="0"/>
              <a:t>Plan Design Disruption</a:t>
            </a:r>
            <a:r>
              <a:rPr lang="en-US" dirty="0"/>
              <a:t>​</a:t>
            </a:r>
          </a:p>
          <a:p>
            <a:pPr lvl="1" fontAlgn="base"/>
            <a:r>
              <a:rPr lang="en-US" dirty="0"/>
              <a:t>Adjustments to deductibles, copays, and benefits alter member financial responsibilities significantly.​</a:t>
            </a:r>
          </a:p>
          <a:p>
            <a:endParaRPr lang="en-US" dirty="0"/>
          </a:p>
        </p:txBody>
      </p:sp>
    </p:spTree>
    <p:extLst>
      <p:ext uri="{BB962C8B-B14F-4D97-AF65-F5344CB8AC3E}">
        <p14:creationId xmlns:p14="http://schemas.microsoft.com/office/powerpoint/2010/main" val="2558465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A797E-252E-BB7D-3DA1-6BD11B1A6818}"/>
              </a:ext>
            </a:extLst>
          </p:cNvPr>
          <p:cNvSpPr>
            <a:spLocks noGrp="1"/>
          </p:cNvSpPr>
          <p:nvPr>
            <p:ph type="title"/>
          </p:nvPr>
        </p:nvSpPr>
        <p:spPr/>
        <p:txBody>
          <a:bodyPr/>
          <a:lstStyle/>
          <a:p>
            <a:r>
              <a:rPr lang="en-US" dirty="0"/>
              <a:t>Why Managing Disruption Matters</a:t>
            </a:r>
          </a:p>
        </p:txBody>
      </p:sp>
      <p:graphicFrame>
        <p:nvGraphicFramePr>
          <p:cNvPr id="4" name="Content Placeholder 3">
            <a:extLst>
              <a:ext uri="{FF2B5EF4-FFF2-40B4-BE49-F238E27FC236}">
                <a16:creationId xmlns:a16="http://schemas.microsoft.com/office/drawing/2014/main" id="{F664F455-A645-4DFB-B3AA-31BE32301A29}"/>
              </a:ext>
            </a:extLst>
          </p:cNvPr>
          <p:cNvGraphicFramePr>
            <a:graphicFrameLocks noGrp="1"/>
          </p:cNvGraphicFramePr>
          <p:nvPr>
            <p:ph idx="1"/>
          </p:nvPr>
        </p:nvGraphicFramePr>
        <p:xfrm>
          <a:off x="457200" y="1825625"/>
          <a:ext cx="11315700" cy="4108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2960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6F0F-E5E1-2116-A987-D7854ACAE5D8}"/>
              </a:ext>
            </a:extLst>
          </p:cNvPr>
          <p:cNvSpPr>
            <a:spLocks noGrp="1"/>
          </p:cNvSpPr>
          <p:nvPr>
            <p:ph type="title"/>
          </p:nvPr>
        </p:nvSpPr>
        <p:spPr/>
        <p:txBody>
          <a:bodyPr/>
          <a:lstStyle/>
          <a:p>
            <a:r>
              <a:rPr lang="en-US" dirty="0"/>
              <a:t>Continuity of Care </a:t>
            </a:r>
          </a:p>
        </p:txBody>
      </p:sp>
      <p:sp>
        <p:nvSpPr>
          <p:cNvPr id="3" name="Content Placeholder 2">
            <a:extLst>
              <a:ext uri="{FF2B5EF4-FFF2-40B4-BE49-F238E27FC236}">
                <a16:creationId xmlns:a16="http://schemas.microsoft.com/office/drawing/2014/main" id="{EF93DD8E-1F07-453A-EB29-FB796D3510D0}"/>
              </a:ext>
            </a:extLst>
          </p:cNvPr>
          <p:cNvSpPr>
            <a:spLocks noGrp="1"/>
          </p:cNvSpPr>
          <p:nvPr>
            <p:ph idx="1"/>
          </p:nvPr>
        </p:nvSpPr>
        <p:spPr>
          <a:xfrm>
            <a:off x="790574" y="1562100"/>
            <a:ext cx="9791701" cy="4562475"/>
          </a:xfrm>
        </p:spPr>
        <p:txBody>
          <a:bodyPr>
            <a:normAutofit fontScale="85000" lnSpcReduction="20000"/>
          </a:bodyPr>
          <a:lstStyle/>
          <a:p>
            <a:pPr marL="0" indent="0">
              <a:buNone/>
            </a:pPr>
            <a:r>
              <a:rPr lang="en-US" sz="2200" dirty="0"/>
              <a:t>Ensuring uninterrupted access to medically necessary treatment during provider or plan changes</a:t>
            </a:r>
            <a:endParaRPr lang="en-US" sz="100" dirty="0"/>
          </a:p>
          <a:p>
            <a:pPr marL="0" indent="0">
              <a:buNone/>
            </a:pPr>
            <a:endParaRPr lang="en-US" sz="100" dirty="0"/>
          </a:p>
          <a:p>
            <a:pPr marL="0" indent="0">
              <a:buNone/>
            </a:pPr>
            <a:r>
              <a:rPr lang="en-US" sz="1800" b="1" dirty="0"/>
              <a:t>What It Means</a:t>
            </a:r>
          </a:p>
          <a:p>
            <a:r>
              <a:rPr lang="en-US" sz="1800" dirty="0"/>
              <a:t>Allows members to continue receiving care with an out‑of‑network provider for a limited period when: </a:t>
            </a:r>
          </a:p>
          <a:p>
            <a:pPr lvl="1"/>
            <a:r>
              <a:rPr lang="en-US" sz="1500" dirty="0"/>
              <a:t>A provider leaves the network</a:t>
            </a:r>
          </a:p>
          <a:p>
            <a:pPr lvl="1"/>
            <a:r>
              <a:rPr lang="en-US" sz="1500" dirty="0"/>
              <a:t>A member switches plans</a:t>
            </a:r>
          </a:p>
          <a:p>
            <a:pPr lvl="1"/>
            <a:r>
              <a:rPr lang="en-US" sz="1500" dirty="0"/>
              <a:t>Coverage changes mid‑treatment</a:t>
            </a:r>
          </a:p>
          <a:p>
            <a:pPr marL="0" indent="0">
              <a:buNone/>
            </a:pPr>
            <a:r>
              <a:rPr lang="en-US" sz="1800" b="1" dirty="0"/>
              <a:t>Who It Helps</a:t>
            </a:r>
          </a:p>
          <a:p>
            <a:r>
              <a:rPr lang="en-US" sz="1700" dirty="0"/>
              <a:t>Members in active treatment, including:  Pregnancy and postpartum care, Cancer treatment, Chronic or complex medical conditions, Post‑surgical follow‑up, Behavioral health treatment</a:t>
            </a:r>
          </a:p>
          <a:p>
            <a:pPr marL="0" indent="0">
              <a:buNone/>
            </a:pPr>
            <a:r>
              <a:rPr lang="en-US" sz="1800" b="1" dirty="0"/>
              <a:t>Why it Matters</a:t>
            </a:r>
          </a:p>
          <a:p>
            <a:r>
              <a:rPr lang="en-US" sz="1700" dirty="0"/>
              <a:t>Reduces disruption in critical care</a:t>
            </a:r>
          </a:p>
          <a:p>
            <a:r>
              <a:rPr lang="en-US" sz="1700" dirty="0"/>
              <a:t>Protects members from gaps between diagnoses, treatment plans, and provider transitions</a:t>
            </a:r>
          </a:p>
          <a:p>
            <a:r>
              <a:rPr lang="en-US" sz="1700" dirty="0"/>
              <a:t>Supports better health outcomes and patient experience</a:t>
            </a:r>
          </a:p>
          <a:p>
            <a:pPr marL="0" indent="0">
              <a:buNone/>
            </a:pPr>
            <a:r>
              <a:rPr lang="en-US" sz="1800" b="1" dirty="0"/>
              <a:t>Plan Considerations </a:t>
            </a:r>
          </a:p>
          <a:p>
            <a:r>
              <a:rPr lang="en-US" sz="1700" dirty="0"/>
              <a:t>Approval depends on medical necessity and condition type </a:t>
            </a:r>
          </a:p>
          <a:p>
            <a:r>
              <a:rPr lang="en-US" sz="1700" dirty="0"/>
              <a:t>Coverage is typically temporary (e.g., 30–90 days)</a:t>
            </a:r>
          </a:p>
          <a:p>
            <a:endParaRPr lang="en-US" sz="1400" dirty="0"/>
          </a:p>
        </p:txBody>
      </p:sp>
    </p:spTree>
    <p:extLst>
      <p:ext uri="{BB962C8B-B14F-4D97-AF65-F5344CB8AC3E}">
        <p14:creationId xmlns:p14="http://schemas.microsoft.com/office/powerpoint/2010/main" val="685950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EDFCE-C484-E169-5AB2-7F703B6FCA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2EB0A1-6E8A-F57D-C3B0-AE1E15D865F0}"/>
              </a:ext>
            </a:extLst>
          </p:cNvPr>
          <p:cNvSpPr>
            <a:spLocks noGrp="1"/>
          </p:cNvSpPr>
          <p:nvPr>
            <p:ph type="title"/>
          </p:nvPr>
        </p:nvSpPr>
        <p:spPr>
          <a:xfrm>
            <a:off x="457200" y="2362200"/>
            <a:ext cx="11441017" cy="1371600"/>
          </a:xfrm>
        </p:spPr>
        <p:txBody>
          <a:bodyPr/>
          <a:lstStyle/>
          <a:p>
            <a:pPr lvl="0"/>
            <a:r>
              <a:rPr lang="en-US" dirty="0"/>
              <a:t>Medical Marketing timeline</a:t>
            </a:r>
          </a:p>
        </p:txBody>
      </p:sp>
    </p:spTree>
    <p:extLst>
      <p:ext uri="{BB962C8B-B14F-4D97-AF65-F5344CB8AC3E}">
        <p14:creationId xmlns:p14="http://schemas.microsoft.com/office/powerpoint/2010/main" val="918962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963AE-60E0-9C49-FBB8-A95DD69495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67B7F5-F1DB-74D1-F0A3-8C2C1726C0F5}"/>
              </a:ext>
            </a:extLst>
          </p:cNvPr>
          <p:cNvSpPr>
            <a:spLocks noGrp="1"/>
          </p:cNvSpPr>
          <p:nvPr>
            <p:ph type="title"/>
          </p:nvPr>
        </p:nvSpPr>
        <p:spPr/>
        <p:txBody>
          <a:bodyPr/>
          <a:lstStyle/>
          <a:p>
            <a:r>
              <a:rPr lang="en-US" dirty="0">
                <a:latin typeface="Arial" panose="020B0604020202020204" pitchFamily="34" charset="0"/>
              </a:rPr>
              <a:t>Medical Marketing Timeline </a:t>
            </a:r>
          </a:p>
        </p:txBody>
      </p:sp>
      <p:pic>
        <p:nvPicPr>
          <p:cNvPr id="5" name="Content Placeholder 4">
            <a:extLst>
              <a:ext uri="{FF2B5EF4-FFF2-40B4-BE49-F238E27FC236}">
                <a16:creationId xmlns:a16="http://schemas.microsoft.com/office/drawing/2014/main" id="{2DCF1CD0-172E-DEF0-EEEA-C148C33B1CDF}"/>
              </a:ext>
            </a:extLst>
          </p:cNvPr>
          <p:cNvPicPr>
            <a:picLocks noGrp="1" noChangeAspect="1"/>
          </p:cNvPicPr>
          <p:nvPr>
            <p:ph idx="1"/>
          </p:nvPr>
        </p:nvPicPr>
        <p:blipFill>
          <a:blip r:embed="rId2"/>
          <a:stretch>
            <a:fillRect/>
          </a:stretch>
        </p:blipFill>
        <p:spPr>
          <a:xfrm>
            <a:off x="3112915" y="1825625"/>
            <a:ext cx="6004270" cy="4108450"/>
          </a:xfrm>
          <a:prstGeom prst="rect">
            <a:avLst/>
          </a:prstGeom>
        </p:spPr>
      </p:pic>
      <p:sp>
        <p:nvSpPr>
          <p:cNvPr id="8" name="TextBox 7">
            <a:extLst>
              <a:ext uri="{FF2B5EF4-FFF2-40B4-BE49-F238E27FC236}">
                <a16:creationId xmlns:a16="http://schemas.microsoft.com/office/drawing/2014/main" id="{32339CF9-02C0-6433-E2B2-80E70C452DCA}"/>
              </a:ext>
            </a:extLst>
          </p:cNvPr>
          <p:cNvSpPr txBox="1"/>
          <p:nvPr/>
        </p:nvSpPr>
        <p:spPr>
          <a:xfrm>
            <a:off x="1964987" y="1565074"/>
            <a:ext cx="2529430" cy="120032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February 12, 2026</a:t>
            </a:r>
          </a:p>
          <a:p>
            <a:r>
              <a:rPr lang="en-US" sz="1200" dirty="0">
                <a:latin typeface="Arial" panose="020B0604020202020204" pitchFamily="34" charset="0"/>
                <a:cs typeface="Arial" panose="020B0604020202020204" pitchFamily="34" charset="0"/>
              </a:rPr>
              <a:t>JBC Meeting #1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Overview of Marketing &amp; Timeline</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Schedule JBC #2</a:t>
            </a:r>
          </a:p>
          <a:p>
            <a:endParaRPr lang="en-US" sz="12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910B3DC-A4E8-732B-44E8-A2CAFAEB1736}"/>
              </a:ext>
            </a:extLst>
          </p:cNvPr>
          <p:cNvSpPr txBox="1"/>
          <p:nvPr/>
        </p:nvSpPr>
        <p:spPr>
          <a:xfrm>
            <a:off x="8067675" y="1699739"/>
            <a:ext cx="2197434" cy="830997"/>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March/April 2026</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RFP Released March 16th</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Work with Carrier/Pools Markets to Finalize Quotes </a:t>
            </a:r>
          </a:p>
        </p:txBody>
      </p:sp>
      <p:sp>
        <p:nvSpPr>
          <p:cNvPr id="10" name="TextBox 9">
            <a:extLst>
              <a:ext uri="{FF2B5EF4-FFF2-40B4-BE49-F238E27FC236}">
                <a16:creationId xmlns:a16="http://schemas.microsoft.com/office/drawing/2014/main" id="{DD13E76D-BE39-8896-2C8A-6D27E6E4A04B}"/>
              </a:ext>
            </a:extLst>
          </p:cNvPr>
          <p:cNvSpPr txBox="1"/>
          <p:nvPr/>
        </p:nvSpPr>
        <p:spPr>
          <a:xfrm>
            <a:off x="9000394" y="3344947"/>
            <a:ext cx="2529430" cy="1046440"/>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Mid - April 2026</a:t>
            </a:r>
          </a:p>
          <a:p>
            <a:pPr marL="0" marR="0">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Proposals Due with Illustrative Rates</a:t>
            </a:r>
          </a:p>
          <a:p>
            <a:pPr marL="171450" marR="0" indent="-171450">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Review &amp; Analyze All Proposals (Keenan)</a:t>
            </a:r>
            <a:endParaRPr lang="en-US" sz="12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815C5CF-3AAE-83AA-9A6D-BF2FE6E4D653}"/>
              </a:ext>
            </a:extLst>
          </p:cNvPr>
          <p:cNvSpPr txBox="1"/>
          <p:nvPr/>
        </p:nvSpPr>
        <p:spPr>
          <a:xfrm>
            <a:off x="2933700" y="2948704"/>
            <a:ext cx="2686050" cy="1154162"/>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May 7, 2026</a:t>
            </a:r>
          </a:p>
          <a:p>
            <a:pPr marL="0" marR="0">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JBC Meeting #3</a:t>
            </a:r>
          </a:p>
          <a:p>
            <a:pPr marL="0" marR="0">
              <a:spcBef>
                <a:spcPts val="0"/>
              </a:spcBef>
              <a:spcAft>
                <a:spcPts val="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May 21, 2026 – May 2026</a:t>
            </a:r>
          </a:p>
          <a:p>
            <a:pPr marL="0" marR="0">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JBC Meeting #4</a:t>
            </a:r>
          </a:p>
          <a:p>
            <a:pPr marL="0" marR="0">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Fi</a:t>
            </a:r>
            <a:r>
              <a:rPr lang="en-US" sz="1100" dirty="0">
                <a:latin typeface="Arial" panose="020B0604020202020204" pitchFamily="34" charset="0"/>
                <a:ea typeface="Calibri" panose="020F0502020204030204" pitchFamily="34" charset="0"/>
                <a:cs typeface="Arial" panose="020B0604020202020204" pitchFamily="34" charset="0"/>
              </a:rPr>
              <a:t>nalist Interviews</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60F66CA-165E-8AF9-C126-DA0C7C034A55}"/>
              </a:ext>
            </a:extLst>
          </p:cNvPr>
          <p:cNvSpPr txBox="1"/>
          <p:nvPr/>
        </p:nvSpPr>
        <p:spPr>
          <a:xfrm>
            <a:off x="1435188" y="5410300"/>
            <a:ext cx="3155285" cy="830997"/>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Late July 2026</a:t>
            </a:r>
          </a:p>
          <a:p>
            <a:r>
              <a:rPr lang="en-US" sz="1200" dirty="0">
                <a:latin typeface="Arial" panose="020B0604020202020204" pitchFamily="34" charset="0"/>
                <a:ea typeface="Calibri" panose="020F0502020204030204" pitchFamily="34" charset="0"/>
                <a:cs typeface="Arial" panose="020B0604020202020204" pitchFamily="34" charset="0"/>
              </a:rPr>
              <a:t>JBC Meeting #5</a:t>
            </a:r>
          </a:p>
          <a:p>
            <a:pPr marL="171450" indent="-171450">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Allow membership to research</a:t>
            </a:r>
          </a:p>
          <a:p>
            <a:pPr marL="171450" indent="-171450">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Finalize Rates for Carriers/Pools</a:t>
            </a:r>
          </a:p>
        </p:txBody>
      </p:sp>
      <p:sp>
        <p:nvSpPr>
          <p:cNvPr id="14" name="TextBox 13">
            <a:extLst>
              <a:ext uri="{FF2B5EF4-FFF2-40B4-BE49-F238E27FC236}">
                <a16:creationId xmlns:a16="http://schemas.microsoft.com/office/drawing/2014/main" id="{A275BED5-CEA2-0A47-2AC4-A5365CF9F4FF}"/>
              </a:ext>
            </a:extLst>
          </p:cNvPr>
          <p:cNvSpPr txBox="1"/>
          <p:nvPr/>
        </p:nvSpPr>
        <p:spPr>
          <a:xfrm>
            <a:off x="8265478" y="4733926"/>
            <a:ext cx="2974022" cy="1569660"/>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Mid - August 2026</a:t>
            </a:r>
          </a:p>
          <a:p>
            <a:r>
              <a:rPr lang="en-US" sz="1200" dirty="0">
                <a:effectLst/>
                <a:latin typeface="Arial" panose="020B0604020202020204" pitchFamily="34" charset="0"/>
                <a:ea typeface="Calibri" panose="020F0502020204030204" pitchFamily="34" charset="0"/>
                <a:cs typeface="Arial" panose="020B0604020202020204" pitchFamily="34" charset="0"/>
              </a:rPr>
              <a:t>JBC Meeting #6</a:t>
            </a:r>
          </a:p>
          <a:p>
            <a:r>
              <a:rPr lang="en-US" sz="1200" dirty="0">
                <a:latin typeface="Arial" panose="020B0604020202020204" pitchFamily="34" charset="0"/>
                <a:ea typeface="Calibri" panose="020F0502020204030204" pitchFamily="34" charset="0"/>
                <a:cs typeface="Arial" panose="020B0604020202020204" pitchFamily="34" charset="0"/>
              </a:rPr>
              <a:t>JBC to cast vote on JBC recommendation to the Chancellor</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Early &amp; Late – September 2026</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Board Decision – September 14</a:t>
            </a:r>
            <a:r>
              <a:rPr lang="en-US" sz="1200" baseline="30000" dirty="0">
                <a:latin typeface="Arial" panose="020B0604020202020204" pitchFamily="34" charset="0"/>
                <a:cs typeface="Arial" panose="020B0604020202020204" pitchFamily="34" charset="0"/>
              </a:rPr>
              <a:t>th</a:t>
            </a:r>
            <a:r>
              <a:rPr lang="en-US" sz="12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Finalize Renewal/Transition</a:t>
            </a:r>
          </a:p>
        </p:txBody>
      </p:sp>
      <p:sp>
        <p:nvSpPr>
          <p:cNvPr id="3" name="TextBox 2">
            <a:extLst>
              <a:ext uri="{FF2B5EF4-FFF2-40B4-BE49-F238E27FC236}">
                <a16:creationId xmlns:a16="http://schemas.microsoft.com/office/drawing/2014/main" id="{83744B63-0BEF-1815-B6D7-81EFE94D8B9C}"/>
              </a:ext>
            </a:extLst>
          </p:cNvPr>
          <p:cNvSpPr txBox="1"/>
          <p:nvPr/>
        </p:nvSpPr>
        <p:spPr>
          <a:xfrm>
            <a:off x="9000394" y="2690336"/>
            <a:ext cx="1941340" cy="738664"/>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April 2, 2026</a:t>
            </a:r>
          </a:p>
          <a:p>
            <a:r>
              <a:rPr lang="en-US" sz="1200" dirty="0">
                <a:latin typeface="Arial" panose="020B0604020202020204" pitchFamily="34" charset="0"/>
                <a:ea typeface="Calibri" panose="020F0502020204030204" pitchFamily="34" charset="0"/>
                <a:cs typeface="Arial" panose="020B0604020202020204" pitchFamily="34" charset="0"/>
              </a:rPr>
              <a:t>JBC Meeting #2</a:t>
            </a:r>
          </a:p>
          <a:p>
            <a:endParaRPr lang="en-US" dirty="0"/>
          </a:p>
        </p:txBody>
      </p:sp>
    </p:spTree>
    <p:extLst>
      <p:ext uri="{BB962C8B-B14F-4D97-AF65-F5344CB8AC3E}">
        <p14:creationId xmlns:p14="http://schemas.microsoft.com/office/powerpoint/2010/main" val="1134487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371F9-10EF-F906-C820-64B3339767E1}"/>
              </a:ext>
            </a:extLst>
          </p:cNvPr>
          <p:cNvSpPr>
            <a:spLocks noGrp="1"/>
          </p:cNvSpPr>
          <p:nvPr>
            <p:ph type="title"/>
          </p:nvPr>
        </p:nvSpPr>
        <p:spPr/>
        <p:txBody>
          <a:bodyPr/>
          <a:lstStyle/>
          <a:p>
            <a:r>
              <a:rPr lang="en-US" dirty="0">
                <a:latin typeface="Arial" panose="020B0604020202020204" pitchFamily="34" charset="0"/>
              </a:rPr>
              <a:t>JBC Meeting #1</a:t>
            </a:r>
            <a:endParaRPr lang="en-US" dirty="0"/>
          </a:p>
        </p:txBody>
      </p:sp>
      <p:graphicFrame>
        <p:nvGraphicFramePr>
          <p:cNvPr id="6" name="Table 6">
            <a:extLst>
              <a:ext uri="{FF2B5EF4-FFF2-40B4-BE49-F238E27FC236}">
                <a16:creationId xmlns:a16="http://schemas.microsoft.com/office/drawing/2014/main" id="{C43A424D-C032-387F-1795-E5C20D360C0B}"/>
              </a:ext>
            </a:extLst>
          </p:cNvPr>
          <p:cNvGraphicFramePr>
            <a:graphicFrameLocks noGrp="1"/>
          </p:cNvGraphicFramePr>
          <p:nvPr>
            <p:ph idx="1"/>
            <p:extLst>
              <p:ext uri="{D42A27DB-BD31-4B8C-83A1-F6EECF244321}">
                <p14:modId xmlns:p14="http://schemas.microsoft.com/office/powerpoint/2010/main" val="2253172714"/>
              </p:ext>
            </p:extLst>
          </p:nvPr>
        </p:nvGraphicFramePr>
        <p:xfrm>
          <a:off x="457200" y="1825625"/>
          <a:ext cx="11315700" cy="2667000"/>
        </p:xfrm>
        <a:graphic>
          <a:graphicData uri="http://schemas.openxmlformats.org/drawingml/2006/table">
            <a:tbl>
              <a:tblPr firstRow="1" bandRow="1">
                <a:tableStyleId>{5C22544A-7EE6-4342-B048-85BDC9FD1C3A}</a:tableStyleId>
              </a:tblPr>
              <a:tblGrid>
                <a:gridCol w="2387600">
                  <a:extLst>
                    <a:ext uri="{9D8B030D-6E8A-4147-A177-3AD203B41FA5}">
                      <a16:colId xmlns:a16="http://schemas.microsoft.com/office/drawing/2014/main" val="3181777327"/>
                    </a:ext>
                  </a:extLst>
                </a:gridCol>
                <a:gridCol w="8928100">
                  <a:extLst>
                    <a:ext uri="{9D8B030D-6E8A-4147-A177-3AD203B41FA5}">
                      <a16:colId xmlns:a16="http://schemas.microsoft.com/office/drawing/2014/main" val="1290735877"/>
                    </a:ext>
                  </a:extLst>
                </a:gridCol>
              </a:tblGrid>
              <a:tr h="370840">
                <a:tc>
                  <a:txBody>
                    <a:bodyPr/>
                    <a:lstStyle/>
                    <a:p>
                      <a:r>
                        <a:rPr lang="en-US" dirty="0"/>
                        <a:t>Item</a:t>
                      </a:r>
                    </a:p>
                  </a:txBody>
                  <a:tcPr/>
                </a:tc>
                <a:tc>
                  <a:txBody>
                    <a:bodyPr/>
                    <a:lstStyle/>
                    <a:p>
                      <a:r>
                        <a:rPr lang="en-US" dirty="0"/>
                        <a:t>Detail</a:t>
                      </a:r>
                    </a:p>
                  </a:txBody>
                  <a:tcPr/>
                </a:tc>
                <a:extLst>
                  <a:ext uri="{0D108BD9-81ED-4DB2-BD59-A6C34878D82A}">
                    <a16:rowId xmlns:a16="http://schemas.microsoft.com/office/drawing/2014/main" val="451750995"/>
                  </a:ext>
                </a:extLst>
              </a:tr>
              <a:tr h="370840">
                <a:tc>
                  <a:txBody>
                    <a:bodyPr/>
                    <a:lstStyle/>
                    <a:p>
                      <a:r>
                        <a:rPr lang="en-US" dirty="0"/>
                        <a:t>Purpose</a:t>
                      </a:r>
                    </a:p>
                  </a:txBody>
                  <a:tcPr/>
                </a:tc>
                <a:tc>
                  <a:txBody>
                    <a:bodyPr/>
                    <a:lstStyle/>
                    <a:p>
                      <a:r>
                        <a:rPr lang="en-US" dirty="0"/>
                        <a:t>Planning for 2026 Medical Marketing</a:t>
                      </a:r>
                    </a:p>
                  </a:txBody>
                  <a:tcPr/>
                </a:tc>
                <a:extLst>
                  <a:ext uri="{0D108BD9-81ED-4DB2-BD59-A6C34878D82A}">
                    <a16:rowId xmlns:a16="http://schemas.microsoft.com/office/drawing/2014/main" val="1707675671"/>
                  </a:ext>
                </a:extLst>
              </a:tr>
              <a:tr h="370840">
                <a:tc>
                  <a:txBody>
                    <a:bodyPr/>
                    <a:lstStyle/>
                    <a:p>
                      <a:r>
                        <a:rPr lang="en-US" dirty="0"/>
                        <a:t>Date</a:t>
                      </a:r>
                    </a:p>
                  </a:txBody>
                  <a:tcPr/>
                </a:tc>
                <a:tc>
                  <a:txBody>
                    <a:bodyPr/>
                    <a:lstStyle/>
                    <a:p>
                      <a:r>
                        <a:rPr lang="en-US" dirty="0"/>
                        <a:t>February 12, 2026</a:t>
                      </a:r>
                    </a:p>
                  </a:txBody>
                  <a:tcPr/>
                </a:tc>
                <a:extLst>
                  <a:ext uri="{0D108BD9-81ED-4DB2-BD59-A6C34878D82A}">
                    <a16:rowId xmlns:a16="http://schemas.microsoft.com/office/drawing/2014/main" val="2654867346"/>
                  </a:ext>
                </a:extLst>
              </a:tr>
              <a:tr h="370840">
                <a:tc>
                  <a:txBody>
                    <a:bodyPr/>
                    <a:lstStyle/>
                    <a:p>
                      <a:r>
                        <a:rPr lang="en-US" dirty="0"/>
                        <a:t>Keenan Responsibility</a:t>
                      </a:r>
                    </a:p>
                  </a:txBody>
                  <a:tcPr/>
                </a:tc>
                <a:tc>
                  <a:txBody>
                    <a:bodyPr/>
                    <a:lstStyle/>
                    <a:p>
                      <a:r>
                        <a:rPr lang="en-US" dirty="0"/>
                        <a:t>February 2026 – Gather Census/Claims data and perform Finalization and Release of RFP</a:t>
                      </a:r>
                    </a:p>
                    <a:p>
                      <a:r>
                        <a:rPr lang="en-US" dirty="0"/>
                        <a:t>March/April 2026 – Work with Carrier/Pool markets on questions</a:t>
                      </a:r>
                    </a:p>
                    <a:p>
                      <a:r>
                        <a:rPr lang="en-US"/>
                        <a:t>April 15, </a:t>
                      </a:r>
                      <a:r>
                        <a:rPr lang="en-US" dirty="0"/>
                        <a:t>2026 – Final Date for Submission of RFP Responses</a:t>
                      </a:r>
                    </a:p>
                  </a:txBody>
                  <a:tcPr/>
                </a:tc>
                <a:extLst>
                  <a:ext uri="{0D108BD9-81ED-4DB2-BD59-A6C34878D82A}">
                    <a16:rowId xmlns:a16="http://schemas.microsoft.com/office/drawing/2014/main" val="1463810120"/>
                  </a:ext>
                </a:extLst>
              </a:tr>
              <a:tr h="370840">
                <a:tc>
                  <a:txBody>
                    <a:bodyPr/>
                    <a:lstStyle/>
                    <a:p>
                      <a:r>
                        <a:rPr lang="en-US" dirty="0"/>
                        <a:t>JBC Responsibility</a:t>
                      </a:r>
                    </a:p>
                  </a:txBody>
                  <a:tcPr/>
                </a:tc>
                <a:tc>
                  <a:txBody>
                    <a:bodyPr/>
                    <a:lstStyle/>
                    <a:p>
                      <a:r>
                        <a:rPr lang="en-US" dirty="0"/>
                        <a:t>No Action will be taken by JBC. This meeting is informational and designed to provide transparency and communication of the 2026 Medical Marketing timeline.</a:t>
                      </a:r>
                    </a:p>
                  </a:txBody>
                  <a:tcPr/>
                </a:tc>
                <a:extLst>
                  <a:ext uri="{0D108BD9-81ED-4DB2-BD59-A6C34878D82A}">
                    <a16:rowId xmlns:a16="http://schemas.microsoft.com/office/drawing/2014/main" val="2702885588"/>
                  </a:ext>
                </a:extLst>
              </a:tr>
            </a:tbl>
          </a:graphicData>
        </a:graphic>
      </p:graphicFrame>
      <p:sp>
        <p:nvSpPr>
          <p:cNvPr id="7" name="Content Placeholder 2">
            <a:extLst>
              <a:ext uri="{FF2B5EF4-FFF2-40B4-BE49-F238E27FC236}">
                <a16:creationId xmlns:a16="http://schemas.microsoft.com/office/drawing/2014/main" id="{A38F57CF-2204-8802-47A9-BDE31A802073}"/>
              </a:ext>
            </a:extLst>
          </p:cNvPr>
          <p:cNvSpPr txBox="1">
            <a:spLocks/>
          </p:cNvSpPr>
          <p:nvPr/>
        </p:nvSpPr>
        <p:spPr>
          <a:xfrm>
            <a:off x="438150" y="5634182"/>
            <a:ext cx="11315699" cy="47844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latin typeface="Arial" panose="020B0604020202020204" pitchFamily="34" charset="0"/>
            </a:endParaRPr>
          </a:p>
          <a:p>
            <a:pPr lvl="1"/>
            <a:endParaRPr lang="en-US" dirty="0">
              <a:latin typeface="Arial" panose="020B0604020202020204" pitchFamily="34" charset="0"/>
            </a:endParaRPr>
          </a:p>
          <a:p>
            <a:pPr marL="457200" lvl="1" indent="0">
              <a:buFont typeface="Arial" panose="020B0604020202020204" pitchFamily="34" charset="0"/>
              <a:buNone/>
            </a:pPr>
            <a:endParaRPr lang="en-US" dirty="0">
              <a:latin typeface="Arial" panose="020B0604020202020204" pitchFamily="34" charset="0"/>
            </a:endParaRPr>
          </a:p>
          <a:p>
            <a:pPr lvl="1"/>
            <a:endParaRPr lang="en-US" dirty="0">
              <a:latin typeface="Arial" panose="020B0604020202020204" pitchFamily="34" charset="0"/>
            </a:endParaRPr>
          </a:p>
        </p:txBody>
      </p:sp>
      <p:sp>
        <p:nvSpPr>
          <p:cNvPr id="8" name="TextBox 7">
            <a:extLst>
              <a:ext uri="{FF2B5EF4-FFF2-40B4-BE49-F238E27FC236}">
                <a16:creationId xmlns:a16="http://schemas.microsoft.com/office/drawing/2014/main" id="{A75C0117-E4CF-D794-9925-F7BC3F251335}"/>
              </a:ext>
            </a:extLst>
          </p:cNvPr>
          <p:cNvSpPr txBox="1"/>
          <p:nvPr/>
        </p:nvSpPr>
        <p:spPr>
          <a:xfrm>
            <a:off x="554182" y="4812146"/>
            <a:ext cx="11199667" cy="923330"/>
          </a:xfrm>
          <a:prstGeom prst="rect">
            <a:avLst/>
          </a:prstGeom>
          <a:noFill/>
        </p:spPr>
        <p:txBody>
          <a:bodyPr wrap="square" rtlCol="0">
            <a:spAutoFit/>
          </a:bodyPr>
          <a:lstStyle/>
          <a:p>
            <a:r>
              <a:rPr lang="en-US" b="1" dirty="0"/>
              <a:t>Important Item</a:t>
            </a:r>
            <a:r>
              <a:rPr lang="en-US" dirty="0"/>
              <a:t>: </a:t>
            </a:r>
            <a:r>
              <a:rPr lang="en-US" i="1" dirty="0"/>
              <a:t>As a result of the due date for the RFP being outside of 6 months from the 1/1/2027 effective date we would like the JBC to be prepared that the rates provided in the RFP responses could be “illustrative” and may not be “binding &amp; final”.  </a:t>
            </a:r>
          </a:p>
        </p:txBody>
      </p:sp>
    </p:spTree>
    <p:extLst>
      <p:ext uri="{BB962C8B-B14F-4D97-AF65-F5344CB8AC3E}">
        <p14:creationId xmlns:p14="http://schemas.microsoft.com/office/powerpoint/2010/main" val="1877120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3DE6A-ADB5-9244-4F48-EFE3B98E7A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4FDCC3-801C-91FD-B5AC-4A8706CDC8C0}"/>
              </a:ext>
            </a:extLst>
          </p:cNvPr>
          <p:cNvSpPr>
            <a:spLocks noGrp="1"/>
          </p:cNvSpPr>
          <p:nvPr>
            <p:ph type="title"/>
          </p:nvPr>
        </p:nvSpPr>
        <p:spPr/>
        <p:txBody>
          <a:bodyPr/>
          <a:lstStyle/>
          <a:p>
            <a:r>
              <a:rPr lang="en-US" dirty="0">
                <a:latin typeface="Arial" panose="020B0604020202020204" pitchFamily="34" charset="0"/>
              </a:rPr>
              <a:t>JBC Meeting #2</a:t>
            </a:r>
            <a:endParaRPr lang="en-US" dirty="0"/>
          </a:p>
        </p:txBody>
      </p:sp>
      <p:graphicFrame>
        <p:nvGraphicFramePr>
          <p:cNvPr id="6" name="Table 6">
            <a:extLst>
              <a:ext uri="{FF2B5EF4-FFF2-40B4-BE49-F238E27FC236}">
                <a16:creationId xmlns:a16="http://schemas.microsoft.com/office/drawing/2014/main" id="{7A6E61FE-B312-2D8F-CA6C-B2C102C8E809}"/>
              </a:ext>
            </a:extLst>
          </p:cNvPr>
          <p:cNvGraphicFramePr>
            <a:graphicFrameLocks noGrp="1"/>
          </p:cNvGraphicFramePr>
          <p:nvPr>
            <p:ph idx="1"/>
            <p:extLst>
              <p:ext uri="{D42A27DB-BD31-4B8C-83A1-F6EECF244321}">
                <p14:modId xmlns:p14="http://schemas.microsoft.com/office/powerpoint/2010/main" val="3095491476"/>
              </p:ext>
            </p:extLst>
          </p:nvPr>
        </p:nvGraphicFramePr>
        <p:xfrm>
          <a:off x="457200" y="1825625"/>
          <a:ext cx="11315700" cy="2123440"/>
        </p:xfrm>
        <a:graphic>
          <a:graphicData uri="http://schemas.openxmlformats.org/drawingml/2006/table">
            <a:tbl>
              <a:tblPr firstRow="1" bandRow="1">
                <a:tableStyleId>{5C22544A-7EE6-4342-B048-85BDC9FD1C3A}</a:tableStyleId>
              </a:tblPr>
              <a:tblGrid>
                <a:gridCol w="2387600">
                  <a:extLst>
                    <a:ext uri="{9D8B030D-6E8A-4147-A177-3AD203B41FA5}">
                      <a16:colId xmlns:a16="http://schemas.microsoft.com/office/drawing/2014/main" val="3181777327"/>
                    </a:ext>
                  </a:extLst>
                </a:gridCol>
                <a:gridCol w="8928100">
                  <a:extLst>
                    <a:ext uri="{9D8B030D-6E8A-4147-A177-3AD203B41FA5}">
                      <a16:colId xmlns:a16="http://schemas.microsoft.com/office/drawing/2014/main" val="1290735877"/>
                    </a:ext>
                  </a:extLst>
                </a:gridCol>
              </a:tblGrid>
              <a:tr h="370840">
                <a:tc>
                  <a:txBody>
                    <a:bodyPr/>
                    <a:lstStyle/>
                    <a:p>
                      <a:r>
                        <a:rPr lang="en-US" dirty="0"/>
                        <a:t>Item</a:t>
                      </a:r>
                    </a:p>
                  </a:txBody>
                  <a:tcPr/>
                </a:tc>
                <a:tc>
                  <a:txBody>
                    <a:bodyPr/>
                    <a:lstStyle/>
                    <a:p>
                      <a:r>
                        <a:rPr lang="en-US" dirty="0"/>
                        <a:t>Detail</a:t>
                      </a:r>
                    </a:p>
                  </a:txBody>
                  <a:tcPr/>
                </a:tc>
                <a:extLst>
                  <a:ext uri="{0D108BD9-81ED-4DB2-BD59-A6C34878D82A}">
                    <a16:rowId xmlns:a16="http://schemas.microsoft.com/office/drawing/2014/main" val="451750995"/>
                  </a:ext>
                </a:extLst>
              </a:tr>
              <a:tr h="370840">
                <a:tc>
                  <a:txBody>
                    <a:bodyPr/>
                    <a:lstStyle/>
                    <a:p>
                      <a:r>
                        <a:rPr lang="en-US" dirty="0"/>
                        <a:t>Purpose</a:t>
                      </a:r>
                    </a:p>
                  </a:txBody>
                  <a:tcPr/>
                </a:tc>
                <a:tc>
                  <a:txBody>
                    <a:bodyPr/>
                    <a:lstStyle/>
                    <a:p>
                      <a:r>
                        <a:rPr lang="en-US" dirty="0"/>
                        <a:t>Update on Medical Marketing Review Process </a:t>
                      </a:r>
                    </a:p>
                  </a:txBody>
                  <a:tcPr/>
                </a:tc>
                <a:extLst>
                  <a:ext uri="{0D108BD9-81ED-4DB2-BD59-A6C34878D82A}">
                    <a16:rowId xmlns:a16="http://schemas.microsoft.com/office/drawing/2014/main" val="1707675671"/>
                  </a:ext>
                </a:extLst>
              </a:tr>
              <a:tr h="370840">
                <a:tc>
                  <a:txBody>
                    <a:bodyPr/>
                    <a:lstStyle/>
                    <a:p>
                      <a:r>
                        <a:rPr lang="en-US" dirty="0"/>
                        <a:t>Date</a:t>
                      </a:r>
                    </a:p>
                  </a:txBody>
                  <a:tcPr/>
                </a:tc>
                <a:tc>
                  <a:txBody>
                    <a:bodyPr/>
                    <a:lstStyle/>
                    <a:p>
                      <a:r>
                        <a:rPr lang="en-US" dirty="0"/>
                        <a:t>April 2, 2026</a:t>
                      </a:r>
                    </a:p>
                  </a:txBody>
                  <a:tcPr/>
                </a:tc>
                <a:extLst>
                  <a:ext uri="{0D108BD9-81ED-4DB2-BD59-A6C34878D82A}">
                    <a16:rowId xmlns:a16="http://schemas.microsoft.com/office/drawing/2014/main" val="2654867346"/>
                  </a:ext>
                </a:extLst>
              </a:tr>
              <a:tr h="370840">
                <a:tc>
                  <a:txBody>
                    <a:bodyPr/>
                    <a:lstStyle/>
                    <a:p>
                      <a:r>
                        <a:rPr lang="en-US" dirty="0"/>
                        <a:t>Keenan Responsibility</a:t>
                      </a:r>
                    </a:p>
                  </a:txBody>
                  <a:tcPr/>
                </a:tc>
                <a:tc>
                  <a:txBody>
                    <a:bodyPr/>
                    <a:lstStyle/>
                    <a:p>
                      <a:r>
                        <a:rPr lang="en-US" dirty="0"/>
                        <a:t>Managing the Marketing Process </a:t>
                      </a:r>
                    </a:p>
                  </a:txBody>
                  <a:tcPr/>
                </a:tc>
                <a:extLst>
                  <a:ext uri="{0D108BD9-81ED-4DB2-BD59-A6C34878D82A}">
                    <a16:rowId xmlns:a16="http://schemas.microsoft.com/office/drawing/2014/main" val="1463810120"/>
                  </a:ext>
                </a:extLst>
              </a:tr>
              <a:tr h="370840">
                <a:tc>
                  <a:txBody>
                    <a:bodyPr/>
                    <a:lstStyle/>
                    <a:p>
                      <a:r>
                        <a:rPr lang="en-US" dirty="0"/>
                        <a:t>JBC Responsibility</a:t>
                      </a:r>
                    </a:p>
                  </a:txBody>
                  <a:tcPr/>
                </a:tc>
                <a:tc>
                  <a:txBody>
                    <a:bodyPr/>
                    <a:lstStyle/>
                    <a:p>
                      <a:r>
                        <a:rPr lang="en-US" dirty="0"/>
                        <a:t>No Action will be taken by JBC. This meeting is informational and designed to provide transparency and communication of the 2026 Medical Marketing Process.</a:t>
                      </a:r>
                    </a:p>
                  </a:txBody>
                  <a:tcPr/>
                </a:tc>
                <a:extLst>
                  <a:ext uri="{0D108BD9-81ED-4DB2-BD59-A6C34878D82A}">
                    <a16:rowId xmlns:a16="http://schemas.microsoft.com/office/drawing/2014/main" val="2702885588"/>
                  </a:ext>
                </a:extLst>
              </a:tr>
            </a:tbl>
          </a:graphicData>
        </a:graphic>
      </p:graphicFrame>
      <p:sp>
        <p:nvSpPr>
          <p:cNvPr id="7" name="Content Placeholder 2">
            <a:extLst>
              <a:ext uri="{FF2B5EF4-FFF2-40B4-BE49-F238E27FC236}">
                <a16:creationId xmlns:a16="http://schemas.microsoft.com/office/drawing/2014/main" id="{8CF512EF-57D4-C28D-87EB-C0F4FDCC6F08}"/>
              </a:ext>
            </a:extLst>
          </p:cNvPr>
          <p:cNvSpPr txBox="1">
            <a:spLocks/>
          </p:cNvSpPr>
          <p:nvPr/>
        </p:nvSpPr>
        <p:spPr>
          <a:xfrm>
            <a:off x="438150" y="5634182"/>
            <a:ext cx="11315699" cy="47844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latin typeface="Arial" panose="020B0604020202020204" pitchFamily="34" charset="0"/>
            </a:endParaRPr>
          </a:p>
          <a:p>
            <a:pPr lvl="1"/>
            <a:endParaRPr lang="en-US" dirty="0">
              <a:latin typeface="Arial" panose="020B0604020202020204" pitchFamily="34" charset="0"/>
            </a:endParaRPr>
          </a:p>
          <a:p>
            <a:pPr marL="457200" lvl="1" indent="0">
              <a:buFont typeface="Arial" panose="020B0604020202020204" pitchFamily="34" charset="0"/>
              <a:buNone/>
            </a:pPr>
            <a:endParaRPr lang="en-US" dirty="0">
              <a:latin typeface="Arial" panose="020B0604020202020204" pitchFamily="34" charset="0"/>
            </a:endParaRPr>
          </a:p>
          <a:p>
            <a:pPr lvl="1"/>
            <a:endParaRPr lang="en-US" dirty="0">
              <a:latin typeface="Arial" panose="020B0604020202020204" pitchFamily="34" charset="0"/>
            </a:endParaRPr>
          </a:p>
        </p:txBody>
      </p:sp>
    </p:spTree>
    <p:extLst>
      <p:ext uri="{BB962C8B-B14F-4D97-AF65-F5344CB8AC3E}">
        <p14:creationId xmlns:p14="http://schemas.microsoft.com/office/powerpoint/2010/main" val="1924331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371F9-10EF-F906-C820-64B3339767E1}"/>
              </a:ext>
            </a:extLst>
          </p:cNvPr>
          <p:cNvSpPr>
            <a:spLocks noGrp="1"/>
          </p:cNvSpPr>
          <p:nvPr>
            <p:ph type="title"/>
          </p:nvPr>
        </p:nvSpPr>
        <p:spPr/>
        <p:txBody>
          <a:bodyPr/>
          <a:lstStyle/>
          <a:p>
            <a:r>
              <a:rPr lang="en-US" dirty="0">
                <a:latin typeface="Arial" panose="020B0604020202020204" pitchFamily="34" charset="0"/>
              </a:rPr>
              <a:t>JBC Meeting #3</a:t>
            </a:r>
            <a:endParaRPr lang="en-US" dirty="0"/>
          </a:p>
        </p:txBody>
      </p:sp>
      <p:graphicFrame>
        <p:nvGraphicFramePr>
          <p:cNvPr id="6" name="Table 6">
            <a:extLst>
              <a:ext uri="{FF2B5EF4-FFF2-40B4-BE49-F238E27FC236}">
                <a16:creationId xmlns:a16="http://schemas.microsoft.com/office/drawing/2014/main" id="{C43A424D-C032-387F-1795-E5C20D360C0B}"/>
              </a:ext>
            </a:extLst>
          </p:cNvPr>
          <p:cNvGraphicFramePr>
            <a:graphicFrameLocks noGrp="1"/>
          </p:cNvGraphicFramePr>
          <p:nvPr>
            <p:ph idx="1"/>
            <p:extLst>
              <p:ext uri="{D42A27DB-BD31-4B8C-83A1-F6EECF244321}">
                <p14:modId xmlns:p14="http://schemas.microsoft.com/office/powerpoint/2010/main" val="3522559038"/>
              </p:ext>
            </p:extLst>
          </p:nvPr>
        </p:nvGraphicFramePr>
        <p:xfrm>
          <a:off x="457200" y="1825625"/>
          <a:ext cx="11315700" cy="2940339"/>
        </p:xfrm>
        <a:graphic>
          <a:graphicData uri="http://schemas.openxmlformats.org/drawingml/2006/table">
            <a:tbl>
              <a:tblPr firstRow="1" bandRow="1">
                <a:tableStyleId>{5C22544A-7EE6-4342-B048-85BDC9FD1C3A}</a:tableStyleId>
              </a:tblPr>
              <a:tblGrid>
                <a:gridCol w="2387600">
                  <a:extLst>
                    <a:ext uri="{9D8B030D-6E8A-4147-A177-3AD203B41FA5}">
                      <a16:colId xmlns:a16="http://schemas.microsoft.com/office/drawing/2014/main" val="3181777327"/>
                    </a:ext>
                  </a:extLst>
                </a:gridCol>
                <a:gridCol w="8928100">
                  <a:extLst>
                    <a:ext uri="{9D8B030D-6E8A-4147-A177-3AD203B41FA5}">
                      <a16:colId xmlns:a16="http://schemas.microsoft.com/office/drawing/2014/main" val="1290735877"/>
                    </a:ext>
                  </a:extLst>
                </a:gridCol>
              </a:tblGrid>
              <a:tr h="455721">
                <a:tc>
                  <a:txBody>
                    <a:bodyPr/>
                    <a:lstStyle/>
                    <a:p>
                      <a:r>
                        <a:rPr lang="en-US" dirty="0"/>
                        <a:t>Item</a:t>
                      </a:r>
                    </a:p>
                  </a:txBody>
                  <a:tcPr/>
                </a:tc>
                <a:tc>
                  <a:txBody>
                    <a:bodyPr/>
                    <a:lstStyle/>
                    <a:p>
                      <a:r>
                        <a:rPr lang="en-US" dirty="0"/>
                        <a:t>Detail</a:t>
                      </a:r>
                    </a:p>
                  </a:txBody>
                  <a:tcPr/>
                </a:tc>
                <a:extLst>
                  <a:ext uri="{0D108BD9-81ED-4DB2-BD59-A6C34878D82A}">
                    <a16:rowId xmlns:a16="http://schemas.microsoft.com/office/drawing/2014/main" val="451750995"/>
                  </a:ext>
                </a:extLst>
              </a:tr>
              <a:tr h="455721">
                <a:tc>
                  <a:txBody>
                    <a:bodyPr/>
                    <a:lstStyle/>
                    <a:p>
                      <a:r>
                        <a:rPr lang="en-US" dirty="0"/>
                        <a:t>Purpose</a:t>
                      </a:r>
                    </a:p>
                  </a:txBody>
                  <a:tcPr/>
                </a:tc>
                <a:tc>
                  <a:txBody>
                    <a:bodyPr/>
                    <a:lstStyle/>
                    <a:p>
                      <a:r>
                        <a:rPr lang="en-US" dirty="0"/>
                        <a:t>Presentation of Medical Marketing Results based on Illustrative Quotes</a:t>
                      </a:r>
                    </a:p>
                  </a:txBody>
                  <a:tcPr/>
                </a:tc>
                <a:extLst>
                  <a:ext uri="{0D108BD9-81ED-4DB2-BD59-A6C34878D82A}">
                    <a16:rowId xmlns:a16="http://schemas.microsoft.com/office/drawing/2014/main" val="1707675671"/>
                  </a:ext>
                </a:extLst>
              </a:tr>
              <a:tr h="455721">
                <a:tc>
                  <a:txBody>
                    <a:bodyPr/>
                    <a:lstStyle/>
                    <a:p>
                      <a:r>
                        <a:rPr lang="en-US" dirty="0"/>
                        <a:t>Date</a:t>
                      </a:r>
                    </a:p>
                  </a:txBody>
                  <a:tcPr/>
                </a:tc>
                <a:tc>
                  <a:txBody>
                    <a:bodyPr/>
                    <a:lstStyle/>
                    <a:p>
                      <a:r>
                        <a:rPr lang="en-US" dirty="0"/>
                        <a:t>May 7, 2026</a:t>
                      </a:r>
                    </a:p>
                  </a:txBody>
                  <a:tcPr/>
                </a:tc>
                <a:extLst>
                  <a:ext uri="{0D108BD9-81ED-4DB2-BD59-A6C34878D82A}">
                    <a16:rowId xmlns:a16="http://schemas.microsoft.com/office/drawing/2014/main" val="2654867346"/>
                  </a:ext>
                </a:extLst>
              </a:tr>
              <a:tr h="786588">
                <a:tc>
                  <a:txBody>
                    <a:bodyPr/>
                    <a:lstStyle/>
                    <a:p>
                      <a:r>
                        <a:rPr lang="en-US" dirty="0"/>
                        <a:t>Keenan Responsibility</a:t>
                      </a:r>
                    </a:p>
                  </a:txBody>
                  <a:tcPr/>
                </a:tc>
                <a:tc>
                  <a:txBody>
                    <a:bodyPr/>
                    <a:lstStyle/>
                    <a:p>
                      <a:r>
                        <a:rPr lang="en-US" dirty="0"/>
                        <a:t>Assess the proposals and develop the comparison tools to provide critical insights related to (i) Benefit Comparison (ii) Network Disruption (iii) Fiscal Implications (</a:t>
                      </a:r>
                      <a:r>
                        <a:rPr lang="en-US" i="1" dirty="0"/>
                        <a:t>potentially illustrative</a:t>
                      </a:r>
                      <a:r>
                        <a:rPr lang="en-US" dirty="0"/>
                        <a:t>)</a:t>
                      </a:r>
                    </a:p>
                  </a:txBody>
                  <a:tcPr/>
                </a:tc>
                <a:extLst>
                  <a:ext uri="{0D108BD9-81ED-4DB2-BD59-A6C34878D82A}">
                    <a16:rowId xmlns:a16="http://schemas.microsoft.com/office/drawing/2014/main" val="1463810120"/>
                  </a:ext>
                </a:extLst>
              </a:tr>
              <a:tr h="786588">
                <a:tc>
                  <a:txBody>
                    <a:bodyPr/>
                    <a:lstStyle/>
                    <a:p>
                      <a:r>
                        <a:rPr lang="en-US" dirty="0"/>
                        <a:t>JBC Responsibility</a:t>
                      </a:r>
                    </a:p>
                  </a:txBody>
                  <a:tcPr/>
                </a:tc>
                <a:tc>
                  <a:txBody>
                    <a:bodyPr/>
                    <a:lstStyle/>
                    <a:p>
                      <a:r>
                        <a:rPr lang="en-US" dirty="0"/>
                        <a:t>The JBC will be asked to vote to narrow down the list of finalists to ideally 2-3 potential markets</a:t>
                      </a:r>
                    </a:p>
                  </a:txBody>
                  <a:tcPr/>
                </a:tc>
                <a:extLst>
                  <a:ext uri="{0D108BD9-81ED-4DB2-BD59-A6C34878D82A}">
                    <a16:rowId xmlns:a16="http://schemas.microsoft.com/office/drawing/2014/main" val="2702885588"/>
                  </a:ext>
                </a:extLst>
              </a:tr>
            </a:tbl>
          </a:graphicData>
        </a:graphic>
      </p:graphicFrame>
      <p:sp>
        <p:nvSpPr>
          <p:cNvPr id="7" name="Content Placeholder 2">
            <a:extLst>
              <a:ext uri="{FF2B5EF4-FFF2-40B4-BE49-F238E27FC236}">
                <a16:creationId xmlns:a16="http://schemas.microsoft.com/office/drawing/2014/main" id="{A38F57CF-2204-8802-47A9-BDE31A802073}"/>
              </a:ext>
            </a:extLst>
          </p:cNvPr>
          <p:cNvSpPr txBox="1">
            <a:spLocks/>
          </p:cNvSpPr>
          <p:nvPr/>
        </p:nvSpPr>
        <p:spPr>
          <a:xfrm>
            <a:off x="438150" y="5634182"/>
            <a:ext cx="11315699" cy="47844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latin typeface="Arial" panose="020B0604020202020204" pitchFamily="34" charset="0"/>
            </a:endParaRPr>
          </a:p>
          <a:p>
            <a:pPr lvl="1"/>
            <a:endParaRPr lang="en-US" dirty="0">
              <a:latin typeface="Arial" panose="020B0604020202020204" pitchFamily="34" charset="0"/>
            </a:endParaRPr>
          </a:p>
          <a:p>
            <a:pPr marL="457200" lvl="1" indent="0">
              <a:buFont typeface="Arial" panose="020B0604020202020204" pitchFamily="34" charset="0"/>
              <a:buNone/>
            </a:pPr>
            <a:endParaRPr lang="en-US" dirty="0">
              <a:latin typeface="Arial" panose="020B0604020202020204" pitchFamily="34" charset="0"/>
            </a:endParaRPr>
          </a:p>
          <a:p>
            <a:pPr lvl="1"/>
            <a:endParaRPr lang="en-US" dirty="0">
              <a:latin typeface="Arial" panose="020B0604020202020204" pitchFamily="34" charset="0"/>
            </a:endParaRPr>
          </a:p>
        </p:txBody>
      </p:sp>
    </p:spTree>
    <p:extLst>
      <p:ext uri="{BB962C8B-B14F-4D97-AF65-F5344CB8AC3E}">
        <p14:creationId xmlns:p14="http://schemas.microsoft.com/office/powerpoint/2010/main" val="763494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371F9-10EF-F906-C820-64B3339767E1}"/>
              </a:ext>
            </a:extLst>
          </p:cNvPr>
          <p:cNvSpPr>
            <a:spLocks noGrp="1"/>
          </p:cNvSpPr>
          <p:nvPr>
            <p:ph type="title"/>
          </p:nvPr>
        </p:nvSpPr>
        <p:spPr/>
        <p:txBody>
          <a:bodyPr/>
          <a:lstStyle/>
          <a:p>
            <a:r>
              <a:rPr lang="en-US" dirty="0">
                <a:latin typeface="Arial" panose="020B0604020202020204" pitchFamily="34" charset="0"/>
              </a:rPr>
              <a:t>JBC Meeting #4</a:t>
            </a:r>
            <a:endParaRPr lang="en-US" dirty="0"/>
          </a:p>
        </p:txBody>
      </p:sp>
      <p:graphicFrame>
        <p:nvGraphicFramePr>
          <p:cNvPr id="6" name="Table 6">
            <a:extLst>
              <a:ext uri="{FF2B5EF4-FFF2-40B4-BE49-F238E27FC236}">
                <a16:creationId xmlns:a16="http://schemas.microsoft.com/office/drawing/2014/main" id="{C43A424D-C032-387F-1795-E5C20D360C0B}"/>
              </a:ext>
            </a:extLst>
          </p:cNvPr>
          <p:cNvGraphicFramePr>
            <a:graphicFrameLocks noGrp="1"/>
          </p:cNvGraphicFramePr>
          <p:nvPr>
            <p:ph idx="1"/>
            <p:extLst>
              <p:ext uri="{D42A27DB-BD31-4B8C-83A1-F6EECF244321}">
                <p14:modId xmlns:p14="http://schemas.microsoft.com/office/powerpoint/2010/main" val="2164513720"/>
              </p:ext>
            </p:extLst>
          </p:nvPr>
        </p:nvGraphicFramePr>
        <p:xfrm>
          <a:off x="457200" y="1825625"/>
          <a:ext cx="11315700" cy="3616791"/>
        </p:xfrm>
        <a:graphic>
          <a:graphicData uri="http://schemas.openxmlformats.org/drawingml/2006/table">
            <a:tbl>
              <a:tblPr firstRow="1" bandRow="1">
                <a:tableStyleId>{5C22544A-7EE6-4342-B048-85BDC9FD1C3A}</a:tableStyleId>
              </a:tblPr>
              <a:tblGrid>
                <a:gridCol w="2387600">
                  <a:extLst>
                    <a:ext uri="{9D8B030D-6E8A-4147-A177-3AD203B41FA5}">
                      <a16:colId xmlns:a16="http://schemas.microsoft.com/office/drawing/2014/main" val="3181777327"/>
                    </a:ext>
                  </a:extLst>
                </a:gridCol>
                <a:gridCol w="8928100">
                  <a:extLst>
                    <a:ext uri="{9D8B030D-6E8A-4147-A177-3AD203B41FA5}">
                      <a16:colId xmlns:a16="http://schemas.microsoft.com/office/drawing/2014/main" val="1290735877"/>
                    </a:ext>
                  </a:extLst>
                </a:gridCol>
              </a:tblGrid>
              <a:tr h="455721">
                <a:tc>
                  <a:txBody>
                    <a:bodyPr/>
                    <a:lstStyle/>
                    <a:p>
                      <a:r>
                        <a:rPr lang="en-US" dirty="0"/>
                        <a:t>Item</a:t>
                      </a:r>
                    </a:p>
                  </a:txBody>
                  <a:tcPr/>
                </a:tc>
                <a:tc>
                  <a:txBody>
                    <a:bodyPr/>
                    <a:lstStyle/>
                    <a:p>
                      <a:r>
                        <a:rPr lang="en-US" dirty="0"/>
                        <a:t>Detail</a:t>
                      </a:r>
                    </a:p>
                  </a:txBody>
                  <a:tcPr/>
                </a:tc>
                <a:extLst>
                  <a:ext uri="{0D108BD9-81ED-4DB2-BD59-A6C34878D82A}">
                    <a16:rowId xmlns:a16="http://schemas.microsoft.com/office/drawing/2014/main" val="451750995"/>
                  </a:ext>
                </a:extLst>
              </a:tr>
              <a:tr h="455721">
                <a:tc>
                  <a:txBody>
                    <a:bodyPr/>
                    <a:lstStyle/>
                    <a:p>
                      <a:r>
                        <a:rPr lang="en-US" dirty="0"/>
                        <a:t>Purpose</a:t>
                      </a:r>
                    </a:p>
                  </a:txBody>
                  <a:tcPr/>
                </a:tc>
                <a:tc>
                  <a:txBody>
                    <a:bodyPr/>
                    <a:lstStyle/>
                    <a:p>
                      <a:r>
                        <a:rPr lang="en-US" dirty="0"/>
                        <a:t>Carrier/Pool Finalist Interviews</a:t>
                      </a:r>
                    </a:p>
                  </a:txBody>
                  <a:tcPr/>
                </a:tc>
                <a:extLst>
                  <a:ext uri="{0D108BD9-81ED-4DB2-BD59-A6C34878D82A}">
                    <a16:rowId xmlns:a16="http://schemas.microsoft.com/office/drawing/2014/main" val="1707675671"/>
                  </a:ext>
                </a:extLst>
              </a:tr>
              <a:tr h="455721">
                <a:tc>
                  <a:txBody>
                    <a:bodyPr/>
                    <a:lstStyle/>
                    <a:p>
                      <a:r>
                        <a:rPr lang="en-US" dirty="0"/>
                        <a:t>Date</a:t>
                      </a:r>
                    </a:p>
                  </a:txBody>
                  <a:tcPr/>
                </a:tc>
                <a:tc>
                  <a:txBody>
                    <a:bodyPr/>
                    <a:lstStyle/>
                    <a:p>
                      <a:r>
                        <a:rPr lang="en-US" dirty="0"/>
                        <a:t>May 21, 2026</a:t>
                      </a:r>
                    </a:p>
                  </a:txBody>
                  <a:tcPr/>
                </a:tc>
                <a:extLst>
                  <a:ext uri="{0D108BD9-81ED-4DB2-BD59-A6C34878D82A}">
                    <a16:rowId xmlns:a16="http://schemas.microsoft.com/office/drawing/2014/main" val="2654867346"/>
                  </a:ext>
                </a:extLst>
              </a:tr>
              <a:tr h="786588">
                <a:tc>
                  <a:txBody>
                    <a:bodyPr/>
                    <a:lstStyle/>
                    <a:p>
                      <a:r>
                        <a:rPr lang="en-US" dirty="0"/>
                        <a:t>Keenan Responsibility</a:t>
                      </a:r>
                    </a:p>
                  </a:txBody>
                  <a:tcPr/>
                </a:tc>
                <a:tc>
                  <a:txBody>
                    <a:bodyPr/>
                    <a:lstStyle/>
                    <a:p>
                      <a:r>
                        <a:rPr lang="en-US" dirty="0"/>
                        <a:t>Keenan will work with RSCCD HR team to schedule finalist interviews for the 2-3 potential markets selected by the JBC during JBC Meeting #3</a:t>
                      </a:r>
                    </a:p>
                  </a:txBody>
                  <a:tcPr/>
                </a:tc>
                <a:extLst>
                  <a:ext uri="{0D108BD9-81ED-4DB2-BD59-A6C34878D82A}">
                    <a16:rowId xmlns:a16="http://schemas.microsoft.com/office/drawing/2014/main" val="1463810120"/>
                  </a:ext>
                </a:extLst>
              </a:tr>
              <a:tr h="786588">
                <a:tc>
                  <a:txBody>
                    <a:bodyPr/>
                    <a:lstStyle/>
                    <a:p>
                      <a:r>
                        <a:rPr lang="en-US" dirty="0"/>
                        <a:t>JBC Responsibility</a:t>
                      </a:r>
                    </a:p>
                  </a:txBody>
                  <a:tcPr/>
                </a:tc>
                <a:tc>
                  <a:txBody>
                    <a:bodyPr/>
                    <a:lstStyle/>
                    <a:p>
                      <a:r>
                        <a:rPr lang="en-US" dirty="0"/>
                        <a:t>The JBC will be asked to vote on which finalist or finalists they would like to recommend moving forward so that union membership will have sufficient time to research disruption and provide union leadership their feedback and conduct a vote.  This timeline has been designed to provide a 60-day window for RSCCD employees to evaluate their options during the months of June and July 2026.</a:t>
                      </a:r>
                    </a:p>
                  </a:txBody>
                  <a:tcPr/>
                </a:tc>
                <a:extLst>
                  <a:ext uri="{0D108BD9-81ED-4DB2-BD59-A6C34878D82A}">
                    <a16:rowId xmlns:a16="http://schemas.microsoft.com/office/drawing/2014/main" val="2702885588"/>
                  </a:ext>
                </a:extLst>
              </a:tr>
            </a:tbl>
          </a:graphicData>
        </a:graphic>
      </p:graphicFrame>
      <p:sp>
        <p:nvSpPr>
          <p:cNvPr id="7" name="Content Placeholder 2">
            <a:extLst>
              <a:ext uri="{FF2B5EF4-FFF2-40B4-BE49-F238E27FC236}">
                <a16:creationId xmlns:a16="http://schemas.microsoft.com/office/drawing/2014/main" id="{A38F57CF-2204-8802-47A9-BDE31A802073}"/>
              </a:ext>
            </a:extLst>
          </p:cNvPr>
          <p:cNvSpPr txBox="1">
            <a:spLocks/>
          </p:cNvSpPr>
          <p:nvPr/>
        </p:nvSpPr>
        <p:spPr>
          <a:xfrm>
            <a:off x="438150" y="5634182"/>
            <a:ext cx="11315699" cy="47844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latin typeface="Arial" panose="020B0604020202020204" pitchFamily="34" charset="0"/>
            </a:endParaRPr>
          </a:p>
          <a:p>
            <a:pPr lvl="1"/>
            <a:endParaRPr lang="en-US" dirty="0">
              <a:latin typeface="Arial" panose="020B0604020202020204" pitchFamily="34" charset="0"/>
            </a:endParaRPr>
          </a:p>
          <a:p>
            <a:pPr marL="457200" lvl="1" indent="0">
              <a:buFont typeface="Arial" panose="020B0604020202020204" pitchFamily="34" charset="0"/>
              <a:buNone/>
            </a:pPr>
            <a:endParaRPr lang="en-US" dirty="0">
              <a:latin typeface="Arial" panose="020B0604020202020204" pitchFamily="34" charset="0"/>
            </a:endParaRPr>
          </a:p>
          <a:p>
            <a:pPr lvl="1"/>
            <a:endParaRPr lang="en-US" dirty="0">
              <a:latin typeface="Arial" panose="020B0604020202020204" pitchFamily="34" charset="0"/>
            </a:endParaRPr>
          </a:p>
        </p:txBody>
      </p:sp>
    </p:spTree>
    <p:extLst>
      <p:ext uri="{BB962C8B-B14F-4D97-AF65-F5344CB8AC3E}">
        <p14:creationId xmlns:p14="http://schemas.microsoft.com/office/powerpoint/2010/main" val="3421977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8BFC8-C943-7524-F921-6D3F1A14FCBE}"/>
              </a:ext>
            </a:extLst>
          </p:cNvPr>
          <p:cNvSpPr>
            <a:spLocks noGrp="1"/>
          </p:cNvSpPr>
          <p:nvPr>
            <p:ph type="title"/>
          </p:nvPr>
        </p:nvSpPr>
        <p:spPr/>
        <p:txBody>
          <a:bodyPr/>
          <a:lstStyle/>
          <a:p>
            <a:r>
              <a:rPr lang="en-US" dirty="0">
                <a:latin typeface="Arial" panose="020B0604020202020204" pitchFamily="34" charset="0"/>
              </a:rPr>
              <a:t>Agenda</a:t>
            </a:r>
          </a:p>
        </p:txBody>
      </p:sp>
      <p:graphicFrame>
        <p:nvGraphicFramePr>
          <p:cNvPr id="6" name="Content Placeholder 5">
            <a:extLst>
              <a:ext uri="{FF2B5EF4-FFF2-40B4-BE49-F238E27FC236}">
                <a16:creationId xmlns:a16="http://schemas.microsoft.com/office/drawing/2014/main" id="{8C48B1A5-6954-080F-2EF8-2CBCA6BA087A}"/>
              </a:ext>
            </a:extLst>
          </p:cNvPr>
          <p:cNvGraphicFramePr>
            <a:graphicFrameLocks noGrp="1"/>
          </p:cNvGraphicFramePr>
          <p:nvPr>
            <p:ph idx="1"/>
            <p:extLst>
              <p:ext uri="{D42A27DB-BD31-4B8C-83A1-F6EECF244321}">
                <p14:modId xmlns:p14="http://schemas.microsoft.com/office/powerpoint/2010/main" val="2942149446"/>
              </p:ext>
            </p:extLst>
          </p:nvPr>
        </p:nvGraphicFramePr>
        <p:xfrm>
          <a:off x="457200" y="1825625"/>
          <a:ext cx="11315700" cy="4108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0842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371F9-10EF-F906-C820-64B3339767E1}"/>
              </a:ext>
            </a:extLst>
          </p:cNvPr>
          <p:cNvSpPr>
            <a:spLocks noGrp="1"/>
          </p:cNvSpPr>
          <p:nvPr>
            <p:ph type="title"/>
          </p:nvPr>
        </p:nvSpPr>
        <p:spPr/>
        <p:txBody>
          <a:bodyPr/>
          <a:lstStyle/>
          <a:p>
            <a:r>
              <a:rPr lang="en-US" dirty="0">
                <a:latin typeface="Arial" panose="020B0604020202020204" pitchFamily="34" charset="0"/>
              </a:rPr>
              <a:t>JBC Meeting #5</a:t>
            </a:r>
            <a:endParaRPr lang="en-US" dirty="0"/>
          </a:p>
        </p:txBody>
      </p:sp>
      <p:graphicFrame>
        <p:nvGraphicFramePr>
          <p:cNvPr id="6" name="Table 6">
            <a:extLst>
              <a:ext uri="{FF2B5EF4-FFF2-40B4-BE49-F238E27FC236}">
                <a16:creationId xmlns:a16="http://schemas.microsoft.com/office/drawing/2014/main" id="{C43A424D-C032-387F-1795-E5C20D360C0B}"/>
              </a:ext>
            </a:extLst>
          </p:cNvPr>
          <p:cNvGraphicFramePr>
            <a:graphicFrameLocks noGrp="1"/>
          </p:cNvGraphicFramePr>
          <p:nvPr>
            <p:ph idx="1"/>
            <p:extLst>
              <p:ext uri="{D42A27DB-BD31-4B8C-83A1-F6EECF244321}">
                <p14:modId xmlns:p14="http://schemas.microsoft.com/office/powerpoint/2010/main" val="2709955681"/>
              </p:ext>
            </p:extLst>
          </p:nvPr>
        </p:nvGraphicFramePr>
        <p:xfrm>
          <a:off x="457200" y="1825625"/>
          <a:ext cx="11315700" cy="2940339"/>
        </p:xfrm>
        <a:graphic>
          <a:graphicData uri="http://schemas.openxmlformats.org/drawingml/2006/table">
            <a:tbl>
              <a:tblPr firstRow="1" bandRow="1">
                <a:tableStyleId>{5C22544A-7EE6-4342-B048-85BDC9FD1C3A}</a:tableStyleId>
              </a:tblPr>
              <a:tblGrid>
                <a:gridCol w="2387600">
                  <a:extLst>
                    <a:ext uri="{9D8B030D-6E8A-4147-A177-3AD203B41FA5}">
                      <a16:colId xmlns:a16="http://schemas.microsoft.com/office/drawing/2014/main" val="3181777327"/>
                    </a:ext>
                  </a:extLst>
                </a:gridCol>
                <a:gridCol w="8928100">
                  <a:extLst>
                    <a:ext uri="{9D8B030D-6E8A-4147-A177-3AD203B41FA5}">
                      <a16:colId xmlns:a16="http://schemas.microsoft.com/office/drawing/2014/main" val="1290735877"/>
                    </a:ext>
                  </a:extLst>
                </a:gridCol>
              </a:tblGrid>
              <a:tr h="455721">
                <a:tc>
                  <a:txBody>
                    <a:bodyPr/>
                    <a:lstStyle/>
                    <a:p>
                      <a:r>
                        <a:rPr lang="en-US" dirty="0"/>
                        <a:t>Item</a:t>
                      </a:r>
                    </a:p>
                  </a:txBody>
                  <a:tcPr/>
                </a:tc>
                <a:tc>
                  <a:txBody>
                    <a:bodyPr/>
                    <a:lstStyle/>
                    <a:p>
                      <a:r>
                        <a:rPr lang="en-US" dirty="0"/>
                        <a:t>Detail</a:t>
                      </a:r>
                    </a:p>
                  </a:txBody>
                  <a:tcPr/>
                </a:tc>
                <a:extLst>
                  <a:ext uri="{0D108BD9-81ED-4DB2-BD59-A6C34878D82A}">
                    <a16:rowId xmlns:a16="http://schemas.microsoft.com/office/drawing/2014/main" val="451750995"/>
                  </a:ext>
                </a:extLst>
              </a:tr>
              <a:tr h="455721">
                <a:tc>
                  <a:txBody>
                    <a:bodyPr/>
                    <a:lstStyle/>
                    <a:p>
                      <a:r>
                        <a:rPr lang="en-US" dirty="0"/>
                        <a:t>Purpose</a:t>
                      </a:r>
                    </a:p>
                  </a:txBody>
                  <a:tcPr/>
                </a:tc>
                <a:tc>
                  <a:txBody>
                    <a:bodyPr/>
                    <a:lstStyle/>
                    <a:p>
                      <a:r>
                        <a:rPr lang="en-US" dirty="0"/>
                        <a:t>Presentation of Fiscal Impact with Final Rates from Selected Finalists and ASCIP Renewal</a:t>
                      </a:r>
                    </a:p>
                  </a:txBody>
                  <a:tcPr/>
                </a:tc>
                <a:extLst>
                  <a:ext uri="{0D108BD9-81ED-4DB2-BD59-A6C34878D82A}">
                    <a16:rowId xmlns:a16="http://schemas.microsoft.com/office/drawing/2014/main" val="1707675671"/>
                  </a:ext>
                </a:extLst>
              </a:tr>
              <a:tr h="455721">
                <a:tc>
                  <a:txBody>
                    <a:bodyPr/>
                    <a:lstStyle/>
                    <a:p>
                      <a:r>
                        <a:rPr lang="en-US" dirty="0"/>
                        <a:t>Date</a:t>
                      </a:r>
                    </a:p>
                  </a:txBody>
                  <a:tcPr/>
                </a:tc>
                <a:tc>
                  <a:txBody>
                    <a:bodyPr/>
                    <a:lstStyle/>
                    <a:p>
                      <a:r>
                        <a:rPr lang="en-US" dirty="0"/>
                        <a:t>Late July 2026</a:t>
                      </a:r>
                    </a:p>
                  </a:txBody>
                  <a:tcPr/>
                </a:tc>
                <a:extLst>
                  <a:ext uri="{0D108BD9-81ED-4DB2-BD59-A6C34878D82A}">
                    <a16:rowId xmlns:a16="http://schemas.microsoft.com/office/drawing/2014/main" val="2654867346"/>
                  </a:ext>
                </a:extLst>
              </a:tr>
              <a:tr h="786588">
                <a:tc>
                  <a:txBody>
                    <a:bodyPr/>
                    <a:lstStyle/>
                    <a:p>
                      <a:r>
                        <a:rPr lang="en-US" dirty="0"/>
                        <a:t>Keenan Responsibility</a:t>
                      </a:r>
                    </a:p>
                  </a:txBody>
                  <a:tcPr/>
                </a:tc>
                <a:tc>
                  <a:txBody>
                    <a:bodyPr/>
                    <a:lstStyle/>
                    <a:p>
                      <a:r>
                        <a:rPr lang="en-US" dirty="0"/>
                        <a:t>Work with finalists to obtain final binding quotes and perform a fiscal comparison against the ASCIP Renewal to provide transparency and education on fiscal impacts</a:t>
                      </a:r>
                    </a:p>
                  </a:txBody>
                  <a:tcPr/>
                </a:tc>
                <a:extLst>
                  <a:ext uri="{0D108BD9-81ED-4DB2-BD59-A6C34878D82A}">
                    <a16:rowId xmlns:a16="http://schemas.microsoft.com/office/drawing/2014/main" val="1463810120"/>
                  </a:ext>
                </a:extLst>
              </a:tr>
              <a:tr h="786588">
                <a:tc>
                  <a:txBody>
                    <a:bodyPr/>
                    <a:lstStyle/>
                    <a:p>
                      <a:r>
                        <a:rPr lang="en-US" dirty="0"/>
                        <a:t>JBC Responsibility</a:t>
                      </a:r>
                    </a:p>
                  </a:txBody>
                  <a:tcPr/>
                </a:tc>
                <a:tc>
                  <a:txBody>
                    <a:bodyPr/>
                    <a:lstStyle/>
                    <a:p>
                      <a:r>
                        <a:rPr lang="en-US" dirty="0"/>
                        <a:t>No Action will be taken by JBC. This meeting is informational and designed to provide transparency and final confirmation of the fiscal impacts of RFP finalist market options.</a:t>
                      </a:r>
                    </a:p>
                  </a:txBody>
                  <a:tcPr/>
                </a:tc>
                <a:extLst>
                  <a:ext uri="{0D108BD9-81ED-4DB2-BD59-A6C34878D82A}">
                    <a16:rowId xmlns:a16="http://schemas.microsoft.com/office/drawing/2014/main" val="2702885588"/>
                  </a:ext>
                </a:extLst>
              </a:tr>
            </a:tbl>
          </a:graphicData>
        </a:graphic>
      </p:graphicFrame>
      <p:sp>
        <p:nvSpPr>
          <p:cNvPr id="7" name="Content Placeholder 2">
            <a:extLst>
              <a:ext uri="{FF2B5EF4-FFF2-40B4-BE49-F238E27FC236}">
                <a16:creationId xmlns:a16="http://schemas.microsoft.com/office/drawing/2014/main" id="{A38F57CF-2204-8802-47A9-BDE31A802073}"/>
              </a:ext>
            </a:extLst>
          </p:cNvPr>
          <p:cNvSpPr txBox="1">
            <a:spLocks/>
          </p:cNvSpPr>
          <p:nvPr/>
        </p:nvSpPr>
        <p:spPr>
          <a:xfrm>
            <a:off x="438150" y="5634182"/>
            <a:ext cx="11315699" cy="47844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latin typeface="Arial" panose="020B0604020202020204" pitchFamily="34" charset="0"/>
            </a:endParaRPr>
          </a:p>
          <a:p>
            <a:pPr lvl="1"/>
            <a:endParaRPr lang="en-US" dirty="0">
              <a:latin typeface="Arial" panose="020B0604020202020204" pitchFamily="34" charset="0"/>
            </a:endParaRPr>
          </a:p>
          <a:p>
            <a:pPr marL="457200" lvl="1" indent="0">
              <a:buFont typeface="Arial" panose="020B0604020202020204" pitchFamily="34" charset="0"/>
              <a:buNone/>
            </a:pPr>
            <a:endParaRPr lang="en-US" dirty="0">
              <a:latin typeface="Arial" panose="020B0604020202020204" pitchFamily="34" charset="0"/>
            </a:endParaRPr>
          </a:p>
          <a:p>
            <a:pPr lvl="1"/>
            <a:endParaRPr lang="en-US" dirty="0">
              <a:latin typeface="Arial" panose="020B0604020202020204" pitchFamily="34" charset="0"/>
            </a:endParaRPr>
          </a:p>
        </p:txBody>
      </p:sp>
    </p:spTree>
    <p:extLst>
      <p:ext uri="{BB962C8B-B14F-4D97-AF65-F5344CB8AC3E}">
        <p14:creationId xmlns:p14="http://schemas.microsoft.com/office/powerpoint/2010/main" val="2073630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371F9-10EF-F906-C820-64B3339767E1}"/>
              </a:ext>
            </a:extLst>
          </p:cNvPr>
          <p:cNvSpPr>
            <a:spLocks noGrp="1"/>
          </p:cNvSpPr>
          <p:nvPr>
            <p:ph type="title"/>
          </p:nvPr>
        </p:nvSpPr>
        <p:spPr/>
        <p:txBody>
          <a:bodyPr/>
          <a:lstStyle/>
          <a:p>
            <a:r>
              <a:rPr lang="en-US" dirty="0">
                <a:latin typeface="Arial" panose="020B0604020202020204" pitchFamily="34" charset="0"/>
              </a:rPr>
              <a:t>JBC Meeting #6</a:t>
            </a:r>
            <a:endParaRPr lang="en-US" dirty="0"/>
          </a:p>
        </p:txBody>
      </p:sp>
      <p:graphicFrame>
        <p:nvGraphicFramePr>
          <p:cNvPr id="6" name="Table 6">
            <a:extLst>
              <a:ext uri="{FF2B5EF4-FFF2-40B4-BE49-F238E27FC236}">
                <a16:creationId xmlns:a16="http://schemas.microsoft.com/office/drawing/2014/main" id="{C43A424D-C032-387F-1795-E5C20D360C0B}"/>
              </a:ext>
            </a:extLst>
          </p:cNvPr>
          <p:cNvGraphicFramePr>
            <a:graphicFrameLocks noGrp="1"/>
          </p:cNvGraphicFramePr>
          <p:nvPr>
            <p:ph idx="1"/>
            <p:extLst>
              <p:ext uri="{D42A27DB-BD31-4B8C-83A1-F6EECF244321}">
                <p14:modId xmlns:p14="http://schemas.microsoft.com/office/powerpoint/2010/main" val="3045017995"/>
              </p:ext>
            </p:extLst>
          </p:nvPr>
        </p:nvGraphicFramePr>
        <p:xfrm>
          <a:off x="457200" y="1825625"/>
          <a:ext cx="11315700" cy="2940339"/>
        </p:xfrm>
        <a:graphic>
          <a:graphicData uri="http://schemas.openxmlformats.org/drawingml/2006/table">
            <a:tbl>
              <a:tblPr firstRow="1" bandRow="1">
                <a:tableStyleId>{5C22544A-7EE6-4342-B048-85BDC9FD1C3A}</a:tableStyleId>
              </a:tblPr>
              <a:tblGrid>
                <a:gridCol w="2387600">
                  <a:extLst>
                    <a:ext uri="{9D8B030D-6E8A-4147-A177-3AD203B41FA5}">
                      <a16:colId xmlns:a16="http://schemas.microsoft.com/office/drawing/2014/main" val="3181777327"/>
                    </a:ext>
                  </a:extLst>
                </a:gridCol>
                <a:gridCol w="8928100">
                  <a:extLst>
                    <a:ext uri="{9D8B030D-6E8A-4147-A177-3AD203B41FA5}">
                      <a16:colId xmlns:a16="http://schemas.microsoft.com/office/drawing/2014/main" val="1290735877"/>
                    </a:ext>
                  </a:extLst>
                </a:gridCol>
              </a:tblGrid>
              <a:tr h="455721">
                <a:tc>
                  <a:txBody>
                    <a:bodyPr/>
                    <a:lstStyle/>
                    <a:p>
                      <a:r>
                        <a:rPr lang="en-US" dirty="0"/>
                        <a:t>Item</a:t>
                      </a:r>
                    </a:p>
                  </a:txBody>
                  <a:tcPr/>
                </a:tc>
                <a:tc>
                  <a:txBody>
                    <a:bodyPr/>
                    <a:lstStyle/>
                    <a:p>
                      <a:r>
                        <a:rPr lang="en-US" dirty="0"/>
                        <a:t>Detail</a:t>
                      </a:r>
                    </a:p>
                  </a:txBody>
                  <a:tcPr/>
                </a:tc>
                <a:extLst>
                  <a:ext uri="{0D108BD9-81ED-4DB2-BD59-A6C34878D82A}">
                    <a16:rowId xmlns:a16="http://schemas.microsoft.com/office/drawing/2014/main" val="451750995"/>
                  </a:ext>
                </a:extLst>
              </a:tr>
              <a:tr h="455721">
                <a:tc>
                  <a:txBody>
                    <a:bodyPr/>
                    <a:lstStyle/>
                    <a:p>
                      <a:r>
                        <a:rPr lang="en-US" dirty="0"/>
                        <a:t>Purpose</a:t>
                      </a:r>
                    </a:p>
                  </a:txBody>
                  <a:tcPr/>
                </a:tc>
                <a:tc>
                  <a:txBody>
                    <a:bodyPr/>
                    <a:lstStyle/>
                    <a:p>
                      <a:r>
                        <a:rPr lang="en-US" dirty="0"/>
                        <a:t>Vote by JBC on Recommendation to RSCCD Board</a:t>
                      </a:r>
                    </a:p>
                  </a:txBody>
                  <a:tcPr/>
                </a:tc>
                <a:extLst>
                  <a:ext uri="{0D108BD9-81ED-4DB2-BD59-A6C34878D82A}">
                    <a16:rowId xmlns:a16="http://schemas.microsoft.com/office/drawing/2014/main" val="1707675671"/>
                  </a:ext>
                </a:extLst>
              </a:tr>
              <a:tr h="455721">
                <a:tc>
                  <a:txBody>
                    <a:bodyPr/>
                    <a:lstStyle/>
                    <a:p>
                      <a:r>
                        <a:rPr lang="en-US" dirty="0"/>
                        <a:t>Date</a:t>
                      </a:r>
                    </a:p>
                  </a:txBody>
                  <a:tcPr/>
                </a:tc>
                <a:tc>
                  <a:txBody>
                    <a:bodyPr/>
                    <a:lstStyle/>
                    <a:p>
                      <a:r>
                        <a:rPr lang="en-US" dirty="0"/>
                        <a:t>Mid August 2026</a:t>
                      </a:r>
                    </a:p>
                  </a:txBody>
                  <a:tcPr/>
                </a:tc>
                <a:extLst>
                  <a:ext uri="{0D108BD9-81ED-4DB2-BD59-A6C34878D82A}">
                    <a16:rowId xmlns:a16="http://schemas.microsoft.com/office/drawing/2014/main" val="2654867346"/>
                  </a:ext>
                </a:extLst>
              </a:tr>
              <a:tr h="786588">
                <a:tc>
                  <a:txBody>
                    <a:bodyPr/>
                    <a:lstStyle/>
                    <a:p>
                      <a:r>
                        <a:rPr lang="en-US" dirty="0"/>
                        <a:t>Keenan Responsibility</a:t>
                      </a:r>
                    </a:p>
                  </a:txBody>
                  <a:tcPr/>
                </a:tc>
                <a:tc>
                  <a:txBody>
                    <a:bodyPr/>
                    <a:lstStyle/>
                    <a:p>
                      <a:r>
                        <a:rPr lang="en-US" dirty="0"/>
                        <a:t>Keenan will work with RSCCD HR Office to facilitate meeting for JBC membership to cast final votes on recommendation to be presented to RSCCD Board on September 14</a:t>
                      </a:r>
                      <a:r>
                        <a:rPr lang="en-US" baseline="30000" dirty="0"/>
                        <a:t>th</a:t>
                      </a:r>
                      <a:r>
                        <a:rPr lang="en-US" dirty="0"/>
                        <a:t>, 2026</a:t>
                      </a:r>
                    </a:p>
                  </a:txBody>
                  <a:tcPr/>
                </a:tc>
                <a:extLst>
                  <a:ext uri="{0D108BD9-81ED-4DB2-BD59-A6C34878D82A}">
                    <a16:rowId xmlns:a16="http://schemas.microsoft.com/office/drawing/2014/main" val="1463810120"/>
                  </a:ext>
                </a:extLst>
              </a:tr>
              <a:tr h="786588">
                <a:tc>
                  <a:txBody>
                    <a:bodyPr/>
                    <a:lstStyle/>
                    <a:p>
                      <a:r>
                        <a:rPr lang="en-US" dirty="0"/>
                        <a:t>JBC Responsibility</a:t>
                      </a:r>
                    </a:p>
                  </a:txBody>
                  <a:tcPr/>
                </a:tc>
                <a:tc>
                  <a:txBody>
                    <a:bodyPr/>
                    <a:lstStyle/>
                    <a:p>
                      <a:r>
                        <a:rPr lang="en-US" dirty="0"/>
                        <a:t>The JBC will be asked to cast their votes on the JBC recommendation to the RSCCD Chancellor </a:t>
                      </a:r>
                    </a:p>
                  </a:txBody>
                  <a:tcPr/>
                </a:tc>
                <a:extLst>
                  <a:ext uri="{0D108BD9-81ED-4DB2-BD59-A6C34878D82A}">
                    <a16:rowId xmlns:a16="http://schemas.microsoft.com/office/drawing/2014/main" val="2702885588"/>
                  </a:ext>
                </a:extLst>
              </a:tr>
            </a:tbl>
          </a:graphicData>
        </a:graphic>
      </p:graphicFrame>
      <p:sp>
        <p:nvSpPr>
          <p:cNvPr id="7" name="Content Placeholder 2">
            <a:extLst>
              <a:ext uri="{FF2B5EF4-FFF2-40B4-BE49-F238E27FC236}">
                <a16:creationId xmlns:a16="http://schemas.microsoft.com/office/drawing/2014/main" id="{A38F57CF-2204-8802-47A9-BDE31A802073}"/>
              </a:ext>
            </a:extLst>
          </p:cNvPr>
          <p:cNvSpPr txBox="1">
            <a:spLocks/>
          </p:cNvSpPr>
          <p:nvPr/>
        </p:nvSpPr>
        <p:spPr>
          <a:xfrm>
            <a:off x="438150" y="5634182"/>
            <a:ext cx="11315699" cy="47844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latin typeface="Arial" panose="020B0604020202020204" pitchFamily="34" charset="0"/>
            </a:endParaRPr>
          </a:p>
          <a:p>
            <a:pPr lvl="1"/>
            <a:endParaRPr lang="en-US" dirty="0">
              <a:latin typeface="Arial" panose="020B0604020202020204" pitchFamily="34" charset="0"/>
            </a:endParaRPr>
          </a:p>
          <a:p>
            <a:pPr marL="457200" lvl="1" indent="0">
              <a:buFont typeface="Arial" panose="020B0604020202020204" pitchFamily="34" charset="0"/>
              <a:buNone/>
            </a:pPr>
            <a:endParaRPr lang="en-US" dirty="0">
              <a:latin typeface="Arial" panose="020B0604020202020204" pitchFamily="34" charset="0"/>
            </a:endParaRPr>
          </a:p>
          <a:p>
            <a:pPr lvl="1"/>
            <a:endParaRPr lang="en-US" dirty="0">
              <a:latin typeface="Arial" panose="020B0604020202020204" pitchFamily="34" charset="0"/>
            </a:endParaRPr>
          </a:p>
        </p:txBody>
      </p:sp>
    </p:spTree>
    <p:extLst>
      <p:ext uri="{BB962C8B-B14F-4D97-AF65-F5344CB8AC3E}">
        <p14:creationId xmlns:p14="http://schemas.microsoft.com/office/powerpoint/2010/main" val="3085727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189AB-9555-4F5C-42E7-461BCE2529E6}"/>
              </a:ext>
            </a:extLst>
          </p:cNvPr>
          <p:cNvSpPr>
            <a:spLocks noGrp="1"/>
          </p:cNvSpPr>
          <p:nvPr>
            <p:ph type="title"/>
          </p:nvPr>
        </p:nvSpPr>
        <p:spPr/>
        <p:txBody>
          <a:bodyPr/>
          <a:lstStyle/>
          <a:p>
            <a:r>
              <a:rPr lang="en-US" dirty="0">
                <a:latin typeface="Arial" panose="020B0604020202020204" pitchFamily="34" charset="0"/>
              </a:rPr>
              <a:t>Additional Timeline Details</a:t>
            </a:r>
          </a:p>
        </p:txBody>
      </p:sp>
      <p:sp>
        <p:nvSpPr>
          <p:cNvPr id="3" name="Content Placeholder 2">
            <a:extLst>
              <a:ext uri="{FF2B5EF4-FFF2-40B4-BE49-F238E27FC236}">
                <a16:creationId xmlns:a16="http://schemas.microsoft.com/office/drawing/2014/main" id="{54EBEDD0-1C5A-5FE8-A9FA-734380151E6A}"/>
              </a:ext>
            </a:extLst>
          </p:cNvPr>
          <p:cNvSpPr>
            <a:spLocks noGrp="1"/>
          </p:cNvSpPr>
          <p:nvPr>
            <p:ph idx="1"/>
          </p:nvPr>
        </p:nvSpPr>
        <p:spPr/>
        <p:txBody>
          <a:bodyPr>
            <a:normAutofit/>
          </a:bodyPr>
          <a:lstStyle/>
          <a:p>
            <a:r>
              <a:rPr lang="en-US" sz="2000" dirty="0">
                <a:latin typeface="Arial" panose="020B0604020202020204" pitchFamily="34" charset="0"/>
              </a:rPr>
              <a:t>September 14</a:t>
            </a:r>
            <a:r>
              <a:rPr lang="en-US" sz="2000" baseline="30000" dirty="0">
                <a:latin typeface="Arial" panose="020B0604020202020204" pitchFamily="34" charset="0"/>
              </a:rPr>
              <a:t>th</a:t>
            </a:r>
            <a:r>
              <a:rPr lang="en-US" sz="2000" dirty="0">
                <a:latin typeface="Arial" panose="020B0604020202020204" pitchFamily="34" charset="0"/>
              </a:rPr>
              <a:t>, 2026</a:t>
            </a:r>
          </a:p>
          <a:p>
            <a:pPr lvl="1"/>
            <a:r>
              <a:rPr lang="en-US" sz="1600" dirty="0">
                <a:latin typeface="Arial" panose="020B0604020202020204" pitchFamily="34" charset="0"/>
              </a:rPr>
              <a:t>Board Meeting identified for Board Vote on 2026 Medical Marketing </a:t>
            </a:r>
            <a:endParaRPr lang="en-US" sz="1600" baseline="30000" dirty="0">
              <a:latin typeface="Arial" panose="020B0604020202020204" pitchFamily="34" charset="0"/>
            </a:endParaRPr>
          </a:p>
          <a:p>
            <a:r>
              <a:rPr lang="en-US" sz="2000" dirty="0">
                <a:latin typeface="Arial" panose="020B0604020202020204" pitchFamily="34" charset="0"/>
              </a:rPr>
              <a:t>Mid - September 2026</a:t>
            </a:r>
          </a:p>
          <a:p>
            <a:pPr marL="457200" lvl="1">
              <a:spcBef>
                <a:spcPts val="0"/>
              </a:spcBef>
            </a:pPr>
            <a:r>
              <a:rPr lang="en-US" sz="1600" dirty="0">
                <a:effectLst/>
                <a:latin typeface="Arial" panose="020B0604020202020204" pitchFamily="34" charset="0"/>
                <a:ea typeface="Calibri" panose="020F0502020204030204" pitchFamily="34" charset="0"/>
              </a:rPr>
              <a:t>Finalize Renewal/Transition</a:t>
            </a:r>
          </a:p>
          <a:p>
            <a:pPr marL="457200" lvl="1">
              <a:spcBef>
                <a:spcPts val="0"/>
              </a:spcBef>
            </a:pPr>
            <a:r>
              <a:rPr lang="en-US" sz="1600" dirty="0">
                <a:effectLst/>
                <a:latin typeface="Arial" panose="020B0604020202020204" pitchFamily="34" charset="0"/>
                <a:ea typeface="Calibri" panose="020F0502020204030204" pitchFamily="34" charset="0"/>
              </a:rPr>
              <a:t>ASCIP Notice of Withdrawal Deadline (9/30/26)</a:t>
            </a:r>
          </a:p>
          <a:p>
            <a:pPr marL="457200" lvl="1">
              <a:spcBef>
                <a:spcPts val="0"/>
              </a:spcBef>
            </a:pPr>
            <a:r>
              <a:rPr lang="en-US" sz="1600" dirty="0">
                <a:effectLst/>
                <a:latin typeface="Arial" panose="020B0604020202020204" pitchFamily="34" charset="0"/>
                <a:ea typeface="Calibri" panose="020F0502020204030204" pitchFamily="34" charset="0"/>
              </a:rPr>
              <a:t>Implementation of New Plans</a:t>
            </a:r>
          </a:p>
          <a:p>
            <a:pPr marL="457200" lvl="1">
              <a:spcBef>
                <a:spcPts val="0"/>
              </a:spcBef>
            </a:pPr>
            <a:r>
              <a:rPr lang="en-US" sz="1600" dirty="0">
                <a:effectLst/>
                <a:latin typeface="Arial" panose="020B0604020202020204" pitchFamily="34" charset="0"/>
                <a:ea typeface="Calibri" panose="020F0502020204030204" pitchFamily="34" charset="0"/>
              </a:rPr>
              <a:t>Preparation for Open Enrollment</a:t>
            </a:r>
          </a:p>
          <a:p>
            <a:r>
              <a:rPr lang="en-US" sz="2000" dirty="0">
                <a:effectLst/>
                <a:latin typeface="Arial" panose="020B0604020202020204" pitchFamily="34" charset="0"/>
                <a:ea typeface="Calibri" panose="020F0502020204030204" pitchFamily="34" charset="0"/>
              </a:rPr>
              <a:t>October 2026: Open Enrollment</a:t>
            </a:r>
          </a:p>
          <a:p>
            <a:r>
              <a:rPr lang="en-US" sz="2000" dirty="0">
                <a:latin typeface="Arial" panose="020B0604020202020204" pitchFamily="34" charset="0"/>
              </a:rPr>
              <a:t>December 2026: Confirm Carriers Have Received EDI File with Enrollment</a:t>
            </a:r>
            <a:endParaRPr lang="en-US" sz="2000" baseline="30000" dirty="0">
              <a:latin typeface="Arial" panose="020B0604020202020204" pitchFamily="34" charset="0"/>
            </a:endParaRPr>
          </a:p>
          <a:p>
            <a:r>
              <a:rPr lang="en-US" sz="2000" dirty="0">
                <a:latin typeface="Arial" panose="020B0604020202020204" pitchFamily="34" charset="0"/>
              </a:rPr>
              <a:t>January 2027: New Plan Year Begins</a:t>
            </a:r>
            <a:endParaRPr lang="en-US" sz="2000" baseline="30000" dirty="0">
              <a:latin typeface="Arial" panose="020B0604020202020204" pitchFamily="34" charset="0"/>
            </a:endParaRPr>
          </a:p>
          <a:p>
            <a:pPr marL="228600" lvl="1" indent="0">
              <a:spcBef>
                <a:spcPts val="0"/>
              </a:spcBef>
              <a:buNone/>
            </a:pPr>
            <a:endParaRPr lang="en-US" sz="20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4234311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6CEA72-6EDE-4B78-87F4-07ECDEA8C04F}"/>
              </a:ext>
            </a:extLst>
          </p:cNvPr>
          <p:cNvSpPr>
            <a:spLocks noGrp="1"/>
          </p:cNvSpPr>
          <p:nvPr>
            <p:ph type="title"/>
          </p:nvPr>
        </p:nvSpPr>
        <p:spPr>
          <a:xfrm>
            <a:off x="528637" y="3026807"/>
            <a:ext cx="11134725" cy="1371600"/>
          </a:xfrm>
        </p:spPr>
        <p:txBody>
          <a:bodyPr/>
          <a:lstStyle/>
          <a:p>
            <a:r>
              <a:rPr lang="en-US"/>
              <a:t>Questions?</a:t>
            </a:r>
          </a:p>
        </p:txBody>
      </p:sp>
    </p:spTree>
    <p:extLst>
      <p:ext uri="{BB962C8B-B14F-4D97-AF65-F5344CB8AC3E}">
        <p14:creationId xmlns:p14="http://schemas.microsoft.com/office/powerpoint/2010/main" val="311666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0A02B-E141-5408-ABBE-0BF654AC8A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540A97-F666-8042-B83E-E84D403C5091}"/>
              </a:ext>
            </a:extLst>
          </p:cNvPr>
          <p:cNvSpPr>
            <a:spLocks noGrp="1"/>
          </p:cNvSpPr>
          <p:nvPr>
            <p:ph type="title"/>
          </p:nvPr>
        </p:nvSpPr>
        <p:spPr>
          <a:xfrm>
            <a:off x="457200" y="2362200"/>
            <a:ext cx="11441017" cy="1371600"/>
          </a:xfrm>
        </p:spPr>
        <p:txBody>
          <a:bodyPr/>
          <a:lstStyle/>
          <a:p>
            <a:pPr lvl="0"/>
            <a:r>
              <a:rPr lang="en-US" dirty="0"/>
              <a:t>Update on Medical</a:t>
            </a:r>
            <a:br>
              <a:rPr lang="en-US" dirty="0"/>
            </a:br>
            <a:r>
              <a:rPr lang="en-US" dirty="0"/>
              <a:t>Marketing Review Process</a:t>
            </a:r>
          </a:p>
        </p:txBody>
      </p:sp>
    </p:spTree>
    <p:extLst>
      <p:ext uri="{BB962C8B-B14F-4D97-AF65-F5344CB8AC3E}">
        <p14:creationId xmlns:p14="http://schemas.microsoft.com/office/powerpoint/2010/main" val="2891025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3F72E-2B29-0B4C-2B44-6DAFE32A8A60}"/>
              </a:ext>
            </a:extLst>
          </p:cNvPr>
          <p:cNvSpPr>
            <a:spLocks noGrp="1"/>
          </p:cNvSpPr>
          <p:nvPr>
            <p:ph type="title"/>
          </p:nvPr>
        </p:nvSpPr>
        <p:spPr/>
        <p:txBody>
          <a:bodyPr/>
          <a:lstStyle/>
          <a:p>
            <a:r>
              <a:rPr lang="en-US" dirty="0">
                <a:latin typeface="Arial" panose="020B0604020202020204" pitchFamily="34" charset="0"/>
              </a:rPr>
              <a:t>Medical Marketing Timeline </a:t>
            </a:r>
          </a:p>
        </p:txBody>
      </p:sp>
      <p:pic>
        <p:nvPicPr>
          <p:cNvPr id="5" name="Content Placeholder 4">
            <a:extLst>
              <a:ext uri="{FF2B5EF4-FFF2-40B4-BE49-F238E27FC236}">
                <a16:creationId xmlns:a16="http://schemas.microsoft.com/office/drawing/2014/main" id="{F1A17675-BEB2-2A9E-B32F-E55892251B1A}"/>
              </a:ext>
            </a:extLst>
          </p:cNvPr>
          <p:cNvPicPr>
            <a:picLocks noGrp="1" noChangeAspect="1"/>
          </p:cNvPicPr>
          <p:nvPr>
            <p:ph idx="1"/>
          </p:nvPr>
        </p:nvPicPr>
        <p:blipFill>
          <a:blip r:embed="rId2"/>
          <a:stretch>
            <a:fillRect/>
          </a:stretch>
        </p:blipFill>
        <p:spPr>
          <a:xfrm>
            <a:off x="3112915" y="1825625"/>
            <a:ext cx="6004270" cy="4108450"/>
          </a:xfrm>
          <a:prstGeom prst="rect">
            <a:avLst/>
          </a:prstGeom>
        </p:spPr>
      </p:pic>
      <p:sp>
        <p:nvSpPr>
          <p:cNvPr id="8" name="TextBox 7">
            <a:extLst>
              <a:ext uri="{FF2B5EF4-FFF2-40B4-BE49-F238E27FC236}">
                <a16:creationId xmlns:a16="http://schemas.microsoft.com/office/drawing/2014/main" id="{95C4C430-EFD9-67B5-E6E7-A81BC97026BA}"/>
              </a:ext>
            </a:extLst>
          </p:cNvPr>
          <p:cNvSpPr txBox="1"/>
          <p:nvPr/>
        </p:nvSpPr>
        <p:spPr>
          <a:xfrm>
            <a:off x="1964987" y="1565074"/>
            <a:ext cx="2529430" cy="120032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February 12, 2026</a:t>
            </a:r>
          </a:p>
          <a:p>
            <a:r>
              <a:rPr lang="en-US" sz="1200" dirty="0">
                <a:latin typeface="Arial" panose="020B0604020202020204" pitchFamily="34" charset="0"/>
                <a:cs typeface="Arial" panose="020B0604020202020204" pitchFamily="34" charset="0"/>
              </a:rPr>
              <a:t>JBC Meeting #1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Overview of Marketing &amp; Timeline</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Schedule JBC #2</a:t>
            </a:r>
          </a:p>
          <a:p>
            <a:endParaRPr lang="en-US" sz="12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2D33F5B-F063-BF70-BE77-8691B008D6C6}"/>
              </a:ext>
            </a:extLst>
          </p:cNvPr>
          <p:cNvSpPr txBox="1"/>
          <p:nvPr/>
        </p:nvSpPr>
        <p:spPr>
          <a:xfrm>
            <a:off x="8067675" y="1699739"/>
            <a:ext cx="2197434" cy="830997"/>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March/April 2026</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RFP Released March 16th</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Work with Carrier/Pools Markets to Finalize Quotes </a:t>
            </a:r>
          </a:p>
        </p:txBody>
      </p:sp>
      <p:sp>
        <p:nvSpPr>
          <p:cNvPr id="10" name="TextBox 9">
            <a:extLst>
              <a:ext uri="{FF2B5EF4-FFF2-40B4-BE49-F238E27FC236}">
                <a16:creationId xmlns:a16="http://schemas.microsoft.com/office/drawing/2014/main" id="{28C6D81D-1CAA-DACE-E409-64EEA7F4FFC4}"/>
              </a:ext>
            </a:extLst>
          </p:cNvPr>
          <p:cNvSpPr txBox="1"/>
          <p:nvPr/>
        </p:nvSpPr>
        <p:spPr>
          <a:xfrm>
            <a:off x="9000394" y="3344947"/>
            <a:ext cx="2529430" cy="1046440"/>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Mid - April 2026</a:t>
            </a:r>
          </a:p>
          <a:p>
            <a:pPr marL="0" marR="0">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Proposals Due with Illustrative Rates</a:t>
            </a:r>
          </a:p>
          <a:p>
            <a:pPr marL="171450" marR="0" indent="-171450">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Review &amp; Analyze All Proposals (Keenan)</a:t>
            </a:r>
            <a:endParaRPr lang="en-US" sz="12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1EB66836-BF1C-6F8C-9C15-0C8585FF2A7D}"/>
              </a:ext>
            </a:extLst>
          </p:cNvPr>
          <p:cNvSpPr txBox="1"/>
          <p:nvPr/>
        </p:nvSpPr>
        <p:spPr>
          <a:xfrm>
            <a:off x="2933700" y="2948704"/>
            <a:ext cx="2686050" cy="1154162"/>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May 7, 2026</a:t>
            </a:r>
          </a:p>
          <a:p>
            <a:pPr marL="0" marR="0">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JBC Meeting #3</a:t>
            </a:r>
          </a:p>
          <a:p>
            <a:pPr marL="0" marR="0">
              <a:spcBef>
                <a:spcPts val="0"/>
              </a:spcBef>
              <a:spcAft>
                <a:spcPts val="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May 21, 2026 – May 2026</a:t>
            </a:r>
          </a:p>
          <a:p>
            <a:pPr marL="0" marR="0">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JBC Meeting #4</a:t>
            </a:r>
          </a:p>
          <a:p>
            <a:pPr marL="0" marR="0">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Fi</a:t>
            </a:r>
            <a:r>
              <a:rPr lang="en-US" sz="1100" dirty="0">
                <a:latin typeface="Arial" panose="020B0604020202020204" pitchFamily="34" charset="0"/>
                <a:ea typeface="Calibri" panose="020F0502020204030204" pitchFamily="34" charset="0"/>
                <a:cs typeface="Arial" panose="020B0604020202020204" pitchFamily="34" charset="0"/>
              </a:rPr>
              <a:t>nalist Interviews</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F68541A8-1CBE-F54C-0205-12E0CF748879}"/>
              </a:ext>
            </a:extLst>
          </p:cNvPr>
          <p:cNvSpPr txBox="1"/>
          <p:nvPr/>
        </p:nvSpPr>
        <p:spPr>
          <a:xfrm>
            <a:off x="1435188" y="5410300"/>
            <a:ext cx="3155285" cy="830997"/>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Late July 2026</a:t>
            </a:r>
          </a:p>
          <a:p>
            <a:r>
              <a:rPr lang="en-US" sz="1200" dirty="0">
                <a:latin typeface="Arial" panose="020B0604020202020204" pitchFamily="34" charset="0"/>
                <a:ea typeface="Calibri" panose="020F0502020204030204" pitchFamily="34" charset="0"/>
                <a:cs typeface="Arial" panose="020B0604020202020204" pitchFamily="34" charset="0"/>
              </a:rPr>
              <a:t>JBC Meeting #5</a:t>
            </a:r>
          </a:p>
          <a:p>
            <a:pPr marL="171450" indent="-171450">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Allow membership to research</a:t>
            </a:r>
          </a:p>
          <a:p>
            <a:pPr marL="171450" indent="-171450">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Finalize Rates for Carriers/Pools</a:t>
            </a:r>
          </a:p>
        </p:txBody>
      </p:sp>
      <p:sp>
        <p:nvSpPr>
          <p:cNvPr id="14" name="TextBox 13">
            <a:extLst>
              <a:ext uri="{FF2B5EF4-FFF2-40B4-BE49-F238E27FC236}">
                <a16:creationId xmlns:a16="http://schemas.microsoft.com/office/drawing/2014/main" id="{4430B78C-3097-DC89-689B-8944B23C809F}"/>
              </a:ext>
            </a:extLst>
          </p:cNvPr>
          <p:cNvSpPr txBox="1"/>
          <p:nvPr/>
        </p:nvSpPr>
        <p:spPr>
          <a:xfrm>
            <a:off x="8265478" y="4733926"/>
            <a:ext cx="2974022" cy="1569660"/>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Mid - August 2026</a:t>
            </a:r>
          </a:p>
          <a:p>
            <a:r>
              <a:rPr lang="en-US" sz="1200" dirty="0">
                <a:effectLst/>
                <a:latin typeface="Arial" panose="020B0604020202020204" pitchFamily="34" charset="0"/>
                <a:ea typeface="Calibri" panose="020F0502020204030204" pitchFamily="34" charset="0"/>
                <a:cs typeface="Arial" panose="020B0604020202020204" pitchFamily="34" charset="0"/>
              </a:rPr>
              <a:t>JBC Meeting #6</a:t>
            </a:r>
          </a:p>
          <a:p>
            <a:r>
              <a:rPr lang="en-US" sz="1200" dirty="0">
                <a:latin typeface="Arial" panose="020B0604020202020204" pitchFamily="34" charset="0"/>
                <a:ea typeface="Calibri" panose="020F0502020204030204" pitchFamily="34" charset="0"/>
                <a:cs typeface="Arial" panose="020B0604020202020204" pitchFamily="34" charset="0"/>
              </a:rPr>
              <a:t>JBC to cast vote on JBC recommendation to the Chancellor</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Early &amp; Late – September 2026</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Board Decision – September 14</a:t>
            </a:r>
            <a:r>
              <a:rPr lang="en-US" sz="1200" baseline="30000" dirty="0">
                <a:latin typeface="Arial" panose="020B0604020202020204" pitchFamily="34" charset="0"/>
                <a:cs typeface="Arial" panose="020B0604020202020204" pitchFamily="34" charset="0"/>
              </a:rPr>
              <a:t>th</a:t>
            </a:r>
            <a:r>
              <a:rPr lang="en-US" sz="12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Finalize Renewal/Transition</a:t>
            </a:r>
          </a:p>
        </p:txBody>
      </p:sp>
      <p:sp>
        <p:nvSpPr>
          <p:cNvPr id="3" name="TextBox 2">
            <a:extLst>
              <a:ext uri="{FF2B5EF4-FFF2-40B4-BE49-F238E27FC236}">
                <a16:creationId xmlns:a16="http://schemas.microsoft.com/office/drawing/2014/main" id="{11BB26DE-E7FA-B4E8-1211-C1DFEB3465F2}"/>
              </a:ext>
            </a:extLst>
          </p:cNvPr>
          <p:cNvSpPr txBox="1"/>
          <p:nvPr/>
        </p:nvSpPr>
        <p:spPr>
          <a:xfrm>
            <a:off x="9000394" y="2690336"/>
            <a:ext cx="1941340" cy="738664"/>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April 2, 2026</a:t>
            </a:r>
          </a:p>
          <a:p>
            <a:r>
              <a:rPr lang="en-US" sz="1200" dirty="0">
                <a:latin typeface="Arial" panose="020B0604020202020204" pitchFamily="34" charset="0"/>
                <a:ea typeface="Calibri" panose="020F0502020204030204" pitchFamily="34" charset="0"/>
                <a:cs typeface="Arial" panose="020B0604020202020204" pitchFamily="34" charset="0"/>
              </a:rPr>
              <a:t>JBC Meeting #2</a:t>
            </a:r>
          </a:p>
          <a:p>
            <a:endParaRPr lang="en-US" dirty="0"/>
          </a:p>
        </p:txBody>
      </p:sp>
    </p:spTree>
    <p:extLst>
      <p:ext uri="{BB962C8B-B14F-4D97-AF65-F5344CB8AC3E}">
        <p14:creationId xmlns:p14="http://schemas.microsoft.com/office/powerpoint/2010/main" val="482504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8A0DA-53B1-38EA-AF38-A8A75F698E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5DB7C9-B96D-681E-5DF7-CA0C3441DCC3}"/>
              </a:ext>
            </a:extLst>
          </p:cNvPr>
          <p:cNvSpPr>
            <a:spLocks noGrp="1"/>
          </p:cNvSpPr>
          <p:nvPr>
            <p:ph type="title"/>
          </p:nvPr>
        </p:nvSpPr>
        <p:spPr/>
        <p:txBody>
          <a:bodyPr>
            <a:normAutofit/>
          </a:bodyPr>
          <a:lstStyle/>
          <a:p>
            <a:r>
              <a:rPr lang="en-US" dirty="0">
                <a:latin typeface="Arial" panose="020B0604020202020204" pitchFamily="34" charset="0"/>
              </a:rPr>
              <a:t>Update on Medical Marketing Review Process</a:t>
            </a:r>
            <a:endParaRPr lang="en-US" dirty="0"/>
          </a:p>
        </p:txBody>
      </p:sp>
      <p:sp>
        <p:nvSpPr>
          <p:cNvPr id="7" name="Content Placeholder 2">
            <a:extLst>
              <a:ext uri="{FF2B5EF4-FFF2-40B4-BE49-F238E27FC236}">
                <a16:creationId xmlns:a16="http://schemas.microsoft.com/office/drawing/2014/main" id="{A454F5E7-FBB3-ED3D-F86E-A77A235A515B}"/>
              </a:ext>
            </a:extLst>
          </p:cNvPr>
          <p:cNvSpPr txBox="1">
            <a:spLocks/>
          </p:cNvSpPr>
          <p:nvPr/>
        </p:nvSpPr>
        <p:spPr>
          <a:xfrm>
            <a:off x="438150" y="5634182"/>
            <a:ext cx="11315699" cy="47844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latin typeface="Arial" panose="020B0604020202020204" pitchFamily="34" charset="0"/>
            </a:endParaRPr>
          </a:p>
          <a:p>
            <a:pPr lvl="1"/>
            <a:endParaRPr lang="en-US" dirty="0">
              <a:latin typeface="Arial" panose="020B0604020202020204" pitchFamily="34" charset="0"/>
            </a:endParaRPr>
          </a:p>
          <a:p>
            <a:pPr marL="457200" lvl="1" indent="0">
              <a:buFont typeface="Arial" panose="020B0604020202020204" pitchFamily="34" charset="0"/>
              <a:buNone/>
            </a:pPr>
            <a:endParaRPr lang="en-US" dirty="0">
              <a:latin typeface="Arial" panose="020B0604020202020204" pitchFamily="34" charset="0"/>
            </a:endParaRPr>
          </a:p>
          <a:p>
            <a:pPr lvl="1"/>
            <a:endParaRPr lang="en-US" dirty="0">
              <a:latin typeface="Arial" panose="020B0604020202020204" pitchFamily="34" charset="0"/>
            </a:endParaRPr>
          </a:p>
        </p:txBody>
      </p:sp>
      <p:sp>
        <p:nvSpPr>
          <p:cNvPr id="4" name="Content Placeholder 3">
            <a:extLst>
              <a:ext uri="{FF2B5EF4-FFF2-40B4-BE49-F238E27FC236}">
                <a16:creationId xmlns:a16="http://schemas.microsoft.com/office/drawing/2014/main" id="{A7BFC59B-83D6-D3D4-DD76-2ACE86943CEB}"/>
              </a:ext>
            </a:extLst>
          </p:cNvPr>
          <p:cNvSpPr>
            <a:spLocks noGrp="1"/>
          </p:cNvSpPr>
          <p:nvPr>
            <p:ph idx="1"/>
          </p:nvPr>
        </p:nvSpPr>
        <p:spPr>
          <a:xfrm>
            <a:off x="457199" y="1793416"/>
            <a:ext cx="11315699" cy="4108450"/>
          </a:xfrm>
        </p:spPr>
        <p:txBody>
          <a:bodyPr/>
          <a:lstStyle/>
          <a:p>
            <a:r>
              <a:rPr lang="en-US" dirty="0"/>
              <a:t>Prepare the committee for the upcoming May 7 and May 21 medical marketing review meetings</a:t>
            </a:r>
          </a:p>
          <a:p>
            <a:r>
              <a:rPr lang="en-US" dirty="0"/>
              <a:t>Review what to expect during both May meetings</a:t>
            </a:r>
          </a:p>
          <a:p>
            <a:r>
              <a:rPr lang="en-US" dirty="0"/>
              <a:t>Walk through how the May meetings will be structured</a:t>
            </a:r>
          </a:p>
          <a:p>
            <a:r>
              <a:rPr lang="en-US" dirty="0"/>
              <a:t>Confirm expected timing for Townhall date announcements</a:t>
            </a:r>
          </a:p>
          <a:p>
            <a:r>
              <a:rPr lang="en-US" dirty="0"/>
              <a:t>Discuss the purpose and structure of the employee Townhalls</a:t>
            </a:r>
          </a:p>
          <a:p>
            <a:r>
              <a:rPr lang="en-US" dirty="0"/>
              <a:t>Provide an in-depth review of disruption analysis and continuity of care considerations</a:t>
            </a:r>
          </a:p>
          <a:p>
            <a:endParaRPr lang="en-US" dirty="0"/>
          </a:p>
          <a:p>
            <a:endParaRPr lang="en-US" dirty="0"/>
          </a:p>
          <a:p>
            <a:endParaRPr lang="en-US" dirty="0"/>
          </a:p>
        </p:txBody>
      </p:sp>
    </p:spTree>
    <p:extLst>
      <p:ext uri="{BB962C8B-B14F-4D97-AF65-F5344CB8AC3E}">
        <p14:creationId xmlns:p14="http://schemas.microsoft.com/office/powerpoint/2010/main" val="2389753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89EA7-DBA3-650F-45D0-7ECF0147C256}"/>
              </a:ext>
            </a:extLst>
          </p:cNvPr>
          <p:cNvSpPr>
            <a:spLocks noGrp="1"/>
          </p:cNvSpPr>
          <p:nvPr>
            <p:ph type="title"/>
          </p:nvPr>
        </p:nvSpPr>
        <p:spPr/>
        <p:txBody>
          <a:bodyPr>
            <a:normAutofit/>
          </a:bodyPr>
          <a:lstStyle/>
          <a:p>
            <a:r>
              <a:rPr lang="en-US" dirty="0"/>
              <a:t>What to expect during the May 7</a:t>
            </a:r>
            <a:r>
              <a:rPr lang="en-US" baseline="30000" dirty="0"/>
              <a:t>th</a:t>
            </a:r>
            <a:r>
              <a:rPr lang="en-US" dirty="0"/>
              <a:t> meeting</a:t>
            </a:r>
          </a:p>
        </p:txBody>
      </p:sp>
      <p:sp>
        <p:nvSpPr>
          <p:cNvPr id="3" name="Content Placeholder 2">
            <a:extLst>
              <a:ext uri="{FF2B5EF4-FFF2-40B4-BE49-F238E27FC236}">
                <a16:creationId xmlns:a16="http://schemas.microsoft.com/office/drawing/2014/main" id="{906750BA-5DCC-2FF1-1018-C41F5FB9F302}"/>
              </a:ext>
            </a:extLst>
          </p:cNvPr>
          <p:cNvSpPr>
            <a:spLocks noGrp="1"/>
          </p:cNvSpPr>
          <p:nvPr>
            <p:ph idx="1"/>
          </p:nvPr>
        </p:nvSpPr>
        <p:spPr/>
        <p:txBody>
          <a:bodyPr/>
          <a:lstStyle/>
          <a:p>
            <a:r>
              <a:rPr lang="en-US" b="1" dirty="0"/>
              <a:t>Review of Medical Market Results</a:t>
            </a:r>
            <a:r>
              <a:rPr lang="en-US" dirty="0"/>
              <a:t>, including:</a:t>
            </a:r>
          </a:p>
          <a:p>
            <a:pPr lvl="1"/>
            <a:r>
              <a:rPr lang="en-US" dirty="0"/>
              <a:t>Benefit comparisons across markets</a:t>
            </a:r>
          </a:p>
          <a:p>
            <a:pPr lvl="1"/>
            <a:r>
              <a:rPr lang="en-US" dirty="0"/>
              <a:t>Evaluation of potential network disruptions</a:t>
            </a:r>
          </a:p>
          <a:p>
            <a:pPr lvl="1"/>
            <a:r>
              <a:rPr lang="en-US" dirty="0"/>
              <a:t>Review of proposed rates</a:t>
            </a:r>
          </a:p>
          <a:p>
            <a:pPr marL="457200" lvl="1" indent="0">
              <a:buNone/>
            </a:pPr>
            <a:endParaRPr lang="en-US" dirty="0"/>
          </a:p>
          <a:p>
            <a:r>
              <a:rPr lang="en-US" b="1" dirty="0"/>
              <a:t>Committee Action</a:t>
            </a:r>
            <a:r>
              <a:rPr lang="en-US" dirty="0"/>
              <a:t>: Members will be asked to vote to narrow the list of finalists down to 2–3 potential markets.</a:t>
            </a:r>
          </a:p>
        </p:txBody>
      </p:sp>
    </p:spTree>
    <p:extLst>
      <p:ext uri="{BB962C8B-B14F-4D97-AF65-F5344CB8AC3E}">
        <p14:creationId xmlns:p14="http://schemas.microsoft.com/office/powerpoint/2010/main" val="211602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11655-106A-AB12-231B-C365CB208F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63133B-D56C-B7D9-573F-1988CE0F48A5}"/>
              </a:ext>
            </a:extLst>
          </p:cNvPr>
          <p:cNvSpPr>
            <a:spLocks noGrp="1"/>
          </p:cNvSpPr>
          <p:nvPr>
            <p:ph type="title"/>
          </p:nvPr>
        </p:nvSpPr>
        <p:spPr/>
        <p:txBody>
          <a:bodyPr>
            <a:normAutofit/>
          </a:bodyPr>
          <a:lstStyle/>
          <a:p>
            <a:r>
              <a:rPr lang="en-US" dirty="0"/>
              <a:t>What to expect during the May 21</a:t>
            </a:r>
            <a:r>
              <a:rPr lang="en-US" baseline="30000" dirty="0"/>
              <a:t>st</a:t>
            </a:r>
            <a:r>
              <a:rPr lang="en-US" dirty="0"/>
              <a:t> meeting</a:t>
            </a:r>
          </a:p>
        </p:txBody>
      </p:sp>
      <p:sp>
        <p:nvSpPr>
          <p:cNvPr id="3" name="Content Placeholder 2">
            <a:extLst>
              <a:ext uri="{FF2B5EF4-FFF2-40B4-BE49-F238E27FC236}">
                <a16:creationId xmlns:a16="http://schemas.microsoft.com/office/drawing/2014/main" id="{BAA0D0E0-D61F-7F5F-622B-143F8CAB34E7}"/>
              </a:ext>
            </a:extLst>
          </p:cNvPr>
          <p:cNvSpPr>
            <a:spLocks noGrp="1"/>
          </p:cNvSpPr>
          <p:nvPr>
            <p:ph idx="1"/>
          </p:nvPr>
        </p:nvSpPr>
        <p:spPr/>
        <p:txBody>
          <a:bodyPr>
            <a:normAutofit fontScale="92500" lnSpcReduction="20000"/>
          </a:bodyPr>
          <a:lstStyle/>
          <a:p>
            <a:r>
              <a:rPr lang="en-US" b="1" dirty="0"/>
              <a:t>Finalist Interviews</a:t>
            </a:r>
          </a:p>
          <a:p>
            <a:pPr lvl="1"/>
            <a:r>
              <a:rPr lang="en-US" dirty="0"/>
              <a:t>Each finalist will deliver a 30-minute presentation, followed by 15 minutes of Q&amp;A</a:t>
            </a:r>
          </a:p>
          <a:p>
            <a:pPr lvl="1"/>
            <a:r>
              <a:rPr lang="en-US" dirty="0"/>
              <a:t>The meeting will be conducted via Zoom</a:t>
            </a:r>
          </a:p>
          <a:p>
            <a:r>
              <a:rPr lang="en-US" b="1" dirty="0"/>
              <a:t>Committee Action:</a:t>
            </a:r>
          </a:p>
          <a:p>
            <a:pPr lvl="1"/>
            <a:r>
              <a:rPr lang="en-US" dirty="0"/>
              <a:t>The Committee will be asked to vote on the finalist(s) to recommend moving forward</a:t>
            </a:r>
          </a:p>
          <a:p>
            <a:pPr lvl="1"/>
            <a:r>
              <a:rPr lang="en-US" dirty="0"/>
              <a:t>This recommendation will allow union membership sufficient time to:</a:t>
            </a:r>
          </a:p>
          <a:p>
            <a:pPr lvl="2"/>
            <a:r>
              <a:rPr lang="en-US" dirty="0"/>
              <a:t>Research potential disruption</a:t>
            </a:r>
          </a:p>
          <a:p>
            <a:pPr lvl="2"/>
            <a:r>
              <a:rPr lang="en-US" dirty="0"/>
              <a:t>Provide feedback to union leadership</a:t>
            </a:r>
          </a:p>
          <a:p>
            <a:pPr lvl="2"/>
            <a:r>
              <a:rPr lang="en-US" dirty="0"/>
              <a:t>Participate in a formal vote</a:t>
            </a:r>
          </a:p>
          <a:p>
            <a:r>
              <a:rPr lang="en-US" b="1" dirty="0"/>
              <a:t>Employee Evaluation Period:</a:t>
            </a:r>
          </a:p>
          <a:p>
            <a:pPr lvl="1"/>
            <a:r>
              <a:rPr lang="en-US" dirty="0"/>
              <a:t>The timeline is designed to provide a 60-day evaluation window for RSCCD employees during June and July 2026 to review options and make informed decisions</a:t>
            </a:r>
          </a:p>
        </p:txBody>
      </p:sp>
    </p:spTree>
    <p:extLst>
      <p:ext uri="{BB962C8B-B14F-4D97-AF65-F5344CB8AC3E}">
        <p14:creationId xmlns:p14="http://schemas.microsoft.com/office/powerpoint/2010/main" val="4077692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32AAB-485B-EE52-FC30-21F76D348D96}"/>
              </a:ext>
            </a:extLst>
          </p:cNvPr>
          <p:cNvSpPr>
            <a:spLocks noGrp="1"/>
          </p:cNvSpPr>
          <p:nvPr>
            <p:ph type="title"/>
          </p:nvPr>
        </p:nvSpPr>
        <p:spPr/>
        <p:txBody>
          <a:bodyPr>
            <a:normAutofit fontScale="90000"/>
          </a:bodyPr>
          <a:lstStyle/>
          <a:p>
            <a:r>
              <a:rPr lang="en-US" dirty="0"/>
              <a:t>Townhall Planning Overview: Timeline, Purpose, and Format</a:t>
            </a:r>
          </a:p>
        </p:txBody>
      </p:sp>
      <p:sp>
        <p:nvSpPr>
          <p:cNvPr id="3" name="Content Placeholder 2">
            <a:extLst>
              <a:ext uri="{FF2B5EF4-FFF2-40B4-BE49-F238E27FC236}">
                <a16:creationId xmlns:a16="http://schemas.microsoft.com/office/drawing/2014/main" id="{2E352345-10C9-B998-7147-3B474A449C33}"/>
              </a:ext>
            </a:extLst>
          </p:cNvPr>
          <p:cNvSpPr>
            <a:spLocks noGrp="1"/>
          </p:cNvSpPr>
          <p:nvPr>
            <p:ph idx="1"/>
          </p:nvPr>
        </p:nvSpPr>
        <p:spPr>
          <a:xfrm>
            <a:off x="457199" y="1657350"/>
            <a:ext cx="11315699" cy="4505325"/>
          </a:xfrm>
        </p:spPr>
        <p:txBody>
          <a:bodyPr>
            <a:normAutofit fontScale="85000" lnSpcReduction="20000"/>
          </a:bodyPr>
          <a:lstStyle/>
          <a:p>
            <a:r>
              <a:rPr lang="en-US" b="1" dirty="0"/>
              <a:t>Committee Decision:</a:t>
            </a:r>
          </a:p>
          <a:p>
            <a:pPr lvl="1"/>
            <a:r>
              <a:rPr lang="en-US" dirty="0"/>
              <a:t>The Committee will select the finalist(s) to move forward in the process.</a:t>
            </a:r>
          </a:p>
          <a:p>
            <a:r>
              <a:rPr lang="en-US" b="1" dirty="0"/>
              <a:t>Scheduling and Coordination:</a:t>
            </a:r>
          </a:p>
          <a:p>
            <a:pPr lvl="1"/>
            <a:r>
              <a:rPr lang="en-US" dirty="0"/>
              <a:t>Dates and availability for the Townhalls will be confirmed following finalist selection.</a:t>
            </a:r>
          </a:p>
          <a:p>
            <a:r>
              <a:rPr lang="en-US" b="1" dirty="0"/>
              <a:t>Townhall Meetings:</a:t>
            </a:r>
          </a:p>
          <a:p>
            <a:pPr lvl="1"/>
            <a:r>
              <a:rPr lang="en-US" dirty="0"/>
              <a:t>A total of three Benefits Town Halls will be conducted:</a:t>
            </a:r>
          </a:p>
          <a:p>
            <a:pPr lvl="2"/>
            <a:r>
              <a:rPr lang="en-US" dirty="0"/>
              <a:t>Benefits Town Hall #1: Late May</a:t>
            </a:r>
          </a:p>
          <a:p>
            <a:pPr lvl="2"/>
            <a:r>
              <a:rPr lang="en-US" dirty="0"/>
              <a:t>Benefits Town Hall #2: Early June</a:t>
            </a:r>
          </a:p>
          <a:p>
            <a:pPr lvl="2"/>
            <a:r>
              <a:rPr lang="en-US" dirty="0"/>
              <a:t>Benefits Town Hall #3: Late June / Early July</a:t>
            </a:r>
          </a:p>
          <a:p>
            <a:r>
              <a:rPr lang="en-US" b="1" dirty="0"/>
              <a:t>Employee Communications:</a:t>
            </a:r>
          </a:p>
          <a:p>
            <a:pPr lvl="1"/>
            <a:r>
              <a:rPr lang="en-US" dirty="0"/>
              <a:t>A flyer and formal communication piece will be developed and distributed, including Townhall dates and times.</a:t>
            </a:r>
          </a:p>
          <a:p>
            <a:r>
              <a:rPr lang="en-US" b="1" dirty="0"/>
              <a:t>Post-Townhall Follow-Up:</a:t>
            </a:r>
          </a:p>
          <a:p>
            <a:pPr lvl="1"/>
            <a:r>
              <a:rPr lang="en-US" dirty="0"/>
              <a:t>Questions and feedback from each Townhall will be compiled into a consolidated Q&amp;A document and made available to employees.</a:t>
            </a:r>
          </a:p>
        </p:txBody>
      </p:sp>
    </p:spTree>
    <p:extLst>
      <p:ext uri="{BB962C8B-B14F-4D97-AF65-F5344CB8AC3E}">
        <p14:creationId xmlns:p14="http://schemas.microsoft.com/office/powerpoint/2010/main" val="2706347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C1996-B5CD-A1EE-81F3-136D641CCFC8}"/>
              </a:ext>
            </a:extLst>
          </p:cNvPr>
          <p:cNvSpPr>
            <a:spLocks noGrp="1"/>
          </p:cNvSpPr>
          <p:nvPr>
            <p:ph type="title"/>
          </p:nvPr>
        </p:nvSpPr>
        <p:spPr/>
        <p:txBody>
          <a:bodyPr/>
          <a:lstStyle/>
          <a:p>
            <a:r>
              <a:rPr lang="en-US" dirty="0"/>
              <a:t>What is Disruption In Healthcare?</a:t>
            </a:r>
          </a:p>
        </p:txBody>
      </p:sp>
      <p:sp>
        <p:nvSpPr>
          <p:cNvPr id="3" name="Content Placeholder 2">
            <a:extLst>
              <a:ext uri="{FF2B5EF4-FFF2-40B4-BE49-F238E27FC236}">
                <a16:creationId xmlns:a16="http://schemas.microsoft.com/office/drawing/2014/main" id="{54891285-07B6-DC1C-71DF-1FFB1DBD4CF1}"/>
              </a:ext>
            </a:extLst>
          </p:cNvPr>
          <p:cNvSpPr>
            <a:spLocks noGrp="1"/>
          </p:cNvSpPr>
          <p:nvPr>
            <p:ph idx="1"/>
          </p:nvPr>
        </p:nvSpPr>
        <p:spPr/>
        <p:txBody>
          <a:bodyPr>
            <a:normAutofit/>
          </a:bodyPr>
          <a:lstStyle/>
          <a:p>
            <a:pPr fontAlgn="base"/>
            <a:r>
              <a:rPr lang="en-US" b="1" dirty="0"/>
              <a:t>Provider Network Access Disruption</a:t>
            </a:r>
            <a:r>
              <a:rPr lang="en-US" dirty="0"/>
              <a:t>​</a:t>
            </a:r>
          </a:p>
          <a:p>
            <a:pPr lvl="1" fontAlgn="base"/>
            <a:r>
              <a:rPr lang="en-US" dirty="0"/>
              <a:t>Disruption are changes that impact healthcare access, costs, or provider networks for employees and employers.​</a:t>
            </a:r>
          </a:p>
          <a:p>
            <a:pPr lvl="1" fontAlgn="base"/>
            <a:r>
              <a:rPr lang="en-US" dirty="0"/>
              <a:t>For the 2024 marketing analysis supporting the 2025 plan year, Aetna’s network demonstrated an estimated 4% provider disruption, affecting 58 members whose primary physicians—primarily affiliated with UC Irvine Medical Group—are not contracted within the Aetna network</a:t>
            </a:r>
          </a:p>
          <a:p>
            <a:pPr fontAlgn="base"/>
            <a:r>
              <a:rPr lang="en-US" b="1" dirty="0"/>
              <a:t>Managing Disruption</a:t>
            </a:r>
            <a:r>
              <a:rPr lang="en-US" dirty="0"/>
              <a:t>​</a:t>
            </a:r>
          </a:p>
          <a:p>
            <a:pPr lvl="1" fontAlgn="base"/>
            <a:r>
              <a:rPr lang="en-US" dirty="0"/>
              <a:t>Proactive management with communication, support, and plan selection balances financial goals and employee wellbeing.​</a:t>
            </a:r>
          </a:p>
          <a:p>
            <a:endParaRPr lang="en-US" dirty="0"/>
          </a:p>
        </p:txBody>
      </p:sp>
    </p:spTree>
    <p:extLst>
      <p:ext uri="{BB962C8B-B14F-4D97-AF65-F5344CB8AC3E}">
        <p14:creationId xmlns:p14="http://schemas.microsoft.com/office/powerpoint/2010/main" val="2519514362"/>
      </p:ext>
    </p:extLst>
  </p:cSld>
  <p:clrMapOvr>
    <a:masterClrMapping/>
  </p:clrMapOvr>
</p:sld>
</file>

<file path=ppt/theme/theme1.xml><?xml version="1.0" encoding="utf-8"?>
<a:theme xmlns:a="http://schemas.openxmlformats.org/drawingml/2006/main" name="Office Theme">
  <a:themeElements>
    <a:clrScheme name="AP Keenan Colors">
      <a:dk1>
        <a:sysClr val="windowText" lastClr="000000"/>
      </a:dk1>
      <a:lt1>
        <a:sysClr val="window" lastClr="FFFFFF"/>
      </a:lt1>
      <a:dk2>
        <a:srgbClr val="00205C"/>
      </a:dk2>
      <a:lt2>
        <a:srgbClr val="FFFFFF"/>
      </a:lt2>
      <a:accent1>
        <a:srgbClr val="5C2541"/>
      </a:accent1>
      <a:accent2>
        <a:srgbClr val="2B7050"/>
      </a:accent2>
      <a:accent3>
        <a:srgbClr val="898A8D"/>
      </a:accent3>
      <a:accent4>
        <a:srgbClr val="EE7623"/>
      </a:accent4>
      <a:accent5>
        <a:srgbClr val="FBB040"/>
      </a:accent5>
      <a:accent6>
        <a:srgbClr val="00205C"/>
      </a:accent6>
      <a:hlink>
        <a:srgbClr val="FFFFFF"/>
      </a:hlink>
      <a:folHlink>
        <a:srgbClr val="4472C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C51ECCE53A53C40803A6EBA0DA96BC9" ma:contentTypeVersion="1" ma:contentTypeDescription="Create a new document." ma:contentTypeScope="" ma:versionID="805eab2498c098adcace93509265cce7">
  <xsd:schema xmlns:xsd="http://www.w3.org/2001/XMLSchema" xmlns:xs="http://www.w3.org/2001/XMLSchema" xmlns:p="http://schemas.microsoft.com/office/2006/metadata/properties" xmlns:ns2="d6e866e8-7e90-4abe-a382-bf774f596087" targetNamespace="http://schemas.microsoft.com/office/2006/metadata/properties" ma:root="true" ma:fieldsID="830e9b0d1832cedf21cb233908d74dd2" ns2:_="">
    <xsd:import namespace="d6e866e8-7e90-4abe-a382-bf774f59608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e866e8-7e90-4abe-a382-bf774f59608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ct:contentTypeSchema xmlns:ct="http://schemas.microsoft.com/office/2006/metadata/contentType" xmlns:ma="http://schemas.microsoft.com/office/2006/metadata/properties/metaAttributes" ct:_="" ma:_="" ma:contentTypeName="Document" ma:contentTypeID="0x010100B4B4A818F43C8046A52D26D028ABDF58" ma:contentTypeVersion="9" ma:contentTypeDescription="Create a new document." ma:contentTypeScope="" ma:versionID="240b71bba8da1df23906db264e77b303">
  <xsd:schema xmlns:xsd="http://www.w3.org/2001/XMLSchema" xmlns:xs="http://www.w3.org/2001/XMLSchema" xmlns:p="http://schemas.microsoft.com/office/2006/metadata/properties" xmlns:ns2="9519a6ab-d03d-4367-82e2-792963d28a48" xmlns:ns3="24aaf1dd-3fa4-4f09-b39a-4f0b41e61562" targetNamespace="http://schemas.microsoft.com/office/2006/metadata/properties" ma:root="true" ma:fieldsID="2becc37db74449100e235d2b9053b8c3" ns2:_="" ns3:_="">
    <xsd:import namespace="9519a6ab-d03d-4367-82e2-792963d28a48"/>
    <xsd:import namespace="24aaf1dd-3fa4-4f09-b39a-4f0b41e61562"/>
    <xsd:element name="properties">
      <xsd:complexType>
        <xsd:sequence>
          <xsd:element name="documentManagement">
            <xsd:complexType>
              <xsd:all>
                <xsd:element ref="ns2:_dlc_DocId" minOccurs="0"/>
                <xsd:element ref="ns2:_dlc_DocIdUrl" minOccurs="0"/>
                <xsd:element ref="ns2:_dlc_DocIdPersistId" minOccurs="0"/>
                <xsd:element ref="ns3:Category_x0020_Type" minOccurs="0"/>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19a6ab-d03d-4367-82e2-792963d28a48"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aaf1dd-3fa4-4f09-b39a-4f0b41e61562" elementFormDefault="qualified">
    <xsd:import namespace="http://schemas.microsoft.com/office/2006/documentManagement/types"/>
    <xsd:import namespace="http://schemas.microsoft.com/office/infopath/2007/PartnerControls"/>
    <xsd:element name="Category_x0020_Type" ma:index="7" nillable="true" ma:displayName="Category Type" ma:default="Templates" ma:format="Dropdown" ma:internalName="Category_x0020_Type" ma:readOnly="false">
      <xsd:simpleType>
        <xsd:restriction base="dms:Choice">
          <xsd:enumeration value="Slides"/>
          <xsd:enumeration value="Templates"/>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D841F6-9CB2-4D85-96E9-7C5740654E3C}">
  <ds:schemaRefs>
    <ds:schemaRef ds:uri="http://schemas.microsoft.com/sharepoint/v3/contenttype/forms"/>
  </ds:schemaRefs>
</ds:datastoreItem>
</file>

<file path=customXml/itemProps2.xml><?xml version="1.0" encoding="utf-8"?>
<ds:datastoreItem xmlns:ds="http://schemas.openxmlformats.org/officeDocument/2006/customXml" ds:itemID="{E029E959-92A9-4399-B8E4-6F0F3D24E749}">
  <ds:schemaRefs>
    <ds:schemaRef ds:uri="24aaf1dd-3fa4-4f09-b39a-4f0b41e61562"/>
    <ds:schemaRef ds:uri="9519a6ab-d03d-4367-82e2-792963d28a48"/>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91F625A-7278-4F49-89B2-42E12B004584}"/>
</file>

<file path=customXml/itemProps4.xml><?xml version="1.0" encoding="utf-8"?>
<ds:datastoreItem xmlns:ds="http://schemas.openxmlformats.org/officeDocument/2006/customXml" ds:itemID="{A09152AB-1307-41B7-BD10-36582056FA06}">
  <ds:schemaRefs>
    <ds:schemaRef ds:uri="24aaf1dd-3fa4-4f09-b39a-4f0b41e61562"/>
    <ds:schemaRef ds:uri="9519a6ab-d03d-4367-82e2-792963d28a4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4514</TotalTime>
  <Words>1682</Words>
  <Application>Microsoft Office PowerPoint</Application>
  <PresentationFormat>Widescreen</PresentationFormat>
  <Paragraphs>252</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Rancho Santiago CCD Joint Benefits Committee</vt:lpstr>
      <vt:lpstr>Agenda</vt:lpstr>
      <vt:lpstr>Update on Medical Marketing Review Process</vt:lpstr>
      <vt:lpstr>Medical Marketing Timeline </vt:lpstr>
      <vt:lpstr>Update on Medical Marketing Review Process</vt:lpstr>
      <vt:lpstr>What to expect during the May 7th meeting</vt:lpstr>
      <vt:lpstr>What to expect during the May 21st meeting</vt:lpstr>
      <vt:lpstr>Townhall Planning Overview: Timeline, Purpose, and Format</vt:lpstr>
      <vt:lpstr>What is Disruption In Healthcare?</vt:lpstr>
      <vt:lpstr>Types of Disruption</vt:lpstr>
      <vt:lpstr>Key Areas of Disruption in Health Plans</vt:lpstr>
      <vt:lpstr>Why Managing Disruption Matters</vt:lpstr>
      <vt:lpstr>Continuity of Care </vt:lpstr>
      <vt:lpstr>Medical Marketing timeline</vt:lpstr>
      <vt:lpstr>Medical Marketing Timeline </vt:lpstr>
      <vt:lpstr>JBC Meeting #1</vt:lpstr>
      <vt:lpstr>JBC Meeting #2</vt:lpstr>
      <vt:lpstr>JBC Meeting #3</vt:lpstr>
      <vt:lpstr>JBC Meeting #4</vt:lpstr>
      <vt:lpstr>JBC Meeting #5</vt:lpstr>
      <vt:lpstr>JBC Meeting #6</vt:lpstr>
      <vt:lpstr>Additional Timeline Details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Brandan Woods</dc:creator>
  <cp:lastModifiedBy>Kimberly Gleeson</cp:lastModifiedBy>
  <cp:revision>50</cp:revision>
  <dcterms:created xsi:type="dcterms:W3CDTF">2021-02-03T22:50:17Z</dcterms:created>
  <dcterms:modified xsi:type="dcterms:W3CDTF">2026-04-02T18:25:24Z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0x0101004C51ECCE53A53C40803A6EBA0DA96BC9</vt:lpwstr>
  </property>
  <property fmtid="{D5CDD505-2E9C-101B-9397-08002B2CF9AE}" pid="3" name="_dlc_DocIdItemGuid">
    <vt:lpwstr>cf0a9671-0fba-49ab-ab06-fbf5adbcd23c</vt:lpwstr>
  </property>
  <property fmtid="{D5CDD505-2E9C-101B-9397-08002B2CF9AE}" pid="4" name="_ExtendedDescription">
    <vt:lpwstr/>
  </property>
</Properties>
</file>