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1"/>
  </p:notesMasterIdLst>
  <p:sldIdLst>
    <p:sldId id="256" r:id="rId6"/>
    <p:sldId id="1762" r:id="rId7"/>
    <p:sldId id="1832" r:id="rId8"/>
    <p:sldId id="1797" r:id="rId9"/>
    <p:sldId id="1780" r:id="rId10"/>
    <p:sldId id="1816" r:id="rId11"/>
    <p:sldId id="1782" r:id="rId12"/>
    <p:sldId id="1817" r:id="rId13"/>
    <p:sldId id="1733" r:id="rId14"/>
    <p:sldId id="1818" r:id="rId15"/>
    <p:sldId id="1820" r:id="rId16"/>
    <p:sldId id="1825" r:id="rId17"/>
    <p:sldId id="1826" r:id="rId18"/>
    <p:sldId id="1750" r:id="rId19"/>
    <p:sldId id="1829" r:id="rId20"/>
    <p:sldId id="1821" r:id="rId21"/>
    <p:sldId id="1822" r:id="rId22"/>
    <p:sldId id="1824" r:id="rId23"/>
    <p:sldId id="1827" r:id="rId24"/>
    <p:sldId id="1828" r:id="rId25"/>
    <p:sldId id="1831" r:id="rId26"/>
    <p:sldId id="1830" r:id="rId27"/>
    <p:sldId id="1837" r:id="rId28"/>
    <p:sldId id="1833" r:id="rId29"/>
    <p:sldId id="1834" r:id="rId30"/>
    <p:sldId id="1835" r:id="rId31"/>
    <p:sldId id="1836" r:id="rId32"/>
    <p:sldId id="1802" r:id="rId33"/>
    <p:sldId id="1811" r:id="rId34"/>
    <p:sldId id="1795" r:id="rId35"/>
    <p:sldId id="1794" r:id="rId36"/>
    <p:sldId id="1793" r:id="rId37"/>
    <p:sldId id="1796" r:id="rId38"/>
    <p:sldId id="1789" r:id="rId39"/>
    <p:sldId id="259"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1A9ACE-B6C4-44A2-9116-18B172FEB6F8}">
          <p14:sldIdLst>
            <p14:sldId id="256"/>
            <p14:sldId id="1762"/>
            <p14:sldId id="1832"/>
            <p14:sldId id="1797"/>
            <p14:sldId id="1780"/>
            <p14:sldId id="1816"/>
            <p14:sldId id="1782"/>
            <p14:sldId id="1817"/>
            <p14:sldId id="1733"/>
            <p14:sldId id="1818"/>
            <p14:sldId id="1820"/>
            <p14:sldId id="1825"/>
            <p14:sldId id="1826"/>
            <p14:sldId id="1750"/>
            <p14:sldId id="1829"/>
            <p14:sldId id="1821"/>
            <p14:sldId id="1822"/>
            <p14:sldId id="1824"/>
            <p14:sldId id="1827"/>
            <p14:sldId id="1828"/>
            <p14:sldId id="1831"/>
            <p14:sldId id="1830"/>
            <p14:sldId id="1837"/>
            <p14:sldId id="1833"/>
            <p14:sldId id="1834"/>
            <p14:sldId id="1835"/>
            <p14:sldId id="1836"/>
            <p14:sldId id="1802"/>
            <p14:sldId id="1811"/>
            <p14:sldId id="1795"/>
            <p14:sldId id="1794"/>
            <p14:sldId id="1793"/>
            <p14:sldId id="1796"/>
            <p14:sldId id="1789"/>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623"/>
    <a:srgbClr val="632340"/>
    <a:srgbClr val="2B7050"/>
    <a:srgbClr val="898A8D"/>
    <a:srgbClr val="00205C"/>
    <a:srgbClr val="8C837B"/>
    <a:srgbClr val="53284F"/>
    <a:srgbClr val="A8AD00"/>
    <a:srgbClr val="006580"/>
    <a:srgbClr val="7924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89" autoAdjust="0"/>
  </p:normalViewPr>
  <p:slideViewPr>
    <p:cSldViewPr snapToGrid="0">
      <p:cViewPr varScale="1">
        <p:scale>
          <a:sx n="99" d="100"/>
          <a:sy n="99" d="100"/>
        </p:scale>
        <p:origin x="10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20" Type="http://schemas.openxmlformats.org/officeDocument/2006/relationships/slide" Target="slides/slide15.xml"/><Relationship Id="rId41" Type="http://schemas.openxmlformats.org/officeDocument/2006/relationships/notesMaster" Target="notesMasters/notesMaster1.xml"/><Relationship Id="rId45" Type="http://schemas.openxmlformats.org/officeDocument/2006/relationships/tableStyles" Target="tableStyles.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E20234-C3F4-44EB-9726-B1D0D30F8CD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0EB8544-F3B9-4C74-AB02-7DDF168F5D61}">
      <dgm:prSet phldrT="[Text]" phldr="0"/>
      <dgm:spPr/>
      <dgm:t>
        <a:bodyPr/>
        <a:lstStyle/>
        <a:p>
          <a:pPr rtl="0"/>
          <a:r>
            <a:rPr lang="en-US" dirty="0"/>
            <a:t>2027 Medical Renewal (ASCIP-Anthem)</a:t>
          </a:r>
        </a:p>
      </dgm:t>
    </dgm:pt>
    <dgm:pt modelId="{AC566130-5007-402F-A8A0-FA0B2170F5ED}" type="parTrans" cxnId="{4E25902A-0B39-42CA-97F0-7DA210E9C63D}">
      <dgm:prSet/>
      <dgm:spPr/>
      <dgm:t>
        <a:bodyPr/>
        <a:lstStyle/>
        <a:p>
          <a:endParaRPr lang="en-US"/>
        </a:p>
      </dgm:t>
    </dgm:pt>
    <dgm:pt modelId="{A94FC9A5-0600-4FF7-9FDE-10DF87E0C625}" type="sibTrans" cxnId="{4E25902A-0B39-42CA-97F0-7DA210E9C63D}">
      <dgm:prSet/>
      <dgm:spPr/>
      <dgm:t>
        <a:bodyPr/>
        <a:lstStyle/>
        <a:p>
          <a:endParaRPr lang="en-US"/>
        </a:p>
      </dgm:t>
    </dgm:pt>
    <dgm:pt modelId="{4EAB9E1F-F068-42FC-AD2D-10716AB9CF78}">
      <dgm:prSet phldrT="[Text]" phldr="0"/>
      <dgm:spPr/>
      <dgm:t>
        <a:bodyPr/>
        <a:lstStyle/>
        <a:p>
          <a:pPr rtl="0"/>
          <a:r>
            <a:rPr lang="en-US" dirty="0"/>
            <a:t>2027 Medical Marketing Results</a:t>
          </a:r>
        </a:p>
      </dgm:t>
    </dgm:pt>
    <dgm:pt modelId="{ED371AFA-907E-4D18-B732-972F342683FC}" type="parTrans" cxnId="{611A9E8F-5135-43BC-9815-A654116DDD44}">
      <dgm:prSet/>
      <dgm:spPr/>
      <dgm:t>
        <a:bodyPr/>
        <a:lstStyle/>
        <a:p>
          <a:endParaRPr lang="en-US"/>
        </a:p>
      </dgm:t>
    </dgm:pt>
    <dgm:pt modelId="{63EB5584-D681-487B-AF89-41F0ADF08120}" type="sibTrans" cxnId="{611A9E8F-5135-43BC-9815-A654116DDD44}">
      <dgm:prSet/>
      <dgm:spPr/>
      <dgm:t>
        <a:bodyPr/>
        <a:lstStyle/>
        <a:p>
          <a:endParaRPr lang="en-US"/>
        </a:p>
      </dgm:t>
    </dgm:pt>
    <dgm:pt modelId="{12B102EF-6DE9-485D-8F21-471A85D59551}">
      <dgm:prSet phldr="0"/>
      <dgm:spPr/>
      <dgm:t>
        <a:bodyPr/>
        <a:lstStyle/>
        <a:p>
          <a:pPr rtl="0"/>
          <a:r>
            <a:rPr lang="en-US" dirty="0">
              <a:latin typeface="Calibri Light" panose="020F0302020204030204"/>
            </a:rPr>
            <a:t>JBC Next Steps</a:t>
          </a:r>
        </a:p>
      </dgm:t>
    </dgm:pt>
    <dgm:pt modelId="{45DEE23E-7510-4AC7-878C-63EA7BE00BB1}" type="parTrans" cxnId="{922D738A-4510-4A51-8055-BA82C0842DC6}">
      <dgm:prSet/>
      <dgm:spPr/>
      <dgm:t>
        <a:bodyPr/>
        <a:lstStyle/>
        <a:p>
          <a:endParaRPr lang="en-US"/>
        </a:p>
      </dgm:t>
    </dgm:pt>
    <dgm:pt modelId="{A8F408C5-DEF9-4072-9977-D8D14F51911F}" type="sibTrans" cxnId="{922D738A-4510-4A51-8055-BA82C0842DC6}">
      <dgm:prSet/>
      <dgm:spPr/>
      <dgm:t>
        <a:bodyPr/>
        <a:lstStyle/>
        <a:p>
          <a:endParaRPr lang="en-US"/>
        </a:p>
      </dgm:t>
    </dgm:pt>
    <dgm:pt modelId="{C0DF1ACF-AB7E-4A55-85B0-F4A07E7D5F89}">
      <dgm:prSet phldrT="[Text]" phldr="0"/>
      <dgm:spPr/>
      <dgm:t>
        <a:bodyPr/>
        <a:lstStyle/>
        <a:p>
          <a:pPr rtl="0"/>
          <a:r>
            <a:rPr lang="en-US" dirty="0"/>
            <a:t>Medical Marketing Timeline</a:t>
          </a:r>
        </a:p>
      </dgm:t>
    </dgm:pt>
    <dgm:pt modelId="{656B99F2-6F2C-404E-8145-0188695DA26A}" type="parTrans" cxnId="{C4322B40-804D-41A5-8448-EE1E904195F1}">
      <dgm:prSet/>
      <dgm:spPr/>
      <dgm:t>
        <a:bodyPr/>
        <a:lstStyle/>
        <a:p>
          <a:endParaRPr lang="en-US"/>
        </a:p>
      </dgm:t>
    </dgm:pt>
    <dgm:pt modelId="{3D1C9582-3BF1-4410-836E-DFC43A2D79E9}" type="sibTrans" cxnId="{C4322B40-804D-41A5-8448-EE1E904195F1}">
      <dgm:prSet/>
      <dgm:spPr/>
      <dgm:t>
        <a:bodyPr/>
        <a:lstStyle/>
        <a:p>
          <a:endParaRPr lang="en-US"/>
        </a:p>
      </dgm:t>
    </dgm:pt>
    <dgm:pt modelId="{836EEF7F-113E-44D1-B942-8F1290986EBF}" type="pres">
      <dgm:prSet presAssocID="{E2E20234-C3F4-44EB-9726-B1D0D30F8CD0}" presName="linear" presStyleCnt="0">
        <dgm:presLayoutVars>
          <dgm:dir/>
          <dgm:animLvl val="lvl"/>
          <dgm:resizeHandles val="exact"/>
        </dgm:presLayoutVars>
      </dgm:prSet>
      <dgm:spPr/>
    </dgm:pt>
    <dgm:pt modelId="{1E8F382F-F01A-4A49-BFF8-38EC4020DCD6}" type="pres">
      <dgm:prSet presAssocID="{00EB8544-F3B9-4C74-AB02-7DDF168F5D61}" presName="parentLin" presStyleCnt="0"/>
      <dgm:spPr/>
    </dgm:pt>
    <dgm:pt modelId="{532C2C18-691C-472E-A28D-929E0EF8802C}" type="pres">
      <dgm:prSet presAssocID="{00EB8544-F3B9-4C74-AB02-7DDF168F5D61}" presName="parentLeftMargin" presStyleLbl="node1" presStyleIdx="0" presStyleCnt="4"/>
      <dgm:spPr/>
    </dgm:pt>
    <dgm:pt modelId="{7BE2C685-87B2-4786-B141-D7AB0B34F803}" type="pres">
      <dgm:prSet presAssocID="{00EB8544-F3B9-4C74-AB02-7DDF168F5D61}" presName="parentText" presStyleLbl="node1" presStyleIdx="0" presStyleCnt="4">
        <dgm:presLayoutVars>
          <dgm:chMax val="0"/>
          <dgm:bulletEnabled val="1"/>
        </dgm:presLayoutVars>
      </dgm:prSet>
      <dgm:spPr/>
    </dgm:pt>
    <dgm:pt modelId="{23936E20-736F-4458-8CF0-CCA1588FA989}" type="pres">
      <dgm:prSet presAssocID="{00EB8544-F3B9-4C74-AB02-7DDF168F5D61}" presName="negativeSpace" presStyleCnt="0"/>
      <dgm:spPr/>
    </dgm:pt>
    <dgm:pt modelId="{4BDD7887-CC25-43B4-ACD4-8A5F29EDCEA5}" type="pres">
      <dgm:prSet presAssocID="{00EB8544-F3B9-4C74-AB02-7DDF168F5D61}" presName="childText" presStyleLbl="conFgAcc1" presStyleIdx="0" presStyleCnt="4">
        <dgm:presLayoutVars>
          <dgm:bulletEnabled val="1"/>
        </dgm:presLayoutVars>
      </dgm:prSet>
      <dgm:spPr/>
    </dgm:pt>
    <dgm:pt modelId="{CEA57F47-9A50-4FC6-B2FA-2D96A6AD710C}" type="pres">
      <dgm:prSet presAssocID="{A94FC9A5-0600-4FF7-9FDE-10DF87E0C625}" presName="spaceBetweenRectangles" presStyleCnt="0"/>
      <dgm:spPr/>
    </dgm:pt>
    <dgm:pt modelId="{8899E1A4-1DB7-4838-B06B-4B5956B996C4}" type="pres">
      <dgm:prSet presAssocID="{4EAB9E1F-F068-42FC-AD2D-10716AB9CF78}" presName="parentLin" presStyleCnt="0"/>
      <dgm:spPr/>
    </dgm:pt>
    <dgm:pt modelId="{9238E456-DA05-4DE2-8843-A4F1B5CA28F2}" type="pres">
      <dgm:prSet presAssocID="{4EAB9E1F-F068-42FC-AD2D-10716AB9CF78}" presName="parentLeftMargin" presStyleLbl="node1" presStyleIdx="0" presStyleCnt="4"/>
      <dgm:spPr/>
    </dgm:pt>
    <dgm:pt modelId="{73D82D9F-25AF-41CF-9C50-9A254CF005DB}" type="pres">
      <dgm:prSet presAssocID="{4EAB9E1F-F068-42FC-AD2D-10716AB9CF78}" presName="parentText" presStyleLbl="node1" presStyleIdx="1" presStyleCnt="4">
        <dgm:presLayoutVars>
          <dgm:chMax val="0"/>
          <dgm:bulletEnabled val="1"/>
        </dgm:presLayoutVars>
      </dgm:prSet>
      <dgm:spPr/>
    </dgm:pt>
    <dgm:pt modelId="{3C36880C-4796-45C5-8973-145F81D364A7}" type="pres">
      <dgm:prSet presAssocID="{4EAB9E1F-F068-42FC-AD2D-10716AB9CF78}" presName="negativeSpace" presStyleCnt="0"/>
      <dgm:spPr/>
    </dgm:pt>
    <dgm:pt modelId="{F5A769B9-9795-4C24-8407-5F14FCD1034B}" type="pres">
      <dgm:prSet presAssocID="{4EAB9E1F-F068-42FC-AD2D-10716AB9CF78}" presName="childText" presStyleLbl="conFgAcc1" presStyleIdx="1" presStyleCnt="4">
        <dgm:presLayoutVars>
          <dgm:bulletEnabled val="1"/>
        </dgm:presLayoutVars>
      </dgm:prSet>
      <dgm:spPr/>
    </dgm:pt>
    <dgm:pt modelId="{74B2C0C3-D78D-4F3F-A51F-E972A073A7FB}" type="pres">
      <dgm:prSet presAssocID="{63EB5584-D681-487B-AF89-41F0ADF08120}" presName="spaceBetweenRectangles" presStyleCnt="0"/>
      <dgm:spPr/>
    </dgm:pt>
    <dgm:pt modelId="{0996500B-33FE-4A55-BBA2-D58FD2B98A90}" type="pres">
      <dgm:prSet presAssocID="{C0DF1ACF-AB7E-4A55-85B0-F4A07E7D5F89}" presName="parentLin" presStyleCnt="0"/>
      <dgm:spPr/>
    </dgm:pt>
    <dgm:pt modelId="{8BF8C0F3-377C-4A26-BAFC-C4788B951CB6}" type="pres">
      <dgm:prSet presAssocID="{C0DF1ACF-AB7E-4A55-85B0-F4A07E7D5F89}" presName="parentLeftMargin" presStyleLbl="node1" presStyleIdx="1" presStyleCnt="4"/>
      <dgm:spPr/>
    </dgm:pt>
    <dgm:pt modelId="{E939D758-CCB4-4B7A-ACCE-F0CC7AA94A8E}" type="pres">
      <dgm:prSet presAssocID="{C0DF1ACF-AB7E-4A55-85B0-F4A07E7D5F89}" presName="parentText" presStyleLbl="node1" presStyleIdx="2" presStyleCnt="4">
        <dgm:presLayoutVars>
          <dgm:chMax val="0"/>
          <dgm:bulletEnabled val="1"/>
        </dgm:presLayoutVars>
      </dgm:prSet>
      <dgm:spPr/>
    </dgm:pt>
    <dgm:pt modelId="{F9FCB45B-D006-4FF8-9FD1-0F89B4E091AB}" type="pres">
      <dgm:prSet presAssocID="{C0DF1ACF-AB7E-4A55-85B0-F4A07E7D5F89}" presName="negativeSpace" presStyleCnt="0"/>
      <dgm:spPr/>
    </dgm:pt>
    <dgm:pt modelId="{B9576412-A6AD-4F62-935B-2AEB86015052}" type="pres">
      <dgm:prSet presAssocID="{C0DF1ACF-AB7E-4A55-85B0-F4A07E7D5F89}" presName="childText" presStyleLbl="conFgAcc1" presStyleIdx="2" presStyleCnt="4">
        <dgm:presLayoutVars>
          <dgm:bulletEnabled val="1"/>
        </dgm:presLayoutVars>
      </dgm:prSet>
      <dgm:spPr/>
    </dgm:pt>
    <dgm:pt modelId="{DE4B8107-2963-492E-A3DB-00F958248754}" type="pres">
      <dgm:prSet presAssocID="{3D1C9582-3BF1-4410-836E-DFC43A2D79E9}" presName="spaceBetweenRectangles" presStyleCnt="0"/>
      <dgm:spPr/>
    </dgm:pt>
    <dgm:pt modelId="{D4CAFA81-7A69-4588-A5F3-D76776F1E82B}" type="pres">
      <dgm:prSet presAssocID="{12B102EF-6DE9-485D-8F21-471A85D59551}" presName="parentLin" presStyleCnt="0"/>
      <dgm:spPr/>
    </dgm:pt>
    <dgm:pt modelId="{C48A1BD6-7BDE-4D5E-B36E-A2F17009B6E2}" type="pres">
      <dgm:prSet presAssocID="{12B102EF-6DE9-485D-8F21-471A85D59551}" presName="parentLeftMargin" presStyleLbl="node1" presStyleIdx="2" presStyleCnt="4"/>
      <dgm:spPr/>
    </dgm:pt>
    <dgm:pt modelId="{FD59484A-8F26-4EBE-8095-573F437074D4}" type="pres">
      <dgm:prSet presAssocID="{12B102EF-6DE9-485D-8F21-471A85D59551}" presName="parentText" presStyleLbl="node1" presStyleIdx="3" presStyleCnt="4">
        <dgm:presLayoutVars>
          <dgm:chMax val="0"/>
          <dgm:bulletEnabled val="1"/>
        </dgm:presLayoutVars>
      </dgm:prSet>
      <dgm:spPr/>
    </dgm:pt>
    <dgm:pt modelId="{D118ACC1-8B18-4475-9116-B8BE41CED579}" type="pres">
      <dgm:prSet presAssocID="{12B102EF-6DE9-485D-8F21-471A85D59551}" presName="negativeSpace" presStyleCnt="0"/>
      <dgm:spPr/>
    </dgm:pt>
    <dgm:pt modelId="{52907235-C290-4FDA-BCE8-0F59C70DCDC0}" type="pres">
      <dgm:prSet presAssocID="{12B102EF-6DE9-485D-8F21-471A85D59551}" presName="childText" presStyleLbl="conFgAcc1" presStyleIdx="3" presStyleCnt="4">
        <dgm:presLayoutVars>
          <dgm:bulletEnabled val="1"/>
        </dgm:presLayoutVars>
      </dgm:prSet>
      <dgm:spPr/>
    </dgm:pt>
  </dgm:ptLst>
  <dgm:cxnLst>
    <dgm:cxn modelId="{4E25902A-0B39-42CA-97F0-7DA210E9C63D}" srcId="{E2E20234-C3F4-44EB-9726-B1D0D30F8CD0}" destId="{00EB8544-F3B9-4C74-AB02-7DDF168F5D61}" srcOrd="0" destOrd="0" parTransId="{AC566130-5007-402F-A8A0-FA0B2170F5ED}" sibTransId="{A94FC9A5-0600-4FF7-9FDE-10DF87E0C625}"/>
    <dgm:cxn modelId="{C4322B40-804D-41A5-8448-EE1E904195F1}" srcId="{E2E20234-C3F4-44EB-9726-B1D0D30F8CD0}" destId="{C0DF1ACF-AB7E-4A55-85B0-F4A07E7D5F89}" srcOrd="2" destOrd="0" parTransId="{656B99F2-6F2C-404E-8145-0188695DA26A}" sibTransId="{3D1C9582-3BF1-4410-836E-DFC43A2D79E9}"/>
    <dgm:cxn modelId="{2F96B463-8AAE-4E3D-99C9-9D210ED9DD0B}" type="presOf" srcId="{C0DF1ACF-AB7E-4A55-85B0-F4A07E7D5F89}" destId="{8BF8C0F3-377C-4A26-BAFC-C4788B951CB6}" srcOrd="0" destOrd="0" presId="urn:microsoft.com/office/officeart/2005/8/layout/list1"/>
    <dgm:cxn modelId="{04419673-ECB1-46A4-B3BB-6A3882A146F2}" type="presOf" srcId="{12B102EF-6DE9-485D-8F21-471A85D59551}" destId="{C48A1BD6-7BDE-4D5E-B36E-A2F17009B6E2}" srcOrd="0" destOrd="0" presId="urn:microsoft.com/office/officeart/2005/8/layout/list1"/>
    <dgm:cxn modelId="{3EB4CA73-0F0A-4480-8C19-D49A9F7DEB74}" type="presOf" srcId="{00EB8544-F3B9-4C74-AB02-7DDF168F5D61}" destId="{7BE2C685-87B2-4786-B141-D7AB0B34F803}" srcOrd="1" destOrd="0" presId="urn:microsoft.com/office/officeart/2005/8/layout/list1"/>
    <dgm:cxn modelId="{54516F82-B1AE-4875-9E37-35D12086AA53}" type="presOf" srcId="{C0DF1ACF-AB7E-4A55-85B0-F4A07E7D5F89}" destId="{E939D758-CCB4-4B7A-ACCE-F0CC7AA94A8E}" srcOrd="1" destOrd="0" presId="urn:microsoft.com/office/officeart/2005/8/layout/list1"/>
    <dgm:cxn modelId="{922D738A-4510-4A51-8055-BA82C0842DC6}" srcId="{E2E20234-C3F4-44EB-9726-B1D0D30F8CD0}" destId="{12B102EF-6DE9-485D-8F21-471A85D59551}" srcOrd="3" destOrd="0" parTransId="{45DEE23E-7510-4AC7-878C-63EA7BE00BB1}" sibTransId="{A8F408C5-DEF9-4072-9977-D8D14F51911F}"/>
    <dgm:cxn modelId="{611A9E8F-5135-43BC-9815-A654116DDD44}" srcId="{E2E20234-C3F4-44EB-9726-B1D0D30F8CD0}" destId="{4EAB9E1F-F068-42FC-AD2D-10716AB9CF78}" srcOrd="1" destOrd="0" parTransId="{ED371AFA-907E-4D18-B732-972F342683FC}" sibTransId="{63EB5584-D681-487B-AF89-41F0ADF08120}"/>
    <dgm:cxn modelId="{CC7DF2B1-1F06-4F25-B1AD-E4F3894A6A26}" type="presOf" srcId="{00EB8544-F3B9-4C74-AB02-7DDF168F5D61}" destId="{532C2C18-691C-472E-A28D-929E0EF8802C}" srcOrd="0" destOrd="0" presId="urn:microsoft.com/office/officeart/2005/8/layout/list1"/>
    <dgm:cxn modelId="{0CDDBABB-2AC3-4D61-9334-3694C77384EE}" type="presOf" srcId="{12B102EF-6DE9-485D-8F21-471A85D59551}" destId="{FD59484A-8F26-4EBE-8095-573F437074D4}" srcOrd="1" destOrd="0" presId="urn:microsoft.com/office/officeart/2005/8/layout/list1"/>
    <dgm:cxn modelId="{7AAD8EC7-DADB-41F0-B0E2-5E777C07CE7E}" type="presOf" srcId="{4EAB9E1F-F068-42FC-AD2D-10716AB9CF78}" destId="{73D82D9F-25AF-41CF-9C50-9A254CF005DB}" srcOrd="1" destOrd="0" presId="urn:microsoft.com/office/officeart/2005/8/layout/list1"/>
    <dgm:cxn modelId="{7F088AED-398F-4490-8118-CA05B7DB4EBA}" type="presOf" srcId="{4EAB9E1F-F068-42FC-AD2D-10716AB9CF78}" destId="{9238E456-DA05-4DE2-8843-A4F1B5CA28F2}" srcOrd="0" destOrd="0" presId="urn:microsoft.com/office/officeart/2005/8/layout/list1"/>
    <dgm:cxn modelId="{F8E804EF-9A5C-47D2-89CC-2E4816E00718}" type="presOf" srcId="{E2E20234-C3F4-44EB-9726-B1D0D30F8CD0}" destId="{836EEF7F-113E-44D1-B942-8F1290986EBF}" srcOrd="0" destOrd="0" presId="urn:microsoft.com/office/officeart/2005/8/layout/list1"/>
    <dgm:cxn modelId="{3958D461-8D47-4C48-B4E5-D20A363F0649}" type="presParOf" srcId="{836EEF7F-113E-44D1-B942-8F1290986EBF}" destId="{1E8F382F-F01A-4A49-BFF8-38EC4020DCD6}" srcOrd="0" destOrd="0" presId="urn:microsoft.com/office/officeart/2005/8/layout/list1"/>
    <dgm:cxn modelId="{1D125A77-AEF1-4F84-BB4D-A608D796557C}" type="presParOf" srcId="{1E8F382F-F01A-4A49-BFF8-38EC4020DCD6}" destId="{532C2C18-691C-472E-A28D-929E0EF8802C}" srcOrd="0" destOrd="0" presId="urn:microsoft.com/office/officeart/2005/8/layout/list1"/>
    <dgm:cxn modelId="{115F4421-50EC-47E2-9BB7-A9FCB4427845}" type="presParOf" srcId="{1E8F382F-F01A-4A49-BFF8-38EC4020DCD6}" destId="{7BE2C685-87B2-4786-B141-D7AB0B34F803}" srcOrd="1" destOrd="0" presId="urn:microsoft.com/office/officeart/2005/8/layout/list1"/>
    <dgm:cxn modelId="{00AA72AE-A2F3-4C38-AF29-D3EE9D00065A}" type="presParOf" srcId="{836EEF7F-113E-44D1-B942-8F1290986EBF}" destId="{23936E20-736F-4458-8CF0-CCA1588FA989}" srcOrd="1" destOrd="0" presId="urn:microsoft.com/office/officeart/2005/8/layout/list1"/>
    <dgm:cxn modelId="{5D8452B0-0D39-43C3-8FAB-5E2CD73D92B1}" type="presParOf" srcId="{836EEF7F-113E-44D1-B942-8F1290986EBF}" destId="{4BDD7887-CC25-43B4-ACD4-8A5F29EDCEA5}" srcOrd="2" destOrd="0" presId="urn:microsoft.com/office/officeart/2005/8/layout/list1"/>
    <dgm:cxn modelId="{4329D429-A6FA-4B79-8F78-A9B91D264AE9}" type="presParOf" srcId="{836EEF7F-113E-44D1-B942-8F1290986EBF}" destId="{CEA57F47-9A50-4FC6-B2FA-2D96A6AD710C}" srcOrd="3" destOrd="0" presId="urn:microsoft.com/office/officeart/2005/8/layout/list1"/>
    <dgm:cxn modelId="{FEA4E5BA-1ED0-4943-A0AB-95397139E0C9}" type="presParOf" srcId="{836EEF7F-113E-44D1-B942-8F1290986EBF}" destId="{8899E1A4-1DB7-4838-B06B-4B5956B996C4}" srcOrd="4" destOrd="0" presId="urn:microsoft.com/office/officeart/2005/8/layout/list1"/>
    <dgm:cxn modelId="{4E00863F-39E7-4198-BE42-1D52ABD7573F}" type="presParOf" srcId="{8899E1A4-1DB7-4838-B06B-4B5956B996C4}" destId="{9238E456-DA05-4DE2-8843-A4F1B5CA28F2}" srcOrd="0" destOrd="0" presId="urn:microsoft.com/office/officeart/2005/8/layout/list1"/>
    <dgm:cxn modelId="{CC9A3BC3-A1FB-4635-A61D-735A1087E971}" type="presParOf" srcId="{8899E1A4-1DB7-4838-B06B-4B5956B996C4}" destId="{73D82D9F-25AF-41CF-9C50-9A254CF005DB}" srcOrd="1" destOrd="0" presId="urn:microsoft.com/office/officeart/2005/8/layout/list1"/>
    <dgm:cxn modelId="{47045AC0-9401-4403-9726-E32CBC846326}" type="presParOf" srcId="{836EEF7F-113E-44D1-B942-8F1290986EBF}" destId="{3C36880C-4796-45C5-8973-145F81D364A7}" srcOrd="5" destOrd="0" presId="urn:microsoft.com/office/officeart/2005/8/layout/list1"/>
    <dgm:cxn modelId="{4B90CD4B-E78C-42F2-BF68-F189913553BD}" type="presParOf" srcId="{836EEF7F-113E-44D1-B942-8F1290986EBF}" destId="{F5A769B9-9795-4C24-8407-5F14FCD1034B}" srcOrd="6" destOrd="0" presId="urn:microsoft.com/office/officeart/2005/8/layout/list1"/>
    <dgm:cxn modelId="{CFCCB762-624C-409B-81CF-83DB19C61CB1}" type="presParOf" srcId="{836EEF7F-113E-44D1-B942-8F1290986EBF}" destId="{74B2C0C3-D78D-4F3F-A51F-E972A073A7FB}" srcOrd="7" destOrd="0" presId="urn:microsoft.com/office/officeart/2005/8/layout/list1"/>
    <dgm:cxn modelId="{5A781878-7CEB-44A9-A570-C02ACDFA9384}" type="presParOf" srcId="{836EEF7F-113E-44D1-B942-8F1290986EBF}" destId="{0996500B-33FE-4A55-BBA2-D58FD2B98A90}" srcOrd="8" destOrd="0" presId="urn:microsoft.com/office/officeart/2005/8/layout/list1"/>
    <dgm:cxn modelId="{E46DF77F-49B3-4D86-BF46-0BA7CD31686D}" type="presParOf" srcId="{0996500B-33FE-4A55-BBA2-D58FD2B98A90}" destId="{8BF8C0F3-377C-4A26-BAFC-C4788B951CB6}" srcOrd="0" destOrd="0" presId="urn:microsoft.com/office/officeart/2005/8/layout/list1"/>
    <dgm:cxn modelId="{09152D93-8347-4DBE-9740-88738959137B}" type="presParOf" srcId="{0996500B-33FE-4A55-BBA2-D58FD2B98A90}" destId="{E939D758-CCB4-4B7A-ACCE-F0CC7AA94A8E}" srcOrd="1" destOrd="0" presId="urn:microsoft.com/office/officeart/2005/8/layout/list1"/>
    <dgm:cxn modelId="{FF3B2EFF-B7A6-4A45-BAAB-6EDC4B4EFC99}" type="presParOf" srcId="{836EEF7F-113E-44D1-B942-8F1290986EBF}" destId="{F9FCB45B-D006-4FF8-9FD1-0F89B4E091AB}" srcOrd="9" destOrd="0" presId="urn:microsoft.com/office/officeart/2005/8/layout/list1"/>
    <dgm:cxn modelId="{987AF29D-6E51-49D0-837D-A5E95DF42F99}" type="presParOf" srcId="{836EEF7F-113E-44D1-B942-8F1290986EBF}" destId="{B9576412-A6AD-4F62-935B-2AEB86015052}" srcOrd="10" destOrd="0" presId="urn:microsoft.com/office/officeart/2005/8/layout/list1"/>
    <dgm:cxn modelId="{512E8ADF-4FB6-47B8-85D8-14D6F76954B5}" type="presParOf" srcId="{836EEF7F-113E-44D1-B942-8F1290986EBF}" destId="{DE4B8107-2963-492E-A3DB-00F958248754}" srcOrd="11" destOrd="0" presId="urn:microsoft.com/office/officeart/2005/8/layout/list1"/>
    <dgm:cxn modelId="{5C8F77D3-462F-4697-9FF5-3F579E5223B4}" type="presParOf" srcId="{836EEF7F-113E-44D1-B942-8F1290986EBF}" destId="{D4CAFA81-7A69-4588-A5F3-D76776F1E82B}" srcOrd="12" destOrd="0" presId="urn:microsoft.com/office/officeart/2005/8/layout/list1"/>
    <dgm:cxn modelId="{9ED80090-153E-4D1C-9E49-B2A4CE05CE92}" type="presParOf" srcId="{D4CAFA81-7A69-4588-A5F3-D76776F1E82B}" destId="{C48A1BD6-7BDE-4D5E-B36E-A2F17009B6E2}" srcOrd="0" destOrd="0" presId="urn:microsoft.com/office/officeart/2005/8/layout/list1"/>
    <dgm:cxn modelId="{69D2884E-CF75-4330-B7CA-C6997514ED45}" type="presParOf" srcId="{D4CAFA81-7A69-4588-A5F3-D76776F1E82B}" destId="{FD59484A-8F26-4EBE-8095-573F437074D4}" srcOrd="1" destOrd="0" presId="urn:microsoft.com/office/officeart/2005/8/layout/list1"/>
    <dgm:cxn modelId="{B79F6DA2-963E-4647-B538-65368E7FE7FC}" type="presParOf" srcId="{836EEF7F-113E-44D1-B942-8F1290986EBF}" destId="{D118ACC1-8B18-4475-9116-B8BE41CED579}" srcOrd="13" destOrd="0" presId="urn:microsoft.com/office/officeart/2005/8/layout/list1"/>
    <dgm:cxn modelId="{25BE89E0-D89C-44A3-A9B0-5C08B798CE6D}" type="presParOf" srcId="{836EEF7F-113E-44D1-B942-8F1290986EBF}" destId="{52907235-C290-4FDA-BCE8-0F59C70DCDC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D7887-CC25-43B4-ACD4-8A5F29EDCEA5}">
      <dsp:nvSpPr>
        <dsp:cNvPr id="0" name=""/>
        <dsp:cNvSpPr/>
      </dsp:nvSpPr>
      <dsp:spPr>
        <a:xfrm>
          <a:off x="0" y="369245"/>
          <a:ext cx="113157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E2C685-87B2-4786-B141-D7AB0B34F803}">
      <dsp:nvSpPr>
        <dsp:cNvPr id="0" name=""/>
        <dsp:cNvSpPr/>
      </dsp:nvSpPr>
      <dsp:spPr>
        <a:xfrm>
          <a:off x="565785" y="29765"/>
          <a:ext cx="792099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395" tIns="0" rIns="299395" bIns="0" numCol="1" spcCol="1270" anchor="ctr" anchorCtr="0">
          <a:noAutofit/>
        </a:bodyPr>
        <a:lstStyle/>
        <a:p>
          <a:pPr marL="0" lvl="0" indent="0" algn="l" defTabSz="1022350" rtl="0">
            <a:lnSpc>
              <a:spcPct val="90000"/>
            </a:lnSpc>
            <a:spcBef>
              <a:spcPct val="0"/>
            </a:spcBef>
            <a:spcAft>
              <a:spcPct val="35000"/>
            </a:spcAft>
            <a:buNone/>
          </a:pPr>
          <a:r>
            <a:rPr lang="en-US" sz="2300" kern="1200" dirty="0"/>
            <a:t>2027 Medical Renewal (ASCIP-Anthem)</a:t>
          </a:r>
        </a:p>
      </dsp:txBody>
      <dsp:txXfrm>
        <a:off x="598929" y="62909"/>
        <a:ext cx="7854702" cy="612672"/>
      </dsp:txXfrm>
    </dsp:sp>
    <dsp:sp modelId="{F5A769B9-9795-4C24-8407-5F14FCD1034B}">
      <dsp:nvSpPr>
        <dsp:cNvPr id="0" name=""/>
        <dsp:cNvSpPr/>
      </dsp:nvSpPr>
      <dsp:spPr>
        <a:xfrm>
          <a:off x="0" y="1412525"/>
          <a:ext cx="113157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D82D9F-25AF-41CF-9C50-9A254CF005DB}">
      <dsp:nvSpPr>
        <dsp:cNvPr id="0" name=""/>
        <dsp:cNvSpPr/>
      </dsp:nvSpPr>
      <dsp:spPr>
        <a:xfrm>
          <a:off x="565785" y="1073045"/>
          <a:ext cx="792099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395" tIns="0" rIns="299395" bIns="0" numCol="1" spcCol="1270" anchor="ctr" anchorCtr="0">
          <a:noAutofit/>
        </a:bodyPr>
        <a:lstStyle/>
        <a:p>
          <a:pPr marL="0" lvl="0" indent="0" algn="l" defTabSz="1022350" rtl="0">
            <a:lnSpc>
              <a:spcPct val="90000"/>
            </a:lnSpc>
            <a:spcBef>
              <a:spcPct val="0"/>
            </a:spcBef>
            <a:spcAft>
              <a:spcPct val="35000"/>
            </a:spcAft>
            <a:buNone/>
          </a:pPr>
          <a:r>
            <a:rPr lang="en-US" sz="2300" kern="1200" dirty="0"/>
            <a:t>2027 Medical Marketing Results</a:t>
          </a:r>
        </a:p>
      </dsp:txBody>
      <dsp:txXfrm>
        <a:off x="598929" y="1106189"/>
        <a:ext cx="7854702" cy="612672"/>
      </dsp:txXfrm>
    </dsp:sp>
    <dsp:sp modelId="{B9576412-A6AD-4F62-935B-2AEB86015052}">
      <dsp:nvSpPr>
        <dsp:cNvPr id="0" name=""/>
        <dsp:cNvSpPr/>
      </dsp:nvSpPr>
      <dsp:spPr>
        <a:xfrm>
          <a:off x="0" y="2455805"/>
          <a:ext cx="113157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39D758-CCB4-4B7A-ACCE-F0CC7AA94A8E}">
      <dsp:nvSpPr>
        <dsp:cNvPr id="0" name=""/>
        <dsp:cNvSpPr/>
      </dsp:nvSpPr>
      <dsp:spPr>
        <a:xfrm>
          <a:off x="565785" y="2116325"/>
          <a:ext cx="792099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395" tIns="0" rIns="299395" bIns="0" numCol="1" spcCol="1270" anchor="ctr" anchorCtr="0">
          <a:noAutofit/>
        </a:bodyPr>
        <a:lstStyle/>
        <a:p>
          <a:pPr marL="0" lvl="0" indent="0" algn="l" defTabSz="1022350" rtl="0">
            <a:lnSpc>
              <a:spcPct val="90000"/>
            </a:lnSpc>
            <a:spcBef>
              <a:spcPct val="0"/>
            </a:spcBef>
            <a:spcAft>
              <a:spcPct val="35000"/>
            </a:spcAft>
            <a:buNone/>
          </a:pPr>
          <a:r>
            <a:rPr lang="en-US" sz="2300" kern="1200" dirty="0"/>
            <a:t>Medical Marketing Timeline</a:t>
          </a:r>
        </a:p>
      </dsp:txBody>
      <dsp:txXfrm>
        <a:off x="598929" y="2149469"/>
        <a:ext cx="7854702" cy="612672"/>
      </dsp:txXfrm>
    </dsp:sp>
    <dsp:sp modelId="{52907235-C290-4FDA-BCE8-0F59C70DCDC0}">
      <dsp:nvSpPr>
        <dsp:cNvPr id="0" name=""/>
        <dsp:cNvSpPr/>
      </dsp:nvSpPr>
      <dsp:spPr>
        <a:xfrm>
          <a:off x="0" y="3499085"/>
          <a:ext cx="113157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59484A-8F26-4EBE-8095-573F437074D4}">
      <dsp:nvSpPr>
        <dsp:cNvPr id="0" name=""/>
        <dsp:cNvSpPr/>
      </dsp:nvSpPr>
      <dsp:spPr>
        <a:xfrm>
          <a:off x="565785" y="3159605"/>
          <a:ext cx="792099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395" tIns="0" rIns="299395" bIns="0" numCol="1" spcCol="1270" anchor="ctr" anchorCtr="0">
          <a:noAutofit/>
        </a:bodyPr>
        <a:lstStyle/>
        <a:p>
          <a:pPr marL="0" lvl="0" indent="0" algn="l" defTabSz="1022350" rtl="0">
            <a:lnSpc>
              <a:spcPct val="90000"/>
            </a:lnSpc>
            <a:spcBef>
              <a:spcPct val="0"/>
            </a:spcBef>
            <a:spcAft>
              <a:spcPct val="35000"/>
            </a:spcAft>
            <a:buNone/>
          </a:pPr>
          <a:r>
            <a:rPr lang="en-US" sz="2300" kern="1200" dirty="0">
              <a:latin typeface="Calibri Light" panose="020F0302020204030204"/>
            </a:rPr>
            <a:t>JBC Next Steps</a:t>
          </a:r>
        </a:p>
      </dsp:txBody>
      <dsp:txXfrm>
        <a:off x="598929" y="3192749"/>
        <a:ext cx="785470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1113887-EF01-4391-973E-7047AC95E33B}" type="datetimeFigureOut">
              <a:rPr lang="en-US" smtClean="0"/>
              <a:t>5/13/2026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E85D7A9-1A8F-4790-B6D7-D23880C6B0C1}" type="slidenum">
              <a:rPr lang="en-US" smtClean="0"/>
              <a:t>‹#›</a:t>
            </a:fld>
            <a:endParaRPr lang="en-US"/>
          </a:p>
        </p:txBody>
      </p:sp>
    </p:spTree>
    <p:extLst>
      <p:ext uri="{BB962C8B-B14F-4D97-AF65-F5344CB8AC3E}">
        <p14:creationId xmlns:p14="http://schemas.microsoft.com/office/powerpoint/2010/main" val="4139364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5D7A9-1A8F-4790-B6D7-D23880C6B0C1}" type="slidenum">
              <a:rPr lang="en-US" smtClean="0"/>
              <a:t>14</a:t>
            </a:fld>
            <a:endParaRPr lang="en-US"/>
          </a:p>
        </p:txBody>
      </p:sp>
    </p:spTree>
    <p:extLst>
      <p:ext uri="{BB962C8B-B14F-4D97-AF65-F5344CB8AC3E}">
        <p14:creationId xmlns:p14="http://schemas.microsoft.com/office/powerpoint/2010/main" val="39221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7846-99D7-2658-A0FD-169F66982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4148B-8DF0-7481-EDC1-8D44D8FF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AA0CD-25A3-41F1-762B-EE4695FA7A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803DBC-6276-A380-3669-DD2D648BDD8D}"/>
              </a:ext>
            </a:extLst>
          </p:cNvPr>
          <p:cNvSpPr>
            <a:spLocks noGrp="1"/>
          </p:cNvSpPr>
          <p:nvPr>
            <p:ph type="sldNum" sz="quarter" idx="5"/>
          </p:nvPr>
        </p:nvSpPr>
        <p:spPr/>
        <p:txBody>
          <a:bodyPr/>
          <a:lstStyle/>
          <a:p>
            <a:fld id="{6E85D7A9-1A8F-4790-B6D7-D23880C6B0C1}" type="slidenum">
              <a:rPr lang="en-US" smtClean="0"/>
              <a:t>21</a:t>
            </a:fld>
            <a:endParaRPr lang="en-US"/>
          </a:p>
        </p:txBody>
      </p:sp>
    </p:spTree>
    <p:extLst>
      <p:ext uri="{BB962C8B-B14F-4D97-AF65-F5344CB8AC3E}">
        <p14:creationId xmlns:p14="http://schemas.microsoft.com/office/powerpoint/2010/main" val="1690120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DC26C61-D5D1-43A4-8514-BDFD8A1F2352}"/>
              </a:ext>
            </a:extLst>
          </p:cNvPr>
          <p:cNvSpPr>
            <a:spLocks noGrp="1"/>
          </p:cNvSpPr>
          <p:nvPr>
            <p:ph type="subTitle" idx="1" hasCustomPrompt="1"/>
          </p:nvPr>
        </p:nvSpPr>
        <p:spPr>
          <a:xfrm>
            <a:off x="495300" y="4144963"/>
            <a:ext cx="7953375" cy="1655762"/>
          </a:xfrm>
        </p:spPr>
        <p:txBody>
          <a:bodyPr/>
          <a:lstStyle>
            <a:lvl1pPr marL="0" indent="0" algn="l">
              <a:buNone/>
              <a:defRPr sz="2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C5EA9919-9AB8-48A5-82AC-2E93750A768F}"/>
              </a:ext>
            </a:extLst>
          </p:cNvPr>
          <p:cNvSpPr>
            <a:spLocks noGrp="1"/>
          </p:cNvSpPr>
          <p:nvPr>
            <p:ph type="title" hasCustomPrompt="1"/>
          </p:nvPr>
        </p:nvSpPr>
        <p:spPr>
          <a:xfrm>
            <a:off x="495299" y="2781300"/>
            <a:ext cx="7191375" cy="828675"/>
          </a:xfrm>
        </p:spPr>
        <p:txBody>
          <a:bodyPr/>
          <a:lstStyle>
            <a:lvl1pPr>
              <a:defRPr b="1">
                <a:solidFill>
                  <a:schemeClr val="bg1"/>
                </a:solidFill>
                <a:latin typeface="+mn-lt"/>
              </a:defRPr>
            </a:lvl1pPr>
          </a:lstStyle>
          <a:p>
            <a:r>
              <a:rPr lang="en-US"/>
              <a:t>Click to add title </a:t>
            </a:r>
          </a:p>
        </p:txBody>
      </p:sp>
      <p:sp>
        <p:nvSpPr>
          <p:cNvPr id="8" name="TextBox 7">
            <a:extLst>
              <a:ext uri="{FF2B5EF4-FFF2-40B4-BE49-F238E27FC236}">
                <a16:creationId xmlns:a16="http://schemas.microsoft.com/office/drawing/2014/main" id="{561B09D8-C18D-48BF-B8B8-D7DD8DB86B37}"/>
              </a:ext>
            </a:extLst>
          </p:cNvPr>
          <p:cNvSpPr txBox="1"/>
          <p:nvPr userDrawn="1"/>
        </p:nvSpPr>
        <p:spPr>
          <a:xfrm>
            <a:off x="495299" y="6328517"/>
            <a:ext cx="5943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1000" i="0">
                <a:solidFill>
                  <a:schemeClr val="bg1"/>
                </a:solidFill>
                <a:latin typeface="+mn-lt"/>
                <a:cs typeface="Arial" panose="020B0604020202020204" pitchFamily="34" charset="0"/>
              </a:rPr>
              <a:t>Keenan &amp; Associates  |  CA </a:t>
            </a:r>
            <a:r>
              <a:rPr lang="en-US" sz="1000">
                <a:solidFill>
                  <a:schemeClr val="bg1"/>
                </a:solidFill>
                <a:latin typeface="+mn-lt"/>
                <a:cs typeface="Arial" pitchFamily="34" charset="0"/>
              </a:rPr>
              <a:t>License No. 0451271  |  www.keenan.com</a:t>
            </a:r>
          </a:p>
        </p:txBody>
      </p:sp>
      <p:pic>
        <p:nvPicPr>
          <p:cNvPr id="6" name="Picture 5" descr="A black and white sign&#10;&#10;Description automatically generated with low confidence">
            <a:extLst>
              <a:ext uri="{FF2B5EF4-FFF2-40B4-BE49-F238E27FC236}">
                <a16:creationId xmlns:a16="http://schemas.microsoft.com/office/drawing/2014/main" id="{AC3A149D-BEFD-4CDE-90E3-47A21D2A1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0198" y="6058404"/>
            <a:ext cx="1967488" cy="419101"/>
          </a:xfrm>
          <a:prstGeom prst="rect">
            <a:avLst/>
          </a:prstGeom>
        </p:spPr>
      </p:pic>
    </p:spTree>
    <p:extLst>
      <p:ext uri="{BB962C8B-B14F-4D97-AF65-F5344CB8AC3E}">
        <p14:creationId xmlns:p14="http://schemas.microsoft.com/office/powerpoint/2010/main" val="2503962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200" y="238125"/>
            <a:ext cx="6981826" cy="2971800"/>
          </a:xfrm>
        </p:spPr>
        <p:txBody>
          <a:bodyPr/>
          <a:lstStyle>
            <a:lvl1pPr>
              <a:defRPr b="1">
                <a:latin typeface="+mn-lt"/>
              </a:defRPr>
            </a:lvl1pPr>
          </a:lstStyle>
          <a:p>
            <a:r>
              <a:rPr lang="en-US"/>
              <a:t>Click to edit Master title style</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
        <p:nvSpPr>
          <p:cNvPr id="8" name="Content Placeholder 2">
            <a:extLst>
              <a:ext uri="{FF2B5EF4-FFF2-40B4-BE49-F238E27FC236}">
                <a16:creationId xmlns:a16="http://schemas.microsoft.com/office/drawing/2014/main" id="{2E336718-9D49-4A1B-9038-229B78CE94F8}"/>
              </a:ext>
            </a:extLst>
          </p:cNvPr>
          <p:cNvSpPr>
            <a:spLocks noGrp="1"/>
          </p:cNvSpPr>
          <p:nvPr>
            <p:ph sz="half" idx="1"/>
          </p:nvPr>
        </p:nvSpPr>
        <p:spPr>
          <a:xfrm>
            <a:off x="457200" y="3924302"/>
            <a:ext cx="5410202" cy="2009766"/>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2CDDC1D3-7A10-42CD-A634-3AEED63FCDB7}"/>
              </a:ext>
            </a:extLst>
          </p:cNvPr>
          <p:cNvSpPr>
            <a:spLocks noGrp="1"/>
          </p:cNvSpPr>
          <p:nvPr>
            <p:ph sz="half" idx="2" hasCustomPrompt="1"/>
          </p:nvPr>
        </p:nvSpPr>
        <p:spPr>
          <a:xfrm>
            <a:off x="6324599" y="3924302"/>
            <a:ext cx="5448301" cy="2009766"/>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796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200" y="238125"/>
            <a:ext cx="6981826" cy="2971800"/>
          </a:xfrm>
        </p:spPr>
        <p:txBody>
          <a:bodyPr/>
          <a:lstStyle>
            <a:lvl1pPr>
              <a:defRPr b="1">
                <a:latin typeface="+mn-lt"/>
              </a:defRPr>
            </a:lvl1pPr>
          </a:lstStyle>
          <a:p>
            <a:r>
              <a:rPr lang="en-US"/>
              <a:t>Click to edit Master title style</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
        <p:nvSpPr>
          <p:cNvPr id="8" name="Content Placeholder 2">
            <a:extLst>
              <a:ext uri="{FF2B5EF4-FFF2-40B4-BE49-F238E27FC236}">
                <a16:creationId xmlns:a16="http://schemas.microsoft.com/office/drawing/2014/main" id="{2E336718-9D49-4A1B-9038-229B78CE94F8}"/>
              </a:ext>
            </a:extLst>
          </p:cNvPr>
          <p:cNvSpPr>
            <a:spLocks noGrp="1"/>
          </p:cNvSpPr>
          <p:nvPr>
            <p:ph sz="half" idx="1"/>
          </p:nvPr>
        </p:nvSpPr>
        <p:spPr>
          <a:xfrm>
            <a:off x="457200" y="3924302"/>
            <a:ext cx="5410202" cy="2009766"/>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2CDDC1D3-7A10-42CD-A634-3AEED63FCDB7}"/>
              </a:ext>
            </a:extLst>
          </p:cNvPr>
          <p:cNvSpPr>
            <a:spLocks noGrp="1"/>
          </p:cNvSpPr>
          <p:nvPr>
            <p:ph sz="half" idx="2" hasCustomPrompt="1"/>
          </p:nvPr>
        </p:nvSpPr>
        <p:spPr>
          <a:xfrm>
            <a:off x="6324599" y="3924302"/>
            <a:ext cx="5448301" cy="2009766"/>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46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200" y="238125"/>
            <a:ext cx="6981826" cy="2971800"/>
          </a:xfrm>
        </p:spPr>
        <p:txBody>
          <a:bodyPr/>
          <a:lstStyle>
            <a:lvl1pPr>
              <a:defRPr b="1">
                <a:latin typeface="+mn-lt"/>
              </a:defRPr>
            </a:lvl1pPr>
          </a:lstStyle>
          <a:p>
            <a:r>
              <a:rPr lang="en-US"/>
              <a:t>Click to edit Master title style</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
        <p:nvSpPr>
          <p:cNvPr id="8" name="Content Placeholder 2">
            <a:extLst>
              <a:ext uri="{FF2B5EF4-FFF2-40B4-BE49-F238E27FC236}">
                <a16:creationId xmlns:a16="http://schemas.microsoft.com/office/drawing/2014/main" id="{2E336718-9D49-4A1B-9038-229B78CE94F8}"/>
              </a:ext>
            </a:extLst>
          </p:cNvPr>
          <p:cNvSpPr>
            <a:spLocks noGrp="1"/>
          </p:cNvSpPr>
          <p:nvPr>
            <p:ph sz="half" idx="1"/>
          </p:nvPr>
        </p:nvSpPr>
        <p:spPr>
          <a:xfrm>
            <a:off x="457200" y="3924302"/>
            <a:ext cx="5410202" cy="2009766"/>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2CDDC1D3-7A10-42CD-A634-3AEED63FCDB7}"/>
              </a:ext>
            </a:extLst>
          </p:cNvPr>
          <p:cNvSpPr>
            <a:spLocks noGrp="1"/>
          </p:cNvSpPr>
          <p:nvPr>
            <p:ph sz="half" idx="2" hasCustomPrompt="1"/>
          </p:nvPr>
        </p:nvSpPr>
        <p:spPr>
          <a:xfrm>
            <a:off x="6324599" y="3924302"/>
            <a:ext cx="5448301" cy="2009766"/>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63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200" y="238125"/>
            <a:ext cx="6981824" cy="2190750"/>
          </a:xfrm>
        </p:spPr>
        <p:txBody>
          <a:bodyPr/>
          <a:lstStyle>
            <a:lvl1pPr>
              <a:defRPr b="1">
                <a:latin typeface="+mn-lt"/>
              </a:defRPr>
            </a:lvl1pPr>
          </a:lstStyle>
          <a:p>
            <a:r>
              <a:rPr lang="en-US"/>
              <a:t>Click to edit Master title style</a:t>
            </a:r>
          </a:p>
        </p:txBody>
      </p:sp>
      <p:sp>
        <p:nvSpPr>
          <p:cNvPr id="8" name="Content Placeholder 2">
            <a:extLst>
              <a:ext uri="{FF2B5EF4-FFF2-40B4-BE49-F238E27FC236}">
                <a16:creationId xmlns:a16="http://schemas.microsoft.com/office/drawing/2014/main" id="{2E336718-9D49-4A1B-9038-229B78CE94F8}"/>
              </a:ext>
            </a:extLst>
          </p:cNvPr>
          <p:cNvSpPr>
            <a:spLocks noGrp="1"/>
          </p:cNvSpPr>
          <p:nvPr>
            <p:ph sz="half" idx="1"/>
          </p:nvPr>
        </p:nvSpPr>
        <p:spPr>
          <a:xfrm>
            <a:off x="457199" y="3133731"/>
            <a:ext cx="6981825" cy="2800337"/>
          </a:xfrm>
        </p:spPr>
        <p:txBody>
          <a:bodyPr/>
          <a:lstStyle>
            <a:lvl1pPr>
              <a:defRPr sz="2000">
                <a:solidFill>
                  <a:schemeClr val="bg1"/>
                </a:solidFill>
                <a:latin typeface="+mn-lt"/>
              </a:defRPr>
            </a:lvl1pPr>
            <a:lvl2pPr>
              <a:defRPr sz="17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200">
                <a:solidFill>
                  <a:schemeClr val="bg1"/>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A71E8737-67F6-48CA-93B3-4136DC89261F}"/>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bg1"/>
                </a:solidFill>
              </a:rPr>
              <a:t>‹#›</a:t>
            </a:fld>
            <a:endParaRPr lang="en-US" sz="1000">
              <a:solidFill>
                <a:schemeClr val="bg1"/>
              </a:solidFill>
            </a:endParaRPr>
          </a:p>
        </p:txBody>
      </p:sp>
      <p:sp>
        <p:nvSpPr>
          <p:cNvPr id="14" name="TextBox 13">
            <a:extLst>
              <a:ext uri="{FF2B5EF4-FFF2-40B4-BE49-F238E27FC236}">
                <a16:creationId xmlns:a16="http://schemas.microsoft.com/office/drawing/2014/main" id="{BD59B646-6961-434F-9DBA-0A1E61A6DCE8}"/>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bg1"/>
                </a:solidFill>
                <a:latin typeface="+mn-lt"/>
                <a:cs typeface="Arial" panose="020B0604020202020204" pitchFamily="34" charset="0"/>
              </a:rPr>
              <a:t>Keenan &amp; Associates  |  CA </a:t>
            </a:r>
            <a:r>
              <a:rPr lang="en-US" sz="1000">
                <a:solidFill>
                  <a:schemeClr val="bg1"/>
                </a:solidFill>
                <a:latin typeface="+mn-lt"/>
                <a:cs typeface="Arial" pitchFamily="34" charset="0"/>
              </a:rPr>
              <a:t>License No. 0451271</a:t>
            </a:r>
            <a:endParaRPr lang="en-US" sz="1000">
              <a:solidFill>
                <a:schemeClr val="bg1"/>
              </a:solidFill>
              <a:latin typeface="+mn-lt"/>
            </a:endParaRPr>
          </a:p>
        </p:txBody>
      </p:sp>
    </p:spTree>
    <p:extLst>
      <p:ext uri="{BB962C8B-B14F-4D97-AF65-F5344CB8AC3E}">
        <p14:creationId xmlns:p14="http://schemas.microsoft.com/office/powerpoint/2010/main" val="242580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200" y="238125"/>
            <a:ext cx="6981824" cy="2190750"/>
          </a:xfrm>
        </p:spPr>
        <p:txBody>
          <a:bodyPr/>
          <a:lstStyle>
            <a:lvl1pPr>
              <a:defRPr b="1">
                <a:latin typeface="+mn-lt"/>
              </a:defRPr>
            </a:lvl1pPr>
          </a:lstStyle>
          <a:p>
            <a:r>
              <a:rPr lang="en-US"/>
              <a:t>Click to edit Master title style</a:t>
            </a:r>
          </a:p>
        </p:txBody>
      </p:sp>
      <p:sp>
        <p:nvSpPr>
          <p:cNvPr id="8" name="Content Placeholder 2">
            <a:extLst>
              <a:ext uri="{FF2B5EF4-FFF2-40B4-BE49-F238E27FC236}">
                <a16:creationId xmlns:a16="http://schemas.microsoft.com/office/drawing/2014/main" id="{2E336718-9D49-4A1B-9038-229B78CE94F8}"/>
              </a:ext>
            </a:extLst>
          </p:cNvPr>
          <p:cNvSpPr>
            <a:spLocks noGrp="1"/>
          </p:cNvSpPr>
          <p:nvPr>
            <p:ph sz="half" idx="1"/>
          </p:nvPr>
        </p:nvSpPr>
        <p:spPr>
          <a:xfrm>
            <a:off x="457199" y="3133731"/>
            <a:ext cx="6981825" cy="2800337"/>
          </a:xfrm>
        </p:spPr>
        <p:txBody>
          <a:bodyPr/>
          <a:lstStyle>
            <a:lvl1pPr>
              <a:defRPr sz="2000">
                <a:solidFill>
                  <a:schemeClr val="bg1"/>
                </a:solidFill>
                <a:latin typeface="+mn-lt"/>
              </a:defRPr>
            </a:lvl1pPr>
            <a:lvl2pPr>
              <a:defRPr sz="17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200">
                <a:solidFill>
                  <a:schemeClr val="bg1"/>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E91D0705-3933-439C-A06D-711A98D02E3C}"/>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bg1"/>
                </a:solidFill>
              </a:rPr>
              <a:t>‹#›</a:t>
            </a:fld>
            <a:endParaRPr lang="en-US" sz="1000">
              <a:solidFill>
                <a:schemeClr val="bg1"/>
              </a:solidFill>
            </a:endParaRPr>
          </a:p>
        </p:txBody>
      </p:sp>
      <p:sp>
        <p:nvSpPr>
          <p:cNvPr id="13" name="TextBox 12">
            <a:extLst>
              <a:ext uri="{FF2B5EF4-FFF2-40B4-BE49-F238E27FC236}">
                <a16:creationId xmlns:a16="http://schemas.microsoft.com/office/drawing/2014/main" id="{5DE88DA8-D7EB-405D-B6F5-BB17EB3A89D9}"/>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bg1"/>
                </a:solidFill>
                <a:latin typeface="+mn-lt"/>
                <a:cs typeface="Arial" panose="020B0604020202020204" pitchFamily="34" charset="0"/>
              </a:rPr>
              <a:t>Keenan &amp; Associates  |  CA </a:t>
            </a:r>
            <a:r>
              <a:rPr lang="en-US" sz="1000">
                <a:solidFill>
                  <a:schemeClr val="bg1"/>
                </a:solidFill>
                <a:latin typeface="+mn-lt"/>
                <a:cs typeface="Arial" pitchFamily="34" charset="0"/>
              </a:rPr>
              <a:t>License No. 0451271</a:t>
            </a:r>
            <a:endParaRPr lang="en-US" sz="1000">
              <a:solidFill>
                <a:schemeClr val="bg1"/>
              </a:solidFill>
              <a:latin typeface="+mn-lt"/>
            </a:endParaRPr>
          </a:p>
        </p:txBody>
      </p:sp>
    </p:spTree>
    <p:extLst>
      <p:ext uri="{BB962C8B-B14F-4D97-AF65-F5344CB8AC3E}">
        <p14:creationId xmlns:p14="http://schemas.microsoft.com/office/powerpoint/2010/main" val="3146733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0ED3E1-91DD-49E8-B546-A6E4B7DBC05D}"/>
              </a:ext>
            </a:extLst>
          </p:cNvPr>
          <p:cNvSpPr>
            <a:spLocks noGrp="1"/>
          </p:cNvSpPr>
          <p:nvPr>
            <p:ph type="title" hasCustomPrompt="1"/>
          </p:nvPr>
        </p:nvSpPr>
        <p:spPr>
          <a:xfrm>
            <a:off x="457200" y="2362200"/>
            <a:ext cx="11134725" cy="1371600"/>
          </a:xfrm>
        </p:spPr>
        <p:txBody>
          <a:bodyPr anchor="t"/>
          <a:lstStyle>
            <a:lvl1pPr algn="ctr">
              <a:defRPr sz="4000" b="1" cap="all">
                <a:solidFill>
                  <a:schemeClr val="bg1"/>
                </a:solidFill>
                <a:latin typeface="+mn-lt"/>
              </a:defRPr>
            </a:lvl1pPr>
          </a:lstStyle>
          <a:p>
            <a:r>
              <a:rPr lang="en-US"/>
              <a:t>Click to edit Master </a:t>
            </a:r>
            <a:br>
              <a:rPr lang="en-US"/>
            </a:br>
            <a:r>
              <a:rPr lang="en-US"/>
              <a:t>title style</a:t>
            </a:r>
          </a:p>
        </p:txBody>
      </p:sp>
      <p:cxnSp>
        <p:nvCxnSpPr>
          <p:cNvPr id="9" name="Straight Connector 8">
            <a:extLst>
              <a:ext uri="{FF2B5EF4-FFF2-40B4-BE49-F238E27FC236}">
                <a16:creationId xmlns:a16="http://schemas.microsoft.com/office/drawing/2014/main" id="{B1787985-05C1-48EA-8D6B-C421F7D66D46}"/>
              </a:ext>
            </a:extLst>
          </p:cNvPr>
          <p:cNvCxnSpPr>
            <a:cxnSpLocks/>
          </p:cNvCxnSpPr>
          <p:nvPr userDrawn="1"/>
        </p:nvCxnSpPr>
        <p:spPr>
          <a:xfrm>
            <a:off x="457200" y="6248400"/>
            <a:ext cx="11315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70CCC0-37A7-41E5-A27D-6D052A574687}"/>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bg1"/>
                </a:solidFill>
              </a:rPr>
              <a:t>‹#›</a:t>
            </a:fld>
            <a:endParaRPr lang="en-US" sz="1000">
              <a:solidFill>
                <a:schemeClr val="bg1"/>
              </a:solidFill>
            </a:endParaRPr>
          </a:p>
        </p:txBody>
      </p:sp>
      <p:sp>
        <p:nvSpPr>
          <p:cNvPr id="11" name="TextBox 10">
            <a:extLst>
              <a:ext uri="{FF2B5EF4-FFF2-40B4-BE49-F238E27FC236}">
                <a16:creationId xmlns:a16="http://schemas.microsoft.com/office/drawing/2014/main" id="{A20C6874-C7B6-4866-A448-B8DCB8A4D43D}"/>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bg1"/>
                </a:solidFill>
                <a:latin typeface="+mn-lt"/>
                <a:cs typeface="Arial" panose="020B0604020202020204" pitchFamily="34" charset="0"/>
              </a:rPr>
              <a:t>Keenan &amp; Associates  |  CA </a:t>
            </a:r>
            <a:r>
              <a:rPr lang="en-US" sz="1000">
                <a:solidFill>
                  <a:schemeClr val="bg1"/>
                </a:solidFill>
                <a:latin typeface="+mn-lt"/>
                <a:cs typeface="Arial" pitchFamily="34" charset="0"/>
              </a:rPr>
              <a:t>License No. 0451271</a:t>
            </a:r>
            <a:endParaRPr lang="en-US" sz="1000">
              <a:solidFill>
                <a:schemeClr val="bg1"/>
              </a:solidFill>
              <a:latin typeface="+mn-lt"/>
            </a:endParaRPr>
          </a:p>
        </p:txBody>
      </p:sp>
    </p:spTree>
    <p:extLst>
      <p:ext uri="{BB962C8B-B14F-4D97-AF65-F5344CB8AC3E}">
        <p14:creationId xmlns:p14="http://schemas.microsoft.com/office/powerpoint/2010/main" val="258849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199" y="238125"/>
            <a:ext cx="11315699" cy="828675"/>
          </a:xfrm>
        </p:spPr>
        <p:txBody>
          <a:bodyPr/>
          <a:lstStyle>
            <a:lvl1pPr>
              <a:defRPr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CB335921-C86A-4AB2-AE68-BAB48DA152C2}"/>
              </a:ext>
            </a:extLst>
          </p:cNvPr>
          <p:cNvSpPr>
            <a:spLocks noGrp="1"/>
          </p:cNvSpPr>
          <p:nvPr>
            <p:ph idx="1"/>
          </p:nvPr>
        </p:nvSpPr>
        <p:spPr>
          <a:xfrm>
            <a:off x="457199" y="1825625"/>
            <a:ext cx="11315699" cy="41084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Tree>
    <p:extLst>
      <p:ext uri="{BB962C8B-B14F-4D97-AF65-F5344CB8AC3E}">
        <p14:creationId xmlns:p14="http://schemas.microsoft.com/office/powerpoint/2010/main" val="10211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199" y="238125"/>
            <a:ext cx="11315699" cy="828675"/>
          </a:xfrm>
        </p:spPr>
        <p:txBody>
          <a:bodyPr/>
          <a:lstStyle>
            <a:lvl1pPr>
              <a:defRPr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CB335921-C86A-4AB2-AE68-BAB48DA152C2}"/>
              </a:ext>
            </a:extLst>
          </p:cNvPr>
          <p:cNvSpPr>
            <a:spLocks noGrp="1"/>
          </p:cNvSpPr>
          <p:nvPr>
            <p:ph idx="1"/>
          </p:nvPr>
        </p:nvSpPr>
        <p:spPr>
          <a:xfrm>
            <a:off x="457199" y="1825625"/>
            <a:ext cx="11315699" cy="41084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Tree>
    <p:extLst>
      <p:ext uri="{BB962C8B-B14F-4D97-AF65-F5344CB8AC3E}">
        <p14:creationId xmlns:p14="http://schemas.microsoft.com/office/powerpoint/2010/main" val="416110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199" y="238125"/>
            <a:ext cx="11315699" cy="828675"/>
          </a:xfrm>
        </p:spPr>
        <p:txBody>
          <a:bodyPr/>
          <a:lstStyle>
            <a:lvl1pPr>
              <a:defRPr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CB335921-C86A-4AB2-AE68-BAB48DA152C2}"/>
              </a:ext>
            </a:extLst>
          </p:cNvPr>
          <p:cNvSpPr>
            <a:spLocks noGrp="1"/>
          </p:cNvSpPr>
          <p:nvPr>
            <p:ph idx="1"/>
          </p:nvPr>
        </p:nvSpPr>
        <p:spPr>
          <a:xfrm>
            <a:off x="457199" y="1825625"/>
            <a:ext cx="11315699" cy="41084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Tree>
    <p:extLst>
      <p:ext uri="{BB962C8B-B14F-4D97-AF65-F5344CB8AC3E}">
        <p14:creationId xmlns:p14="http://schemas.microsoft.com/office/powerpoint/2010/main" val="84673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199" y="238125"/>
            <a:ext cx="11315699" cy="828675"/>
          </a:xfrm>
        </p:spPr>
        <p:txBody>
          <a:bodyPr/>
          <a:lstStyle>
            <a:lvl1pPr>
              <a:defRPr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CB335921-C86A-4AB2-AE68-BAB48DA152C2}"/>
              </a:ext>
            </a:extLst>
          </p:cNvPr>
          <p:cNvSpPr>
            <a:spLocks noGrp="1"/>
          </p:cNvSpPr>
          <p:nvPr>
            <p:ph idx="1"/>
          </p:nvPr>
        </p:nvSpPr>
        <p:spPr>
          <a:xfrm>
            <a:off x="457199" y="1825625"/>
            <a:ext cx="11315699" cy="41084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Tree>
    <p:extLst>
      <p:ext uri="{BB962C8B-B14F-4D97-AF65-F5344CB8AC3E}">
        <p14:creationId xmlns:p14="http://schemas.microsoft.com/office/powerpoint/2010/main" val="412344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199" y="238125"/>
            <a:ext cx="11315699" cy="828675"/>
          </a:xfrm>
        </p:spPr>
        <p:txBody>
          <a:bodyPr/>
          <a:lstStyle>
            <a:lvl1pPr>
              <a:defRPr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CB335921-C86A-4AB2-AE68-BAB48DA152C2}"/>
              </a:ext>
            </a:extLst>
          </p:cNvPr>
          <p:cNvSpPr>
            <a:spLocks noGrp="1"/>
          </p:cNvSpPr>
          <p:nvPr>
            <p:ph idx="1"/>
          </p:nvPr>
        </p:nvSpPr>
        <p:spPr>
          <a:xfrm>
            <a:off x="457199" y="1825625"/>
            <a:ext cx="11315699" cy="41084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Tree>
    <p:extLst>
      <p:ext uri="{BB962C8B-B14F-4D97-AF65-F5344CB8AC3E}">
        <p14:creationId xmlns:p14="http://schemas.microsoft.com/office/powerpoint/2010/main" val="147900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18B7-69DE-4A8B-9CCA-C85552B638B5}"/>
              </a:ext>
            </a:extLst>
          </p:cNvPr>
          <p:cNvSpPr>
            <a:spLocks noGrp="1"/>
          </p:cNvSpPr>
          <p:nvPr>
            <p:ph type="title"/>
          </p:nvPr>
        </p:nvSpPr>
        <p:spPr>
          <a:xfrm>
            <a:off x="457199" y="238125"/>
            <a:ext cx="11315699" cy="828675"/>
          </a:xfrm>
        </p:spPr>
        <p:txBody>
          <a:bodyPr/>
          <a:lstStyle>
            <a:lvl1pPr>
              <a:defRPr b="1">
                <a:solidFill>
                  <a:schemeClr val="tx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CB335921-C86A-4AB2-AE68-BAB48DA152C2}"/>
              </a:ext>
            </a:extLst>
          </p:cNvPr>
          <p:cNvSpPr>
            <a:spLocks noGrp="1"/>
          </p:cNvSpPr>
          <p:nvPr>
            <p:ph idx="1"/>
          </p:nvPr>
        </p:nvSpPr>
        <p:spPr>
          <a:xfrm>
            <a:off x="457199" y="1485899"/>
            <a:ext cx="11315699" cy="4448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E909658-3515-46CF-BF90-1F458BE8C4DC}"/>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1E71EA-45BB-4028-A36D-5AA45DAE4B16}"/>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DD44C260-359A-4706-8237-179F902A4F2B}"/>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Tree>
    <p:extLst>
      <p:ext uri="{BB962C8B-B14F-4D97-AF65-F5344CB8AC3E}">
        <p14:creationId xmlns:p14="http://schemas.microsoft.com/office/powerpoint/2010/main" val="60259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9D3B603-BA85-4519-A744-A18C1E40D782}"/>
              </a:ext>
            </a:extLst>
          </p:cNvPr>
          <p:cNvSpPr>
            <a:spLocks noGrp="1"/>
          </p:cNvSpPr>
          <p:nvPr>
            <p:ph sz="half" idx="1"/>
          </p:nvPr>
        </p:nvSpPr>
        <p:spPr>
          <a:xfrm>
            <a:off x="457200" y="1819275"/>
            <a:ext cx="5410202" cy="4114793"/>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B5252FB9-52C8-44BE-9D4B-271E39CA713D}"/>
              </a:ext>
            </a:extLst>
          </p:cNvPr>
          <p:cNvSpPr>
            <a:spLocks noGrp="1"/>
          </p:cNvSpPr>
          <p:nvPr>
            <p:ph sz="half" idx="2" hasCustomPrompt="1"/>
          </p:nvPr>
        </p:nvSpPr>
        <p:spPr>
          <a:xfrm>
            <a:off x="6324599" y="1819275"/>
            <a:ext cx="5448301" cy="4114793"/>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08127F5-0771-491E-95B1-5DB8EE8C993E}"/>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0FC14BF-CB8B-49B2-A2AF-472EDC73C8C5}"/>
              </a:ext>
            </a:extLst>
          </p:cNvPr>
          <p:cNvSpPr>
            <a:spLocks noGrp="1"/>
          </p:cNvSpPr>
          <p:nvPr>
            <p:ph type="title"/>
          </p:nvPr>
        </p:nvSpPr>
        <p:spPr>
          <a:xfrm>
            <a:off x="457199" y="238125"/>
            <a:ext cx="11315699" cy="828675"/>
          </a:xfrm>
        </p:spPr>
        <p:txBody>
          <a:bodyPr/>
          <a:lstStyle>
            <a:lvl1pPr>
              <a:defRPr>
                <a:latin typeface="+mn-lt"/>
              </a:defRPr>
            </a:lvl1pPr>
          </a:lstStyle>
          <a:p>
            <a:r>
              <a:rPr lang="en-US"/>
              <a:t>Click to edit Master title style</a:t>
            </a:r>
          </a:p>
        </p:txBody>
      </p:sp>
      <p:sp>
        <p:nvSpPr>
          <p:cNvPr id="13" name="TextBox 12">
            <a:extLst>
              <a:ext uri="{FF2B5EF4-FFF2-40B4-BE49-F238E27FC236}">
                <a16:creationId xmlns:a16="http://schemas.microsoft.com/office/drawing/2014/main" id="{567A0353-B970-4FB6-B720-F457D2ADB6CA}"/>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4" name="TextBox 13">
            <a:extLst>
              <a:ext uri="{FF2B5EF4-FFF2-40B4-BE49-F238E27FC236}">
                <a16:creationId xmlns:a16="http://schemas.microsoft.com/office/drawing/2014/main" id="{32804203-5511-4180-84E9-23CAC686657D}"/>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Tree>
    <p:extLst>
      <p:ext uri="{BB962C8B-B14F-4D97-AF65-F5344CB8AC3E}">
        <p14:creationId xmlns:p14="http://schemas.microsoft.com/office/powerpoint/2010/main" val="1187061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08127F5-0771-491E-95B1-5DB8EE8C993E}"/>
              </a:ext>
            </a:extLst>
          </p:cNvPr>
          <p:cNvCxnSpPr>
            <a:cxnSpLocks/>
          </p:cNvCxnSpPr>
          <p:nvPr userDrawn="1"/>
        </p:nvCxnSpPr>
        <p:spPr>
          <a:xfrm>
            <a:off x="457200" y="6248400"/>
            <a:ext cx="11315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C9FD9B0-3D45-4DFC-9BE3-DB903170D449}"/>
              </a:ext>
            </a:extLst>
          </p:cNvPr>
          <p:cNvSpPr txBox="1"/>
          <p:nvPr userDrawn="1"/>
        </p:nvSpPr>
        <p:spPr>
          <a:xfrm>
            <a:off x="381000" y="6328517"/>
            <a:ext cx="381000" cy="246221"/>
          </a:xfrm>
          <a:prstGeom prst="rect">
            <a:avLst/>
          </a:prstGeom>
          <a:noFill/>
        </p:spPr>
        <p:txBody>
          <a:bodyPr wrap="square" rtlCol="0">
            <a:spAutoFit/>
          </a:bodyPr>
          <a:lstStyle/>
          <a:p>
            <a:fld id="{CA6C637D-3A24-4800-B0A3-8A126E09E57E}" type="slidenum">
              <a:rPr lang="en-US" sz="1000" smtClean="0">
                <a:solidFill>
                  <a:schemeClr val="tx1"/>
                </a:solidFill>
              </a:rPr>
              <a:t>‹#›</a:t>
            </a:fld>
            <a:endParaRPr lang="en-US" sz="1000">
              <a:solidFill>
                <a:schemeClr val="tx1"/>
              </a:solidFill>
            </a:endParaRPr>
          </a:p>
        </p:txBody>
      </p:sp>
      <p:sp>
        <p:nvSpPr>
          <p:cNvPr id="11" name="TextBox 10">
            <a:extLst>
              <a:ext uri="{FF2B5EF4-FFF2-40B4-BE49-F238E27FC236}">
                <a16:creationId xmlns:a16="http://schemas.microsoft.com/office/drawing/2014/main" id="{FBB215AE-CC6C-44C0-849A-797BA165EFC7}"/>
              </a:ext>
            </a:extLst>
          </p:cNvPr>
          <p:cNvSpPr txBox="1"/>
          <p:nvPr userDrawn="1"/>
        </p:nvSpPr>
        <p:spPr>
          <a:xfrm>
            <a:off x="7124700" y="6328517"/>
            <a:ext cx="4762500" cy="246221"/>
          </a:xfrm>
          <a:prstGeom prst="rect">
            <a:avLst/>
          </a:prstGeom>
          <a:noFill/>
        </p:spPr>
        <p:txBody>
          <a:bodyPr wrap="square" rtlCol="0">
            <a:spAutoFit/>
          </a:bodyPr>
          <a:lstStyle/>
          <a:p>
            <a:pPr algn="r"/>
            <a:r>
              <a:rPr lang="en-US" sz="1000" i="0">
                <a:solidFill>
                  <a:schemeClr val="tx1"/>
                </a:solidFill>
                <a:latin typeface="+mn-lt"/>
                <a:cs typeface="Arial" panose="020B0604020202020204" pitchFamily="34" charset="0"/>
              </a:rPr>
              <a:t>Keenan &amp; Associates  |  CA </a:t>
            </a:r>
            <a:r>
              <a:rPr lang="en-US" sz="1000">
                <a:solidFill>
                  <a:schemeClr val="tx1"/>
                </a:solidFill>
                <a:latin typeface="+mn-lt"/>
                <a:cs typeface="Arial" pitchFamily="34" charset="0"/>
              </a:rPr>
              <a:t>License No. 0451271</a:t>
            </a:r>
            <a:endParaRPr lang="en-US" sz="1000">
              <a:solidFill>
                <a:schemeClr val="tx1"/>
              </a:solidFill>
              <a:latin typeface="+mn-lt"/>
            </a:endParaRPr>
          </a:p>
        </p:txBody>
      </p:sp>
      <p:sp>
        <p:nvSpPr>
          <p:cNvPr id="12" name="Title 1">
            <a:extLst>
              <a:ext uri="{FF2B5EF4-FFF2-40B4-BE49-F238E27FC236}">
                <a16:creationId xmlns:a16="http://schemas.microsoft.com/office/drawing/2014/main" id="{00FC14BF-CB8B-49B2-A2AF-472EDC73C8C5}"/>
              </a:ext>
            </a:extLst>
          </p:cNvPr>
          <p:cNvSpPr>
            <a:spLocks noGrp="1"/>
          </p:cNvSpPr>
          <p:nvPr>
            <p:ph type="title"/>
          </p:nvPr>
        </p:nvSpPr>
        <p:spPr>
          <a:xfrm>
            <a:off x="457199" y="238125"/>
            <a:ext cx="11315699" cy="828675"/>
          </a:xfrm>
        </p:spPr>
        <p:txBody>
          <a:bodyPr/>
          <a:lstStyle>
            <a:lvl1pPr>
              <a:defRPr>
                <a:solidFill>
                  <a:schemeClr val="tx1"/>
                </a:solidFill>
                <a:latin typeface="+mn-lt"/>
              </a:defRPr>
            </a:lvl1pPr>
          </a:lstStyle>
          <a:p>
            <a:r>
              <a:rPr lang="en-US"/>
              <a:t>Click to edit Master title style</a:t>
            </a:r>
          </a:p>
        </p:txBody>
      </p:sp>
      <p:sp>
        <p:nvSpPr>
          <p:cNvPr id="13" name="Content Placeholder 2">
            <a:extLst>
              <a:ext uri="{FF2B5EF4-FFF2-40B4-BE49-F238E27FC236}">
                <a16:creationId xmlns:a16="http://schemas.microsoft.com/office/drawing/2014/main" id="{BA8C65D9-4C1A-4667-89AD-8C56B7289E66}"/>
              </a:ext>
            </a:extLst>
          </p:cNvPr>
          <p:cNvSpPr>
            <a:spLocks noGrp="1"/>
          </p:cNvSpPr>
          <p:nvPr>
            <p:ph sz="half" idx="1"/>
          </p:nvPr>
        </p:nvSpPr>
        <p:spPr>
          <a:xfrm>
            <a:off x="457200" y="1238251"/>
            <a:ext cx="5410202" cy="4695818"/>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339E8DD1-7208-49BF-99E6-D5B0C593DBEB}"/>
              </a:ext>
            </a:extLst>
          </p:cNvPr>
          <p:cNvSpPr>
            <a:spLocks noGrp="1"/>
          </p:cNvSpPr>
          <p:nvPr>
            <p:ph sz="half" idx="2" hasCustomPrompt="1"/>
          </p:nvPr>
        </p:nvSpPr>
        <p:spPr>
          <a:xfrm>
            <a:off x="6324599" y="1238251"/>
            <a:ext cx="5448301" cy="4695818"/>
          </a:xfrm>
        </p:spPr>
        <p:txBody>
          <a:bodyPr/>
          <a:lstStyle>
            <a:lvl1pPr>
              <a:defRPr sz="2000">
                <a:latin typeface="+mn-lt"/>
              </a:defRPr>
            </a:lvl1pPr>
            <a:lvl2pPr>
              <a:defRPr sz="1700">
                <a:latin typeface="+mn-lt"/>
              </a:defRPr>
            </a:lvl2pPr>
            <a:lvl3pPr>
              <a:defRPr sz="1600">
                <a:latin typeface="+mn-lt"/>
              </a:defRPr>
            </a:lvl3pPr>
            <a:lvl4pPr>
              <a:defRPr sz="1400">
                <a:latin typeface="+mn-lt"/>
              </a:defRPr>
            </a:lvl4pPr>
            <a:lvl5pPr>
              <a:defRPr sz="12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5330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00728C-FE42-4FC0-8105-2214A3E9D41C}"/>
              </a:ext>
            </a:extLst>
          </p:cNvPr>
          <p:cNvSpPr>
            <a:spLocks noGrp="1"/>
          </p:cNvSpPr>
          <p:nvPr>
            <p:ph type="title"/>
          </p:nvPr>
        </p:nvSpPr>
        <p:spPr>
          <a:xfrm>
            <a:off x="838200" y="238125"/>
            <a:ext cx="10515600" cy="828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19AEF-3B44-4282-BBA2-63CA12C37C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967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4" r:id="rId7"/>
    <p:sldLayoutId id="2147483651" r:id="rId8"/>
    <p:sldLayoutId id="2147483654" r:id="rId9"/>
    <p:sldLayoutId id="2147483659" r:id="rId10"/>
    <p:sldLayoutId id="2147483660" r:id="rId11"/>
    <p:sldLayoutId id="2147483662" r:id="rId12"/>
    <p:sldLayoutId id="2147483661" r:id="rId13"/>
    <p:sldLayoutId id="2147483663" r:id="rId14"/>
    <p:sldLayoutId id="2147483652" r:id="rId15"/>
  </p:sldLayoutIdLst>
  <p:txStyles>
    <p:titleStyle>
      <a:lvl1pPr algn="l" defTabSz="914400" rtl="0" eaLnBrk="1" latinLnBrk="0" hangingPunct="1">
        <a:lnSpc>
          <a:spcPct val="90000"/>
        </a:lnSpc>
        <a:spcBef>
          <a:spcPct val="0"/>
        </a:spcBef>
        <a:buNone/>
        <a:defRPr sz="3600" b="1" kern="1200">
          <a:solidFill>
            <a:schemeClr val="bg1"/>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Excel_Worksheet1.xlsx"/><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Microsoft_Excel_Worksheet2.xlsx"/><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3.xlsx"/><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Excel_Worksheet4.xlsx"/><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Excel_Worksheet5.xlsx"/><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Excel_Worksheet6.xlsx"/><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Excel_Worksheet7.xlsx"/><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Excel_Worksheet8.xlsx"/><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9.xlsx"/><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Excel_Worksheet10.xlsx"/><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Excel_Worksheet11.xlsx"/><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4A51CA1-2A74-4E66-A1B2-0E68F873D0A8}"/>
              </a:ext>
            </a:extLst>
          </p:cNvPr>
          <p:cNvSpPr>
            <a:spLocks noGrp="1"/>
          </p:cNvSpPr>
          <p:nvPr>
            <p:ph type="subTitle" idx="1"/>
          </p:nvPr>
        </p:nvSpPr>
        <p:spPr>
          <a:xfrm>
            <a:off x="495300" y="3905574"/>
            <a:ext cx="9097108" cy="2143534"/>
          </a:xfrm>
        </p:spPr>
        <p:txBody>
          <a:bodyPr vert="horz" lIns="91440" tIns="45720" rIns="91440" bIns="45720" rtlCol="0" anchor="t">
            <a:normAutofit fontScale="92500" lnSpcReduction="20000"/>
          </a:bodyPr>
          <a:lstStyle/>
          <a:p>
            <a:r>
              <a:rPr lang="en-US" sz="2900" dirty="0">
                <a:latin typeface="Arial" panose="020B0604020202020204" pitchFamily="34" charset="0"/>
              </a:rPr>
              <a:t>Date: May 7, 2026</a:t>
            </a:r>
          </a:p>
          <a:p>
            <a:endParaRPr lang="en-US" sz="2900" dirty="0">
              <a:latin typeface="Arial" panose="020B0604020202020204" pitchFamily="34" charset="0"/>
            </a:endParaRPr>
          </a:p>
          <a:p>
            <a:r>
              <a:rPr lang="en-US" sz="2900" dirty="0">
                <a:latin typeface="Arial" panose="020B0604020202020204" pitchFamily="34" charset="0"/>
              </a:rPr>
              <a:t>Presenter:</a:t>
            </a:r>
          </a:p>
          <a:p>
            <a:r>
              <a:rPr lang="en-US" sz="2900" dirty="0">
                <a:latin typeface="Arial" panose="020B0604020202020204" pitchFamily="34" charset="0"/>
              </a:rPr>
              <a:t>April Shoeleh, Sales Executive </a:t>
            </a:r>
          </a:p>
          <a:p>
            <a:r>
              <a:rPr lang="en-US" sz="2900" dirty="0">
                <a:latin typeface="Arial" panose="020B0604020202020204" pitchFamily="34" charset="0"/>
              </a:rPr>
              <a:t>Kim Gleeson,  Assistant Vice President</a:t>
            </a:r>
            <a:r>
              <a:rPr lang="en-US" sz="2900" dirty="0">
                <a:cs typeface="Arial"/>
              </a:rPr>
              <a:t>	</a:t>
            </a:r>
            <a:r>
              <a:rPr lang="en-US" sz="2200" dirty="0">
                <a:cs typeface="Arial"/>
              </a:rPr>
              <a:t>	</a:t>
            </a:r>
            <a:endParaRPr lang="en-US" dirty="0"/>
          </a:p>
        </p:txBody>
      </p:sp>
      <p:sp>
        <p:nvSpPr>
          <p:cNvPr id="4" name="Title 3">
            <a:extLst>
              <a:ext uri="{FF2B5EF4-FFF2-40B4-BE49-F238E27FC236}">
                <a16:creationId xmlns:a16="http://schemas.microsoft.com/office/drawing/2014/main" id="{AF51370A-1364-4BEB-984B-A3D3AA567496}"/>
              </a:ext>
            </a:extLst>
          </p:cNvPr>
          <p:cNvSpPr>
            <a:spLocks noGrp="1"/>
          </p:cNvSpPr>
          <p:nvPr>
            <p:ph type="title"/>
          </p:nvPr>
        </p:nvSpPr>
        <p:spPr>
          <a:xfrm>
            <a:off x="495300" y="2037381"/>
            <a:ext cx="8741691" cy="828675"/>
          </a:xfrm>
        </p:spPr>
        <p:txBody>
          <a:bodyPr>
            <a:noAutofit/>
          </a:bodyPr>
          <a:lstStyle/>
          <a:p>
            <a:r>
              <a:rPr lang="en-US" sz="4000" dirty="0">
                <a:latin typeface="Arial" panose="020B0604020202020204" pitchFamily="34" charset="0"/>
              </a:rPr>
              <a:t>Rancho Santiago CCD</a:t>
            </a:r>
            <a:br>
              <a:rPr lang="en-US" sz="4000" dirty="0">
                <a:latin typeface="Arial" panose="020B0604020202020204" pitchFamily="34" charset="0"/>
              </a:rPr>
            </a:br>
            <a:r>
              <a:rPr lang="en-US" sz="4000" dirty="0">
                <a:latin typeface="Arial" panose="020B0604020202020204" pitchFamily="34" charset="0"/>
              </a:rPr>
              <a:t>Joint Benefits Committee</a:t>
            </a:r>
          </a:p>
        </p:txBody>
      </p:sp>
    </p:spTree>
    <p:extLst>
      <p:ext uri="{BB962C8B-B14F-4D97-AF65-F5344CB8AC3E}">
        <p14:creationId xmlns:p14="http://schemas.microsoft.com/office/powerpoint/2010/main" val="253580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CF0DDA-0C7D-8EB5-D451-9BDE808F2242}"/>
              </a:ext>
            </a:extLst>
          </p:cNvPr>
          <p:cNvSpPr>
            <a:spLocks noGrp="1"/>
          </p:cNvSpPr>
          <p:nvPr>
            <p:ph type="title"/>
          </p:nvPr>
        </p:nvSpPr>
        <p:spPr/>
        <p:txBody>
          <a:bodyPr/>
          <a:lstStyle/>
          <a:p>
            <a:r>
              <a:rPr lang="en-US" dirty="0">
                <a:cs typeface="Arial"/>
              </a:rPr>
              <a:t>SISC Plan Comparison – HMO</a:t>
            </a:r>
            <a:endParaRPr lang="en-US" dirty="0"/>
          </a:p>
        </p:txBody>
      </p:sp>
      <p:graphicFrame>
        <p:nvGraphicFramePr>
          <p:cNvPr id="14" name="Object 13">
            <a:extLst>
              <a:ext uri="{FF2B5EF4-FFF2-40B4-BE49-F238E27FC236}">
                <a16:creationId xmlns:a16="http://schemas.microsoft.com/office/drawing/2014/main" id="{48E3A9DA-6551-CD14-E869-F0E22A480F53}"/>
              </a:ext>
            </a:extLst>
          </p:cNvPr>
          <p:cNvGraphicFramePr>
            <a:graphicFrameLocks noChangeAspect="1"/>
          </p:cNvGraphicFramePr>
          <p:nvPr>
            <p:extLst>
              <p:ext uri="{D42A27DB-BD31-4B8C-83A1-F6EECF244321}">
                <p14:modId xmlns:p14="http://schemas.microsoft.com/office/powerpoint/2010/main" val="735501692"/>
              </p:ext>
            </p:extLst>
          </p:nvPr>
        </p:nvGraphicFramePr>
        <p:xfrm>
          <a:off x="1795463" y="1000125"/>
          <a:ext cx="7800975" cy="4857750"/>
        </p:xfrm>
        <a:graphic>
          <a:graphicData uri="http://schemas.openxmlformats.org/presentationml/2006/ole">
            <mc:AlternateContent xmlns:mc="http://schemas.openxmlformats.org/markup-compatibility/2006">
              <mc:Choice xmlns:v="urn:schemas-microsoft-com:vml" Requires="v">
                <p:oleObj name="Worksheet" r:id="rId2" imgW="7801029" imgH="4857827" progId="Excel.Sheet.12">
                  <p:embed/>
                </p:oleObj>
              </mc:Choice>
              <mc:Fallback>
                <p:oleObj name="Worksheet" r:id="rId2" imgW="7801029" imgH="4857827" progId="Excel.Sheet.12">
                  <p:embed/>
                  <p:pic>
                    <p:nvPicPr>
                      <p:cNvPr id="0" name=""/>
                      <p:cNvPicPr/>
                      <p:nvPr/>
                    </p:nvPicPr>
                    <p:blipFill>
                      <a:blip r:embed="rId3"/>
                      <a:stretch>
                        <a:fillRect/>
                      </a:stretch>
                    </p:blipFill>
                    <p:spPr>
                      <a:xfrm>
                        <a:off x="1795463" y="1000125"/>
                        <a:ext cx="7800975" cy="4857750"/>
                      </a:xfrm>
                      <a:prstGeom prst="rect">
                        <a:avLst/>
                      </a:prstGeom>
                    </p:spPr>
                  </p:pic>
                </p:oleObj>
              </mc:Fallback>
            </mc:AlternateContent>
          </a:graphicData>
        </a:graphic>
      </p:graphicFrame>
    </p:spTree>
    <p:extLst>
      <p:ext uri="{BB962C8B-B14F-4D97-AF65-F5344CB8AC3E}">
        <p14:creationId xmlns:p14="http://schemas.microsoft.com/office/powerpoint/2010/main" val="2291426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4C48F-6AF7-9CEB-ABA4-7D50D39A84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BA8ADD-A739-858B-B409-9E08FA56DAD3}"/>
              </a:ext>
            </a:extLst>
          </p:cNvPr>
          <p:cNvSpPr>
            <a:spLocks noGrp="1"/>
          </p:cNvSpPr>
          <p:nvPr>
            <p:ph type="title"/>
          </p:nvPr>
        </p:nvSpPr>
        <p:spPr>
          <a:xfrm>
            <a:off x="151421" y="657225"/>
            <a:ext cx="3443840" cy="828675"/>
          </a:xfrm>
        </p:spPr>
        <p:txBody>
          <a:bodyPr>
            <a:normAutofit fontScale="90000"/>
          </a:bodyPr>
          <a:lstStyle/>
          <a:p>
            <a:r>
              <a:rPr lang="en-US" dirty="0">
                <a:cs typeface="Arial"/>
              </a:rPr>
              <a:t>SISC Plan Comparison – HMO (Continued)</a:t>
            </a:r>
            <a:endParaRPr lang="en-US" dirty="0"/>
          </a:p>
        </p:txBody>
      </p:sp>
      <p:graphicFrame>
        <p:nvGraphicFramePr>
          <p:cNvPr id="5" name="Object 4">
            <a:extLst>
              <a:ext uri="{FF2B5EF4-FFF2-40B4-BE49-F238E27FC236}">
                <a16:creationId xmlns:a16="http://schemas.microsoft.com/office/drawing/2014/main" id="{D5A146C3-4590-E233-72E1-FAC9F55268A9}"/>
              </a:ext>
            </a:extLst>
          </p:cNvPr>
          <p:cNvGraphicFramePr>
            <a:graphicFrameLocks noChangeAspect="1"/>
          </p:cNvGraphicFramePr>
          <p:nvPr>
            <p:extLst>
              <p:ext uri="{D42A27DB-BD31-4B8C-83A1-F6EECF244321}">
                <p14:modId xmlns:p14="http://schemas.microsoft.com/office/powerpoint/2010/main" val="1172301655"/>
              </p:ext>
            </p:extLst>
          </p:nvPr>
        </p:nvGraphicFramePr>
        <p:xfrm>
          <a:off x="3881011" y="400050"/>
          <a:ext cx="7574454" cy="5669280"/>
        </p:xfrm>
        <a:graphic>
          <a:graphicData uri="http://schemas.openxmlformats.org/presentationml/2006/ole">
            <mc:AlternateContent xmlns:mc="http://schemas.openxmlformats.org/markup-compatibility/2006">
              <mc:Choice xmlns:v="urn:schemas-microsoft-com:vml" Requires="v">
                <p:oleObj name="Worksheet" r:id="rId2" imgW="7801029" imgH="5838915" progId="Excel.Sheet.12">
                  <p:embed/>
                </p:oleObj>
              </mc:Choice>
              <mc:Fallback>
                <p:oleObj name="Worksheet" r:id="rId2" imgW="7801029" imgH="5838915" progId="Excel.Sheet.12">
                  <p:embed/>
                  <p:pic>
                    <p:nvPicPr>
                      <p:cNvPr id="0" name=""/>
                      <p:cNvPicPr/>
                      <p:nvPr/>
                    </p:nvPicPr>
                    <p:blipFill>
                      <a:blip r:embed="rId3"/>
                      <a:stretch>
                        <a:fillRect/>
                      </a:stretch>
                    </p:blipFill>
                    <p:spPr>
                      <a:xfrm>
                        <a:off x="3881011" y="400050"/>
                        <a:ext cx="7574454" cy="5669280"/>
                      </a:xfrm>
                      <a:prstGeom prst="rect">
                        <a:avLst/>
                      </a:prstGeom>
                    </p:spPr>
                  </p:pic>
                </p:oleObj>
              </mc:Fallback>
            </mc:AlternateContent>
          </a:graphicData>
        </a:graphic>
      </p:graphicFrame>
    </p:spTree>
    <p:extLst>
      <p:ext uri="{BB962C8B-B14F-4D97-AF65-F5344CB8AC3E}">
        <p14:creationId xmlns:p14="http://schemas.microsoft.com/office/powerpoint/2010/main" val="3205717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7F000-BAE3-F10D-8547-83EA893C4D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CE32D0-7C4A-557B-5D86-F0ABA8459B3B}"/>
              </a:ext>
            </a:extLst>
          </p:cNvPr>
          <p:cNvSpPr txBox="1"/>
          <p:nvPr/>
        </p:nvSpPr>
        <p:spPr>
          <a:xfrm>
            <a:off x="457199" y="6250543"/>
            <a:ext cx="11430002" cy="369332"/>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60591579-F408-5EF6-3554-AFC65583EE08}"/>
              </a:ext>
            </a:extLst>
          </p:cNvPr>
          <p:cNvSpPr>
            <a:spLocks noGrp="1"/>
          </p:cNvSpPr>
          <p:nvPr>
            <p:ph type="title"/>
          </p:nvPr>
        </p:nvSpPr>
        <p:spPr>
          <a:xfrm>
            <a:off x="693737" y="422791"/>
            <a:ext cx="11315699" cy="828675"/>
          </a:xfrm>
        </p:spPr>
        <p:txBody>
          <a:bodyPr/>
          <a:lstStyle/>
          <a:p>
            <a:r>
              <a:rPr lang="en-US" dirty="0">
                <a:cs typeface="Arial"/>
              </a:rPr>
              <a:t>SISC Plan Comparison – PPO</a:t>
            </a:r>
            <a:endParaRPr lang="en-US" dirty="0"/>
          </a:p>
        </p:txBody>
      </p:sp>
      <p:graphicFrame>
        <p:nvGraphicFramePr>
          <p:cNvPr id="2" name="Object 1">
            <a:extLst>
              <a:ext uri="{FF2B5EF4-FFF2-40B4-BE49-F238E27FC236}">
                <a16:creationId xmlns:a16="http://schemas.microsoft.com/office/drawing/2014/main" id="{410F3097-A698-5851-98A8-AB4E82144846}"/>
              </a:ext>
            </a:extLst>
          </p:cNvPr>
          <p:cNvGraphicFramePr>
            <a:graphicFrameLocks noChangeAspect="1"/>
          </p:cNvGraphicFramePr>
          <p:nvPr>
            <p:extLst>
              <p:ext uri="{D42A27DB-BD31-4B8C-83A1-F6EECF244321}">
                <p14:modId xmlns:p14="http://schemas.microsoft.com/office/powerpoint/2010/main" val="2719248848"/>
              </p:ext>
            </p:extLst>
          </p:nvPr>
        </p:nvGraphicFramePr>
        <p:xfrm>
          <a:off x="1581204" y="1133475"/>
          <a:ext cx="8647492" cy="5486400"/>
        </p:xfrm>
        <a:graphic>
          <a:graphicData uri="http://schemas.openxmlformats.org/presentationml/2006/ole">
            <mc:AlternateContent xmlns:mc="http://schemas.openxmlformats.org/markup-compatibility/2006">
              <mc:Choice xmlns:v="urn:schemas-microsoft-com:vml" Requires="v">
                <p:oleObj name="Worksheet" r:id="rId2" imgW="9953600" imgH="6315036" progId="Excel.Sheet.12">
                  <p:embed/>
                </p:oleObj>
              </mc:Choice>
              <mc:Fallback>
                <p:oleObj name="Worksheet" r:id="rId2" imgW="9953600" imgH="6315036" progId="Excel.Sheet.12">
                  <p:embed/>
                  <p:pic>
                    <p:nvPicPr>
                      <p:cNvPr id="0" name=""/>
                      <p:cNvPicPr/>
                      <p:nvPr/>
                    </p:nvPicPr>
                    <p:blipFill>
                      <a:blip r:embed="rId3"/>
                      <a:stretch>
                        <a:fillRect/>
                      </a:stretch>
                    </p:blipFill>
                    <p:spPr>
                      <a:xfrm>
                        <a:off x="1581204" y="1133475"/>
                        <a:ext cx="8647492" cy="5486400"/>
                      </a:xfrm>
                      <a:prstGeom prst="rect">
                        <a:avLst/>
                      </a:prstGeom>
                    </p:spPr>
                  </p:pic>
                </p:oleObj>
              </mc:Fallback>
            </mc:AlternateContent>
          </a:graphicData>
        </a:graphic>
      </p:graphicFrame>
    </p:spTree>
    <p:extLst>
      <p:ext uri="{BB962C8B-B14F-4D97-AF65-F5344CB8AC3E}">
        <p14:creationId xmlns:p14="http://schemas.microsoft.com/office/powerpoint/2010/main" val="4026655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7E24-2919-67C4-CCB0-875BC2F408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8012606-775A-C4CE-9217-A4261E092B39}"/>
              </a:ext>
            </a:extLst>
          </p:cNvPr>
          <p:cNvSpPr txBox="1"/>
          <p:nvPr/>
        </p:nvSpPr>
        <p:spPr>
          <a:xfrm>
            <a:off x="457199" y="6250543"/>
            <a:ext cx="11430002" cy="369332"/>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71104F42-989A-21C0-7D69-8CBF554D6ED7}"/>
              </a:ext>
            </a:extLst>
          </p:cNvPr>
          <p:cNvSpPr>
            <a:spLocks noGrp="1"/>
          </p:cNvSpPr>
          <p:nvPr>
            <p:ph type="title"/>
          </p:nvPr>
        </p:nvSpPr>
        <p:spPr/>
        <p:txBody>
          <a:bodyPr/>
          <a:lstStyle/>
          <a:p>
            <a:r>
              <a:rPr lang="en-US" dirty="0">
                <a:cs typeface="Arial"/>
              </a:rPr>
              <a:t>SISC Plan Comparison – PPO</a:t>
            </a:r>
            <a:endParaRPr lang="en-US" dirty="0"/>
          </a:p>
        </p:txBody>
      </p:sp>
      <p:graphicFrame>
        <p:nvGraphicFramePr>
          <p:cNvPr id="5" name="Object 4">
            <a:extLst>
              <a:ext uri="{FF2B5EF4-FFF2-40B4-BE49-F238E27FC236}">
                <a16:creationId xmlns:a16="http://schemas.microsoft.com/office/drawing/2014/main" id="{E954A96C-8CB7-321D-B104-0B5FABFEBC51}"/>
              </a:ext>
            </a:extLst>
          </p:cNvPr>
          <p:cNvGraphicFramePr>
            <a:graphicFrameLocks noChangeAspect="1"/>
          </p:cNvGraphicFramePr>
          <p:nvPr>
            <p:extLst>
              <p:ext uri="{D42A27DB-BD31-4B8C-83A1-F6EECF244321}">
                <p14:modId xmlns:p14="http://schemas.microsoft.com/office/powerpoint/2010/main" val="3382996474"/>
              </p:ext>
            </p:extLst>
          </p:nvPr>
        </p:nvGraphicFramePr>
        <p:xfrm>
          <a:off x="595314" y="1066800"/>
          <a:ext cx="10751203" cy="5669280"/>
        </p:xfrm>
        <a:graphic>
          <a:graphicData uri="http://schemas.openxmlformats.org/presentationml/2006/ole">
            <mc:AlternateContent xmlns:mc="http://schemas.openxmlformats.org/markup-compatibility/2006">
              <mc:Choice xmlns:v="urn:schemas-microsoft-com:vml" Requires="v">
                <p:oleObj name="Worksheet" r:id="rId2" imgW="12030173" imgH="6343534" progId="Excel.Sheet.12">
                  <p:embed/>
                </p:oleObj>
              </mc:Choice>
              <mc:Fallback>
                <p:oleObj name="Worksheet" r:id="rId2" imgW="12030173" imgH="6343534" progId="Excel.Sheet.12">
                  <p:embed/>
                  <p:pic>
                    <p:nvPicPr>
                      <p:cNvPr id="0" name=""/>
                      <p:cNvPicPr/>
                      <p:nvPr/>
                    </p:nvPicPr>
                    <p:blipFill>
                      <a:blip r:embed="rId3"/>
                      <a:stretch>
                        <a:fillRect/>
                      </a:stretch>
                    </p:blipFill>
                    <p:spPr>
                      <a:xfrm>
                        <a:off x="595314" y="1066800"/>
                        <a:ext cx="10751203" cy="5669280"/>
                      </a:xfrm>
                      <a:prstGeom prst="rect">
                        <a:avLst/>
                      </a:prstGeom>
                    </p:spPr>
                  </p:pic>
                </p:oleObj>
              </mc:Fallback>
            </mc:AlternateContent>
          </a:graphicData>
        </a:graphic>
      </p:graphicFrame>
    </p:spTree>
    <p:extLst>
      <p:ext uri="{BB962C8B-B14F-4D97-AF65-F5344CB8AC3E}">
        <p14:creationId xmlns:p14="http://schemas.microsoft.com/office/powerpoint/2010/main" val="2527329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208DF9-8201-E232-5646-312B6959D789}"/>
              </a:ext>
            </a:extLst>
          </p:cNvPr>
          <p:cNvSpPr txBox="1"/>
          <p:nvPr/>
        </p:nvSpPr>
        <p:spPr>
          <a:xfrm>
            <a:off x="8410575" y="6067425"/>
            <a:ext cx="3514725" cy="681462"/>
          </a:xfrm>
          <a:prstGeom prst="rect">
            <a:avLst/>
          </a:prstGeom>
          <a:solidFill>
            <a:schemeClr val="bg1"/>
          </a:solidFill>
          <a:ln>
            <a:solidFill>
              <a:schemeClr val="bg1"/>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id="{AA83E8C1-4F24-D420-E097-7B2FE6A162A3}"/>
              </a:ext>
            </a:extLst>
          </p:cNvPr>
          <p:cNvSpPr>
            <a:spLocks noGrp="1"/>
          </p:cNvSpPr>
          <p:nvPr>
            <p:ph type="title"/>
          </p:nvPr>
        </p:nvSpPr>
        <p:spPr/>
        <p:txBody>
          <a:bodyPr>
            <a:normAutofit fontScale="90000"/>
          </a:bodyPr>
          <a:lstStyle/>
          <a:p>
            <a:r>
              <a:rPr lang="en-US" dirty="0">
                <a:cs typeface="Arial"/>
              </a:rPr>
              <a:t>Rate Comparison – SISC HMO &amp; PPO (Actives &amp; Early Retirees)</a:t>
            </a:r>
            <a:endParaRPr lang="en-US" dirty="0"/>
          </a:p>
        </p:txBody>
      </p:sp>
      <p:graphicFrame>
        <p:nvGraphicFramePr>
          <p:cNvPr id="21" name="Content Placeholder 20">
            <a:extLst>
              <a:ext uri="{FF2B5EF4-FFF2-40B4-BE49-F238E27FC236}">
                <a16:creationId xmlns:a16="http://schemas.microsoft.com/office/drawing/2014/main" id="{62B599AA-9CD7-58CF-D041-06F66C68901E}"/>
              </a:ext>
            </a:extLst>
          </p:cNvPr>
          <p:cNvGraphicFramePr>
            <a:graphicFrameLocks noGrp="1"/>
          </p:cNvGraphicFramePr>
          <p:nvPr>
            <p:ph idx="1"/>
            <p:extLst>
              <p:ext uri="{D42A27DB-BD31-4B8C-83A1-F6EECF244321}">
                <p14:modId xmlns:p14="http://schemas.microsoft.com/office/powerpoint/2010/main" val="3270010321"/>
              </p:ext>
            </p:extLst>
          </p:nvPr>
        </p:nvGraphicFramePr>
        <p:xfrm>
          <a:off x="227261" y="1493131"/>
          <a:ext cx="5669181" cy="4206240"/>
        </p:xfrm>
        <a:graphic>
          <a:graphicData uri="http://schemas.openxmlformats.org/drawingml/2006/table">
            <a:tbl>
              <a:tblPr firstRow="1" bandRow="1">
                <a:tableStyleId>{5C22544A-7EE6-4342-B048-85BDC9FD1C3A}</a:tableStyleId>
              </a:tblPr>
              <a:tblGrid>
                <a:gridCol w="1341408">
                  <a:extLst>
                    <a:ext uri="{9D8B030D-6E8A-4147-A177-3AD203B41FA5}">
                      <a16:colId xmlns:a16="http://schemas.microsoft.com/office/drawing/2014/main" val="2865777675"/>
                    </a:ext>
                  </a:extLst>
                </a:gridCol>
                <a:gridCol w="599955">
                  <a:extLst>
                    <a:ext uri="{9D8B030D-6E8A-4147-A177-3AD203B41FA5}">
                      <a16:colId xmlns:a16="http://schemas.microsoft.com/office/drawing/2014/main" val="3004253403"/>
                    </a:ext>
                  </a:extLst>
                </a:gridCol>
                <a:gridCol w="973194">
                  <a:extLst>
                    <a:ext uri="{9D8B030D-6E8A-4147-A177-3AD203B41FA5}">
                      <a16:colId xmlns:a16="http://schemas.microsoft.com/office/drawing/2014/main" val="3306517564"/>
                    </a:ext>
                  </a:extLst>
                </a:gridCol>
                <a:gridCol w="1382556">
                  <a:extLst>
                    <a:ext uri="{9D8B030D-6E8A-4147-A177-3AD203B41FA5}">
                      <a16:colId xmlns:a16="http://schemas.microsoft.com/office/drawing/2014/main" val="2860964412"/>
                    </a:ext>
                  </a:extLst>
                </a:gridCol>
                <a:gridCol w="1372068">
                  <a:extLst>
                    <a:ext uri="{9D8B030D-6E8A-4147-A177-3AD203B41FA5}">
                      <a16:colId xmlns:a16="http://schemas.microsoft.com/office/drawing/2014/main" val="1852029362"/>
                    </a:ext>
                  </a:extLst>
                </a:gridCol>
              </a:tblGrid>
              <a:tr h="263487">
                <a:tc rowSpan="4">
                  <a:txBody>
                    <a:bodyPr/>
                    <a:lstStyle/>
                    <a:p>
                      <a:pPr lvl="0" algn="l"/>
                      <a:r>
                        <a:rPr lang="en-US" sz="1400" dirty="0"/>
                        <a:t>Anthem HMO</a:t>
                      </a:r>
                      <a:endParaRPr lang="en-US" sz="1400" kern="1200" dirty="0">
                        <a:solidFill>
                          <a:schemeClr val="bg1"/>
                        </a:solidFill>
                        <a:latin typeface="+mn-lt"/>
                        <a:ea typeface="+mn-ea"/>
                        <a:cs typeface="Arial" panose="020B0604020202020204" pitchFamily="34" charset="0"/>
                      </a:endParaRPr>
                    </a:p>
                    <a:p>
                      <a:pPr lvl="0">
                        <a:buNone/>
                      </a:pPr>
                      <a:endParaRPr lang="en-US" sz="1400" dirty="0"/>
                    </a:p>
                  </a:txBody>
                  <a:tcPr anchor="b"/>
                </a:tc>
                <a:tc gridSpan="2">
                  <a:txBody>
                    <a:bodyPr/>
                    <a:lstStyle/>
                    <a:p>
                      <a:pPr lvl="0" algn="ctr">
                        <a:buNone/>
                      </a:pPr>
                      <a:r>
                        <a:rPr lang="en-US" sz="1400" dirty="0"/>
                        <a:t>ASCIP</a:t>
                      </a:r>
                    </a:p>
                  </a:txBody>
                  <a:tcPr/>
                </a:tc>
                <a:tc hMerge="1">
                  <a:txBody>
                    <a:bodyPr/>
                    <a:lstStyle/>
                    <a:p>
                      <a:endParaRPr lang="en-US" sz="1200"/>
                    </a:p>
                  </a:txBody>
                  <a:tcPr/>
                </a:tc>
                <a:tc>
                  <a:txBody>
                    <a:bodyPr/>
                    <a:lstStyle/>
                    <a:p>
                      <a:pPr lvl="0" algn="ctr">
                        <a:buNone/>
                      </a:pPr>
                      <a:r>
                        <a:rPr lang="en-US" sz="1400" dirty="0"/>
                        <a:t>ASCIP</a:t>
                      </a:r>
                    </a:p>
                  </a:txBody>
                  <a:tcPr/>
                </a:tc>
                <a:tc>
                  <a:txBody>
                    <a:bodyPr/>
                    <a:lstStyle/>
                    <a:p>
                      <a:pPr algn="ctr"/>
                      <a:r>
                        <a:rPr lang="en-US" sz="1400" dirty="0"/>
                        <a:t>SISC</a:t>
                      </a:r>
                    </a:p>
                  </a:txBody>
                  <a:tcPr/>
                </a:tc>
                <a:extLst>
                  <a:ext uri="{0D108BD9-81ED-4DB2-BD59-A6C34878D82A}">
                    <a16:rowId xmlns:a16="http://schemas.microsoft.com/office/drawing/2014/main" val="1302904177"/>
                  </a:ext>
                </a:extLst>
              </a:tr>
              <a:tr h="263487">
                <a:tc vMerge="1">
                  <a:txBody>
                    <a:bodyPr/>
                    <a:lstStyle/>
                    <a:p>
                      <a:endParaRPr lang="en-US"/>
                    </a:p>
                  </a:txBody>
                  <a:tcPr/>
                </a:tc>
                <a:tc gridSpan="2">
                  <a:txBody>
                    <a:bodyPr/>
                    <a:lstStyle/>
                    <a:p>
                      <a:pPr lvl="0" algn="ctr">
                        <a:buNone/>
                      </a:pPr>
                      <a:r>
                        <a:rPr lang="en-US" sz="1400" b="1" dirty="0"/>
                        <a:t>Anthem</a:t>
                      </a:r>
                    </a:p>
                  </a:txBody>
                  <a:tcPr/>
                </a:tc>
                <a:tc hMerge="1">
                  <a:txBody>
                    <a:bodyPr/>
                    <a:lstStyle/>
                    <a:p>
                      <a:endParaRPr lang="en-US"/>
                    </a:p>
                  </a:txBody>
                  <a:tcPr/>
                </a:tc>
                <a:tc>
                  <a:txBody>
                    <a:bodyPr/>
                    <a:lstStyle/>
                    <a:p>
                      <a:pPr lvl="0" algn="ctr">
                        <a:buNone/>
                      </a:pPr>
                      <a:r>
                        <a:rPr lang="en-US" sz="1400" b="1" dirty="0"/>
                        <a:t>Anthem</a:t>
                      </a:r>
                    </a:p>
                  </a:txBody>
                  <a:tcPr/>
                </a:tc>
                <a:tc>
                  <a:txBody>
                    <a:bodyPr/>
                    <a:lstStyle/>
                    <a:p>
                      <a:pPr algn="ctr"/>
                      <a:r>
                        <a:rPr lang="en-US" sz="1400" b="1" dirty="0"/>
                        <a:t>Anthem </a:t>
                      </a:r>
                    </a:p>
                  </a:txBody>
                  <a:tcPr/>
                </a:tc>
                <a:extLst>
                  <a:ext uri="{0D108BD9-81ED-4DB2-BD59-A6C34878D82A}">
                    <a16:rowId xmlns:a16="http://schemas.microsoft.com/office/drawing/2014/main" val="2697067255"/>
                  </a:ext>
                </a:extLst>
              </a:tr>
              <a:tr h="263487">
                <a:tc vMerge="1">
                  <a:txBody>
                    <a:bodyPr/>
                    <a:lstStyle/>
                    <a:p>
                      <a:endParaRPr lang="en-US"/>
                    </a:p>
                  </a:txBody>
                  <a:tcPr/>
                </a:tc>
                <a:tc gridSpan="2">
                  <a:txBody>
                    <a:bodyPr/>
                    <a:lstStyle/>
                    <a:p>
                      <a:pPr lvl="0" algn="ctr">
                        <a:buNone/>
                      </a:pPr>
                      <a:r>
                        <a:rPr lang="en-US" sz="1400" b="1" dirty="0"/>
                        <a:t>HMO</a:t>
                      </a:r>
                    </a:p>
                  </a:txBody>
                  <a:tcPr/>
                </a:tc>
                <a:tc hMerge="1">
                  <a:txBody>
                    <a:bodyPr/>
                    <a:lstStyle/>
                    <a:p>
                      <a:endParaRPr lang="en-US"/>
                    </a:p>
                  </a:txBody>
                  <a:tcPr/>
                </a:tc>
                <a:tc>
                  <a:txBody>
                    <a:bodyPr/>
                    <a:lstStyle/>
                    <a:p>
                      <a:pPr lvl="0" algn="ctr">
                        <a:buNone/>
                      </a:pPr>
                      <a:r>
                        <a:rPr lang="en-US" sz="1400" b="1" dirty="0"/>
                        <a:t>HMO</a:t>
                      </a:r>
                    </a:p>
                  </a:txBody>
                  <a:tcPr/>
                </a:tc>
                <a:tc>
                  <a:txBody>
                    <a:bodyPr/>
                    <a:lstStyle/>
                    <a:p>
                      <a:pPr lvl="0" algn="ctr">
                        <a:buNone/>
                      </a:pPr>
                      <a:r>
                        <a:rPr lang="en-US" sz="1400" b="1" dirty="0"/>
                        <a:t>HMO</a:t>
                      </a:r>
                    </a:p>
                  </a:txBody>
                  <a:tcPr/>
                </a:tc>
                <a:extLst>
                  <a:ext uri="{0D108BD9-81ED-4DB2-BD59-A6C34878D82A}">
                    <a16:rowId xmlns:a16="http://schemas.microsoft.com/office/drawing/2014/main" val="2744718053"/>
                  </a:ext>
                </a:extLst>
              </a:tr>
              <a:tr h="263487">
                <a:tc vMerge="1">
                  <a:txBody>
                    <a:bodyPr/>
                    <a:lstStyle/>
                    <a:p>
                      <a:endParaRPr lang="en-US"/>
                    </a:p>
                  </a:txBody>
                  <a:tcPr>
                    <a:solidFill>
                      <a:srgbClr val="632340"/>
                    </a:solidFill>
                  </a:tcPr>
                </a:tc>
                <a:tc gridSpan="2">
                  <a:txBody>
                    <a:bodyPr/>
                    <a:lstStyle/>
                    <a:p>
                      <a:pPr lvl="0" algn="ctr">
                        <a:buNone/>
                      </a:pPr>
                      <a:r>
                        <a:rPr lang="en-US" sz="1400" dirty="0">
                          <a:solidFill>
                            <a:schemeClr val="bg1"/>
                          </a:solidFill>
                        </a:rPr>
                        <a:t>2026 Current </a:t>
                      </a:r>
                      <a:endParaRPr lang="en-US" sz="1400" dirty="0"/>
                    </a:p>
                  </a:txBody>
                  <a:tcPr anchor="ctr">
                    <a:solidFill>
                      <a:srgbClr val="632340"/>
                    </a:solidFill>
                  </a:tcPr>
                </a:tc>
                <a:tc hMerge="1">
                  <a:txBody>
                    <a:bodyPr/>
                    <a:lstStyle/>
                    <a:p>
                      <a:endParaRPr lang="en-US" sz="1200">
                        <a:solidFill>
                          <a:schemeClr val="bg1"/>
                        </a:solidFill>
                      </a:endParaRPr>
                    </a:p>
                  </a:txBody>
                  <a:tcPr>
                    <a:solidFill>
                      <a:srgbClr val="632340"/>
                    </a:solidFill>
                  </a:tcPr>
                </a:tc>
                <a:tc>
                  <a:txBody>
                    <a:bodyPr/>
                    <a:lstStyle/>
                    <a:p>
                      <a:pPr lvl="0" algn="ctr">
                        <a:buNone/>
                      </a:pPr>
                      <a:r>
                        <a:rPr lang="en-US" sz="1400" dirty="0">
                          <a:solidFill>
                            <a:schemeClr val="bg1"/>
                          </a:solidFill>
                        </a:rPr>
                        <a:t>2027 Renewal</a:t>
                      </a:r>
                    </a:p>
                  </a:txBody>
                  <a:tcPr anchor="ctr">
                    <a:solidFill>
                      <a:srgbClr val="632340"/>
                    </a:solidFill>
                  </a:tcPr>
                </a:tc>
                <a:tc>
                  <a:txBody>
                    <a:bodyPr/>
                    <a:lstStyle/>
                    <a:p>
                      <a:pPr lvl="0" algn="ctr"/>
                      <a:r>
                        <a:rPr lang="en-US" sz="1400" kern="1200" dirty="0">
                          <a:solidFill>
                            <a:schemeClr val="bg1"/>
                          </a:solidFill>
                          <a:latin typeface="+mn-lt"/>
                          <a:ea typeface="+mn-ea"/>
                          <a:cs typeface="Arial" panose="020B0604020202020204" pitchFamily="34" charset="0"/>
                        </a:rPr>
                        <a:t>2027 Proposed</a:t>
                      </a:r>
                    </a:p>
                  </a:txBody>
                  <a:tcPr anchor="ctr">
                    <a:solidFill>
                      <a:srgbClr val="632340"/>
                    </a:solidFill>
                  </a:tcPr>
                </a:tc>
                <a:extLst>
                  <a:ext uri="{0D108BD9-81ED-4DB2-BD59-A6C34878D82A}">
                    <a16:rowId xmlns:a16="http://schemas.microsoft.com/office/drawing/2014/main" val="3024963252"/>
                  </a:ext>
                </a:extLst>
              </a:tr>
              <a:tr h="263487">
                <a:tc>
                  <a:txBody>
                    <a:bodyPr/>
                    <a:lstStyle/>
                    <a:p>
                      <a:r>
                        <a:rPr lang="en-US" sz="1400"/>
                        <a:t>EE Only</a:t>
                      </a:r>
                    </a:p>
                  </a:txBody>
                  <a:tcPr/>
                </a:tc>
                <a:tc>
                  <a:txBody>
                    <a:bodyPr/>
                    <a:lstStyle/>
                    <a:p>
                      <a:pPr lvl="0" algn="r">
                        <a:buNone/>
                      </a:pPr>
                      <a:r>
                        <a:rPr lang="en-US" sz="1400" dirty="0"/>
                        <a:t>113</a:t>
                      </a:r>
                    </a:p>
                  </a:txBody>
                  <a:tcPr/>
                </a:tc>
                <a:tc>
                  <a:txBody>
                    <a:bodyPr/>
                    <a:lstStyle/>
                    <a:p>
                      <a:pPr algn="r"/>
                      <a:r>
                        <a:rPr lang="en-US" sz="1400" dirty="0"/>
                        <a:t>$940.96</a:t>
                      </a:r>
                    </a:p>
                  </a:txBody>
                  <a:tcPr/>
                </a:tc>
                <a:tc>
                  <a:txBody>
                    <a:bodyPr/>
                    <a:lstStyle/>
                    <a:p>
                      <a:pPr algn="r"/>
                      <a:r>
                        <a:rPr lang="en-US" sz="1400" dirty="0"/>
                        <a:t>$1,082.10</a:t>
                      </a:r>
                    </a:p>
                  </a:txBody>
                  <a:tcPr/>
                </a:tc>
                <a:tc>
                  <a:txBody>
                    <a:bodyPr/>
                    <a:lstStyle/>
                    <a:p>
                      <a:pPr algn="r"/>
                      <a:r>
                        <a:rPr lang="en-US" sz="1400" dirty="0"/>
                        <a:t>$1,066.00</a:t>
                      </a:r>
                    </a:p>
                  </a:txBody>
                  <a:tcPr/>
                </a:tc>
                <a:extLst>
                  <a:ext uri="{0D108BD9-81ED-4DB2-BD59-A6C34878D82A}">
                    <a16:rowId xmlns:a16="http://schemas.microsoft.com/office/drawing/2014/main" val="2917265168"/>
                  </a:ext>
                </a:extLst>
              </a:tr>
              <a:tr h="263487">
                <a:tc>
                  <a:txBody>
                    <a:bodyPr/>
                    <a:lstStyle/>
                    <a:p>
                      <a:r>
                        <a:rPr lang="en-US" sz="1400"/>
                        <a:t>EE + 1</a:t>
                      </a:r>
                    </a:p>
                  </a:txBody>
                  <a:tcPr/>
                </a:tc>
                <a:tc>
                  <a:txBody>
                    <a:bodyPr/>
                    <a:lstStyle/>
                    <a:p>
                      <a:pPr lvl="0" algn="r">
                        <a:buNone/>
                      </a:pPr>
                      <a:r>
                        <a:rPr lang="en-US" sz="1400" dirty="0"/>
                        <a:t>110</a:t>
                      </a:r>
                    </a:p>
                  </a:txBody>
                  <a:tcPr/>
                </a:tc>
                <a:tc>
                  <a:txBody>
                    <a:bodyPr/>
                    <a:lstStyle/>
                    <a:p>
                      <a:pPr algn="r"/>
                      <a:r>
                        <a:rPr lang="en-US" sz="1400" dirty="0"/>
                        <a:t>$1,974.18</a:t>
                      </a:r>
                    </a:p>
                  </a:txBody>
                  <a:tcPr/>
                </a:tc>
                <a:tc>
                  <a:txBody>
                    <a:bodyPr/>
                    <a:lstStyle/>
                    <a:p>
                      <a:pPr algn="r"/>
                      <a:r>
                        <a:rPr lang="en-US" sz="1400" dirty="0"/>
                        <a:t>$2,270.31</a:t>
                      </a:r>
                    </a:p>
                  </a:txBody>
                  <a:tcPr/>
                </a:tc>
                <a:tc>
                  <a:txBody>
                    <a:bodyPr/>
                    <a:lstStyle/>
                    <a:p>
                      <a:pPr algn="r"/>
                      <a:r>
                        <a:rPr lang="en-US" sz="1400" dirty="0"/>
                        <a:t>$2,248.00</a:t>
                      </a:r>
                    </a:p>
                  </a:txBody>
                  <a:tcPr/>
                </a:tc>
                <a:extLst>
                  <a:ext uri="{0D108BD9-81ED-4DB2-BD59-A6C34878D82A}">
                    <a16:rowId xmlns:a16="http://schemas.microsoft.com/office/drawing/2014/main" val="2083927492"/>
                  </a:ext>
                </a:extLst>
              </a:tr>
              <a:tr h="263487">
                <a:tc>
                  <a:txBody>
                    <a:bodyPr/>
                    <a:lstStyle/>
                    <a:p>
                      <a:r>
                        <a:rPr lang="en-US" sz="1400"/>
                        <a:t>EE + Family</a:t>
                      </a:r>
                    </a:p>
                  </a:txBody>
                  <a:tcPr/>
                </a:tc>
                <a:tc>
                  <a:txBody>
                    <a:bodyPr/>
                    <a:lstStyle/>
                    <a:p>
                      <a:pPr lvl="0" algn="r">
                        <a:buNone/>
                      </a:pPr>
                      <a:r>
                        <a:rPr lang="en-US" sz="1400" dirty="0"/>
                        <a:t>275</a:t>
                      </a:r>
                    </a:p>
                  </a:txBody>
                  <a:tcPr/>
                </a:tc>
                <a:tc>
                  <a:txBody>
                    <a:bodyPr/>
                    <a:lstStyle/>
                    <a:p>
                      <a:pPr algn="r"/>
                      <a:r>
                        <a:rPr lang="en-US" sz="1400" dirty="0"/>
                        <a:t>$2,820.87</a:t>
                      </a:r>
                    </a:p>
                  </a:txBody>
                  <a:tcPr/>
                </a:tc>
                <a:tc>
                  <a:txBody>
                    <a:bodyPr/>
                    <a:lstStyle/>
                    <a:p>
                      <a:pPr algn="r"/>
                      <a:r>
                        <a:rPr lang="en-US" sz="1400" dirty="0"/>
                        <a:t>$3,244.00</a:t>
                      </a:r>
                    </a:p>
                  </a:txBody>
                  <a:tcPr/>
                </a:tc>
                <a:tc>
                  <a:txBody>
                    <a:bodyPr/>
                    <a:lstStyle/>
                    <a:p>
                      <a:pPr algn="r"/>
                      <a:r>
                        <a:rPr lang="en-US" sz="1400" dirty="0"/>
                        <a:t>$3,123.00</a:t>
                      </a:r>
                    </a:p>
                  </a:txBody>
                  <a:tcPr/>
                </a:tc>
                <a:extLst>
                  <a:ext uri="{0D108BD9-81ED-4DB2-BD59-A6C34878D82A}">
                    <a16:rowId xmlns:a16="http://schemas.microsoft.com/office/drawing/2014/main" val="250898060"/>
                  </a:ext>
                </a:extLst>
              </a:tr>
              <a:tr h="263487">
                <a:tc>
                  <a:txBody>
                    <a:bodyPr/>
                    <a:lstStyle/>
                    <a:p>
                      <a:r>
                        <a:rPr lang="en-US" sz="1400" dirty="0"/>
                        <a:t>Monthly Premium</a:t>
                      </a:r>
                    </a:p>
                  </a:txBody>
                  <a:tcPr/>
                </a:tc>
                <a:tc gridSpan="2">
                  <a:txBody>
                    <a:bodyPr/>
                    <a:lstStyle/>
                    <a:p>
                      <a:pPr lvl="0" algn="r">
                        <a:buNone/>
                      </a:pPr>
                      <a:r>
                        <a:rPr lang="en-US" sz="1400" dirty="0"/>
                        <a:t>$1,099,227.53</a:t>
                      </a:r>
                    </a:p>
                  </a:txBody>
                  <a:tcPr/>
                </a:tc>
                <a:tc hMerge="1">
                  <a:txBody>
                    <a:bodyPr/>
                    <a:lstStyle/>
                    <a:p>
                      <a:endParaRPr lang="en-US"/>
                    </a:p>
                  </a:txBody>
                  <a:tcPr/>
                </a:tc>
                <a:tc>
                  <a:txBody>
                    <a:bodyPr/>
                    <a:lstStyle/>
                    <a:p>
                      <a:pPr algn="r"/>
                      <a:r>
                        <a:rPr lang="en-US" sz="1400" dirty="0"/>
                        <a:t>$1,264,111.40</a:t>
                      </a:r>
                    </a:p>
                  </a:txBody>
                  <a:tcPr/>
                </a:tc>
                <a:tc>
                  <a:txBody>
                    <a:bodyPr/>
                    <a:lstStyle/>
                    <a:p>
                      <a:pPr algn="r"/>
                      <a:r>
                        <a:rPr lang="en-US" sz="1400" dirty="0"/>
                        <a:t>$1,226,563.00</a:t>
                      </a:r>
                    </a:p>
                  </a:txBody>
                  <a:tcPr/>
                </a:tc>
                <a:extLst>
                  <a:ext uri="{0D108BD9-81ED-4DB2-BD59-A6C34878D82A}">
                    <a16:rowId xmlns:a16="http://schemas.microsoft.com/office/drawing/2014/main" val="1677922422"/>
                  </a:ext>
                </a:extLst>
              </a:tr>
              <a:tr h="263487">
                <a:tc>
                  <a:txBody>
                    <a:bodyPr/>
                    <a:lstStyle/>
                    <a:p>
                      <a:r>
                        <a:rPr lang="en-US" sz="1400" dirty="0"/>
                        <a:t>9 Months Premium</a:t>
                      </a:r>
                    </a:p>
                  </a:txBody>
                  <a:tcPr/>
                </a:tc>
                <a:tc gridSpan="2">
                  <a:txBody>
                    <a:bodyPr/>
                    <a:lstStyle/>
                    <a:p>
                      <a:pPr lvl="0" algn="r">
                        <a:buNone/>
                      </a:pPr>
                      <a:r>
                        <a:rPr lang="en-US" sz="1400" dirty="0"/>
                        <a:t>$9,893,047.77</a:t>
                      </a:r>
                    </a:p>
                  </a:txBody>
                  <a:tcPr/>
                </a:tc>
                <a:tc hMerge="1">
                  <a:txBody>
                    <a:bodyPr/>
                    <a:lstStyle/>
                    <a:p>
                      <a:endParaRPr lang="en-US"/>
                    </a:p>
                  </a:txBody>
                  <a:tcPr/>
                </a:tc>
                <a:tc>
                  <a:txBody>
                    <a:bodyPr/>
                    <a:lstStyle/>
                    <a:p>
                      <a:pPr algn="r"/>
                      <a:r>
                        <a:rPr lang="en-US" sz="1400" dirty="0"/>
                        <a:t>$11,377,002.60</a:t>
                      </a:r>
                    </a:p>
                  </a:txBody>
                  <a:tcPr/>
                </a:tc>
                <a:tc>
                  <a:txBody>
                    <a:bodyPr/>
                    <a:lstStyle/>
                    <a:p>
                      <a:pPr algn="r"/>
                      <a:r>
                        <a:rPr lang="en-US" sz="1400" dirty="0"/>
                        <a:t>$11,039,067.00</a:t>
                      </a:r>
                    </a:p>
                  </a:txBody>
                  <a:tcPr/>
                </a:tc>
                <a:extLst>
                  <a:ext uri="{0D108BD9-81ED-4DB2-BD59-A6C34878D82A}">
                    <a16:rowId xmlns:a16="http://schemas.microsoft.com/office/drawing/2014/main" val="3161393382"/>
                  </a:ext>
                </a:extLst>
              </a:tr>
              <a:tr h="263487">
                <a:tc>
                  <a:txBody>
                    <a:bodyPr/>
                    <a:lstStyle/>
                    <a:p>
                      <a:r>
                        <a:rPr lang="en-US" sz="1400"/>
                        <a:t>% Change Over Current</a:t>
                      </a:r>
                    </a:p>
                  </a:txBody>
                  <a:tcPr/>
                </a:tc>
                <a:tc gridSpan="2">
                  <a:txBody>
                    <a:bodyPr/>
                    <a:lstStyle/>
                    <a:p>
                      <a:pPr lvl="0" algn="r">
                        <a:buNone/>
                      </a:pPr>
                      <a:endParaRPr lang="en-US" sz="1400" dirty="0"/>
                    </a:p>
                  </a:txBody>
                  <a:tcPr/>
                </a:tc>
                <a:tc hMerge="1">
                  <a:txBody>
                    <a:bodyPr/>
                    <a:lstStyle/>
                    <a:p>
                      <a:endParaRPr lang="en-US"/>
                    </a:p>
                  </a:txBody>
                  <a:tcPr/>
                </a:tc>
                <a:tc>
                  <a:txBody>
                    <a:bodyPr/>
                    <a:lstStyle/>
                    <a:p>
                      <a:pPr algn="r"/>
                      <a:r>
                        <a:rPr lang="en-US" sz="1400" dirty="0"/>
                        <a:t>+15.00%</a:t>
                      </a:r>
                    </a:p>
                  </a:txBody>
                  <a:tcPr/>
                </a:tc>
                <a:tc>
                  <a:txBody>
                    <a:bodyPr/>
                    <a:lstStyle/>
                    <a:p>
                      <a:pPr algn="r"/>
                      <a:r>
                        <a:rPr lang="en-US" sz="1400" dirty="0"/>
                        <a:t>+11.6%</a:t>
                      </a:r>
                    </a:p>
                  </a:txBody>
                  <a:tcPr/>
                </a:tc>
                <a:extLst>
                  <a:ext uri="{0D108BD9-81ED-4DB2-BD59-A6C34878D82A}">
                    <a16:rowId xmlns:a16="http://schemas.microsoft.com/office/drawing/2014/main" val="1744111622"/>
                  </a:ext>
                </a:extLst>
              </a:tr>
              <a:tr h="263487">
                <a:tc>
                  <a:txBody>
                    <a:bodyPr/>
                    <a:lstStyle/>
                    <a:p>
                      <a:r>
                        <a:rPr lang="en-US" sz="1400" b="1"/>
                        <a:t>$ Change Over Current</a:t>
                      </a:r>
                    </a:p>
                  </a:txBody>
                  <a:tcPr/>
                </a:tc>
                <a:tc gridSpan="2">
                  <a:txBody>
                    <a:bodyPr/>
                    <a:lstStyle/>
                    <a:p>
                      <a:pPr lvl="0" algn="r">
                        <a:buNone/>
                      </a:pPr>
                      <a:endParaRPr lang="en-US" sz="1400" b="1" dirty="0"/>
                    </a:p>
                  </a:txBody>
                  <a:tcPr/>
                </a:tc>
                <a:tc hMerge="1">
                  <a:txBody>
                    <a:bodyPr/>
                    <a:lstStyle/>
                    <a:p>
                      <a:endParaRPr lang="en-US"/>
                    </a:p>
                  </a:txBody>
                  <a:tcPr/>
                </a:tc>
                <a:tc>
                  <a:txBody>
                    <a:bodyPr/>
                    <a:lstStyle/>
                    <a:p>
                      <a:pPr algn="r"/>
                      <a:r>
                        <a:rPr lang="en-US" sz="1400" b="1" dirty="0"/>
                        <a:t>+$1,483,954.83</a:t>
                      </a:r>
                    </a:p>
                  </a:txBody>
                  <a:tcPr/>
                </a:tc>
                <a:tc>
                  <a:txBody>
                    <a:bodyPr/>
                    <a:lstStyle/>
                    <a:p>
                      <a:pPr algn="r"/>
                      <a:r>
                        <a:rPr lang="en-US" sz="1400" b="1" dirty="0">
                          <a:solidFill>
                            <a:schemeClr val="tx1"/>
                          </a:solidFill>
                        </a:rPr>
                        <a:t>+$1,146,019.23</a:t>
                      </a:r>
                    </a:p>
                  </a:txBody>
                  <a:tcPr/>
                </a:tc>
                <a:extLst>
                  <a:ext uri="{0D108BD9-81ED-4DB2-BD59-A6C34878D82A}">
                    <a16:rowId xmlns:a16="http://schemas.microsoft.com/office/drawing/2014/main" val="2866543593"/>
                  </a:ext>
                </a:extLst>
              </a:tr>
            </a:tbl>
          </a:graphicData>
        </a:graphic>
      </p:graphicFrame>
      <p:graphicFrame>
        <p:nvGraphicFramePr>
          <p:cNvPr id="3" name="Table 2">
            <a:extLst>
              <a:ext uri="{FF2B5EF4-FFF2-40B4-BE49-F238E27FC236}">
                <a16:creationId xmlns:a16="http://schemas.microsoft.com/office/drawing/2014/main" id="{0C536502-F983-E24A-59AD-E6CC25400423}"/>
              </a:ext>
            </a:extLst>
          </p:cNvPr>
          <p:cNvGraphicFramePr>
            <a:graphicFrameLocks noGrp="1"/>
          </p:cNvGraphicFramePr>
          <p:nvPr>
            <p:extLst>
              <p:ext uri="{D42A27DB-BD31-4B8C-83A1-F6EECF244321}">
                <p14:modId xmlns:p14="http://schemas.microsoft.com/office/powerpoint/2010/main" val="2543779760"/>
              </p:ext>
            </p:extLst>
          </p:nvPr>
        </p:nvGraphicFramePr>
        <p:xfrm>
          <a:off x="6295560" y="1486532"/>
          <a:ext cx="5544015" cy="4219437"/>
        </p:xfrm>
        <a:graphic>
          <a:graphicData uri="http://schemas.openxmlformats.org/drawingml/2006/table">
            <a:tbl>
              <a:tblPr firstRow="1" bandRow="1">
                <a:tableStyleId>{5C22544A-7EE6-4342-B048-85BDC9FD1C3A}</a:tableStyleId>
              </a:tblPr>
              <a:tblGrid>
                <a:gridCol w="1247220">
                  <a:extLst>
                    <a:ext uri="{9D8B030D-6E8A-4147-A177-3AD203B41FA5}">
                      <a16:colId xmlns:a16="http://schemas.microsoft.com/office/drawing/2014/main" val="1770437925"/>
                    </a:ext>
                  </a:extLst>
                </a:gridCol>
                <a:gridCol w="524896">
                  <a:extLst>
                    <a:ext uri="{9D8B030D-6E8A-4147-A177-3AD203B41FA5}">
                      <a16:colId xmlns:a16="http://schemas.microsoft.com/office/drawing/2014/main" val="2468773065"/>
                    </a:ext>
                  </a:extLst>
                </a:gridCol>
                <a:gridCol w="1047750">
                  <a:extLst>
                    <a:ext uri="{9D8B030D-6E8A-4147-A177-3AD203B41FA5}">
                      <a16:colId xmlns:a16="http://schemas.microsoft.com/office/drawing/2014/main" val="88633199"/>
                    </a:ext>
                  </a:extLst>
                </a:gridCol>
                <a:gridCol w="1343025">
                  <a:extLst>
                    <a:ext uri="{9D8B030D-6E8A-4147-A177-3AD203B41FA5}">
                      <a16:colId xmlns:a16="http://schemas.microsoft.com/office/drawing/2014/main" val="2784130534"/>
                    </a:ext>
                  </a:extLst>
                </a:gridCol>
                <a:gridCol w="1381124">
                  <a:extLst>
                    <a:ext uri="{9D8B030D-6E8A-4147-A177-3AD203B41FA5}">
                      <a16:colId xmlns:a16="http://schemas.microsoft.com/office/drawing/2014/main" val="2707837460"/>
                    </a:ext>
                  </a:extLst>
                </a:gridCol>
              </a:tblGrid>
              <a:tr h="291581">
                <a:tc rowSpan="4">
                  <a:txBody>
                    <a:bodyPr/>
                    <a:lstStyle/>
                    <a:p>
                      <a:pPr lvl="0" algn="l"/>
                      <a:r>
                        <a:rPr lang="en-US" sz="1400" dirty="0"/>
                        <a:t>Anthem PPO</a:t>
                      </a:r>
                    </a:p>
                    <a:p>
                      <a:pPr lvl="0" algn="l"/>
                      <a:endParaRPr lang="en-US" sz="1400" dirty="0"/>
                    </a:p>
                  </a:txBody>
                  <a:tcPr anchor="b"/>
                </a:tc>
                <a:tc gridSpan="2">
                  <a:txBody>
                    <a:bodyPr/>
                    <a:lstStyle/>
                    <a:p>
                      <a:pPr lvl="0" algn="ctr">
                        <a:buNone/>
                      </a:pPr>
                      <a:r>
                        <a:rPr lang="en-US" sz="1400" dirty="0"/>
                        <a:t>ASCIP</a:t>
                      </a:r>
                    </a:p>
                  </a:txBody>
                  <a:tcPr/>
                </a:tc>
                <a:tc hMerge="1">
                  <a:txBody>
                    <a:bodyPr/>
                    <a:lstStyle/>
                    <a:p>
                      <a:endParaRPr lang="en-US" sz="1200"/>
                    </a:p>
                  </a:txBody>
                  <a:tcPr/>
                </a:tc>
                <a:tc>
                  <a:txBody>
                    <a:bodyPr/>
                    <a:lstStyle/>
                    <a:p>
                      <a:pPr lvl="0" algn="ctr">
                        <a:buNone/>
                      </a:pPr>
                      <a:r>
                        <a:rPr lang="en-US" sz="1400" dirty="0"/>
                        <a:t>ASCIP</a:t>
                      </a:r>
                    </a:p>
                  </a:txBody>
                  <a:tcPr/>
                </a:tc>
                <a:tc>
                  <a:txBody>
                    <a:bodyPr/>
                    <a:lstStyle/>
                    <a:p>
                      <a:pPr algn="ctr"/>
                      <a:r>
                        <a:rPr lang="en-US" sz="1400" dirty="0"/>
                        <a:t>SISC</a:t>
                      </a:r>
                    </a:p>
                  </a:txBody>
                  <a:tcPr/>
                </a:tc>
                <a:extLst>
                  <a:ext uri="{0D108BD9-81ED-4DB2-BD59-A6C34878D82A}">
                    <a16:rowId xmlns:a16="http://schemas.microsoft.com/office/drawing/2014/main" val="1209268039"/>
                  </a:ext>
                </a:extLst>
              </a:tr>
              <a:tr h="291581">
                <a:tc vMerge="1">
                  <a:txBody>
                    <a:bodyPr/>
                    <a:lstStyle/>
                    <a:p>
                      <a:endParaRPr lang="en-US"/>
                    </a:p>
                  </a:txBody>
                  <a:tcPr/>
                </a:tc>
                <a:tc gridSpan="2">
                  <a:txBody>
                    <a:bodyPr/>
                    <a:lstStyle/>
                    <a:p>
                      <a:pPr lvl="0" algn="ctr">
                        <a:buNone/>
                      </a:pPr>
                      <a:r>
                        <a:rPr lang="en-US" sz="1400" b="1" dirty="0"/>
                        <a:t>Anthem</a:t>
                      </a:r>
                    </a:p>
                  </a:txBody>
                  <a:tcPr/>
                </a:tc>
                <a:tc hMerge="1">
                  <a:txBody>
                    <a:bodyPr/>
                    <a:lstStyle/>
                    <a:p>
                      <a:endParaRPr lang="en-US"/>
                    </a:p>
                  </a:txBody>
                  <a:tcPr/>
                </a:tc>
                <a:tc>
                  <a:txBody>
                    <a:bodyPr/>
                    <a:lstStyle/>
                    <a:p>
                      <a:pPr lvl="0" algn="ctr">
                        <a:buNone/>
                      </a:pPr>
                      <a:r>
                        <a:rPr lang="en-US" sz="1400" b="1" dirty="0"/>
                        <a:t>Anthem</a:t>
                      </a:r>
                    </a:p>
                  </a:txBody>
                  <a:tcPr/>
                </a:tc>
                <a:tc>
                  <a:txBody>
                    <a:bodyPr/>
                    <a:lstStyle/>
                    <a:p>
                      <a:pPr algn="ctr"/>
                      <a:r>
                        <a:rPr lang="en-US" sz="1400" b="1" dirty="0"/>
                        <a:t>Anthem </a:t>
                      </a:r>
                    </a:p>
                  </a:txBody>
                  <a:tcPr/>
                </a:tc>
                <a:extLst>
                  <a:ext uri="{0D108BD9-81ED-4DB2-BD59-A6C34878D82A}">
                    <a16:rowId xmlns:a16="http://schemas.microsoft.com/office/drawing/2014/main" val="3155805582"/>
                  </a:ext>
                </a:extLst>
              </a:tr>
              <a:tr h="291581">
                <a:tc vMerge="1">
                  <a:txBody>
                    <a:bodyPr/>
                    <a:lstStyle/>
                    <a:p>
                      <a:endParaRPr lang="en-US"/>
                    </a:p>
                  </a:txBody>
                  <a:tcPr/>
                </a:tc>
                <a:tc gridSpan="2">
                  <a:txBody>
                    <a:bodyPr/>
                    <a:lstStyle/>
                    <a:p>
                      <a:pPr lvl="0" algn="ctr">
                        <a:buNone/>
                      </a:pPr>
                      <a:r>
                        <a:rPr lang="en-US" sz="1400" b="1" dirty="0"/>
                        <a:t>PPO</a:t>
                      </a:r>
                    </a:p>
                  </a:txBody>
                  <a:tcPr/>
                </a:tc>
                <a:tc hMerge="1">
                  <a:txBody>
                    <a:bodyPr/>
                    <a:lstStyle/>
                    <a:p>
                      <a:endParaRPr lang="en-US"/>
                    </a:p>
                  </a:txBody>
                  <a:tcPr/>
                </a:tc>
                <a:tc>
                  <a:txBody>
                    <a:bodyPr/>
                    <a:lstStyle/>
                    <a:p>
                      <a:pPr lvl="0" algn="ctr">
                        <a:buNone/>
                      </a:pPr>
                      <a:r>
                        <a:rPr lang="en-US" sz="1400" b="1" dirty="0"/>
                        <a:t>PPO</a:t>
                      </a:r>
                    </a:p>
                  </a:txBody>
                  <a:tcPr/>
                </a:tc>
                <a:tc>
                  <a:txBody>
                    <a:bodyPr/>
                    <a:lstStyle/>
                    <a:p>
                      <a:pPr lvl="0" algn="ctr">
                        <a:buNone/>
                      </a:pPr>
                      <a:r>
                        <a:rPr lang="en-US" sz="1400" b="1" dirty="0"/>
                        <a:t>PPO</a:t>
                      </a:r>
                    </a:p>
                  </a:txBody>
                  <a:tcPr/>
                </a:tc>
                <a:extLst>
                  <a:ext uri="{0D108BD9-81ED-4DB2-BD59-A6C34878D82A}">
                    <a16:rowId xmlns:a16="http://schemas.microsoft.com/office/drawing/2014/main" val="3060749757"/>
                  </a:ext>
                </a:extLst>
              </a:tr>
              <a:tr h="291581">
                <a:tc vMerge="1">
                  <a:txBody>
                    <a:bodyPr/>
                    <a:lstStyle/>
                    <a:p>
                      <a:endParaRPr lang="en-US"/>
                    </a:p>
                  </a:txBody>
                  <a:tcPr>
                    <a:solidFill>
                      <a:srgbClr val="632340"/>
                    </a:solidFill>
                  </a:tcPr>
                </a:tc>
                <a:tc gridSpan="2">
                  <a:txBody>
                    <a:bodyPr/>
                    <a:lstStyle/>
                    <a:p>
                      <a:pPr lvl="0" algn="ctr">
                        <a:buNone/>
                      </a:pPr>
                      <a:r>
                        <a:rPr lang="en-US" sz="1400" dirty="0">
                          <a:solidFill>
                            <a:schemeClr val="bg1"/>
                          </a:solidFill>
                        </a:rPr>
                        <a:t>2026 Current</a:t>
                      </a:r>
                      <a:endParaRPr lang="en-US" sz="1400" dirty="0"/>
                    </a:p>
                  </a:txBody>
                  <a:tcPr anchor="ctr">
                    <a:solidFill>
                      <a:srgbClr val="632340"/>
                    </a:solidFill>
                  </a:tcPr>
                </a:tc>
                <a:tc hMerge="1">
                  <a:txBody>
                    <a:bodyPr/>
                    <a:lstStyle/>
                    <a:p>
                      <a:endParaRPr lang="en-US" sz="1200">
                        <a:solidFill>
                          <a:schemeClr val="bg1"/>
                        </a:solidFill>
                      </a:endParaRPr>
                    </a:p>
                  </a:txBody>
                  <a:tcPr>
                    <a:solidFill>
                      <a:srgbClr val="632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2027 Renewal</a:t>
                      </a:r>
                      <a:endParaRPr lang="en-US" sz="1400" dirty="0"/>
                    </a:p>
                  </a:txBody>
                  <a:tcPr anchor="ctr">
                    <a:solidFill>
                      <a:srgbClr val="632340"/>
                    </a:solidFill>
                  </a:tcPr>
                </a:tc>
                <a:tc>
                  <a:txBody>
                    <a:bodyPr/>
                    <a:lstStyle/>
                    <a:p>
                      <a:pPr lvl="0" algn="ctr"/>
                      <a:r>
                        <a:rPr lang="en-US" sz="1400" kern="1200" dirty="0">
                          <a:solidFill>
                            <a:schemeClr val="bg1"/>
                          </a:solidFill>
                          <a:latin typeface="+mn-lt"/>
                          <a:ea typeface="+mn-ea"/>
                          <a:cs typeface="Arial" panose="020B0604020202020204" pitchFamily="34" charset="0"/>
                        </a:rPr>
                        <a:t>2027 Proposed</a:t>
                      </a:r>
                    </a:p>
                  </a:txBody>
                  <a:tcPr anchor="ctr">
                    <a:solidFill>
                      <a:srgbClr val="632340"/>
                    </a:solidFill>
                  </a:tcPr>
                </a:tc>
                <a:extLst>
                  <a:ext uri="{0D108BD9-81ED-4DB2-BD59-A6C34878D82A}">
                    <a16:rowId xmlns:a16="http://schemas.microsoft.com/office/drawing/2014/main" val="2350981053"/>
                  </a:ext>
                </a:extLst>
              </a:tr>
              <a:tr h="309199">
                <a:tc>
                  <a:txBody>
                    <a:bodyPr/>
                    <a:lstStyle/>
                    <a:p>
                      <a:r>
                        <a:rPr lang="en-US" sz="1400" dirty="0"/>
                        <a:t>EE Only</a:t>
                      </a:r>
                    </a:p>
                  </a:txBody>
                  <a:tcPr/>
                </a:tc>
                <a:tc>
                  <a:txBody>
                    <a:bodyPr/>
                    <a:lstStyle/>
                    <a:p>
                      <a:pPr lvl="0" algn="r">
                        <a:buNone/>
                      </a:pPr>
                      <a:r>
                        <a:rPr lang="en-US" sz="1400" dirty="0"/>
                        <a:t>154</a:t>
                      </a:r>
                    </a:p>
                  </a:txBody>
                  <a:tcPr/>
                </a:tc>
                <a:tc>
                  <a:txBody>
                    <a:bodyPr/>
                    <a:lstStyle/>
                    <a:p>
                      <a:pPr algn="r"/>
                      <a:r>
                        <a:rPr lang="en-US" sz="1400" dirty="0"/>
                        <a:t>$1,369.09</a:t>
                      </a:r>
                    </a:p>
                  </a:txBody>
                  <a:tcPr/>
                </a:tc>
                <a:tc>
                  <a:txBody>
                    <a:bodyPr/>
                    <a:lstStyle/>
                    <a:p>
                      <a:pPr algn="r"/>
                      <a:r>
                        <a:rPr lang="en-US" sz="1400" dirty="0"/>
                        <a:t>$1,574.45</a:t>
                      </a:r>
                    </a:p>
                  </a:txBody>
                  <a:tcPr/>
                </a:tc>
                <a:tc>
                  <a:txBody>
                    <a:bodyPr/>
                    <a:lstStyle/>
                    <a:p>
                      <a:pPr algn="r"/>
                      <a:r>
                        <a:rPr lang="en-US" sz="1400" dirty="0"/>
                        <a:t>$1,361.00</a:t>
                      </a:r>
                    </a:p>
                  </a:txBody>
                  <a:tcPr/>
                </a:tc>
                <a:extLst>
                  <a:ext uri="{0D108BD9-81ED-4DB2-BD59-A6C34878D82A}">
                    <a16:rowId xmlns:a16="http://schemas.microsoft.com/office/drawing/2014/main" val="2953722707"/>
                  </a:ext>
                </a:extLst>
              </a:tr>
              <a:tr h="309199">
                <a:tc>
                  <a:txBody>
                    <a:bodyPr/>
                    <a:lstStyle/>
                    <a:p>
                      <a:r>
                        <a:rPr lang="en-US" sz="1400" dirty="0"/>
                        <a:t>EE + 1</a:t>
                      </a:r>
                    </a:p>
                  </a:txBody>
                  <a:tcPr/>
                </a:tc>
                <a:tc>
                  <a:txBody>
                    <a:bodyPr/>
                    <a:lstStyle/>
                    <a:p>
                      <a:pPr lvl="0" algn="r">
                        <a:buNone/>
                      </a:pPr>
                      <a:r>
                        <a:rPr lang="en-US" sz="1400" dirty="0"/>
                        <a:t>168</a:t>
                      </a:r>
                    </a:p>
                  </a:txBody>
                  <a:tcPr/>
                </a:tc>
                <a:tc>
                  <a:txBody>
                    <a:bodyPr/>
                    <a:lstStyle/>
                    <a:p>
                      <a:pPr algn="r"/>
                      <a:r>
                        <a:rPr lang="en-US" sz="1400" dirty="0"/>
                        <a:t>$2,859.64</a:t>
                      </a:r>
                    </a:p>
                  </a:txBody>
                  <a:tcPr/>
                </a:tc>
                <a:tc>
                  <a:txBody>
                    <a:bodyPr/>
                    <a:lstStyle/>
                    <a:p>
                      <a:pPr algn="r"/>
                      <a:r>
                        <a:rPr lang="en-US" sz="1400" dirty="0"/>
                        <a:t>$3,288.59</a:t>
                      </a:r>
                    </a:p>
                  </a:txBody>
                  <a:tcPr/>
                </a:tc>
                <a:tc>
                  <a:txBody>
                    <a:bodyPr/>
                    <a:lstStyle/>
                    <a:p>
                      <a:pPr algn="r"/>
                      <a:r>
                        <a:rPr lang="en-US" sz="1400" dirty="0"/>
                        <a:t>$2,896.00</a:t>
                      </a:r>
                    </a:p>
                  </a:txBody>
                  <a:tcPr/>
                </a:tc>
                <a:extLst>
                  <a:ext uri="{0D108BD9-81ED-4DB2-BD59-A6C34878D82A}">
                    <a16:rowId xmlns:a16="http://schemas.microsoft.com/office/drawing/2014/main" val="3253436620"/>
                  </a:ext>
                </a:extLst>
              </a:tr>
              <a:tr h="309199">
                <a:tc>
                  <a:txBody>
                    <a:bodyPr/>
                    <a:lstStyle/>
                    <a:p>
                      <a:r>
                        <a:rPr lang="en-US" sz="1400" dirty="0"/>
                        <a:t>EE + Family</a:t>
                      </a:r>
                    </a:p>
                  </a:txBody>
                  <a:tcPr/>
                </a:tc>
                <a:tc>
                  <a:txBody>
                    <a:bodyPr/>
                    <a:lstStyle/>
                    <a:p>
                      <a:pPr lvl="0" algn="r">
                        <a:buNone/>
                      </a:pPr>
                      <a:r>
                        <a:rPr lang="en-US" sz="1400" dirty="0"/>
                        <a:t>80</a:t>
                      </a:r>
                    </a:p>
                  </a:txBody>
                  <a:tcPr/>
                </a:tc>
                <a:tc>
                  <a:txBody>
                    <a:bodyPr/>
                    <a:lstStyle/>
                    <a:p>
                      <a:pPr algn="r"/>
                      <a:r>
                        <a:rPr lang="en-US" sz="1400" dirty="0"/>
                        <a:t>$4,107.55</a:t>
                      </a:r>
                    </a:p>
                  </a:txBody>
                  <a:tcPr/>
                </a:tc>
                <a:tc>
                  <a:txBody>
                    <a:bodyPr/>
                    <a:lstStyle/>
                    <a:p>
                      <a:pPr algn="r"/>
                      <a:r>
                        <a:rPr lang="en-US" sz="1400" dirty="0"/>
                        <a:t>$4,723.68</a:t>
                      </a:r>
                    </a:p>
                  </a:txBody>
                  <a:tcPr/>
                </a:tc>
                <a:tc>
                  <a:txBody>
                    <a:bodyPr/>
                    <a:lstStyle/>
                    <a:p>
                      <a:pPr algn="r"/>
                      <a:r>
                        <a:rPr lang="en-US" sz="1400" dirty="0"/>
                        <a:t>$4,036.00</a:t>
                      </a:r>
                    </a:p>
                  </a:txBody>
                  <a:tcPr/>
                </a:tc>
                <a:extLst>
                  <a:ext uri="{0D108BD9-81ED-4DB2-BD59-A6C34878D82A}">
                    <a16:rowId xmlns:a16="http://schemas.microsoft.com/office/drawing/2014/main" val="1379690262"/>
                  </a:ext>
                </a:extLst>
              </a:tr>
              <a:tr h="495687">
                <a:tc>
                  <a:txBody>
                    <a:bodyPr/>
                    <a:lstStyle/>
                    <a:p>
                      <a:r>
                        <a:rPr lang="en-US" sz="1400"/>
                        <a:t>Monthly Premium</a:t>
                      </a:r>
                    </a:p>
                  </a:txBody>
                  <a:tcPr/>
                </a:tc>
                <a:tc gridSpan="2">
                  <a:txBody>
                    <a:bodyPr/>
                    <a:lstStyle/>
                    <a:p>
                      <a:pPr lvl="0" algn="r">
                        <a:buNone/>
                      </a:pPr>
                      <a:r>
                        <a:rPr lang="en-US" sz="1400" dirty="0"/>
                        <a:t>$1,019,863.38</a:t>
                      </a:r>
                    </a:p>
                  </a:txBody>
                  <a:tcPr/>
                </a:tc>
                <a:tc hMerge="1">
                  <a:txBody>
                    <a:bodyPr/>
                    <a:lstStyle/>
                    <a:p>
                      <a:endParaRPr lang="en-US"/>
                    </a:p>
                  </a:txBody>
                  <a:tcPr/>
                </a:tc>
                <a:tc>
                  <a:txBody>
                    <a:bodyPr/>
                    <a:lstStyle/>
                    <a:p>
                      <a:pPr algn="r"/>
                      <a:r>
                        <a:rPr lang="en-US" sz="1400" dirty="0"/>
                        <a:t>$1,172,842.82</a:t>
                      </a:r>
                    </a:p>
                  </a:txBody>
                  <a:tcPr/>
                </a:tc>
                <a:tc>
                  <a:txBody>
                    <a:bodyPr/>
                    <a:lstStyle/>
                    <a:p>
                      <a:pPr algn="r"/>
                      <a:r>
                        <a:rPr lang="en-US" sz="1400" dirty="0"/>
                        <a:t>$1,019,002.00</a:t>
                      </a:r>
                    </a:p>
                  </a:txBody>
                  <a:tcPr/>
                </a:tc>
                <a:extLst>
                  <a:ext uri="{0D108BD9-81ED-4DB2-BD59-A6C34878D82A}">
                    <a16:rowId xmlns:a16="http://schemas.microsoft.com/office/drawing/2014/main" val="3068323759"/>
                  </a:ext>
                </a:extLst>
              </a:tr>
              <a:tr h="495687">
                <a:tc>
                  <a:txBody>
                    <a:bodyPr/>
                    <a:lstStyle/>
                    <a:p>
                      <a:r>
                        <a:rPr lang="en-US" sz="1400" dirty="0"/>
                        <a:t>9 Months Premium</a:t>
                      </a:r>
                    </a:p>
                  </a:txBody>
                  <a:tcPr/>
                </a:tc>
                <a:tc gridSpan="2">
                  <a:txBody>
                    <a:bodyPr/>
                    <a:lstStyle/>
                    <a:p>
                      <a:pPr lvl="0" algn="r">
                        <a:buNone/>
                      </a:pPr>
                      <a:r>
                        <a:rPr lang="en-US" sz="1400" dirty="0"/>
                        <a:t>$9,178,770.42</a:t>
                      </a:r>
                    </a:p>
                  </a:txBody>
                  <a:tcPr/>
                </a:tc>
                <a:tc hMerge="1">
                  <a:txBody>
                    <a:bodyPr/>
                    <a:lstStyle/>
                    <a:p>
                      <a:endParaRPr lang="en-US"/>
                    </a:p>
                  </a:txBody>
                  <a:tcPr/>
                </a:tc>
                <a:tc>
                  <a:txBody>
                    <a:bodyPr/>
                    <a:lstStyle/>
                    <a:p>
                      <a:pPr algn="r"/>
                      <a:r>
                        <a:rPr lang="en-US" sz="1400" dirty="0"/>
                        <a:t>$10,555,585.38</a:t>
                      </a:r>
                    </a:p>
                  </a:txBody>
                  <a:tcPr/>
                </a:tc>
                <a:tc>
                  <a:txBody>
                    <a:bodyPr/>
                    <a:lstStyle/>
                    <a:p>
                      <a:pPr algn="r"/>
                      <a:r>
                        <a:rPr lang="en-US" sz="1400" dirty="0"/>
                        <a:t>$9,171,018.00</a:t>
                      </a:r>
                    </a:p>
                  </a:txBody>
                  <a:tcPr/>
                </a:tc>
                <a:extLst>
                  <a:ext uri="{0D108BD9-81ED-4DB2-BD59-A6C34878D82A}">
                    <a16:rowId xmlns:a16="http://schemas.microsoft.com/office/drawing/2014/main" val="3014699030"/>
                  </a:ext>
                </a:extLst>
              </a:tr>
              <a:tr h="495687">
                <a:tc>
                  <a:txBody>
                    <a:bodyPr/>
                    <a:lstStyle/>
                    <a:p>
                      <a:r>
                        <a:rPr lang="en-US" sz="1400"/>
                        <a:t>% Change Over Current</a:t>
                      </a:r>
                    </a:p>
                  </a:txBody>
                  <a:tcPr/>
                </a:tc>
                <a:tc gridSpan="2">
                  <a:txBody>
                    <a:bodyPr/>
                    <a:lstStyle/>
                    <a:p>
                      <a:pPr lvl="0" algn="r">
                        <a:buNone/>
                      </a:pPr>
                      <a:endParaRPr lang="en-US" sz="1400" dirty="0"/>
                    </a:p>
                  </a:txBody>
                  <a:tcPr/>
                </a:tc>
                <a:tc hMerge="1">
                  <a:txBody>
                    <a:bodyPr/>
                    <a:lstStyle/>
                    <a:p>
                      <a:endParaRPr lang="en-US"/>
                    </a:p>
                  </a:txBody>
                  <a:tcPr/>
                </a:tc>
                <a:tc>
                  <a:txBody>
                    <a:bodyPr/>
                    <a:lstStyle/>
                    <a:p>
                      <a:pPr algn="r"/>
                      <a:r>
                        <a:rPr lang="en-US" sz="1400" dirty="0"/>
                        <a:t>+15.00%</a:t>
                      </a:r>
                    </a:p>
                  </a:txBody>
                  <a:tcPr/>
                </a:tc>
                <a:tc>
                  <a:txBody>
                    <a:bodyPr/>
                    <a:lstStyle/>
                    <a:p>
                      <a:pPr algn="r"/>
                      <a:r>
                        <a:rPr lang="en-US" sz="1400" dirty="0"/>
                        <a:t>-0.1%</a:t>
                      </a:r>
                    </a:p>
                  </a:txBody>
                  <a:tcPr/>
                </a:tc>
                <a:extLst>
                  <a:ext uri="{0D108BD9-81ED-4DB2-BD59-A6C34878D82A}">
                    <a16:rowId xmlns:a16="http://schemas.microsoft.com/office/drawing/2014/main" val="2807542102"/>
                  </a:ext>
                </a:extLst>
              </a:tr>
              <a:tr h="495687">
                <a:tc>
                  <a:txBody>
                    <a:bodyPr/>
                    <a:lstStyle/>
                    <a:p>
                      <a:r>
                        <a:rPr lang="en-US" sz="1400" b="1"/>
                        <a:t>$ Change Over Current</a:t>
                      </a:r>
                    </a:p>
                  </a:txBody>
                  <a:tcPr/>
                </a:tc>
                <a:tc gridSpan="2">
                  <a:txBody>
                    <a:bodyPr/>
                    <a:lstStyle/>
                    <a:p>
                      <a:pPr lvl="0" algn="r">
                        <a:buNone/>
                      </a:pPr>
                      <a:endParaRPr lang="en-US" sz="1400" b="1" dirty="0"/>
                    </a:p>
                  </a:txBody>
                  <a:tcPr/>
                </a:tc>
                <a:tc hMerge="1">
                  <a:txBody>
                    <a:bodyPr/>
                    <a:lstStyle/>
                    <a:p>
                      <a:endParaRPr lang="en-US"/>
                    </a:p>
                  </a:txBody>
                  <a:tcPr/>
                </a:tc>
                <a:tc>
                  <a:txBody>
                    <a:bodyPr/>
                    <a:lstStyle/>
                    <a:p>
                      <a:pPr algn="r"/>
                      <a:r>
                        <a:rPr lang="en-US" sz="1400" b="1" dirty="0"/>
                        <a:t>+$1,376,814.96</a:t>
                      </a:r>
                    </a:p>
                  </a:txBody>
                  <a:tcPr/>
                </a:tc>
                <a:tc>
                  <a:txBody>
                    <a:bodyPr/>
                    <a:lstStyle/>
                    <a:p>
                      <a:pPr algn="r"/>
                      <a:r>
                        <a:rPr lang="en-US" sz="1400" b="1" dirty="0">
                          <a:solidFill>
                            <a:schemeClr val="tx1"/>
                          </a:solidFill>
                        </a:rPr>
                        <a:t>-($7,752.42)</a:t>
                      </a:r>
                    </a:p>
                  </a:txBody>
                  <a:tcPr/>
                </a:tc>
                <a:extLst>
                  <a:ext uri="{0D108BD9-81ED-4DB2-BD59-A6C34878D82A}">
                    <a16:rowId xmlns:a16="http://schemas.microsoft.com/office/drawing/2014/main" val="1062213520"/>
                  </a:ext>
                </a:extLst>
              </a:tr>
            </a:tbl>
          </a:graphicData>
        </a:graphic>
      </p:graphicFrame>
      <p:graphicFrame>
        <p:nvGraphicFramePr>
          <p:cNvPr id="8" name="Table 7">
            <a:extLst>
              <a:ext uri="{FF2B5EF4-FFF2-40B4-BE49-F238E27FC236}">
                <a16:creationId xmlns:a16="http://schemas.microsoft.com/office/drawing/2014/main" id="{4EC9D113-AD31-1A49-3650-69D804285CF2}"/>
              </a:ext>
            </a:extLst>
          </p:cNvPr>
          <p:cNvGraphicFramePr>
            <a:graphicFrameLocks noGrp="1"/>
          </p:cNvGraphicFramePr>
          <p:nvPr>
            <p:extLst>
              <p:ext uri="{D42A27DB-BD31-4B8C-83A1-F6EECF244321}">
                <p14:modId xmlns:p14="http://schemas.microsoft.com/office/powerpoint/2010/main" val="2921062039"/>
              </p:ext>
            </p:extLst>
          </p:nvPr>
        </p:nvGraphicFramePr>
        <p:xfrm>
          <a:off x="2418477" y="5705969"/>
          <a:ext cx="8392397" cy="1036320"/>
        </p:xfrm>
        <a:graphic>
          <a:graphicData uri="http://schemas.openxmlformats.org/drawingml/2006/table">
            <a:tbl>
              <a:tblPr firstRow="1" bandRow="1">
                <a:tableStyleId>{5C22544A-7EE6-4342-B048-85BDC9FD1C3A}</a:tableStyleId>
              </a:tblPr>
              <a:tblGrid>
                <a:gridCol w="1671341">
                  <a:extLst>
                    <a:ext uri="{9D8B030D-6E8A-4147-A177-3AD203B41FA5}">
                      <a16:colId xmlns:a16="http://schemas.microsoft.com/office/drawing/2014/main" val="3141477939"/>
                    </a:ext>
                  </a:extLst>
                </a:gridCol>
                <a:gridCol w="1768974">
                  <a:extLst>
                    <a:ext uri="{9D8B030D-6E8A-4147-A177-3AD203B41FA5}">
                      <a16:colId xmlns:a16="http://schemas.microsoft.com/office/drawing/2014/main" val="1997463936"/>
                    </a:ext>
                  </a:extLst>
                </a:gridCol>
                <a:gridCol w="1650694">
                  <a:extLst>
                    <a:ext uri="{9D8B030D-6E8A-4147-A177-3AD203B41FA5}">
                      <a16:colId xmlns:a16="http://schemas.microsoft.com/office/drawing/2014/main" val="1119082064"/>
                    </a:ext>
                  </a:extLst>
                </a:gridCol>
                <a:gridCol w="1650694">
                  <a:extLst>
                    <a:ext uri="{9D8B030D-6E8A-4147-A177-3AD203B41FA5}">
                      <a16:colId xmlns:a16="http://schemas.microsoft.com/office/drawing/2014/main" val="3544297690"/>
                    </a:ext>
                  </a:extLst>
                </a:gridCol>
                <a:gridCol w="1650694">
                  <a:extLst>
                    <a:ext uri="{9D8B030D-6E8A-4147-A177-3AD203B41FA5}">
                      <a16:colId xmlns:a16="http://schemas.microsoft.com/office/drawing/2014/main" val="1670781454"/>
                    </a:ext>
                  </a:extLst>
                </a:gridCol>
              </a:tblGrid>
              <a:tr h="207169">
                <a:tc>
                  <a:txBody>
                    <a:bodyPr/>
                    <a:lstStyle/>
                    <a:p>
                      <a:endParaRPr lang="en-US" sz="1100" b="1" dirty="0">
                        <a:solidFill>
                          <a:schemeClr val="bg1"/>
                        </a:solidFill>
                      </a:endParaRPr>
                    </a:p>
                  </a:txBody>
                  <a:tcPr>
                    <a:solidFill>
                      <a:srgbClr val="632340"/>
                    </a:solidFill>
                  </a:tcPr>
                </a:tc>
                <a:tc>
                  <a:txBody>
                    <a:bodyPr/>
                    <a:lstStyle/>
                    <a:p>
                      <a:pPr algn="ctr"/>
                      <a:r>
                        <a:rPr lang="en-US" sz="1100" b="1" dirty="0">
                          <a:solidFill>
                            <a:schemeClr val="bg1"/>
                          </a:solidFill>
                        </a:rPr>
                        <a:t>2026</a:t>
                      </a:r>
                    </a:p>
                  </a:txBody>
                  <a:tcPr>
                    <a:solidFill>
                      <a:srgbClr val="632340"/>
                    </a:solidFill>
                  </a:tcPr>
                </a:tc>
                <a:tc>
                  <a:txBody>
                    <a:bodyPr/>
                    <a:lstStyle/>
                    <a:p>
                      <a:pPr algn="ctr"/>
                      <a:r>
                        <a:rPr lang="en-US" sz="1100" b="1" dirty="0">
                          <a:solidFill>
                            <a:schemeClr val="bg1"/>
                          </a:solidFill>
                        </a:rPr>
                        <a:t>2027 Renewal </a:t>
                      </a:r>
                    </a:p>
                  </a:txBody>
                  <a:tcPr>
                    <a:solidFill>
                      <a:srgbClr val="632340"/>
                    </a:solidFill>
                  </a:tcPr>
                </a:tc>
                <a:tc>
                  <a:txBody>
                    <a:bodyPr/>
                    <a:lstStyle/>
                    <a:p>
                      <a:pPr algn="ctr"/>
                      <a:r>
                        <a:rPr lang="en-US" sz="1100" b="1" dirty="0">
                          <a:solidFill>
                            <a:schemeClr val="bg1"/>
                          </a:solidFill>
                        </a:rPr>
                        <a:t>2027 Proposed</a:t>
                      </a:r>
                    </a:p>
                  </a:txBody>
                  <a:tcPr>
                    <a:solidFill>
                      <a:srgbClr val="632340"/>
                    </a:solidFill>
                  </a:tcPr>
                </a:tc>
                <a:tc>
                  <a:txBody>
                    <a:bodyPr/>
                    <a:lstStyle/>
                    <a:p>
                      <a:pPr algn="ctr"/>
                      <a:endParaRPr lang="en-US" sz="1100" b="1" dirty="0">
                        <a:solidFill>
                          <a:schemeClr val="bg1"/>
                        </a:solidFill>
                      </a:endParaRPr>
                    </a:p>
                  </a:txBody>
                  <a:tcPr>
                    <a:noFill/>
                  </a:tcPr>
                </a:tc>
                <a:extLst>
                  <a:ext uri="{0D108BD9-81ED-4DB2-BD59-A6C34878D82A}">
                    <a16:rowId xmlns:a16="http://schemas.microsoft.com/office/drawing/2014/main" val="457522085"/>
                  </a:ext>
                </a:extLst>
              </a:tr>
              <a:tr h="207169">
                <a:tc>
                  <a:txBody>
                    <a:bodyPr/>
                    <a:lstStyle/>
                    <a:p>
                      <a:r>
                        <a:rPr lang="en-US" sz="1100" b="1">
                          <a:solidFill>
                            <a:schemeClr val="bg1"/>
                          </a:solidFill>
                        </a:rPr>
                        <a:t>9 Months Premium</a:t>
                      </a:r>
                      <a:endParaRPr lang="en-US" sz="1100" b="1" dirty="0">
                        <a:solidFill>
                          <a:schemeClr val="bg1"/>
                        </a:solidFill>
                      </a:endParaRPr>
                    </a:p>
                  </a:txBody>
                  <a:tcPr>
                    <a:solidFill>
                      <a:srgbClr val="632340"/>
                    </a:solidFill>
                  </a:tcPr>
                </a:tc>
                <a:tc>
                  <a:txBody>
                    <a:bodyPr/>
                    <a:lstStyle/>
                    <a:p>
                      <a:pPr algn="ctr"/>
                      <a:r>
                        <a:rPr lang="en-US" sz="1100" b="1" dirty="0">
                          <a:solidFill>
                            <a:schemeClr val="bg1"/>
                          </a:solidFill>
                        </a:rPr>
                        <a:t>$19,071,818.19</a:t>
                      </a:r>
                    </a:p>
                  </a:txBody>
                  <a:tcPr>
                    <a:solidFill>
                      <a:srgbClr val="632340"/>
                    </a:solidFill>
                  </a:tcPr>
                </a:tc>
                <a:tc>
                  <a:txBody>
                    <a:bodyPr/>
                    <a:lstStyle/>
                    <a:p>
                      <a:pPr algn="ctr"/>
                      <a:r>
                        <a:rPr lang="en-US" sz="1100" b="1" dirty="0">
                          <a:solidFill>
                            <a:schemeClr val="bg1"/>
                          </a:solidFill>
                        </a:rPr>
                        <a:t>$21,932,587.98</a:t>
                      </a:r>
                    </a:p>
                  </a:txBody>
                  <a:tcPr>
                    <a:solidFill>
                      <a:srgbClr val="632340"/>
                    </a:solidFill>
                  </a:tcPr>
                </a:tc>
                <a:tc>
                  <a:txBody>
                    <a:bodyPr/>
                    <a:lstStyle/>
                    <a:p>
                      <a:pPr algn="ctr"/>
                      <a:r>
                        <a:rPr lang="en-US" sz="1100" b="1" dirty="0">
                          <a:solidFill>
                            <a:schemeClr val="bg1"/>
                          </a:solidFill>
                        </a:rPr>
                        <a:t>$20,210,085.00</a:t>
                      </a:r>
                    </a:p>
                  </a:txBody>
                  <a:tcPr>
                    <a:solidFill>
                      <a:srgbClr val="632340"/>
                    </a:solidFill>
                  </a:tcPr>
                </a:tc>
                <a:tc>
                  <a:txBody>
                    <a:bodyPr/>
                    <a:lstStyle/>
                    <a:p>
                      <a:pPr algn="ctr"/>
                      <a:endParaRPr lang="en-US" sz="1100" b="1" dirty="0">
                        <a:solidFill>
                          <a:schemeClr val="bg1"/>
                        </a:solidFill>
                      </a:endParaRPr>
                    </a:p>
                  </a:txBody>
                  <a:tcPr>
                    <a:noFill/>
                  </a:tcPr>
                </a:tc>
                <a:extLst>
                  <a:ext uri="{0D108BD9-81ED-4DB2-BD59-A6C34878D82A}">
                    <a16:rowId xmlns:a16="http://schemas.microsoft.com/office/drawing/2014/main" val="996953300"/>
                  </a:ext>
                </a:extLst>
              </a:tr>
              <a:tr h="207169">
                <a:tc gridSpan="2">
                  <a:txBody>
                    <a:bodyPr/>
                    <a:lstStyle/>
                    <a:p>
                      <a:r>
                        <a:rPr lang="en-US" sz="1100" b="1" dirty="0">
                          <a:solidFill>
                            <a:schemeClr val="bg1"/>
                          </a:solidFill>
                        </a:rPr>
                        <a:t>% Change Over Current</a:t>
                      </a:r>
                    </a:p>
                  </a:txBody>
                  <a:tcPr>
                    <a:solidFill>
                      <a:srgbClr val="632340"/>
                    </a:solidFill>
                  </a:tcPr>
                </a:tc>
                <a:tc hMerge="1">
                  <a:txBody>
                    <a:bodyPr/>
                    <a:lstStyle/>
                    <a:p>
                      <a:pPr algn="ctr"/>
                      <a:endParaRPr lang="en-US" sz="1400" b="1" dirty="0">
                        <a:solidFill>
                          <a:schemeClr val="bg1"/>
                        </a:solidFill>
                      </a:endParaRPr>
                    </a:p>
                  </a:txBody>
                  <a:tcPr>
                    <a:solidFill>
                      <a:srgbClr val="632340"/>
                    </a:solidFill>
                  </a:tcPr>
                </a:tc>
                <a:tc>
                  <a:txBody>
                    <a:bodyPr/>
                    <a:lstStyle/>
                    <a:p>
                      <a:pPr algn="ctr"/>
                      <a:r>
                        <a:rPr lang="en-US" sz="1100" b="1" dirty="0">
                          <a:solidFill>
                            <a:schemeClr val="bg1"/>
                          </a:solidFill>
                        </a:rPr>
                        <a:t>+15.00%</a:t>
                      </a:r>
                    </a:p>
                  </a:txBody>
                  <a:tcPr>
                    <a:solidFill>
                      <a:srgbClr val="632340"/>
                    </a:solidFill>
                  </a:tcPr>
                </a:tc>
                <a:tc>
                  <a:txBody>
                    <a:bodyPr/>
                    <a:lstStyle/>
                    <a:p>
                      <a:pPr algn="ctr"/>
                      <a:r>
                        <a:rPr lang="en-US" sz="1100" b="1" dirty="0">
                          <a:solidFill>
                            <a:schemeClr val="bg1"/>
                          </a:solidFill>
                        </a:rPr>
                        <a:t>+6.0%</a:t>
                      </a:r>
                    </a:p>
                  </a:txBody>
                  <a:tcPr>
                    <a:solidFill>
                      <a:srgbClr val="632340"/>
                    </a:solidFill>
                  </a:tcPr>
                </a:tc>
                <a:tc>
                  <a:txBody>
                    <a:bodyPr/>
                    <a:lstStyle/>
                    <a:p>
                      <a:pPr algn="ctr"/>
                      <a:r>
                        <a:rPr lang="en-US" sz="1100" b="1" dirty="0">
                          <a:solidFill>
                            <a:schemeClr val="bg1"/>
                          </a:solidFill>
                        </a:rPr>
                        <a:t>Difference from Renewal</a:t>
                      </a:r>
                    </a:p>
                  </a:txBody>
                  <a:tcPr>
                    <a:solidFill>
                      <a:schemeClr val="accent5">
                        <a:lumMod val="75000"/>
                      </a:schemeClr>
                    </a:solidFill>
                  </a:tcPr>
                </a:tc>
                <a:extLst>
                  <a:ext uri="{0D108BD9-81ED-4DB2-BD59-A6C34878D82A}">
                    <a16:rowId xmlns:a16="http://schemas.microsoft.com/office/drawing/2014/main" val="3506613223"/>
                  </a:ext>
                </a:extLst>
              </a:tr>
              <a:tr h="207169">
                <a:tc gridSpan="2">
                  <a:txBody>
                    <a:bodyPr/>
                    <a:lstStyle/>
                    <a:p>
                      <a:r>
                        <a:rPr lang="en-US" sz="1100" b="1" dirty="0">
                          <a:solidFill>
                            <a:schemeClr val="bg1"/>
                          </a:solidFill>
                        </a:rPr>
                        <a:t>$ Change Over Current</a:t>
                      </a:r>
                    </a:p>
                  </a:txBody>
                  <a:tcPr>
                    <a:solidFill>
                      <a:srgbClr val="632340"/>
                    </a:solidFill>
                  </a:tcPr>
                </a:tc>
                <a:tc hMerge="1">
                  <a:txBody>
                    <a:bodyPr/>
                    <a:lstStyle/>
                    <a:p>
                      <a:pPr algn="ctr"/>
                      <a:endParaRPr lang="en-US" sz="1400" b="1" dirty="0">
                        <a:solidFill>
                          <a:schemeClr val="bg1"/>
                        </a:solidFill>
                      </a:endParaRPr>
                    </a:p>
                  </a:txBody>
                  <a:tcPr>
                    <a:solidFill>
                      <a:srgbClr val="632340"/>
                    </a:solidFill>
                  </a:tcPr>
                </a:tc>
                <a:tc>
                  <a:txBody>
                    <a:bodyPr/>
                    <a:lstStyle/>
                    <a:p>
                      <a:pPr algn="ctr"/>
                      <a:r>
                        <a:rPr lang="en-US" sz="1100" b="1" dirty="0">
                          <a:solidFill>
                            <a:schemeClr val="bg1"/>
                          </a:solidFill>
                        </a:rPr>
                        <a:t>+$2,860,769.79</a:t>
                      </a:r>
                    </a:p>
                  </a:txBody>
                  <a:tcPr>
                    <a:solidFill>
                      <a:srgbClr val="632340"/>
                    </a:solidFill>
                  </a:tcPr>
                </a:tc>
                <a:tc>
                  <a:txBody>
                    <a:bodyPr/>
                    <a:lstStyle/>
                    <a:p>
                      <a:pPr algn="ctr"/>
                      <a:r>
                        <a:rPr lang="en-US" sz="1100" b="1" dirty="0">
                          <a:solidFill>
                            <a:schemeClr val="bg1"/>
                          </a:solidFill>
                        </a:rPr>
                        <a:t>+$1,138,266.81</a:t>
                      </a:r>
                    </a:p>
                  </a:txBody>
                  <a:tcPr>
                    <a:solidFill>
                      <a:srgbClr val="632340"/>
                    </a:solidFill>
                  </a:tcPr>
                </a:tc>
                <a:tc>
                  <a:txBody>
                    <a:bodyPr/>
                    <a:lstStyle/>
                    <a:p>
                      <a:pPr algn="ctr"/>
                      <a:r>
                        <a:rPr lang="en-US" sz="1100" b="1" dirty="0">
                          <a:solidFill>
                            <a:schemeClr val="bg1"/>
                          </a:solidFill>
                        </a:rPr>
                        <a:t>- $1,722,502.98</a:t>
                      </a:r>
                    </a:p>
                  </a:txBody>
                  <a:tcPr>
                    <a:solidFill>
                      <a:schemeClr val="accent5">
                        <a:lumMod val="75000"/>
                      </a:schemeClr>
                    </a:solidFill>
                  </a:tcPr>
                </a:tc>
                <a:extLst>
                  <a:ext uri="{0D108BD9-81ED-4DB2-BD59-A6C34878D82A}">
                    <a16:rowId xmlns:a16="http://schemas.microsoft.com/office/drawing/2014/main" val="332739352"/>
                  </a:ext>
                </a:extLst>
              </a:tr>
            </a:tbl>
          </a:graphicData>
        </a:graphic>
      </p:graphicFrame>
    </p:spTree>
    <p:extLst>
      <p:ext uri="{BB962C8B-B14F-4D97-AF65-F5344CB8AC3E}">
        <p14:creationId xmlns:p14="http://schemas.microsoft.com/office/powerpoint/2010/main" val="206691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329C8-7EF5-C017-EFD1-93EB5E942EAA}"/>
              </a:ext>
            </a:extLst>
          </p:cNvPr>
          <p:cNvSpPr>
            <a:spLocks noGrp="1"/>
          </p:cNvSpPr>
          <p:nvPr>
            <p:ph type="title"/>
          </p:nvPr>
        </p:nvSpPr>
        <p:spPr/>
        <p:txBody>
          <a:bodyPr/>
          <a:lstStyle/>
          <a:p>
            <a:r>
              <a:rPr lang="en-US" dirty="0"/>
              <a:t>SISC Proposal – Assumptions </a:t>
            </a:r>
          </a:p>
        </p:txBody>
      </p:sp>
      <p:sp>
        <p:nvSpPr>
          <p:cNvPr id="3" name="Content Placeholder 2">
            <a:extLst>
              <a:ext uri="{FF2B5EF4-FFF2-40B4-BE49-F238E27FC236}">
                <a16:creationId xmlns:a16="http://schemas.microsoft.com/office/drawing/2014/main" id="{9838BF01-090B-DA37-AA8A-6C2BB589A16D}"/>
              </a:ext>
            </a:extLst>
          </p:cNvPr>
          <p:cNvSpPr>
            <a:spLocks noGrp="1"/>
          </p:cNvSpPr>
          <p:nvPr>
            <p:ph idx="1"/>
          </p:nvPr>
        </p:nvSpPr>
        <p:spPr>
          <a:xfrm>
            <a:off x="457199" y="1562100"/>
            <a:ext cx="11315699" cy="4371975"/>
          </a:xfrm>
        </p:spPr>
        <p:txBody>
          <a:bodyPr>
            <a:normAutofit fontScale="70000" lnSpcReduction="20000"/>
          </a:bodyPr>
          <a:lstStyle/>
          <a:p>
            <a:pPr marL="0" indent="0">
              <a:buNone/>
            </a:pPr>
            <a:r>
              <a:rPr lang="en-US" dirty="0"/>
              <a:t>✅ No Provider Disruption</a:t>
            </a:r>
          </a:p>
          <a:p>
            <a:pPr lvl="1"/>
            <a:r>
              <a:rPr lang="en-US" dirty="0"/>
              <a:t>HMO uses the full California network</a:t>
            </a:r>
          </a:p>
          <a:p>
            <a:pPr marL="0" indent="0">
              <a:buNone/>
            </a:pPr>
            <a:r>
              <a:rPr lang="en-US" dirty="0"/>
              <a:t>✅ Rates &amp; Effective Date</a:t>
            </a:r>
          </a:p>
          <a:p>
            <a:pPr lvl="1"/>
            <a:r>
              <a:rPr lang="en-US" dirty="0"/>
              <a:t>Rates based on district census and full‑group participation</a:t>
            </a:r>
          </a:p>
          <a:p>
            <a:pPr lvl="1"/>
            <a:r>
              <a:rPr lang="en-US" dirty="0"/>
              <a:t>Effective January 1, 2027 | </a:t>
            </a:r>
            <a:r>
              <a:rPr lang="en-US" b="1" dirty="0"/>
              <a:t>Annual renewal October 1</a:t>
            </a:r>
          </a:p>
          <a:p>
            <a:pPr marL="0" indent="0">
              <a:buNone/>
            </a:pPr>
            <a:r>
              <a:rPr lang="en-US" dirty="0"/>
              <a:t>✅ Eligibility &amp; Participation</a:t>
            </a:r>
          </a:p>
          <a:p>
            <a:pPr lvl="1"/>
            <a:r>
              <a:rPr lang="en-US" dirty="0"/>
              <a:t>Full-time employees must enroll</a:t>
            </a:r>
          </a:p>
          <a:p>
            <a:pPr lvl="1"/>
            <a:r>
              <a:rPr lang="en-US" dirty="0"/>
              <a:t>Required participation for active full‑time employees and new hires</a:t>
            </a:r>
          </a:p>
          <a:p>
            <a:pPr lvl="1"/>
            <a:r>
              <a:rPr lang="en-US" dirty="0"/>
              <a:t>Dependents verified</a:t>
            </a:r>
          </a:p>
          <a:p>
            <a:pPr lvl="1"/>
            <a:r>
              <a:rPr lang="en-US" dirty="0"/>
              <a:t>Medicare requirements enforced</a:t>
            </a:r>
          </a:p>
          <a:p>
            <a:pPr marL="0" indent="0">
              <a:buNone/>
            </a:pPr>
            <a:r>
              <a:rPr lang="en-US" dirty="0"/>
              <a:t>✅ Financial Structure</a:t>
            </a:r>
          </a:p>
          <a:p>
            <a:pPr lvl="1"/>
            <a:r>
              <a:rPr lang="en-US" dirty="0"/>
              <a:t>Employer contribution unchanged</a:t>
            </a:r>
          </a:p>
          <a:p>
            <a:pPr marL="0" indent="0">
              <a:buNone/>
            </a:pPr>
            <a:r>
              <a:rPr lang="en-US" dirty="0"/>
              <a:t>✅ Plan &amp; Governance</a:t>
            </a:r>
          </a:p>
          <a:p>
            <a:pPr lvl="1"/>
            <a:r>
              <a:rPr lang="en-US" dirty="0"/>
              <a:t>No additional medical plans</a:t>
            </a:r>
          </a:p>
          <a:p>
            <a:pPr lvl="1"/>
            <a:r>
              <a:rPr lang="en-US" dirty="0"/>
              <a:t>Documentation due October 1, 2026</a:t>
            </a:r>
          </a:p>
          <a:p>
            <a:pPr lvl="1"/>
            <a:r>
              <a:rPr lang="en-US" dirty="0"/>
              <a:t>Subject to SISC Executive Committee approval</a:t>
            </a:r>
          </a:p>
        </p:txBody>
      </p:sp>
    </p:spTree>
    <p:extLst>
      <p:ext uri="{BB962C8B-B14F-4D97-AF65-F5344CB8AC3E}">
        <p14:creationId xmlns:p14="http://schemas.microsoft.com/office/powerpoint/2010/main" val="228517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8B06B-550B-EF1A-EDD5-42AB00D14F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3D3E7D-FE9A-693C-9FD6-85C189610D0D}"/>
              </a:ext>
            </a:extLst>
          </p:cNvPr>
          <p:cNvSpPr>
            <a:spLocks noGrp="1"/>
          </p:cNvSpPr>
          <p:nvPr>
            <p:ph type="title"/>
          </p:nvPr>
        </p:nvSpPr>
        <p:spPr/>
        <p:txBody>
          <a:bodyPr/>
          <a:lstStyle/>
          <a:p>
            <a:r>
              <a:rPr lang="en-US" dirty="0"/>
              <a:t>VEBA proposal</a:t>
            </a:r>
          </a:p>
        </p:txBody>
      </p:sp>
      <p:sp>
        <p:nvSpPr>
          <p:cNvPr id="2" name="TextBox 1">
            <a:extLst>
              <a:ext uri="{FF2B5EF4-FFF2-40B4-BE49-F238E27FC236}">
                <a16:creationId xmlns:a16="http://schemas.microsoft.com/office/drawing/2014/main" id="{9CDD9643-5ED5-C3C1-3852-C23B64013EE7}"/>
              </a:ext>
            </a:extLst>
          </p:cNvPr>
          <p:cNvSpPr txBox="1"/>
          <p:nvPr/>
        </p:nvSpPr>
        <p:spPr>
          <a:xfrm>
            <a:off x="1424353" y="4349261"/>
            <a:ext cx="9508148" cy="1846659"/>
          </a:xfrm>
          <a:prstGeom prst="rect">
            <a:avLst/>
          </a:prstGeom>
          <a:noFill/>
        </p:spPr>
        <p:txBody>
          <a:bodyPr wrap="square">
            <a:spAutoFit/>
          </a:bodyPr>
          <a:lstStyle/>
          <a:p>
            <a:r>
              <a:rPr lang="en-US" sz="1200" u="sng" kern="1200" dirty="0">
                <a:solidFill>
                  <a:schemeClr val="bg1"/>
                </a:solidFill>
                <a:latin typeface="+mj-lt"/>
                <a:ea typeface="+mj-ea"/>
                <a:cs typeface="+mj-cs"/>
              </a:rPr>
              <a:t>DISCLAIMER: </a:t>
            </a:r>
            <a:r>
              <a:rPr lang="en-US" sz="1200" b="0" dirty="0">
                <a:solidFill>
                  <a:schemeClr val="bg1"/>
                </a:solidFill>
                <a:cs typeface="+mn-cs"/>
              </a:rPr>
              <a:t>The information, materials, calculations, totals and analyses contained in and on these pages (and throughout this worksheet and workbook) are general in nature and are subject to change.  These materials/calculations and analyses are not meant to replace any professional legal, actuarial, or accounting services. You may wish to consult your actuary, accountant, or attorney for specific advice as to how this information may apply to your situation.</a:t>
            </a:r>
            <a:br>
              <a:rPr lang="en-US" sz="1200" b="0" dirty="0">
                <a:solidFill>
                  <a:schemeClr val="bg1"/>
                </a:solidFill>
                <a:cs typeface="+mn-cs"/>
              </a:rPr>
            </a:br>
            <a:br>
              <a:rPr lang="en-US" sz="1200" b="0" dirty="0">
                <a:solidFill>
                  <a:schemeClr val="bg1"/>
                </a:solidFill>
                <a:cs typeface="+mn-cs"/>
              </a:rPr>
            </a:br>
            <a:r>
              <a:rPr lang="en-US" sz="1200" b="0" dirty="0">
                <a:solidFill>
                  <a:schemeClr val="bg1"/>
                </a:solidFill>
                <a:cs typeface="+mn-cs"/>
              </a:rPr>
              <a:t>This presentation/proposal and any attachments are the confidential work-product for a specific client of Keenan, an </a:t>
            </a:r>
            <a:r>
              <a:rPr lang="en-US" sz="1200" b="0" dirty="0" err="1">
                <a:solidFill>
                  <a:schemeClr val="bg1"/>
                </a:solidFill>
                <a:cs typeface="+mn-cs"/>
              </a:rPr>
              <a:t>AssuredPartners</a:t>
            </a:r>
            <a:r>
              <a:rPr lang="en-US" sz="1200" b="0" dirty="0">
                <a:solidFill>
                  <a:schemeClr val="bg1"/>
                </a:solidFill>
                <a:cs typeface="+mn-cs"/>
              </a:rPr>
              <a:t> company.  It is covered by the terms and conditions in our Mutual Non-Disclosure Agreement with our client and may not be shared with anyone that is not an employee of the Client and/or the Client’s legal counsel.  No other third parties may receive, review of discuss the content of this presentation/proposal or any of the attachments.  This is for Client’s sole consideration, discussion and/or implementation.</a:t>
            </a:r>
            <a:r>
              <a:rPr lang="en-US" sz="1800" b="0" dirty="0">
                <a:cs typeface="+mn-cs"/>
              </a:rPr>
              <a:t>	</a:t>
            </a:r>
            <a:endParaRPr lang="en-US" dirty="0"/>
          </a:p>
        </p:txBody>
      </p:sp>
    </p:spTree>
    <p:extLst>
      <p:ext uri="{BB962C8B-B14F-4D97-AF65-F5344CB8AC3E}">
        <p14:creationId xmlns:p14="http://schemas.microsoft.com/office/powerpoint/2010/main" val="393937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6830-0A25-4922-921A-C492628DF2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4ED976-77F8-8C90-38C6-5ADB3AF10708}"/>
              </a:ext>
            </a:extLst>
          </p:cNvPr>
          <p:cNvSpPr>
            <a:spLocks noGrp="1"/>
          </p:cNvSpPr>
          <p:nvPr>
            <p:ph type="title"/>
          </p:nvPr>
        </p:nvSpPr>
        <p:spPr/>
        <p:txBody>
          <a:bodyPr/>
          <a:lstStyle/>
          <a:p>
            <a:r>
              <a:rPr lang="en-US" dirty="0">
                <a:cs typeface="Arial"/>
              </a:rPr>
              <a:t>VEBA Plan Comparison – HMO</a:t>
            </a:r>
            <a:endParaRPr lang="en-US" dirty="0"/>
          </a:p>
        </p:txBody>
      </p:sp>
      <p:graphicFrame>
        <p:nvGraphicFramePr>
          <p:cNvPr id="2" name="Object 1">
            <a:extLst>
              <a:ext uri="{FF2B5EF4-FFF2-40B4-BE49-F238E27FC236}">
                <a16:creationId xmlns:a16="http://schemas.microsoft.com/office/drawing/2014/main" id="{FEE25910-F9B7-060F-6151-BFC541FA8605}"/>
              </a:ext>
            </a:extLst>
          </p:cNvPr>
          <p:cNvGraphicFramePr>
            <a:graphicFrameLocks noChangeAspect="1"/>
          </p:cNvGraphicFramePr>
          <p:nvPr>
            <p:extLst>
              <p:ext uri="{D42A27DB-BD31-4B8C-83A1-F6EECF244321}">
                <p14:modId xmlns:p14="http://schemas.microsoft.com/office/powerpoint/2010/main" val="3029125224"/>
              </p:ext>
            </p:extLst>
          </p:nvPr>
        </p:nvGraphicFramePr>
        <p:xfrm>
          <a:off x="2195512" y="1066800"/>
          <a:ext cx="7800975" cy="4857750"/>
        </p:xfrm>
        <a:graphic>
          <a:graphicData uri="http://schemas.openxmlformats.org/presentationml/2006/ole">
            <mc:AlternateContent xmlns:mc="http://schemas.openxmlformats.org/markup-compatibility/2006">
              <mc:Choice xmlns:v="urn:schemas-microsoft-com:vml" Requires="v">
                <p:oleObj name="Worksheet" r:id="rId2" imgW="7801029" imgH="4857827" progId="Excel.Sheet.12">
                  <p:embed/>
                </p:oleObj>
              </mc:Choice>
              <mc:Fallback>
                <p:oleObj name="Worksheet" r:id="rId2" imgW="7801029" imgH="4857827" progId="Excel.Sheet.12">
                  <p:embed/>
                  <p:pic>
                    <p:nvPicPr>
                      <p:cNvPr id="0" name=""/>
                      <p:cNvPicPr/>
                      <p:nvPr/>
                    </p:nvPicPr>
                    <p:blipFill>
                      <a:blip r:embed="rId3"/>
                      <a:stretch>
                        <a:fillRect/>
                      </a:stretch>
                    </p:blipFill>
                    <p:spPr>
                      <a:xfrm>
                        <a:off x="2195512" y="1066800"/>
                        <a:ext cx="7800975" cy="4857750"/>
                      </a:xfrm>
                      <a:prstGeom prst="rect">
                        <a:avLst/>
                      </a:prstGeom>
                    </p:spPr>
                  </p:pic>
                </p:oleObj>
              </mc:Fallback>
            </mc:AlternateContent>
          </a:graphicData>
        </a:graphic>
      </p:graphicFrame>
    </p:spTree>
    <p:extLst>
      <p:ext uri="{BB962C8B-B14F-4D97-AF65-F5344CB8AC3E}">
        <p14:creationId xmlns:p14="http://schemas.microsoft.com/office/powerpoint/2010/main" val="622735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191E6-BD0E-E926-E9FC-FA2306F317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ADA9C4-1926-2E28-5C03-F3EA549832BA}"/>
              </a:ext>
            </a:extLst>
          </p:cNvPr>
          <p:cNvSpPr>
            <a:spLocks noGrp="1"/>
          </p:cNvSpPr>
          <p:nvPr>
            <p:ph type="title"/>
          </p:nvPr>
        </p:nvSpPr>
        <p:spPr>
          <a:xfrm>
            <a:off x="151421" y="657225"/>
            <a:ext cx="3443840" cy="828675"/>
          </a:xfrm>
        </p:spPr>
        <p:txBody>
          <a:bodyPr>
            <a:normAutofit fontScale="90000"/>
          </a:bodyPr>
          <a:lstStyle/>
          <a:p>
            <a:r>
              <a:rPr lang="en-US" dirty="0">
                <a:cs typeface="Arial"/>
              </a:rPr>
              <a:t>VEBA Plan Comparison – HMO (Continued)</a:t>
            </a:r>
            <a:endParaRPr lang="en-US" dirty="0"/>
          </a:p>
        </p:txBody>
      </p:sp>
      <p:graphicFrame>
        <p:nvGraphicFramePr>
          <p:cNvPr id="2" name="Object 1">
            <a:extLst>
              <a:ext uri="{FF2B5EF4-FFF2-40B4-BE49-F238E27FC236}">
                <a16:creationId xmlns:a16="http://schemas.microsoft.com/office/drawing/2014/main" id="{D4E6D51C-169B-E425-0754-85A20DC95AED}"/>
              </a:ext>
            </a:extLst>
          </p:cNvPr>
          <p:cNvGraphicFramePr>
            <a:graphicFrameLocks noChangeAspect="1"/>
          </p:cNvGraphicFramePr>
          <p:nvPr>
            <p:extLst>
              <p:ext uri="{D42A27DB-BD31-4B8C-83A1-F6EECF244321}">
                <p14:modId xmlns:p14="http://schemas.microsoft.com/office/powerpoint/2010/main" val="3664609983"/>
              </p:ext>
            </p:extLst>
          </p:nvPr>
        </p:nvGraphicFramePr>
        <p:xfrm>
          <a:off x="3595261" y="571500"/>
          <a:ext cx="7800975" cy="5629275"/>
        </p:xfrm>
        <a:graphic>
          <a:graphicData uri="http://schemas.openxmlformats.org/presentationml/2006/ole">
            <mc:AlternateContent xmlns:mc="http://schemas.openxmlformats.org/markup-compatibility/2006">
              <mc:Choice xmlns:v="urn:schemas-microsoft-com:vml" Requires="v">
                <p:oleObj name="Worksheet" r:id="rId2" imgW="7801029" imgH="5629352" progId="Excel.Sheet.12">
                  <p:embed/>
                </p:oleObj>
              </mc:Choice>
              <mc:Fallback>
                <p:oleObj name="Worksheet" r:id="rId2" imgW="7801029" imgH="5629352" progId="Excel.Sheet.12">
                  <p:embed/>
                  <p:pic>
                    <p:nvPicPr>
                      <p:cNvPr id="0" name=""/>
                      <p:cNvPicPr/>
                      <p:nvPr/>
                    </p:nvPicPr>
                    <p:blipFill>
                      <a:blip r:embed="rId3"/>
                      <a:stretch>
                        <a:fillRect/>
                      </a:stretch>
                    </p:blipFill>
                    <p:spPr>
                      <a:xfrm>
                        <a:off x="3595261" y="571500"/>
                        <a:ext cx="7800975" cy="5629275"/>
                      </a:xfrm>
                      <a:prstGeom prst="rect">
                        <a:avLst/>
                      </a:prstGeom>
                    </p:spPr>
                  </p:pic>
                </p:oleObj>
              </mc:Fallback>
            </mc:AlternateContent>
          </a:graphicData>
        </a:graphic>
      </p:graphicFrame>
    </p:spTree>
    <p:extLst>
      <p:ext uri="{BB962C8B-B14F-4D97-AF65-F5344CB8AC3E}">
        <p14:creationId xmlns:p14="http://schemas.microsoft.com/office/powerpoint/2010/main" val="3081522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641B8-01A5-D413-60BD-BAEADCEABB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666BBC-1792-5C2B-BB90-8E9B9EE3958E}"/>
              </a:ext>
            </a:extLst>
          </p:cNvPr>
          <p:cNvSpPr txBox="1"/>
          <p:nvPr/>
        </p:nvSpPr>
        <p:spPr>
          <a:xfrm>
            <a:off x="457199" y="6250543"/>
            <a:ext cx="11430002" cy="369332"/>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D9806388-1A9B-0D2D-194F-294D8704002B}"/>
              </a:ext>
            </a:extLst>
          </p:cNvPr>
          <p:cNvSpPr>
            <a:spLocks noGrp="1"/>
          </p:cNvSpPr>
          <p:nvPr>
            <p:ph type="title"/>
          </p:nvPr>
        </p:nvSpPr>
        <p:spPr/>
        <p:txBody>
          <a:bodyPr/>
          <a:lstStyle/>
          <a:p>
            <a:r>
              <a:rPr lang="en-US" dirty="0">
                <a:cs typeface="Arial"/>
              </a:rPr>
              <a:t>VEBA Plan Comparison – PPO</a:t>
            </a:r>
            <a:endParaRPr lang="en-US" dirty="0"/>
          </a:p>
        </p:txBody>
      </p:sp>
      <p:graphicFrame>
        <p:nvGraphicFramePr>
          <p:cNvPr id="5" name="Object 4">
            <a:extLst>
              <a:ext uri="{FF2B5EF4-FFF2-40B4-BE49-F238E27FC236}">
                <a16:creationId xmlns:a16="http://schemas.microsoft.com/office/drawing/2014/main" id="{EB8CA125-80FC-23D0-72CA-C345AA6B80D2}"/>
              </a:ext>
            </a:extLst>
          </p:cNvPr>
          <p:cNvGraphicFramePr>
            <a:graphicFrameLocks noChangeAspect="1"/>
          </p:cNvGraphicFramePr>
          <p:nvPr>
            <p:extLst>
              <p:ext uri="{D42A27DB-BD31-4B8C-83A1-F6EECF244321}">
                <p14:modId xmlns:p14="http://schemas.microsoft.com/office/powerpoint/2010/main" val="2236713695"/>
              </p:ext>
            </p:extLst>
          </p:nvPr>
        </p:nvGraphicFramePr>
        <p:xfrm>
          <a:off x="419102" y="1066800"/>
          <a:ext cx="11163910" cy="5303520"/>
        </p:xfrm>
        <a:graphic>
          <a:graphicData uri="http://schemas.openxmlformats.org/presentationml/2006/ole">
            <mc:AlternateContent xmlns:mc="http://schemas.openxmlformats.org/markup-compatibility/2006">
              <mc:Choice xmlns:v="urn:schemas-microsoft-com:vml" Requires="v">
                <p:oleObj name="Worksheet" r:id="rId2" imgW="12030173" imgH="5714846" progId="Excel.Sheet.12">
                  <p:embed/>
                </p:oleObj>
              </mc:Choice>
              <mc:Fallback>
                <p:oleObj name="Worksheet" r:id="rId2" imgW="12030173" imgH="5714846" progId="Excel.Sheet.12">
                  <p:embed/>
                  <p:pic>
                    <p:nvPicPr>
                      <p:cNvPr id="0" name=""/>
                      <p:cNvPicPr/>
                      <p:nvPr/>
                    </p:nvPicPr>
                    <p:blipFill>
                      <a:blip r:embed="rId3"/>
                      <a:stretch>
                        <a:fillRect/>
                      </a:stretch>
                    </p:blipFill>
                    <p:spPr>
                      <a:xfrm>
                        <a:off x="419102" y="1066800"/>
                        <a:ext cx="11163910" cy="5303520"/>
                      </a:xfrm>
                      <a:prstGeom prst="rect">
                        <a:avLst/>
                      </a:prstGeom>
                    </p:spPr>
                  </p:pic>
                </p:oleObj>
              </mc:Fallback>
            </mc:AlternateContent>
          </a:graphicData>
        </a:graphic>
      </p:graphicFrame>
    </p:spTree>
    <p:extLst>
      <p:ext uri="{BB962C8B-B14F-4D97-AF65-F5344CB8AC3E}">
        <p14:creationId xmlns:p14="http://schemas.microsoft.com/office/powerpoint/2010/main" val="202097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BFC8-C943-7524-F921-6D3F1A14FCBE}"/>
              </a:ext>
            </a:extLst>
          </p:cNvPr>
          <p:cNvSpPr>
            <a:spLocks noGrp="1"/>
          </p:cNvSpPr>
          <p:nvPr>
            <p:ph type="title"/>
          </p:nvPr>
        </p:nvSpPr>
        <p:spPr/>
        <p:txBody>
          <a:bodyPr/>
          <a:lstStyle/>
          <a:p>
            <a:r>
              <a:rPr lang="en-US" dirty="0">
                <a:latin typeface="Arial" panose="020B0604020202020204" pitchFamily="34" charset="0"/>
              </a:rPr>
              <a:t>Agenda</a:t>
            </a:r>
          </a:p>
        </p:txBody>
      </p:sp>
      <p:graphicFrame>
        <p:nvGraphicFramePr>
          <p:cNvPr id="6" name="Content Placeholder 5">
            <a:extLst>
              <a:ext uri="{FF2B5EF4-FFF2-40B4-BE49-F238E27FC236}">
                <a16:creationId xmlns:a16="http://schemas.microsoft.com/office/drawing/2014/main" id="{8C48B1A5-6954-080F-2EF8-2CBCA6BA087A}"/>
              </a:ext>
            </a:extLst>
          </p:cNvPr>
          <p:cNvGraphicFramePr>
            <a:graphicFrameLocks noGrp="1"/>
          </p:cNvGraphicFramePr>
          <p:nvPr>
            <p:ph idx="1"/>
            <p:extLst>
              <p:ext uri="{D42A27DB-BD31-4B8C-83A1-F6EECF244321}">
                <p14:modId xmlns:p14="http://schemas.microsoft.com/office/powerpoint/2010/main" val="3094313675"/>
              </p:ext>
            </p:extLst>
          </p:nvPr>
        </p:nvGraphicFramePr>
        <p:xfrm>
          <a:off x="457200" y="1825625"/>
          <a:ext cx="11315700" cy="4108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842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40AB2-87C9-CE85-7432-293C14F701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E4A15F-4BC4-64BF-0519-A6AE1AE70136}"/>
              </a:ext>
            </a:extLst>
          </p:cNvPr>
          <p:cNvSpPr txBox="1"/>
          <p:nvPr/>
        </p:nvSpPr>
        <p:spPr>
          <a:xfrm>
            <a:off x="457199" y="6250543"/>
            <a:ext cx="11430002" cy="369332"/>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F2154EEB-1E40-ACEE-4E47-0884981DF8B0}"/>
              </a:ext>
            </a:extLst>
          </p:cNvPr>
          <p:cNvSpPr>
            <a:spLocks noGrp="1"/>
          </p:cNvSpPr>
          <p:nvPr>
            <p:ph type="title"/>
          </p:nvPr>
        </p:nvSpPr>
        <p:spPr/>
        <p:txBody>
          <a:bodyPr/>
          <a:lstStyle/>
          <a:p>
            <a:r>
              <a:rPr lang="en-US" dirty="0">
                <a:cs typeface="Arial"/>
              </a:rPr>
              <a:t>VEBA Plan Comparison – PPO</a:t>
            </a:r>
            <a:endParaRPr lang="en-US" dirty="0"/>
          </a:p>
        </p:txBody>
      </p:sp>
      <p:graphicFrame>
        <p:nvGraphicFramePr>
          <p:cNvPr id="5" name="Object 4">
            <a:extLst>
              <a:ext uri="{FF2B5EF4-FFF2-40B4-BE49-F238E27FC236}">
                <a16:creationId xmlns:a16="http://schemas.microsoft.com/office/drawing/2014/main" id="{F1570F3F-527F-2E3B-4A08-0524606936DC}"/>
              </a:ext>
            </a:extLst>
          </p:cNvPr>
          <p:cNvGraphicFramePr>
            <a:graphicFrameLocks noChangeAspect="1"/>
          </p:cNvGraphicFramePr>
          <p:nvPr>
            <p:extLst>
              <p:ext uri="{D42A27DB-BD31-4B8C-83A1-F6EECF244321}">
                <p14:modId xmlns:p14="http://schemas.microsoft.com/office/powerpoint/2010/main" val="1008735230"/>
              </p:ext>
            </p:extLst>
          </p:nvPr>
        </p:nvGraphicFramePr>
        <p:xfrm>
          <a:off x="257660" y="914400"/>
          <a:ext cx="11477141" cy="5852160"/>
        </p:xfrm>
        <a:graphic>
          <a:graphicData uri="http://schemas.openxmlformats.org/presentationml/2006/ole">
            <mc:AlternateContent xmlns:mc="http://schemas.openxmlformats.org/markup-compatibility/2006">
              <mc:Choice xmlns:v="urn:schemas-microsoft-com:vml" Requires="v">
                <p:oleObj name="Worksheet" r:id="rId2" imgW="12030173" imgH="6133971" progId="Excel.Sheet.12">
                  <p:embed/>
                </p:oleObj>
              </mc:Choice>
              <mc:Fallback>
                <p:oleObj name="Worksheet" r:id="rId2" imgW="12030173" imgH="6133971" progId="Excel.Sheet.12">
                  <p:embed/>
                  <p:pic>
                    <p:nvPicPr>
                      <p:cNvPr id="0" name=""/>
                      <p:cNvPicPr/>
                      <p:nvPr/>
                    </p:nvPicPr>
                    <p:blipFill>
                      <a:blip r:embed="rId3"/>
                      <a:stretch>
                        <a:fillRect/>
                      </a:stretch>
                    </p:blipFill>
                    <p:spPr>
                      <a:xfrm>
                        <a:off x="257660" y="914400"/>
                        <a:ext cx="11477141" cy="5852160"/>
                      </a:xfrm>
                      <a:prstGeom prst="rect">
                        <a:avLst/>
                      </a:prstGeom>
                    </p:spPr>
                  </p:pic>
                </p:oleObj>
              </mc:Fallback>
            </mc:AlternateContent>
          </a:graphicData>
        </a:graphic>
      </p:graphicFrame>
    </p:spTree>
    <p:extLst>
      <p:ext uri="{BB962C8B-B14F-4D97-AF65-F5344CB8AC3E}">
        <p14:creationId xmlns:p14="http://schemas.microsoft.com/office/powerpoint/2010/main" val="3958307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24678-B633-E3A0-4FB9-0BDD2CFBE5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43B709-B27F-74E6-09CB-80B27E4A2ABB}"/>
              </a:ext>
            </a:extLst>
          </p:cNvPr>
          <p:cNvSpPr txBox="1"/>
          <p:nvPr/>
        </p:nvSpPr>
        <p:spPr>
          <a:xfrm>
            <a:off x="7935577" y="6162675"/>
            <a:ext cx="4048125" cy="638175"/>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568436CB-9BB0-E58D-8DC0-20B634C5D8DA}"/>
              </a:ext>
            </a:extLst>
          </p:cNvPr>
          <p:cNvSpPr>
            <a:spLocks noGrp="1"/>
          </p:cNvSpPr>
          <p:nvPr>
            <p:ph type="title"/>
          </p:nvPr>
        </p:nvSpPr>
        <p:spPr/>
        <p:txBody>
          <a:bodyPr>
            <a:normAutofit fontScale="90000"/>
          </a:bodyPr>
          <a:lstStyle/>
          <a:p>
            <a:r>
              <a:rPr lang="en-US" dirty="0">
                <a:cs typeface="Arial"/>
              </a:rPr>
              <a:t>Rate Comparison – VEBA HMO &amp; PPO (Actives &amp; Early Retirees)</a:t>
            </a:r>
            <a:endParaRPr lang="en-US" dirty="0"/>
          </a:p>
        </p:txBody>
      </p:sp>
      <p:graphicFrame>
        <p:nvGraphicFramePr>
          <p:cNvPr id="21" name="Content Placeholder 20">
            <a:extLst>
              <a:ext uri="{FF2B5EF4-FFF2-40B4-BE49-F238E27FC236}">
                <a16:creationId xmlns:a16="http://schemas.microsoft.com/office/drawing/2014/main" id="{65020547-FD0C-58E2-BF45-C1F9CE014896}"/>
              </a:ext>
            </a:extLst>
          </p:cNvPr>
          <p:cNvGraphicFramePr>
            <a:graphicFrameLocks noGrp="1"/>
          </p:cNvGraphicFramePr>
          <p:nvPr>
            <p:ph idx="1"/>
            <p:extLst>
              <p:ext uri="{D42A27DB-BD31-4B8C-83A1-F6EECF244321}">
                <p14:modId xmlns:p14="http://schemas.microsoft.com/office/powerpoint/2010/main" val="1505605665"/>
              </p:ext>
            </p:extLst>
          </p:nvPr>
        </p:nvGraphicFramePr>
        <p:xfrm>
          <a:off x="227261" y="1493131"/>
          <a:ext cx="5669181" cy="4206240"/>
        </p:xfrm>
        <a:graphic>
          <a:graphicData uri="http://schemas.openxmlformats.org/drawingml/2006/table">
            <a:tbl>
              <a:tblPr firstRow="1" bandRow="1">
                <a:tableStyleId>{5C22544A-7EE6-4342-B048-85BDC9FD1C3A}</a:tableStyleId>
              </a:tblPr>
              <a:tblGrid>
                <a:gridCol w="1341408">
                  <a:extLst>
                    <a:ext uri="{9D8B030D-6E8A-4147-A177-3AD203B41FA5}">
                      <a16:colId xmlns:a16="http://schemas.microsoft.com/office/drawing/2014/main" val="2865777675"/>
                    </a:ext>
                  </a:extLst>
                </a:gridCol>
                <a:gridCol w="599955">
                  <a:extLst>
                    <a:ext uri="{9D8B030D-6E8A-4147-A177-3AD203B41FA5}">
                      <a16:colId xmlns:a16="http://schemas.microsoft.com/office/drawing/2014/main" val="3004253403"/>
                    </a:ext>
                  </a:extLst>
                </a:gridCol>
                <a:gridCol w="973194">
                  <a:extLst>
                    <a:ext uri="{9D8B030D-6E8A-4147-A177-3AD203B41FA5}">
                      <a16:colId xmlns:a16="http://schemas.microsoft.com/office/drawing/2014/main" val="3306517564"/>
                    </a:ext>
                  </a:extLst>
                </a:gridCol>
                <a:gridCol w="1382556">
                  <a:extLst>
                    <a:ext uri="{9D8B030D-6E8A-4147-A177-3AD203B41FA5}">
                      <a16:colId xmlns:a16="http://schemas.microsoft.com/office/drawing/2014/main" val="2860964412"/>
                    </a:ext>
                  </a:extLst>
                </a:gridCol>
                <a:gridCol w="1372068">
                  <a:extLst>
                    <a:ext uri="{9D8B030D-6E8A-4147-A177-3AD203B41FA5}">
                      <a16:colId xmlns:a16="http://schemas.microsoft.com/office/drawing/2014/main" val="1852029362"/>
                    </a:ext>
                  </a:extLst>
                </a:gridCol>
              </a:tblGrid>
              <a:tr h="263487">
                <a:tc rowSpan="4">
                  <a:txBody>
                    <a:bodyPr/>
                    <a:lstStyle/>
                    <a:p>
                      <a:pPr lvl="0" algn="l"/>
                      <a:r>
                        <a:rPr lang="en-US" sz="1400" dirty="0"/>
                        <a:t>Anthem HMO</a:t>
                      </a:r>
                      <a:endParaRPr lang="en-US" sz="1400" kern="1200" dirty="0">
                        <a:solidFill>
                          <a:schemeClr val="bg1"/>
                        </a:solidFill>
                        <a:latin typeface="+mn-lt"/>
                        <a:ea typeface="+mn-ea"/>
                        <a:cs typeface="Arial" panose="020B0604020202020204" pitchFamily="34" charset="0"/>
                      </a:endParaRPr>
                    </a:p>
                    <a:p>
                      <a:pPr lvl="0">
                        <a:buNone/>
                      </a:pPr>
                      <a:endParaRPr lang="en-US" sz="1400" dirty="0"/>
                    </a:p>
                  </a:txBody>
                  <a:tcPr anchor="b"/>
                </a:tc>
                <a:tc gridSpan="2">
                  <a:txBody>
                    <a:bodyPr/>
                    <a:lstStyle/>
                    <a:p>
                      <a:pPr lvl="0" algn="ctr">
                        <a:buNone/>
                      </a:pPr>
                      <a:r>
                        <a:rPr lang="en-US" sz="1400" dirty="0"/>
                        <a:t>ASCIP</a:t>
                      </a:r>
                    </a:p>
                  </a:txBody>
                  <a:tcPr/>
                </a:tc>
                <a:tc hMerge="1">
                  <a:txBody>
                    <a:bodyPr/>
                    <a:lstStyle/>
                    <a:p>
                      <a:endParaRPr lang="en-US" sz="1200"/>
                    </a:p>
                  </a:txBody>
                  <a:tcPr/>
                </a:tc>
                <a:tc>
                  <a:txBody>
                    <a:bodyPr/>
                    <a:lstStyle/>
                    <a:p>
                      <a:pPr lvl="0" algn="ctr">
                        <a:buNone/>
                      </a:pPr>
                      <a:r>
                        <a:rPr lang="en-US" sz="1400" dirty="0"/>
                        <a:t>ASCIP</a:t>
                      </a:r>
                    </a:p>
                  </a:txBody>
                  <a:tcPr/>
                </a:tc>
                <a:tc>
                  <a:txBody>
                    <a:bodyPr/>
                    <a:lstStyle/>
                    <a:p>
                      <a:pPr algn="ctr"/>
                      <a:r>
                        <a:rPr lang="en-US" sz="1400" dirty="0"/>
                        <a:t>VEBA</a:t>
                      </a:r>
                    </a:p>
                  </a:txBody>
                  <a:tcPr/>
                </a:tc>
                <a:extLst>
                  <a:ext uri="{0D108BD9-81ED-4DB2-BD59-A6C34878D82A}">
                    <a16:rowId xmlns:a16="http://schemas.microsoft.com/office/drawing/2014/main" val="1302904177"/>
                  </a:ext>
                </a:extLst>
              </a:tr>
              <a:tr h="263487">
                <a:tc vMerge="1">
                  <a:txBody>
                    <a:bodyPr/>
                    <a:lstStyle/>
                    <a:p>
                      <a:endParaRPr lang="en-US"/>
                    </a:p>
                  </a:txBody>
                  <a:tcPr/>
                </a:tc>
                <a:tc gridSpan="2">
                  <a:txBody>
                    <a:bodyPr/>
                    <a:lstStyle/>
                    <a:p>
                      <a:pPr lvl="0" algn="ctr">
                        <a:buNone/>
                      </a:pPr>
                      <a:r>
                        <a:rPr lang="en-US" sz="1400" b="1" dirty="0"/>
                        <a:t>Anthem</a:t>
                      </a:r>
                    </a:p>
                  </a:txBody>
                  <a:tcPr/>
                </a:tc>
                <a:tc hMerge="1">
                  <a:txBody>
                    <a:bodyPr/>
                    <a:lstStyle/>
                    <a:p>
                      <a:endParaRPr lang="en-US"/>
                    </a:p>
                  </a:txBody>
                  <a:tcPr/>
                </a:tc>
                <a:tc>
                  <a:txBody>
                    <a:bodyPr/>
                    <a:lstStyle/>
                    <a:p>
                      <a:pPr lvl="0" algn="ctr">
                        <a:buNone/>
                      </a:pPr>
                      <a:r>
                        <a:rPr lang="en-US" sz="1400" b="1" dirty="0"/>
                        <a:t>Anthem</a:t>
                      </a:r>
                    </a:p>
                  </a:txBody>
                  <a:tcPr/>
                </a:tc>
                <a:tc>
                  <a:txBody>
                    <a:bodyPr/>
                    <a:lstStyle/>
                    <a:p>
                      <a:pPr algn="ctr"/>
                      <a:r>
                        <a:rPr lang="en-US" sz="1400" b="1" dirty="0"/>
                        <a:t>UHC</a:t>
                      </a:r>
                    </a:p>
                  </a:txBody>
                  <a:tcPr/>
                </a:tc>
                <a:extLst>
                  <a:ext uri="{0D108BD9-81ED-4DB2-BD59-A6C34878D82A}">
                    <a16:rowId xmlns:a16="http://schemas.microsoft.com/office/drawing/2014/main" val="2697067255"/>
                  </a:ext>
                </a:extLst>
              </a:tr>
              <a:tr h="263487">
                <a:tc vMerge="1">
                  <a:txBody>
                    <a:bodyPr/>
                    <a:lstStyle/>
                    <a:p>
                      <a:endParaRPr lang="en-US"/>
                    </a:p>
                  </a:txBody>
                  <a:tcPr/>
                </a:tc>
                <a:tc gridSpan="2">
                  <a:txBody>
                    <a:bodyPr/>
                    <a:lstStyle/>
                    <a:p>
                      <a:pPr lvl="0" algn="ctr">
                        <a:buNone/>
                      </a:pPr>
                      <a:r>
                        <a:rPr lang="en-US" sz="1400" b="1" dirty="0"/>
                        <a:t>HMO</a:t>
                      </a:r>
                    </a:p>
                  </a:txBody>
                  <a:tcPr/>
                </a:tc>
                <a:tc hMerge="1">
                  <a:txBody>
                    <a:bodyPr/>
                    <a:lstStyle/>
                    <a:p>
                      <a:endParaRPr lang="en-US"/>
                    </a:p>
                  </a:txBody>
                  <a:tcPr/>
                </a:tc>
                <a:tc>
                  <a:txBody>
                    <a:bodyPr/>
                    <a:lstStyle/>
                    <a:p>
                      <a:pPr lvl="0" algn="ctr">
                        <a:buNone/>
                      </a:pPr>
                      <a:r>
                        <a:rPr lang="en-US" sz="1400" b="1" dirty="0"/>
                        <a:t>HMO</a:t>
                      </a:r>
                    </a:p>
                  </a:txBody>
                  <a:tcPr/>
                </a:tc>
                <a:tc>
                  <a:txBody>
                    <a:bodyPr/>
                    <a:lstStyle/>
                    <a:p>
                      <a:pPr lvl="0" algn="ctr">
                        <a:buNone/>
                      </a:pPr>
                      <a:r>
                        <a:rPr lang="en-US" sz="1400" b="1" dirty="0"/>
                        <a:t>HMO</a:t>
                      </a:r>
                    </a:p>
                  </a:txBody>
                  <a:tcPr/>
                </a:tc>
                <a:extLst>
                  <a:ext uri="{0D108BD9-81ED-4DB2-BD59-A6C34878D82A}">
                    <a16:rowId xmlns:a16="http://schemas.microsoft.com/office/drawing/2014/main" val="2744718053"/>
                  </a:ext>
                </a:extLst>
              </a:tr>
              <a:tr h="263487">
                <a:tc vMerge="1">
                  <a:txBody>
                    <a:bodyPr/>
                    <a:lstStyle/>
                    <a:p>
                      <a:endParaRPr lang="en-US"/>
                    </a:p>
                  </a:txBody>
                  <a:tcPr>
                    <a:solidFill>
                      <a:srgbClr val="632340"/>
                    </a:solidFill>
                  </a:tcPr>
                </a:tc>
                <a:tc gridSpan="2">
                  <a:txBody>
                    <a:bodyPr/>
                    <a:lstStyle/>
                    <a:p>
                      <a:pPr lvl="0" algn="ctr">
                        <a:buNone/>
                      </a:pPr>
                      <a:r>
                        <a:rPr lang="en-US" sz="1400" dirty="0">
                          <a:solidFill>
                            <a:schemeClr val="bg1"/>
                          </a:solidFill>
                        </a:rPr>
                        <a:t>2026 Current </a:t>
                      </a:r>
                      <a:endParaRPr lang="en-US" sz="1400" dirty="0"/>
                    </a:p>
                  </a:txBody>
                  <a:tcPr anchor="ctr">
                    <a:solidFill>
                      <a:srgbClr val="632340"/>
                    </a:solidFill>
                  </a:tcPr>
                </a:tc>
                <a:tc hMerge="1">
                  <a:txBody>
                    <a:bodyPr/>
                    <a:lstStyle/>
                    <a:p>
                      <a:endParaRPr lang="en-US" sz="1200">
                        <a:solidFill>
                          <a:schemeClr val="bg1"/>
                        </a:solidFill>
                      </a:endParaRPr>
                    </a:p>
                  </a:txBody>
                  <a:tcPr>
                    <a:solidFill>
                      <a:srgbClr val="632340"/>
                    </a:solidFill>
                  </a:tcPr>
                </a:tc>
                <a:tc>
                  <a:txBody>
                    <a:bodyPr/>
                    <a:lstStyle/>
                    <a:p>
                      <a:pPr lvl="0" algn="ctr">
                        <a:buNone/>
                      </a:pPr>
                      <a:r>
                        <a:rPr lang="en-US" sz="1400" dirty="0">
                          <a:solidFill>
                            <a:schemeClr val="bg1"/>
                          </a:solidFill>
                        </a:rPr>
                        <a:t>2027 Renewal</a:t>
                      </a:r>
                    </a:p>
                  </a:txBody>
                  <a:tcPr anchor="ctr">
                    <a:solidFill>
                      <a:srgbClr val="632340"/>
                    </a:solidFill>
                  </a:tcPr>
                </a:tc>
                <a:tc>
                  <a:txBody>
                    <a:bodyPr/>
                    <a:lstStyle/>
                    <a:p>
                      <a:pPr lvl="0" algn="ctr"/>
                      <a:r>
                        <a:rPr lang="en-US" sz="1400" kern="1200" dirty="0">
                          <a:solidFill>
                            <a:schemeClr val="bg1"/>
                          </a:solidFill>
                          <a:latin typeface="+mn-lt"/>
                          <a:ea typeface="+mn-ea"/>
                          <a:cs typeface="Arial" panose="020B0604020202020204" pitchFamily="34" charset="0"/>
                        </a:rPr>
                        <a:t>2027 Proposed</a:t>
                      </a:r>
                    </a:p>
                  </a:txBody>
                  <a:tcPr anchor="ctr">
                    <a:solidFill>
                      <a:srgbClr val="632340"/>
                    </a:solidFill>
                  </a:tcPr>
                </a:tc>
                <a:extLst>
                  <a:ext uri="{0D108BD9-81ED-4DB2-BD59-A6C34878D82A}">
                    <a16:rowId xmlns:a16="http://schemas.microsoft.com/office/drawing/2014/main" val="3024963252"/>
                  </a:ext>
                </a:extLst>
              </a:tr>
              <a:tr h="263487">
                <a:tc>
                  <a:txBody>
                    <a:bodyPr/>
                    <a:lstStyle/>
                    <a:p>
                      <a:r>
                        <a:rPr lang="en-US" sz="1400"/>
                        <a:t>EE Only</a:t>
                      </a:r>
                    </a:p>
                  </a:txBody>
                  <a:tcPr/>
                </a:tc>
                <a:tc>
                  <a:txBody>
                    <a:bodyPr/>
                    <a:lstStyle/>
                    <a:p>
                      <a:pPr lvl="0" algn="r">
                        <a:buNone/>
                      </a:pPr>
                      <a:r>
                        <a:rPr lang="en-US" sz="1400" dirty="0"/>
                        <a:t>113</a:t>
                      </a:r>
                    </a:p>
                  </a:txBody>
                  <a:tcPr/>
                </a:tc>
                <a:tc>
                  <a:txBody>
                    <a:bodyPr/>
                    <a:lstStyle/>
                    <a:p>
                      <a:pPr algn="r"/>
                      <a:r>
                        <a:rPr lang="en-US" sz="1400" dirty="0"/>
                        <a:t>$940.96</a:t>
                      </a:r>
                    </a:p>
                  </a:txBody>
                  <a:tcPr/>
                </a:tc>
                <a:tc>
                  <a:txBody>
                    <a:bodyPr/>
                    <a:lstStyle/>
                    <a:p>
                      <a:pPr algn="r"/>
                      <a:r>
                        <a:rPr lang="en-US" sz="1400" dirty="0"/>
                        <a:t>$1,082.10</a:t>
                      </a:r>
                    </a:p>
                  </a:txBody>
                  <a:tcPr/>
                </a:tc>
                <a:tc>
                  <a:txBody>
                    <a:bodyPr/>
                    <a:lstStyle/>
                    <a:p>
                      <a:pPr algn="r"/>
                      <a:r>
                        <a:rPr lang="en-US" sz="1400" dirty="0"/>
                        <a:t>$994.00</a:t>
                      </a:r>
                    </a:p>
                  </a:txBody>
                  <a:tcPr/>
                </a:tc>
                <a:extLst>
                  <a:ext uri="{0D108BD9-81ED-4DB2-BD59-A6C34878D82A}">
                    <a16:rowId xmlns:a16="http://schemas.microsoft.com/office/drawing/2014/main" val="2917265168"/>
                  </a:ext>
                </a:extLst>
              </a:tr>
              <a:tr h="263487">
                <a:tc>
                  <a:txBody>
                    <a:bodyPr/>
                    <a:lstStyle/>
                    <a:p>
                      <a:r>
                        <a:rPr lang="en-US" sz="1400"/>
                        <a:t>EE + 1</a:t>
                      </a:r>
                    </a:p>
                  </a:txBody>
                  <a:tcPr/>
                </a:tc>
                <a:tc>
                  <a:txBody>
                    <a:bodyPr/>
                    <a:lstStyle/>
                    <a:p>
                      <a:pPr lvl="0" algn="r">
                        <a:buNone/>
                      </a:pPr>
                      <a:r>
                        <a:rPr lang="en-US" sz="1400" dirty="0"/>
                        <a:t>110</a:t>
                      </a:r>
                    </a:p>
                  </a:txBody>
                  <a:tcPr/>
                </a:tc>
                <a:tc>
                  <a:txBody>
                    <a:bodyPr/>
                    <a:lstStyle/>
                    <a:p>
                      <a:pPr algn="r"/>
                      <a:r>
                        <a:rPr lang="en-US" sz="1400" dirty="0"/>
                        <a:t>$1,974.18</a:t>
                      </a:r>
                    </a:p>
                  </a:txBody>
                  <a:tcPr/>
                </a:tc>
                <a:tc>
                  <a:txBody>
                    <a:bodyPr/>
                    <a:lstStyle/>
                    <a:p>
                      <a:pPr algn="r"/>
                      <a:r>
                        <a:rPr lang="en-US" sz="1400" dirty="0"/>
                        <a:t>$2,270.31</a:t>
                      </a:r>
                    </a:p>
                  </a:txBody>
                  <a:tcPr/>
                </a:tc>
                <a:tc>
                  <a:txBody>
                    <a:bodyPr/>
                    <a:lstStyle/>
                    <a:p>
                      <a:pPr algn="r"/>
                      <a:r>
                        <a:rPr lang="en-US" sz="1400" dirty="0"/>
                        <a:t>$2,085.00</a:t>
                      </a:r>
                    </a:p>
                  </a:txBody>
                  <a:tcPr/>
                </a:tc>
                <a:extLst>
                  <a:ext uri="{0D108BD9-81ED-4DB2-BD59-A6C34878D82A}">
                    <a16:rowId xmlns:a16="http://schemas.microsoft.com/office/drawing/2014/main" val="2083927492"/>
                  </a:ext>
                </a:extLst>
              </a:tr>
              <a:tr h="263487">
                <a:tc>
                  <a:txBody>
                    <a:bodyPr/>
                    <a:lstStyle/>
                    <a:p>
                      <a:r>
                        <a:rPr lang="en-US" sz="1400"/>
                        <a:t>EE + Family</a:t>
                      </a:r>
                    </a:p>
                  </a:txBody>
                  <a:tcPr/>
                </a:tc>
                <a:tc>
                  <a:txBody>
                    <a:bodyPr/>
                    <a:lstStyle/>
                    <a:p>
                      <a:pPr lvl="0" algn="r">
                        <a:buNone/>
                      </a:pPr>
                      <a:r>
                        <a:rPr lang="en-US" sz="1400" dirty="0"/>
                        <a:t>275</a:t>
                      </a:r>
                    </a:p>
                  </a:txBody>
                  <a:tcPr/>
                </a:tc>
                <a:tc>
                  <a:txBody>
                    <a:bodyPr/>
                    <a:lstStyle/>
                    <a:p>
                      <a:pPr algn="r"/>
                      <a:r>
                        <a:rPr lang="en-US" sz="1400" dirty="0"/>
                        <a:t>$2,820.87</a:t>
                      </a:r>
                    </a:p>
                  </a:txBody>
                  <a:tcPr/>
                </a:tc>
                <a:tc>
                  <a:txBody>
                    <a:bodyPr/>
                    <a:lstStyle/>
                    <a:p>
                      <a:pPr algn="r"/>
                      <a:r>
                        <a:rPr lang="en-US" sz="1400" dirty="0"/>
                        <a:t>$3,244.00</a:t>
                      </a:r>
                    </a:p>
                  </a:txBody>
                  <a:tcPr/>
                </a:tc>
                <a:tc>
                  <a:txBody>
                    <a:bodyPr/>
                    <a:lstStyle/>
                    <a:p>
                      <a:pPr algn="r"/>
                      <a:r>
                        <a:rPr lang="en-US" sz="1400" dirty="0"/>
                        <a:t>$2,980.00</a:t>
                      </a:r>
                    </a:p>
                  </a:txBody>
                  <a:tcPr/>
                </a:tc>
                <a:extLst>
                  <a:ext uri="{0D108BD9-81ED-4DB2-BD59-A6C34878D82A}">
                    <a16:rowId xmlns:a16="http://schemas.microsoft.com/office/drawing/2014/main" val="250898060"/>
                  </a:ext>
                </a:extLst>
              </a:tr>
              <a:tr h="263487">
                <a:tc>
                  <a:txBody>
                    <a:bodyPr/>
                    <a:lstStyle/>
                    <a:p>
                      <a:r>
                        <a:rPr lang="en-US" sz="1400" dirty="0"/>
                        <a:t>Monthly Premium</a:t>
                      </a:r>
                    </a:p>
                  </a:txBody>
                  <a:tcPr/>
                </a:tc>
                <a:tc gridSpan="2">
                  <a:txBody>
                    <a:bodyPr/>
                    <a:lstStyle/>
                    <a:p>
                      <a:pPr lvl="0" algn="r">
                        <a:buNone/>
                      </a:pPr>
                      <a:r>
                        <a:rPr lang="en-US" sz="1400" dirty="0"/>
                        <a:t>$1,099,227.53</a:t>
                      </a:r>
                    </a:p>
                  </a:txBody>
                  <a:tcPr/>
                </a:tc>
                <a:tc hMerge="1">
                  <a:txBody>
                    <a:bodyPr/>
                    <a:lstStyle/>
                    <a:p>
                      <a:endParaRPr lang="en-US"/>
                    </a:p>
                  </a:txBody>
                  <a:tcPr/>
                </a:tc>
                <a:tc>
                  <a:txBody>
                    <a:bodyPr/>
                    <a:lstStyle/>
                    <a:p>
                      <a:pPr algn="r"/>
                      <a:r>
                        <a:rPr lang="en-US" sz="1400" dirty="0"/>
                        <a:t>$1,264,111.40</a:t>
                      </a:r>
                    </a:p>
                  </a:txBody>
                  <a:tcPr/>
                </a:tc>
                <a:tc>
                  <a:txBody>
                    <a:bodyPr/>
                    <a:lstStyle/>
                    <a:p>
                      <a:pPr algn="r"/>
                      <a:r>
                        <a:rPr lang="en-US" sz="1400" dirty="0"/>
                        <a:t>$1,161,172.00</a:t>
                      </a:r>
                    </a:p>
                  </a:txBody>
                  <a:tcPr/>
                </a:tc>
                <a:extLst>
                  <a:ext uri="{0D108BD9-81ED-4DB2-BD59-A6C34878D82A}">
                    <a16:rowId xmlns:a16="http://schemas.microsoft.com/office/drawing/2014/main" val="1677922422"/>
                  </a:ext>
                </a:extLst>
              </a:tr>
              <a:tr h="263487">
                <a:tc>
                  <a:txBody>
                    <a:bodyPr/>
                    <a:lstStyle/>
                    <a:p>
                      <a:r>
                        <a:rPr lang="en-US" sz="1400"/>
                        <a:t>Annual Premium</a:t>
                      </a:r>
                    </a:p>
                  </a:txBody>
                  <a:tcPr/>
                </a:tc>
                <a:tc gridSpan="2">
                  <a:txBody>
                    <a:bodyPr/>
                    <a:lstStyle/>
                    <a:p>
                      <a:pPr lvl="0" algn="r">
                        <a:buNone/>
                      </a:pPr>
                      <a:r>
                        <a:rPr lang="en-US" sz="1400" dirty="0"/>
                        <a:t>$13,190,730.36</a:t>
                      </a:r>
                    </a:p>
                  </a:txBody>
                  <a:tcPr/>
                </a:tc>
                <a:tc hMerge="1">
                  <a:txBody>
                    <a:bodyPr/>
                    <a:lstStyle/>
                    <a:p>
                      <a:endParaRPr lang="en-US"/>
                    </a:p>
                  </a:txBody>
                  <a:tcPr/>
                </a:tc>
                <a:tc>
                  <a:txBody>
                    <a:bodyPr/>
                    <a:lstStyle/>
                    <a:p>
                      <a:pPr algn="r"/>
                      <a:r>
                        <a:rPr lang="en-US" sz="1400" dirty="0"/>
                        <a:t>$15,169,336.80</a:t>
                      </a:r>
                    </a:p>
                  </a:txBody>
                  <a:tcPr/>
                </a:tc>
                <a:tc>
                  <a:txBody>
                    <a:bodyPr/>
                    <a:lstStyle/>
                    <a:p>
                      <a:pPr algn="r"/>
                      <a:r>
                        <a:rPr lang="en-US" sz="1400" dirty="0"/>
                        <a:t>$13,934,064.00</a:t>
                      </a:r>
                    </a:p>
                  </a:txBody>
                  <a:tcPr/>
                </a:tc>
                <a:extLst>
                  <a:ext uri="{0D108BD9-81ED-4DB2-BD59-A6C34878D82A}">
                    <a16:rowId xmlns:a16="http://schemas.microsoft.com/office/drawing/2014/main" val="3161393382"/>
                  </a:ext>
                </a:extLst>
              </a:tr>
              <a:tr h="263487">
                <a:tc>
                  <a:txBody>
                    <a:bodyPr/>
                    <a:lstStyle/>
                    <a:p>
                      <a:r>
                        <a:rPr lang="en-US" sz="1400"/>
                        <a:t>% Change Over Current</a:t>
                      </a:r>
                    </a:p>
                  </a:txBody>
                  <a:tcPr/>
                </a:tc>
                <a:tc gridSpan="2">
                  <a:txBody>
                    <a:bodyPr/>
                    <a:lstStyle/>
                    <a:p>
                      <a:pPr lvl="0" algn="r">
                        <a:buNone/>
                      </a:pPr>
                      <a:endParaRPr lang="en-US" sz="1400" dirty="0"/>
                    </a:p>
                  </a:txBody>
                  <a:tcPr/>
                </a:tc>
                <a:tc hMerge="1">
                  <a:txBody>
                    <a:bodyPr/>
                    <a:lstStyle/>
                    <a:p>
                      <a:endParaRPr lang="en-US"/>
                    </a:p>
                  </a:txBody>
                  <a:tcPr/>
                </a:tc>
                <a:tc>
                  <a:txBody>
                    <a:bodyPr/>
                    <a:lstStyle/>
                    <a:p>
                      <a:pPr algn="r"/>
                      <a:r>
                        <a:rPr lang="en-US" sz="1400" dirty="0"/>
                        <a:t>+15.00%</a:t>
                      </a:r>
                    </a:p>
                  </a:txBody>
                  <a:tcPr/>
                </a:tc>
                <a:tc>
                  <a:txBody>
                    <a:bodyPr/>
                    <a:lstStyle/>
                    <a:p>
                      <a:pPr algn="r"/>
                      <a:r>
                        <a:rPr lang="en-US" sz="1400" dirty="0"/>
                        <a:t>+5.6%</a:t>
                      </a:r>
                    </a:p>
                  </a:txBody>
                  <a:tcPr/>
                </a:tc>
                <a:extLst>
                  <a:ext uri="{0D108BD9-81ED-4DB2-BD59-A6C34878D82A}">
                    <a16:rowId xmlns:a16="http://schemas.microsoft.com/office/drawing/2014/main" val="1744111622"/>
                  </a:ext>
                </a:extLst>
              </a:tr>
              <a:tr h="263487">
                <a:tc>
                  <a:txBody>
                    <a:bodyPr/>
                    <a:lstStyle/>
                    <a:p>
                      <a:r>
                        <a:rPr lang="en-US" sz="1400" b="1"/>
                        <a:t>$ Change Over Current</a:t>
                      </a:r>
                    </a:p>
                  </a:txBody>
                  <a:tcPr/>
                </a:tc>
                <a:tc gridSpan="2">
                  <a:txBody>
                    <a:bodyPr/>
                    <a:lstStyle/>
                    <a:p>
                      <a:pPr lvl="0" algn="r">
                        <a:buNone/>
                      </a:pPr>
                      <a:endParaRPr lang="en-US" sz="1400" b="1" dirty="0"/>
                    </a:p>
                  </a:txBody>
                  <a:tcPr/>
                </a:tc>
                <a:tc hMerge="1">
                  <a:txBody>
                    <a:bodyPr/>
                    <a:lstStyle/>
                    <a:p>
                      <a:endParaRPr lang="en-US"/>
                    </a:p>
                  </a:txBody>
                  <a:tcPr/>
                </a:tc>
                <a:tc>
                  <a:txBody>
                    <a:bodyPr/>
                    <a:lstStyle/>
                    <a:p>
                      <a:pPr algn="r"/>
                      <a:r>
                        <a:rPr lang="en-US" sz="1400" b="1" dirty="0"/>
                        <a:t>+$1,978,606.44</a:t>
                      </a:r>
                    </a:p>
                  </a:txBody>
                  <a:tcPr/>
                </a:tc>
                <a:tc>
                  <a:txBody>
                    <a:bodyPr/>
                    <a:lstStyle/>
                    <a:p>
                      <a:pPr algn="r"/>
                      <a:r>
                        <a:rPr lang="en-US" sz="1400" b="1" dirty="0">
                          <a:solidFill>
                            <a:schemeClr val="tx1"/>
                          </a:solidFill>
                        </a:rPr>
                        <a:t>+$743,333.64</a:t>
                      </a:r>
                    </a:p>
                  </a:txBody>
                  <a:tcPr/>
                </a:tc>
                <a:extLst>
                  <a:ext uri="{0D108BD9-81ED-4DB2-BD59-A6C34878D82A}">
                    <a16:rowId xmlns:a16="http://schemas.microsoft.com/office/drawing/2014/main" val="2866543593"/>
                  </a:ext>
                </a:extLst>
              </a:tr>
            </a:tbl>
          </a:graphicData>
        </a:graphic>
      </p:graphicFrame>
      <p:graphicFrame>
        <p:nvGraphicFramePr>
          <p:cNvPr id="3" name="Table 2">
            <a:extLst>
              <a:ext uri="{FF2B5EF4-FFF2-40B4-BE49-F238E27FC236}">
                <a16:creationId xmlns:a16="http://schemas.microsoft.com/office/drawing/2014/main" id="{FED21024-B061-DCCD-DDF8-58C1C2A9D06F}"/>
              </a:ext>
            </a:extLst>
          </p:cNvPr>
          <p:cNvGraphicFramePr>
            <a:graphicFrameLocks noGrp="1"/>
          </p:cNvGraphicFramePr>
          <p:nvPr>
            <p:extLst>
              <p:ext uri="{D42A27DB-BD31-4B8C-83A1-F6EECF244321}">
                <p14:modId xmlns:p14="http://schemas.microsoft.com/office/powerpoint/2010/main" val="1917501322"/>
              </p:ext>
            </p:extLst>
          </p:nvPr>
        </p:nvGraphicFramePr>
        <p:xfrm>
          <a:off x="6295560" y="1486532"/>
          <a:ext cx="5544015" cy="4219437"/>
        </p:xfrm>
        <a:graphic>
          <a:graphicData uri="http://schemas.openxmlformats.org/drawingml/2006/table">
            <a:tbl>
              <a:tblPr firstRow="1" bandRow="1">
                <a:tableStyleId>{5C22544A-7EE6-4342-B048-85BDC9FD1C3A}</a:tableStyleId>
              </a:tblPr>
              <a:tblGrid>
                <a:gridCol w="1247220">
                  <a:extLst>
                    <a:ext uri="{9D8B030D-6E8A-4147-A177-3AD203B41FA5}">
                      <a16:colId xmlns:a16="http://schemas.microsoft.com/office/drawing/2014/main" val="1770437925"/>
                    </a:ext>
                  </a:extLst>
                </a:gridCol>
                <a:gridCol w="524896">
                  <a:extLst>
                    <a:ext uri="{9D8B030D-6E8A-4147-A177-3AD203B41FA5}">
                      <a16:colId xmlns:a16="http://schemas.microsoft.com/office/drawing/2014/main" val="2468773065"/>
                    </a:ext>
                  </a:extLst>
                </a:gridCol>
                <a:gridCol w="1047750">
                  <a:extLst>
                    <a:ext uri="{9D8B030D-6E8A-4147-A177-3AD203B41FA5}">
                      <a16:colId xmlns:a16="http://schemas.microsoft.com/office/drawing/2014/main" val="88633199"/>
                    </a:ext>
                  </a:extLst>
                </a:gridCol>
                <a:gridCol w="1343025">
                  <a:extLst>
                    <a:ext uri="{9D8B030D-6E8A-4147-A177-3AD203B41FA5}">
                      <a16:colId xmlns:a16="http://schemas.microsoft.com/office/drawing/2014/main" val="2784130534"/>
                    </a:ext>
                  </a:extLst>
                </a:gridCol>
                <a:gridCol w="1381124">
                  <a:extLst>
                    <a:ext uri="{9D8B030D-6E8A-4147-A177-3AD203B41FA5}">
                      <a16:colId xmlns:a16="http://schemas.microsoft.com/office/drawing/2014/main" val="2707837460"/>
                    </a:ext>
                  </a:extLst>
                </a:gridCol>
              </a:tblGrid>
              <a:tr h="291581">
                <a:tc rowSpan="4">
                  <a:txBody>
                    <a:bodyPr/>
                    <a:lstStyle/>
                    <a:p>
                      <a:pPr lvl="0" algn="l"/>
                      <a:r>
                        <a:rPr lang="en-US" sz="1400" dirty="0"/>
                        <a:t>Anthem PPO</a:t>
                      </a:r>
                    </a:p>
                    <a:p>
                      <a:pPr lvl="0" algn="l"/>
                      <a:endParaRPr lang="en-US" sz="1400" dirty="0"/>
                    </a:p>
                  </a:txBody>
                  <a:tcPr anchor="b"/>
                </a:tc>
                <a:tc gridSpan="2">
                  <a:txBody>
                    <a:bodyPr/>
                    <a:lstStyle/>
                    <a:p>
                      <a:pPr lvl="0" algn="ctr">
                        <a:buNone/>
                      </a:pPr>
                      <a:r>
                        <a:rPr lang="en-US" sz="1400" dirty="0"/>
                        <a:t>ASCIP</a:t>
                      </a:r>
                    </a:p>
                  </a:txBody>
                  <a:tcPr/>
                </a:tc>
                <a:tc hMerge="1">
                  <a:txBody>
                    <a:bodyPr/>
                    <a:lstStyle/>
                    <a:p>
                      <a:endParaRPr lang="en-US" sz="1200"/>
                    </a:p>
                  </a:txBody>
                  <a:tcPr/>
                </a:tc>
                <a:tc>
                  <a:txBody>
                    <a:bodyPr/>
                    <a:lstStyle/>
                    <a:p>
                      <a:pPr lvl="0" algn="ctr">
                        <a:buNone/>
                      </a:pPr>
                      <a:r>
                        <a:rPr lang="en-US" sz="1400" dirty="0"/>
                        <a:t>ASCIP</a:t>
                      </a:r>
                    </a:p>
                  </a:txBody>
                  <a:tcPr/>
                </a:tc>
                <a:tc>
                  <a:txBody>
                    <a:bodyPr/>
                    <a:lstStyle/>
                    <a:p>
                      <a:pPr algn="ctr"/>
                      <a:r>
                        <a:rPr lang="en-US" sz="1400" dirty="0"/>
                        <a:t>VEBA</a:t>
                      </a:r>
                    </a:p>
                  </a:txBody>
                  <a:tcPr/>
                </a:tc>
                <a:extLst>
                  <a:ext uri="{0D108BD9-81ED-4DB2-BD59-A6C34878D82A}">
                    <a16:rowId xmlns:a16="http://schemas.microsoft.com/office/drawing/2014/main" val="1209268039"/>
                  </a:ext>
                </a:extLst>
              </a:tr>
              <a:tr h="291581">
                <a:tc vMerge="1">
                  <a:txBody>
                    <a:bodyPr/>
                    <a:lstStyle/>
                    <a:p>
                      <a:endParaRPr lang="en-US"/>
                    </a:p>
                  </a:txBody>
                  <a:tcPr/>
                </a:tc>
                <a:tc gridSpan="2">
                  <a:txBody>
                    <a:bodyPr/>
                    <a:lstStyle/>
                    <a:p>
                      <a:pPr lvl="0" algn="ctr">
                        <a:buNone/>
                      </a:pPr>
                      <a:r>
                        <a:rPr lang="en-US" sz="1400" b="1" dirty="0"/>
                        <a:t>Anthem</a:t>
                      </a:r>
                    </a:p>
                  </a:txBody>
                  <a:tcPr/>
                </a:tc>
                <a:tc hMerge="1">
                  <a:txBody>
                    <a:bodyPr/>
                    <a:lstStyle/>
                    <a:p>
                      <a:endParaRPr lang="en-US"/>
                    </a:p>
                  </a:txBody>
                  <a:tcPr/>
                </a:tc>
                <a:tc>
                  <a:txBody>
                    <a:bodyPr/>
                    <a:lstStyle/>
                    <a:p>
                      <a:pPr lvl="0" algn="ctr">
                        <a:buNone/>
                      </a:pPr>
                      <a:r>
                        <a:rPr lang="en-US" sz="1400" b="1" dirty="0"/>
                        <a:t>Anthem</a:t>
                      </a:r>
                    </a:p>
                  </a:txBody>
                  <a:tcPr/>
                </a:tc>
                <a:tc>
                  <a:txBody>
                    <a:bodyPr/>
                    <a:lstStyle/>
                    <a:p>
                      <a:pPr algn="ctr"/>
                      <a:r>
                        <a:rPr lang="en-US" sz="1400" b="1" dirty="0"/>
                        <a:t>UHC</a:t>
                      </a:r>
                    </a:p>
                  </a:txBody>
                  <a:tcPr/>
                </a:tc>
                <a:extLst>
                  <a:ext uri="{0D108BD9-81ED-4DB2-BD59-A6C34878D82A}">
                    <a16:rowId xmlns:a16="http://schemas.microsoft.com/office/drawing/2014/main" val="3155805582"/>
                  </a:ext>
                </a:extLst>
              </a:tr>
              <a:tr h="291581">
                <a:tc vMerge="1">
                  <a:txBody>
                    <a:bodyPr/>
                    <a:lstStyle/>
                    <a:p>
                      <a:endParaRPr lang="en-US"/>
                    </a:p>
                  </a:txBody>
                  <a:tcPr/>
                </a:tc>
                <a:tc gridSpan="2">
                  <a:txBody>
                    <a:bodyPr/>
                    <a:lstStyle/>
                    <a:p>
                      <a:pPr lvl="0" algn="ctr">
                        <a:buNone/>
                      </a:pPr>
                      <a:r>
                        <a:rPr lang="en-US" sz="1400" b="1" dirty="0"/>
                        <a:t>PPO</a:t>
                      </a:r>
                    </a:p>
                  </a:txBody>
                  <a:tcPr/>
                </a:tc>
                <a:tc hMerge="1">
                  <a:txBody>
                    <a:bodyPr/>
                    <a:lstStyle/>
                    <a:p>
                      <a:endParaRPr lang="en-US"/>
                    </a:p>
                  </a:txBody>
                  <a:tcPr/>
                </a:tc>
                <a:tc>
                  <a:txBody>
                    <a:bodyPr/>
                    <a:lstStyle/>
                    <a:p>
                      <a:pPr lvl="0" algn="ctr">
                        <a:buNone/>
                      </a:pPr>
                      <a:r>
                        <a:rPr lang="en-US" sz="1400" b="1" dirty="0"/>
                        <a:t>PPO</a:t>
                      </a:r>
                    </a:p>
                  </a:txBody>
                  <a:tcPr/>
                </a:tc>
                <a:tc>
                  <a:txBody>
                    <a:bodyPr/>
                    <a:lstStyle/>
                    <a:p>
                      <a:pPr lvl="0" algn="ctr">
                        <a:buNone/>
                      </a:pPr>
                      <a:r>
                        <a:rPr lang="en-US" sz="1400" b="1" dirty="0"/>
                        <a:t>PPO</a:t>
                      </a:r>
                    </a:p>
                  </a:txBody>
                  <a:tcPr/>
                </a:tc>
                <a:extLst>
                  <a:ext uri="{0D108BD9-81ED-4DB2-BD59-A6C34878D82A}">
                    <a16:rowId xmlns:a16="http://schemas.microsoft.com/office/drawing/2014/main" val="3060749757"/>
                  </a:ext>
                </a:extLst>
              </a:tr>
              <a:tr h="291581">
                <a:tc vMerge="1">
                  <a:txBody>
                    <a:bodyPr/>
                    <a:lstStyle/>
                    <a:p>
                      <a:endParaRPr lang="en-US"/>
                    </a:p>
                  </a:txBody>
                  <a:tcPr>
                    <a:solidFill>
                      <a:srgbClr val="632340"/>
                    </a:solidFill>
                  </a:tcPr>
                </a:tc>
                <a:tc gridSpan="2">
                  <a:txBody>
                    <a:bodyPr/>
                    <a:lstStyle/>
                    <a:p>
                      <a:pPr lvl="0" algn="ctr">
                        <a:buNone/>
                      </a:pPr>
                      <a:r>
                        <a:rPr lang="en-US" sz="1400" dirty="0">
                          <a:solidFill>
                            <a:schemeClr val="bg1"/>
                          </a:solidFill>
                        </a:rPr>
                        <a:t>2026 Current</a:t>
                      </a:r>
                      <a:endParaRPr lang="en-US" sz="1400" dirty="0"/>
                    </a:p>
                  </a:txBody>
                  <a:tcPr anchor="ctr">
                    <a:solidFill>
                      <a:srgbClr val="632340"/>
                    </a:solidFill>
                  </a:tcPr>
                </a:tc>
                <a:tc hMerge="1">
                  <a:txBody>
                    <a:bodyPr/>
                    <a:lstStyle/>
                    <a:p>
                      <a:endParaRPr lang="en-US" sz="1200">
                        <a:solidFill>
                          <a:schemeClr val="bg1"/>
                        </a:solidFill>
                      </a:endParaRPr>
                    </a:p>
                  </a:txBody>
                  <a:tcPr>
                    <a:solidFill>
                      <a:srgbClr val="632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2027 Renewal</a:t>
                      </a:r>
                      <a:endParaRPr lang="en-US" sz="1400" dirty="0"/>
                    </a:p>
                  </a:txBody>
                  <a:tcPr anchor="ctr">
                    <a:solidFill>
                      <a:srgbClr val="632340"/>
                    </a:solidFill>
                  </a:tcPr>
                </a:tc>
                <a:tc>
                  <a:txBody>
                    <a:bodyPr/>
                    <a:lstStyle/>
                    <a:p>
                      <a:pPr lvl="0" algn="ctr"/>
                      <a:r>
                        <a:rPr lang="en-US" sz="1400" kern="1200" dirty="0">
                          <a:solidFill>
                            <a:schemeClr val="bg1"/>
                          </a:solidFill>
                          <a:latin typeface="+mn-lt"/>
                          <a:ea typeface="+mn-ea"/>
                          <a:cs typeface="Arial" panose="020B0604020202020204" pitchFamily="34" charset="0"/>
                        </a:rPr>
                        <a:t>2027 Proposed</a:t>
                      </a:r>
                    </a:p>
                  </a:txBody>
                  <a:tcPr anchor="ctr">
                    <a:solidFill>
                      <a:srgbClr val="632340"/>
                    </a:solidFill>
                  </a:tcPr>
                </a:tc>
                <a:extLst>
                  <a:ext uri="{0D108BD9-81ED-4DB2-BD59-A6C34878D82A}">
                    <a16:rowId xmlns:a16="http://schemas.microsoft.com/office/drawing/2014/main" val="2350981053"/>
                  </a:ext>
                </a:extLst>
              </a:tr>
              <a:tr h="309199">
                <a:tc>
                  <a:txBody>
                    <a:bodyPr/>
                    <a:lstStyle/>
                    <a:p>
                      <a:r>
                        <a:rPr lang="en-US" sz="1400" dirty="0"/>
                        <a:t>EE Only</a:t>
                      </a:r>
                    </a:p>
                  </a:txBody>
                  <a:tcPr/>
                </a:tc>
                <a:tc>
                  <a:txBody>
                    <a:bodyPr/>
                    <a:lstStyle/>
                    <a:p>
                      <a:pPr lvl="0" algn="r">
                        <a:buNone/>
                      </a:pPr>
                      <a:r>
                        <a:rPr lang="en-US" sz="1400" dirty="0"/>
                        <a:t>154</a:t>
                      </a:r>
                    </a:p>
                  </a:txBody>
                  <a:tcPr/>
                </a:tc>
                <a:tc>
                  <a:txBody>
                    <a:bodyPr/>
                    <a:lstStyle/>
                    <a:p>
                      <a:pPr algn="r"/>
                      <a:r>
                        <a:rPr lang="en-US" sz="1400" dirty="0"/>
                        <a:t>$1,369.09</a:t>
                      </a:r>
                    </a:p>
                  </a:txBody>
                  <a:tcPr/>
                </a:tc>
                <a:tc>
                  <a:txBody>
                    <a:bodyPr/>
                    <a:lstStyle/>
                    <a:p>
                      <a:pPr algn="r"/>
                      <a:r>
                        <a:rPr lang="en-US" sz="1400" dirty="0"/>
                        <a:t>$1,574.45</a:t>
                      </a:r>
                    </a:p>
                  </a:txBody>
                  <a:tcPr/>
                </a:tc>
                <a:tc>
                  <a:txBody>
                    <a:bodyPr/>
                    <a:lstStyle/>
                    <a:p>
                      <a:pPr algn="r"/>
                      <a:r>
                        <a:rPr lang="en-US" sz="1400" dirty="0"/>
                        <a:t>$1,700.00</a:t>
                      </a:r>
                    </a:p>
                  </a:txBody>
                  <a:tcPr/>
                </a:tc>
                <a:extLst>
                  <a:ext uri="{0D108BD9-81ED-4DB2-BD59-A6C34878D82A}">
                    <a16:rowId xmlns:a16="http://schemas.microsoft.com/office/drawing/2014/main" val="2953722707"/>
                  </a:ext>
                </a:extLst>
              </a:tr>
              <a:tr h="309199">
                <a:tc>
                  <a:txBody>
                    <a:bodyPr/>
                    <a:lstStyle/>
                    <a:p>
                      <a:r>
                        <a:rPr lang="en-US" sz="1400" dirty="0"/>
                        <a:t>EE + 1</a:t>
                      </a:r>
                    </a:p>
                  </a:txBody>
                  <a:tcPr/>
                </a:tc>
                <a:tc>
                  <a:txBody>
                    <a:bodyPr/>
                    <a:lstStyle/>
                    <a:p>
                      <a:pPr lvl="0" algn="r">
                        <a:buNone/>
                      </a:pPr>
                      <a:r>
                        <a:rPr lang="en-US" sz="1400" dirty="0"/>
                        <a:t>168</a:t>
                      </a:r>
                    </a:p>
                  </a:txBody>
                  <a:tcPr/>
                </a:tc>
                <a:tc>
                  <a:txBody>
                    <a:bodyPr/>
                    <a:lstStyle/>
                    <a:p>
                      <a:pPr algn="r"/>
                      <a:r>
                        <a:rPr lang="en-US" sz="1400" dirty="0"/>
                        <a:t>$2,859.64</a:t>
                      </a:r>
                    </a:p>
                  </a:txBody>
                  <a:tcPr/>
                </a:tc>
                <a:tc>
                  <a:txBody>
                    <a:bodyPr/>
                    <a:lstStyle/>
                    <a:p>
                      <a:pPr algn="r"/>
                      <a:r>
                        <a:rPr lang="en-US" sz="1400" dirty="0"/>
                        <a:t>$3,288.59</a:t>
                      </a:r>
                    </a:p>
                  </a:txBody>
                  <a:tcPr/>
                </a:tc>
                <a:tc>
                  <a:txBody>
                    <a:bodyPr/>
                    <a:lstStyle/>
                    <a:p>
                      <a:pPr algn="r"/>
                      <a:r>
                        <a:rPr lang="en-US" sz="1400" dirty="0"/>
                        <a:t>$3,553.00</a:t>
                      </a:r>
                    </a:p>
                  </a:txBody>
                  <a:tcPr/>
                </a:tc>
                <a:extLst>
                  <a:ext uri="{0D108BD9-81ED-4DB2-BD59-A6C34878D82A}">
                    <a16:rowId xmlns:a16="http://schemas.microsoft.com/office/drawing/2014/main" val="3253436620"/>
                  </a:ext>
                </a:extLst>
              </a:tr>
              <a:tr h="309199">
                <a:tc>
                  <a:txBody>
                    <a:bodyPr/>
                    <a:lstStyle/>
                    <a:p>
                      <a:r>
                        <a:rPr lang="en-US" sz="1400" dirty="0"/>
                        <a:t>EE + Family</a:t>
                      </a:r>
                    </a:p>
                  </a:txBody>
                  <a:tcPr/>
                </a:tc>
                <a:tc>
                  <a:txBody>
                    <a:bodyPr/>
                    <a:lstStyle/>
                    <a:p>
                      <a:pPr lvl="0" algn="r">
                        <a:buNone/>
                      </a:pPr>
                      <a:r>
                        <a:rPr lang="en-US" sz="1400" dirty="0"/>
                        <a:t>80</a:t>
                      </a:r>
                    </a:p>
                  </a:txBody>
                  <a:tcPr/>
                </a:tc>
                <a:tc>
                  <a:txBody>
                    <a:bodyPr/>
                    <a:lstStyle/>
                    <a:p>
                      <a:pPr algn="r"/>
                      <a:r>
                        <a:rPr lang="en-US" sz="1400" dirty="0"/>
                        <a:t>$4,107.55</a:t>
                      </a:r>
                    </a:p>
                  </a:txBody>
                  <a:tcPr/>
                </a:tc>
                <a:tc>
                  <a:txBody>
                    <a:bodyPr/>
                    <a:lstStyle/>
                    <a:p>
                      <a:pPr algn="r"/>
                      <a:r>
                        <a:rPr lang="en-US" sz="1400" dirty="0"/>
                        <a:t>$4,723.68</a:t>
                      </a:r>
                    </a:p>
                  </a:txBody>
                  <a:tcPr/>
                </a:tc>
                <a:tc>
                  <a:txBody>
                    <a:bodyPr/>
                    <a:lstStyle/>
                    <a:p>
                      <a:pPr algn="r"/>
                      <a:r>
                        <a:rPr lang="en-US" sz="1400" dirty="0"/>
                        <a:t>$5,100.00</a:t>
                      </a:r>
                    </a:p>
                  </a:txBody>
                  <a:tcPr/>
                </a:tc>
                <a:extLst>
                  <a:ext uri="{0D108BD9-81ED-4DB2-BD59-A6C34878D82A}">
                    <a16:rowId xmlns:a16="http://schemas.microsoft.com/office/drawing/2014/main" val="1379690262"/>
                  </a:ext>
                </a:extLst>
              </a:tr>
              <a:tr h="495687">
                <a:tc>
                  <a:txBody>
                    <a:bodyPr/>
                    <a:lstStyle/>
                    <a:p>
                      <a:r>
                        <a:rPr lang="en-US" sz="1400"/>
                        <a:t>Monthly Premium</a:t>
                      </a:r>
                    </a:p>
                  </a:txBody>
                  <a:tcPr/>
                </a:tc>
                <a:tc gridSpan="2">
                  <a:txBody>
                    <a:bodyPr/>
                    <a:lstStyle/>
                    <a:p>
                      <a:pPr lvl="0" algn="r">
                        <a:buNone/>
                      </a:pPr>
                      <a:r>
                        <a:rPr lang="en-US" sz="1400" dirty="0"/>
                        <a:t>$1,019,863.38</a:t>
                      </a:r>
                    </a:p>
                  </a:txBody>
                  <a:tcPr/>
                </a:tc>
                <a:tc hMerge="1">
                  <a:txBody>
                    <a:bodyPr/>
                    <a:lstStyle/>
                    <a:p>
                      <a:endParaRPr lang="en-US"/>
                    </a:p>
                  </a:txBody>
                  <a:tcPr/>
                </a:tc>
                <a:tc>
                  <a:txBody>
                    <a:bodyPr/>
                    <a:lstStyle/>
                    <a:p>
                      <a:pPr algn="r"/>
                      <a:r>
                        <a:rPr lang="en-US" sz="1400" dirty="0"/>
                        <a:t>$1,172,842.82</a:t>
                      </a:r>
                    </a:p>
                  </a:txBody>
                  <a:tcPr/>
                </a:tc>
                <a:tc>
                  <a:txBody>
                    <a:bodyPr/>
                    <a:lstStyle/>
                    <a:p>
                      <a:pPr algn="r"/>
                      <a:r>
                        <a:rPr lang="en-US" sz="1400" dirty="0"/>
                        <a:t>$1,266,704.00</a:t>
                      </a:r>
                    </a:p>
                  </a:txBody>
                  <a:tcPr/>
                </a:tc>
                <a:extLst>
                  <a:ext uri="{0D108BD9-81ED-4DB2-BD59-A6C34878D82A}">
                    <a16:rowId xmlns:a16="http://schemas.microsoft.com/office/drawing/2014/main" val="3068323759"/>
                  </a:ext>
                </a:extLst>
              </a:tr>
              <a:tr h="495687">
                <a:tc>
                  <a:txBody>
                    <a:bodyPr/>
                    <a:lstStyle/>
                    <a:p>
                      <a:r>
                        <a:rPr lang="en-US" sz="1400"/>
                        <a:t>Annual Premium</a:t>
                      </a:r>
                    </a:p>
                  </a:txBody>
                  <a:tcPr/>
                </a:tc>
                <a:tc gridSpan="2">
                  <a:txBody>
                    <a:bodyPr/>
                    <a:lstStyle/>
                    <a:p>
                      <a:pPr lvl="0" algn="r">
                        <a:buNone/>
                      </a:pPr>
                      <a:r>
                        <a:rPr lang="en-US" sz="1400" dirty="0"/>
                        <a:t>$12,238,360.56</a:t>
                      </a:r>
                    </a:p>
                  </a:txBody>
                  <a:tcPr/>
                </a:tc>
                <a:tc hMerge="1">
                  <a:txBody>
                    <a:bodyPr/>
                    <a:lstStyle/>
                    <a:p>
                      <a:endParaRPr lang="en-US"/>
                    </a:p>
                  </a:txBody>
                  <a:tcPr/>
                </a:tc>
                <a:tc>
                  <a:txBody>
                    <a:bodyPr/>
                    <a:lstStyle/>
                    <a:p>
                      <a:pPr algn="r"/>
                      <a:r>
                        <a:rPr lang="en-US" sz="1400" dirty="0"/>
                        <a:t>$14,074,113.84</a:t>
                      </a:r>
                    </a:p>
                  </a:txBody>
                  <a:tcPr/>
                </a:tc>
                <a:tc>
                  <a:txBody>
                    <a:bodyPr/>
                    <a:lstStyle/>
                    <a:p>
                      <a:pPr algn="r"/>
                      <a:r>
                        <a:rPr lang="en-US" sz="1400" dirty="0"/>
                        <a:t>$15,200,448.00</a:t>
                      </a:r>
                    </a:p>
                  </a:txBody>
                  <a:tcPr/>
                </a:tc>
                <a:extLst>
                  <a:ext uri="{0D108BD9-81ED-4DB2-BD59-A6C34878D82A}">
                    <a16:rowId xmlns:a16="http://schemas.microsoft.com/office/drawing/2014/main" val="3014699030"/>
                  </a:ext>
                </a:extLst>
              </a:tr>
              <a:tr h="495687">
                <a:tc>
                  <a:txBody>
                    <a:bodyPr/>
                    <a:lstStyle/>
                    <a:p>
                      <a:r>
                        <a:rPr lang="en-US" sz="1400"/>
                        <a:t>% Change Over Current</a:t>
                      </a:r>
                    </a:p>
                  </a:txBody>
                  <a:tcPr/>
                </a:tc>
                <a:tc gridSpan="2">
                  <a:txBody>
                    <a:bodyPr/>
                    <a:lstStyle/>
                    <a:p>
                      <a:pPr lvl="0" algn="r">
                        <a:buNone/>
                      </a:pPr>
                      <a:endParaRPr lang="en-US" sz="1400" dirty="0"/>
                    </a:p>
                  </a:txBody>
                  <a:tcPr/>
                </a:tc>
                <a:tc hMerge="1">
                  <a:txBody>
                    <a:bodyPr/>
                    <a:lstStyle/>
                    <a:p>
                      <a:endParaRPr lang="en-US"/>
                    </a:p>
                  </a:txBody>
                  <a:tcPr/>
                </a:tc>
                <a:tc>
                  <a:txBody>
                    <a:bodyPr/>
                    <a:lstStyle/>
                    <a:p>
                      <a:pPr algn="r"/>
                      <a:r>
                        <a:rPr lang="en-US" sz="1400" dirty="0"/>
                        <a:t>+15.00%</a:t>
                      </a:r>
                    </a:p>
                  </a:txBody>
                  <a:tcPr/>
                </a:tc>
                <a:tc>
                  <a:txBody>
                    <a:bodyPr/>
                    <a:lstStyle/>
                    <a:p>
                      <a:pPr algn="r"/>
                      <a:r>
                        <a:rPr lang="en-US" sz="1400" dirty="0"/>
                        <a:t>+24.2%</a:t>
                      </a:r>
                    </a:p>
                  </a:txBody>
                  <a:tcPr/>
                </a:tc>
                <a:extLst>
                  <a:ext uri="{0D108BD9-81ED-4DB2-BD59-A6C34878D82A}">
                    <a16:rowId xmlns:a16="http://schemas.microsoft.com/office/drawing/2014/main" val="2807542102"/>
                  </a:ext>
                </a:extLst>
              </a:tr>
              <a:tr h="495687">
                <a:tc>
                  <a:txBody>
                    <a:bodyPr/>
                    <a:lstStyle/>
                    <a:p>
                      <a:r>
                        <a:rPr lang="en-US" sz="1400" b="1"/>
                        <a:t>$ Change Over Current</a:t>
                      </a:r>
                    </a:p>
                  </a:txBody>
                  <a:tcPr/>
                </a:tc>
                <a:tc gridSpan="2">
                  <a:txBody>
                    <a:bodyPr/>
                    <a:lstStyle/>
                    <a:p>
                      <a:pPr lvl="0" algn="r">
                        <a:buNone/>
                      </a:pPr>
                      <a:endParaRPr lang="en-US" sz="1400" b="1" dirty="0"/>
                    </a:p>
                  </a:txBody>
                  <a:tcPr/>
                </a:tc>
                <a:tc hMerge="1">
                  <a:txBody>
                    <a:bodyPr/>
                    <a:lstStyle/>
                    <a:p>
                      <a:endParaRPr lang="en-US"/>
                    </a:p>
                  </a:txBody>
                  <a:tcPr/>
                </a:tc>
                <a:tc>
                  <a:txBody>
                    <a:bodyPr/>
                    <a:lstStyle/>
                    <a:p>
                      <a:pPr algn="r"/>
                      <a:r>
                        <a:rPr lang="en-US" sz="1400" b="1" dirty="0"/>
                        <a:t>+$1,835,753.28</a:t>
                      </a:r>
                    </a:p>
                  </a:txBody>
                  <a:tcPr/>
                </a:tc>
                <a:tc>
                  <a:txBody>
                    <a:bodyPr/>
                    <a:lstStyle/>
                    <a:p>
                      <a:pPr algn="r"/>
                      <a:r>
                        <a:rPr lang="en-US" sz="1400" b="1" dirty="0">
                          <a:solidFill>
                            <a:schemeClr val="tx1"/>
                          </a:solidFill>
                        </a:rPr>
                        <a:t>+$2,962,087.44</a:t>
                      </a:r>
                    </a:p>
                  </a:txBody>
                  <a:tcPr/>
                </a:tc>
                <a:extLst>
                  <a:ext uri="{0D108BD9-81ED-4DB2-BD59-A6C34878D82A}">
                    <a16:rowId xmlns:a16="http://schemas.microsoft.com/office/drawing/2014/main" val="1062213520"/>
                  </a:ext>
                </a:extLst>
              </a:tr>
            </a:tbl>
          </a:graphicData>
        </a:graphic>
      </p:graphicFrame>
      <p:graphicFrame>
        <p:nvGraphicFramePr>
          <p:cNvPr id="8" name="Table 7">
            <a:extLst>
              <a:ext uri="{FF2B5EF4-FFF2-40B4-BE49-F238E27FC236}">
                <a16:creationId xmlns:a16="http://schemas.microsoft.com/office/drawing/2014/main" id="{F07D6B3C-CC1F-D8A1-B993-E9FCFC6A22AF}"/>
              </a:ext>
            </a:extLst>
          </p:cNvPr>
          <p:cNvGraphicFramePr>
            <a:graphicFrameLocks noGrp="1"/>
          </p:cNvGraphicFramePr>
          <p:nvPr>
            <p:extLst>
              <p:ext uri="{D42A27DB-BD31-4B8C-83A1-F6EECF244321}">
                <p14:modId xmlns:p14="http://schemas.microsoft.com/office/powerpoint/2010/main" val="1414271023"/>
              </p:ext>
            </p:extLst>
          </p:nvPr>
        </p:nvGraphicFramePr>
        <p:xfrm>
          <a:off x="2004693" y="5764530"/>
          <a:ext cx="7954947" cy="1036320"/>
        </p:xfrm>
        <a:graphic>
          <a:graphicData uri="http://schemas.openxmlformats.org/drawingml/2006/table">
            <a:tbl>
              <a:tblPr firstRow="1" bandRow="1">
                <a:tableStyleId>{5C22544A-7EE6-4342-B048-85BDC9FD1C3A}</a:tableStyleId>
              </a:tblPr>
              <a:tblGrid>
                <a:gridCol w="1584223">
                  <a:extLst>
                    <a:ext uri="{9D8B030D-6E8A-4147-A177-3AD203B41FA5}">
                      <a16:colId xmlns:a16="http://schemas.microsoft.com/office/drawing/2014/main" val="3141477939"/>
                    </a:ext>
                  </a:extLst>
                </a:gridCol>
                <a:gridCol w="1676767">
                  <a:extLst>
                    <a:ext uri="{9D8B030D-6E8A-4147-A177-3AD203B41FA5}">
                      <a16:colId xmlns:a16="http://schemas.microsoft.com/office/drawing/2014/main" val="1997463936"/>
                    </a:ext>
                  </a:extLst>
                </a:gridCol>
                <a:gridCol w="1564652">
                  <a:extLst>
                    <a:ext uri="{9D8B030D-6E8A-4147-A177-3AD203B41FA5}">
                      <a16:colId xmlns:a16="http://schemas.microsoft.com/office/drawing/2014/main" val="1119082064"/>
                    </a:ext>
                  </a:extLst>
                </a:gridCol>
                <a:gridCol w="1470703">
                  <a:extLst>
                    <a:ext uri="{9D8B030D-6E8A-4147-A177-3AD203B41FA5}">
                      <a16:colId xmlns:a16="http://schemas.microsoft.com/office/drawing/2014/main" val="3544297690"/>
                    </a:ext>
                  </a:extLst>
                </a:gridCol>
                <a:gridCol w="1658602">
                  <a:extLst>
                    <a:ext uri="{9D8B030D-6E8A-4147-A177-3AD203B41FA5}">
                      <a16:colId xmlns:a16="http://schemas.microsoft.com/office/drawing/2014/main" val="2354116627"/>
                    </a:ext>
                  </a:extLst>
                </a:gridCol>
              </a:tblGrid>
              <a:tr h="207169">
                <a:tc>
                  <a:txBody>
                    <a:bodyPr/>
                    <a:lstStyle/>
                    <a:p>
                      <a:endParaRPr lang="en-US" sz="1100" b="1" dirty="0">
                        <a:solidFill>
                          <a:schemeClr val="bg1"/>
                        </a:solidFill>
                      </a:endParaRPr>
                    </a:p>
                  </a:txBody>
                  <a:tcPr>
                    <a:solidFill>
                      <a:srgbClr val="632340"/>
                    </a:solidFill>
                  </a:tcPr>
                </a:tc>
                <a:tc>
                  <a:txBody>
                    <a:bodyPr/>
                    <a:lstStyle/>
                    <a:p>
                      <a:pPr algn="ctr"/>
                      <a:r>
                        <a:rPr lang="en-US" sz="1100" b="1" dirty="0">
                          <a:solidFill>
                            <a:schemeClr val="bg1"/>
                          </a:solidFill>
                        </a:rPr>
                        <a:t>2026</a:t>
                      </a:r>
                    </a:p>
                  </a:txBody>
                  <a:tcPr>
                    <a:solidFill>
                      <a:srgbClr val="632340"/>
                    </a:solidFill>
                  </a:tcPr>
                </a:tc>
                <a:tc>
                  <a:txBody>
                    <a:bodyPr/>
                    <a:lstStyle/>
                    <a:p>
                      <a:pPr algn="ctr"/>
                      <a:r>
                        <a:rPr lang="en-US" sz="1100" b="1" dirty="0">
                          <a:solidFill>
                            <a:schemeClr val="bg1"/>
                          </a:solidFill>
                        </a:rPr>
                        <a:t>2027 Renewal </a:t>
                      </a:r>
                    </a:p>
                  </a:txBody>
                  <a:tcPr>
                    <a:solidFill>
                      <a:srgbClr val="632340"/>
                    </a:solidFill>
                  </a:tcPr>
                </a:tc>
                <a:tc>
                  <a:txBody>
                    <a:bodyPr/>
                    <a:lstStyle/>
                    <a:p>
                      <a:pPr algn="ctr"/>
                      <a:r>
                        <a:rPr lang="en-US" sz="1100" b="1" dirty="0">
                          <a:solidFill>
                            <a:schemeClr val="bg1"/>
                          </a:solidFill>
                        </a:rPr>
                        <a:t>2027 Proposed</a:t>
                      </a:r>
                    </a:p>
                  </a:txBody>
                  <a:tcPr>
                    <a:solidFill>
                      <a:srgbClr val="632340"/>
                    </a:solidFill>
                  </a:tcPr>
                </a:tc>
                <a:tc>
                  <a:txBody>
                    <a:bodyPr/>
                    <a:lstStyle/>
                    <a:p>
                      <a:pPr algn="ctr"/>
                      <a:endParaRPr lang="en-US" sz="1100" b="1" dirty="0">
                        <a:solidFill>
                          <a:schemeClr val="bg1"/>
                        </a:solidFill>
                      </a:endParaRPr>
                    </a:p>
                  </a:txBody>
                  <a:tcPr>
                    <a:noFill/>
                  </a:tcPr>
                </a:tc>
                <a:extLst>
                  <a:ext uri="{0D108BD9-81ED-4DB2-BD59-A6C34878D82A}">
                    <a16:rowId xmlns:a16="http://schemas.microsoft.com/office/drawing/2014/main" val="457522085"/>
                  </a:ext>
                </a:extLst>
              </a:tr>
              <a:tr h="207169">
                <a:tc>
                  <a:txBody>
                    <a:bodyPr/>
                    <a:lstStyle/>
                    <a:p>
                      <a:r>
                        <a:rPr lang="en-US" sz="1100" b="1" dirty="0">
                          <a:solidFill>
                            <a:schemeClr val="bg1"/>
                          </a:solidFill>
                        </a:rPr>
                        <a:t>Annual Premium</a:t>
                      </a:r>
                    </a:p>
                  </a:txBody>
                  <a:tcPr>
                    <a:solidFill>
                      <a:srgbClr val="632340"/>
                    </a:solidFill>
                  </a:tcPr>
                </a:tc>
                <a:tc>
                  <a:txBody>
                    <a:bodyPr/>
                    <a:lstStyle/>
                    <a:p>
                      <a:pPr algn="ctr"/>
                      <a:r>
                        <a:rPr lang="en-US" sz="1100" b="1" dirty="0">
                          <a:solidFill>
                            <a:schemeClr val="bg1"/>
                          </a:solidFill>
                        </a:rPr>
                        <a:t>$25,429,090.92</a:t>
                      </a:r>
                    </a:p>
                  </a:txBody>
                  <a:tcPr>
                    <a:solidFill>
                      <a:srgbClr val="632340"/>
                    </a:solidFill>
                  </a:tcPr>
                </a:tc>
                <a:tc>
                  <a:txBody>
                    <a:bodyPr/>
                    <a:lstStyle/>
                    <a:p>
                      <a:pPr algn="ctr"/>
                      <a:r>
                        <a:rPr lang="en-US" sz="1100" b="1" dirty="0">
                          <a:solidFill>
                            <a:schemeClr val="bg1"/>
                          </a:solidFill>
                        </a:rPr>
                        <a:t>$29,243,450.64</a:t>
                      </a:r>
                    </a:p>
                  </a:txBody>
                  <a:tcPr>
                    <a:solidFill>
                      <a:srgbClr val="632340"/>
                    </a:solidFill>
                  </a:tcPr>
                </a:tc>
                <a:tc>
                  <a:txBody>
                    <a:bodyPr/>
                    <a:lstStyle/>
                    <a:p>
                      <a:pPr algn="ctr"/>
                      <a:r>
                        <a:rPr lang="en-US" sz="1100" b="1" dirty="0">
                          <a:solidFill>
                            <a:schemeClr val="bg1"/>
                          </a:solidFill>
                        </a:rPr>
                        <a:t>$29,134,512.00</a:t>
                      </a:r>
                    </a:p>
                  </a:txBody>
                  <a:tcPr>
                    <a:solidFill>
                      <a:srgbClr val="632340"/>
                    </a:solidFill>
                  </a:tcPr>
                </a:tc>
                <a:tc>
                  <a:txBody>
                    <a:bodyPr/>
                    <a:lstStyle/>
                    <a:p>
                      <a:pPr algn="ctr"/>
                      <a:endParaRPr lang="en-US" sz="1100" b="1" dirty="0">
                        <a:solidFill>
                          <a:schemeClr val="bg1"/>
                        </a:solidFill>
                      </a:endParaRPr>
                    </a:p>
                  </a:txBody>
                  <a:tcPr>
                    <a:noFill/>
                  </a:tcPr>
                </a:tc>
                <a:extLst>
                  <a:ext uri="{0D108BD9-81ED-4DB2-BD59-A6C34878D82A}">
                    <a16:rowId xmlns:a16="http://schemas.microsoft.com/office/drawing/2014/main" val="996953300"/>
                  </a:ext>
                </a:extLst>
              </a:tr>
              <a:tr h="207169">
                <a:tc gridSpan="2">
                  <a:txBody>
                    <a:bodyPr/>
                    <a:lstStyle/>
                    <a:p>
                      <a:r>
                        <a:rPr lang="en-US" sz="1100" b="1" dirty="0">
                          <a:solidFill>
                            <a:schemeClr val="bg1"/>
                          </a:solidFill>
                        </a:rPr>
                        <a:t>% Change Over Current</a:t>
                      </a:r>
                    </a:p>
                  </a:txBody>
                  <a:tcPr>
                    <a:solidFill>
                      <a:srgbClr val="632340"/>
                    </a:solidFill>
                  </a:tcPr>
                </a:tc>
                <a:tc hMerge="1">
                  <a:txBody>
                    <a:bodyPr/>
                    <a:lstStyle/>
                    <a:p>
                      <a:pPr algn="ctr"/>
                      <a:endParaRPr lang="en-US" sz="1400" b="1" dirty="0">
                        <a:solidFill>
                          <a:schemeClr val="bg1"/>
                        </a:solidFill>
                      </a:endParaRPr>
                    </a:p>
                  </a:txBody>
                  <a:tcPr>
                    <a:solidFill>
                      <a:srgbClr val="632340"/>
                    </a:solidFill>
                  </a:tcPr>
                </a:tc>
                <a:tc>
                  <a:txBody>
                    <a:bodyPr/>
                    <a:lstStyle/>
                    <a:p>
                      <a:pPr algn="ctr"/>
                      <a:r>
                        <a:rPr lang="en-US" sz="1100" b="1" dirty="0">
                          <a:solidFill>
                            <a:schemeClr val="bg1"/>
                          </a:solidFill>
                        </a:rPr>
                        <a:t>+15.00%</a:t>
                      </a:r>
                    </a:p>
                  </a:txBody>
                  <a:tcPr>
                    <a:solidFill>
                      <a:srgbClr val="632340"/>
                    </a:solidFill>
                  </a:tcPr>
                </a:tc>
                <a:tc>
                  <a:txBody>
                    <a:bodyPr/>
                    <a:lstStyle/>
                    <a:p>
                      <a:pPr algn="ctr"/>
                      <a:r>
                        <a:rPr lang="en-US" sz="1100" b="1" dirty="0">
                          <a:solidFill>
                            <a:schemeClr val="bg1"/>
                          </a:solidFill>
                        </a:rPr>
                        <a:t>+14.6%</a:t>
                      </a:r>
                    </a:p>
                  </a:txBody>
                  <a:tcPr>
                    <a:solidFill>
                      <a:srgbClr val="632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Difference from Renewal</a:t>
                      </a:r>
                    </a:p>
                  </a:txBody>
                  <a:tcPr>
                    <a:solidFill>
                      <a:schemeClr val="accent5">
                        <a:lumMod val="75000"/>
                      </a:schemeClr>
                    </a:solidFill>
                  </a:tcPr>
                </a:tc>
                <a:extLst>
                  <a:ext uri="{0D108BD9-81ED-4DB2-BD59-A6C34878D82A}">
                    <a16:rowId xmlns:a16="http://schemas.microsoft.com/office/drawing/2014/main" val="3506613223"/>
                  </a:ext>
                </a:extLst>
              </a:tr>
              <a:tr h="207169">
                <a:tc gridSpan="2">
                  <a:txBody>
                    <a:bodyPr/>
                    <a:lstStyle/>
                    <a:p>
                      <a:r>
                        <a:rPr lang="en-US" sz="1100" b="1" dirty="0">
                          <a:solidFill>
                            <a:schemeClr val="bg1"/>
                          </a:solidFill>
                        </a:rPr>
                        <a:t>$ Change Over Current</a:t>
                      </a:r>
                    </a:p>
                  </a:txBody>
                  <a:tcPr>
                    <a:solidFill>
                      <a:srgbClr val="632340"/>
                    </a:solidFill>
                  </a:tcPr>
                </a:tc>
                <a:tc hMerge="1">
                  <a:txBody>
                    <a:bodyPr/>
                    <a:lstStyle/>
                    <a:p>
                      <a:pPr algn="ctr"/>
                      <a:endParaRPr lang="en-US" sz="1400" b="1" dirty="0">
                        <a:solidFill>
                          <a:schemeClr val="bg1"/>
                        </a:solidFill>
                      </a:endParaRPr>
                    </a:p>
                  </a:txBody>
                  <a:tcPr>
                    <a:solidFill>
                      <a:srgbClr val="632340"/>
                    </a:solidFill>
                  </a:tcPr>
                </a:tc>
                <a:tc>
                  <a:txBody>
                    <a:bodyPr/>
                    <a:lstStyle/>
                    <a:p>
                      <a:pPr algn="ctr"/>
                      <a:r>
                        <a:rPr lang="en-US" sz="1100" b="1" dirty="0">
                          <a:solidFill>
                            <a:schemeClr val="bg1"/>
                          </a:solidFill>
                        </a:rPr>
                        <a:t>+$3,814,359.72</a:t>
                      </a:r>
                    </a:p>
                  </a:txBody>
                  <a:tcPr>
                    <a:solidFill>
                      <a:srgbClr val="632340"/>
                    </a:solidFill>
                  </a:tcPr>
                </a:tc>
                <a:tc>
                  <a:txBody>
                    <a:bodyPr/>
                    <a:lstStyle/>
                    <a:p>
                      <a:pPr algn="ctr"/>
                      <a:r>
                        <a:rPr lang="en-US" sz="1100" b="1" dirty="0">
                          <a:solidFill>
                            <a:schemeClr val="bg1"/>
                          </a:solidFill>
                        </a:rPr>
                        <a:t>+$3,705,421.08</a:t>
                      </a:r>
                    </a:p>
                  </a:txBody>
                  <a:tcPr>
                    <a:solidFill>
                      <a:srgbClr val="632340"/>
                    </a:solidFill>
                  </a:tcPr>
                </a:tc>
                <a:tc>
                  <a:txBody>
                    <a:bodyPr/>
                    <a:lstStyle/>
                    <a:p>
                      <a:pPr algn="ctr"/>
                      <a:r>
                        <a:rPr lang="en-US" sz="1100" b="1" dirty="0">
                          <a:solidFill>
                            <a:schemeClr val="bg1"/>
                          </a:solidFill>
                        </a:rPr>
                        <a:t>-$108,938.64</a:t>
                      </a:r>
                    </a:p>
                  </a:txBody>
                  <a:tcPr>
                    <a:solidFill>
                      <a:schemeClr val="accent5">
                        <a:lumMod val="75000"/>
                      </a:schemeClr>
                    </a:solidFill>
                  </a:tcPr>
                </a:tc>
                <a:extLst>
                  <a:ext uri="{0D108BD9-81ED-4DB2-BD59-A6C34878D82A}">
                    <a16:rowId xmlns:a16="http://schemas.microsoft.com/office/drawing/2014/main" val="332739352"/>
                  </a:ext>
                </a:extLst>
              </a:tr>
            </a:tbl>
          </a:graphicData>
        </a:graphic>
      </p:graphicFrame>
    </p:spTree>
    <p:extLst>
      <p:ext uri="{BB962C8B-B14F-4D97-AF65-F5344CB8AC3E}">
        <p14:creationId xmlns:p14="http://schemas.microsoft.com/office/powerpoint/2010/main" val="1255735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9D82-7E61-A80A-F61A-7B36091D1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C68EBF-B126-34CB-3C51-8B2890960933}"/>
              </a:ext>
            </a:extLst>
          </p:cNvPr>
          <p:cNvSpPr>
            <a:spLocks noGrp="1"/>
          </p:cNvSpPr>
          <p:nvPr>
            <p:ph type="title"/>
          </p:nvPr>
        </p:nvSpPr>
        <p:spPr/>
        <p:txBody>
          <a:bodyPr/>
          <a:lstStyle/>
          <a:p>
            <a:r>
              <a:rPr lang="en-US" dirty="0"/>
              <a:t>VEBA Proposal – Assumptions </a:t>
            </a:r>
          </a:p>
        </p:txBody>
      </p:sp>
      <p:sp>
        <p:nvSpPr>
          <p:cNvPr id="3" name="Content Placeholder 2">
            <a:extLst>
              <a:ext uri="{FF2B5EF4-FFF2-40B4-BE49-F238E27FC236}">
                <a16:creationId xmlns:a16="http://schemas.microsoft.com/office/drawing/2014/main" id="{2E8704A3-4ED6-42EF-F595-B6633E57204B}"/>
              </a:ext>
            </a:extLst>
          </p:cNvPr>
          <p:cNvSpPr>
            <a:spLocks noGrp="1"/>
          </p:cNvSpPr>
          <p:nvPr>
            <p:ph idx="1"/>
          </p:nvPr>
        </p:nvSpPr>
        <p:spPr>
          <a:xfrm>
            <a:off x="457199" y="1571625"/>
            <a:ext cx="11315699" cy="4371975"/>
          </a:xfrm>
        </p:spPr>
        <p:txBody>
          <a:bodyPr>
            <a:normAutofit/>
          </a:bodyPr>
          <a:lstStyle/>
          <a:p>
            <a:pPr marL="0" indent="0">
              <a:buNone/>
            </a:pPr>
            <a:r>
              <a:rPr lang="en-US" dirty="0"/>
              <a:t>✅ Provider Disruption </a:t>
            </a:r>
          </a:p>
          <a:p>
            <a:pPr lvl="1"/>
            <a:r>
              <a:rPr lang="en-US" dirty="0"/>
              <a:t>Network alignment is nearly identical to the </a:t>
            </a:r>
            <a:r>
              <a:rPr lang="en-US" dirty="0" err="1"/>
              <a:t>SignatureValue</a:t>
            </a:r>
            <a:r>
              <a:rPr lang="en-US" dirty="0"/>
              <a:t> HMO</a:t>
            </a:r>
            <a:r>
              <a:rPr lang="en-US"/>
              <a:t>/UnitedHealthcare</a:t>
            </a:r>
            <a:endParaRPr lang="en-US" dirty="0"/>
          </a:p>
          <a:p>
            <a:pPr lvl="1"/>
            <a:r>
              <a:rPr lang="en-US" dirty="0"/>
              <a:t>Medical group confirmation based on limited available information, Potential impact identified for 3 individuals only</a:t>
            </a:r>
          </a:p>
          <a:p>
            <a:pPr marL="0" indent="0">
              <a:buNone/>
            </a:pPr>
            <a:r>
              <a:rPr lang="en-US" dirty="0"/>
              <a:t>✅ Rates &amp; Term</a:t>
            </a:r>
          </a:p>
          <a:p>
            <a:pPr lvl="1"/>
            <a:r>
              <a:rPr lang="en-US" dirty="0"/>
              <a:t>Reflect current employer contribution strategy</a:t>
            </a:r>
          </a:p>
          <a:p>
            <a:pPr lvl="1"/>
            <a:r>
              <a:rPr lang="en-US" dirty="0"/>
              <a:t>Effective January 1 – December 31, 2027 (12‑month term) </a:t>
            </a:r>
          </a:p>
          <a:p>
            <a:pPr marL="0" indent="0">
              <a:buNone/>
            </a:pPr>
            <a:r>
              <a:rPr lang="en-US" dirty="0"/>
              <a:t>✅ Pharmacy Benefits Express Scripts (ESI)</a:t>
            </a:r>
          </a:p>
          <a:p>
            <a:pPr lvl="1"/>
            <a:r>
              <a:rPr lang="en-US" dirty="0"/>
              <a:t>Express Scripts is the PBM for all non‑Kaiser medical plans</a:t>
            </a:r>
          </a:p>
        </p:txBody>
      </p:sp>
    </p:spTree>
    <p:extLst>
      <p:ext uri="{BB962C8B-B14F-4D97-AF65-F5344CB8AC3E}">
        <p14:creationId xmlns:p14="http://schemas.microsoft.com/office/powerpoint/2010/main" val="396888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AFBFE-B0E0-295B-5B22-ABFB51B400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2C81B3-7BFA-11E0-04EC-60C8A9680884}"/>
              </a:ext>
            </a:extLst>
          </p:cNvPr>
          <p:cNvSpPr>
            <a:spLocks noGrp="1"/>
          </p:cNvSpPr>
          <p:nvPr>
            <p:ph type="title"/>
          </p:nvPr>
        </p:nvSpPr>
        <p:spPr/>
        <p:txBody>
          <a:bodyPr/>
          <a:lstStyle/>
          <a:p>
            <a:r>
              <a:rPr lang="en-US" dirty="0"/>
              <a:t>Medical Plan Comparison</a:t>
            </a:r>
          </a:p>
        </p:txBody>
      </p:sp>
      <p:sp>
        <p:nvSpPr>
          <p:cNvPr id="2" name="TextBox 1">
            <a:extLst>
              <a:ext uri="{FF2B5EF4-FFF2-40B4-BE49-F238E27FC236}">
                <a16:creationId xmlns:a16="http://schemas.microsoft.com/office/drawing/2014/main" id="{D16D9BE6-33BD-08E1-D880-E9C39E40CFCD}"/>
              </a:ext>
            </a:extLst>
          </p:cNvPr>
          <p:cNvSpPr txBox="1"/>
          <p:nvPr/>
        </p:nvSpPr>
        <p:spPr>
          <a:xfrm>
            <a:off x="1424353" y="4349261"/>
            <a:ext cx="9508148" cy="1846659"/>
          </a:xfrm>
          <a:prstGeom prst="rect">
            <a:avLst/>
          </a:prstGeom>
          <a:noFill/>
        </p:spPr>
        <p:txBody>
          <a:bodyPr wrap="square">
            <a:spAutoFit/>
          </a:bodyPr>
          <a:lstStyle/>
          <a:p>
            <a:r>
              <a:rPr lang="en-US" sz="1200" u="sng" kern="1200" dirty="0">
                <a:solidFill>
                  <a:schemeClr val="bg1"/>
                </a:solidFill>
                <a:latin typeface="+mj-lt"/>
                <a:ea typeface="+mj-ea"/>
                <a:cs typeface="+mj-cs"/>
              </a:rPr>
              <a:t>DISCLAIMER: </a:t>
            </a:r>
            <a:r>
              <a:rPr lang="en-US" sz="1200" b="0" dirty="0">
                <a:solidFill>
                  <a:schemeClr val="bg1"/>
                </a:solidFill>
                <a:cs typeface="+mn-cs"/>
              </a:rPr>
              <a:t>The information, materials, calculations, totals and analyses contained in and on these pages (and throughout this worksheet and workbook) are general in nature and are subject to change.  These materials/calculations and analyses are not meant to replace any professional legal, actuarial, or accounting services. You may wish to consult your actuary, accountant, or attorney for specific advice as to how this information may apply to your situation.</a:t>
            </a:r>
            <a:br>
              <a:rPr lang="en-US" sz="1200" b="0" dirty="0">
                <a:solidFill>
                  <a:schemeClr val="bg1"/>
                </a:solidFill>
                <a:cs typeface="+mn-cs"/>
              </a:rPr>
            </a:br>
            <a:br>
              <a:rPr lang="en-US" sz="1200" b="0" dirty="0">
                <a:solidFill>
                  <a:schemeClr val="bg1"/>
                </a:solidFill>
                <a:cs typeface="+mn-cs"/>
              </a:rPr>
            </a:br>
            <a:r>
              <a:rPr lang="en-US" sz="1200" b="0" dirty="0">
                <a:solidFill>
                  <a:schemeClr val="bg1"/>
                </a:solidFill>
                <a:cs typeface="+mn-cs"/>
              </a:rPr>
              <a:t>This presentation/proposal and any attachments are the confidential work-product for a specific client of Keenan, an </a:t>
            </a:r>
            <a:r>
              <a:rPr lang="en-US" sz="1200" b="0" dirty="0" err="1">
                <a:solidFill>
                  <a:schemeClr val="bg1"/>
                </a:solidFill>
                <a:cs typeface="+mn-cs"/>
              </a:rPr>
              <a:t>AssuredPartners</a:t>
            </a:r>
            <a:r>
              <a:rPr lang="en-US" sz="1200" b="0" dirty="0">
                <a:solidFill>
                  <a:schemeClr val="bg1"/>
                </a:solidFill>
                <a:cs typeface="+mn-cs"/>
              </a:rPr>
              <a:t> company.  It is covered by the terms and conditions in our Mutual Non-Disclosure Agreement with our client and may not be shared with anyone that is not an employee of the Client and/or the Client’s legal counsel.  No other third parties may receive, review of discuss the content of this presentation/proposal or any of the attachments.  This is for Client’s sole consideration, discussion and/or implementation.</a:t>
            </a:r>
            <a:r>
              <a:rPr lang="en-US" sz="1800" b="0" dirty="0">
                <a:cs typeface="+mn-cs"/>
              </a:rPr>
              <a:t>	</a:t>
            </a:r>
            <a:endParaRPr lang="en-US" dirty="0"/>
          </a:p>
        </p:txBody>
      </p:sp>
    </p:spTree>
    <p:extLst>
      <p:ext uri="{BB962C8B-B14F-4D97-AF65-F5344CB8AC3E}">
        <p14:creationId xmlns:p14="http://schemas.microsoft.com/office/powerpoint/2010/main" val="2832831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FF2A8-44D3-814B-C278-FEFA3CB982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074FB6-F552-B701-1ECC-39B3421EF11E}"/>
              </a:ext>
            </a:extLst>
          </p:cNvPr>
          <p:cNvSpPr>
            <a:spLocks noGrp="1"/>
          </p:cNvSpPr>
          <p:nvPr>
            <p:ph type="title"/>
          </p:nvPr>
        </p:nvSpPr>
        <p:spPr/>
        <p:txBody>
          <a:bodyPr/>
          <a:lstStyle/>
          <a:p>
            <a:r>
              <a:rPr lang="en-US" dirty="0">
                <a:cs typeface="Arial"/>
              </a:rPr>
              <a:t>Plan Comparison – HMO</a:t>
            </a:r>
            <a:endParaRPr lang="en-US" dirty="0"/>
          </a:p>
        </p:txBody>
      </p:sp>
      <p:graphicFrame>
        <p:nvGraphicFramePr>
          <p:cNvPr id="2" name="Object 1">
            <a:extLst>
              <a:ext uri="{FF2B5EF4-FFF2-40B4-BE49-F238E27FC236}">
                <a16:creationId xmlns:a16="http://schemas.microsoft.com/office/drawing/2014/main" id="{2162AA61-D258-7486-B417-B63F72AFB3FA}"/>
              </a:ext>
            </a:extLst>
          </p:cNvPr>
          <p:cNvGraphicFramePr>
            <a:graphicFrameLocks noChangeAspect="1"/>
          </p:cNvGraphicFramePr>
          <p:nvPr>
            <p:extLst>
              <p:ext uri="{D42A27DB-BD31-4B8C-83A1-F6EECF244321}">
                <p14:modId xmlns:p14="http://schemas.microsoft.com/office/powerpoint/2010/main" val="2828675424"/>
              </p:ext>
            </p:extLst>
          </p:nvPr>
        </p:nvGraphicFramePr>
        <p:xfrm>
          <a:off x="928685" y="1113322"/>
          <a:ext cx="10372725" cy="4857750"/>
        </p:xfrm>
        <a:graphic>
          <a:graphicData uri="http://schemas.openxmlformats.org/presentationml/2006/ole">
            <mc:AlternateContent xmlns:mc="http://schemas.openxmlformats.org/markup-compatibility/2006">
              <mc:Choice xmlns:v="urn:schemas-microsoft-com:vml" Requires="v">
                <p:oleObj name="Worksheet" r:id="rId2" imgW="10372801" imgH="4857827" progId="Excel.Sheet.12">
                  <p:embed/>
                </p:oleObj>
              </mc:Choice>
              <mc:Fallback>
                <p:oleObj name="Worksheet" r:id="rId2" imgW="10372801" imgH="4857827" progId="Excel.Sheet.12">
                  <p:embed/>
                  <p:pic>
                    <p:nvPicPr>
                      <p:cNvPr id="0" name=""/>
                      <p:cNvPicPr/>
                      <p:nvPr/>
                    </p:nvPicPr>
                    <p:blipFill>
                      <a:blip r:embed="rId3"/>
                      <a:stretch>
                        <a:fillRect/>
                      </a:stretch>
                    </p:blipFill>
                    <p:spPr>
                      <a:xfrm>
                        <a:off x="928685" y="1113322"/>
                        <a:ext cx="10372725" cy="4857750"/>
                      </a:xfrm>
                      <a:prstGeom prst="rect">
                        <a:avLst/>
                      </a:prstGeom>
                    </p:spPr>
                  </p:pic>
                </p:oleObj>
              </mc:Fallback>
            </mc:AlternateContent>
          </a:graphicData>
        </a:graphic>
      </p:graphicFrame>
    </p:spTree>
    <p:extLst>
      <p:ext uri="{BB962C8B-B14F-4D97-AF65-F5344CB8AC3E}">
        <p14:creationId xmlns:p14="http://schemas.microsoft.com/office/powerpoint/2010/main" val="2238008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D7C29-4A6D-6993-75A0-4AE9422035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26C9C2-1303-2D8F-7316-4A0AF28A4EBD}"/>
              </a:ext>
            </a:extLst>
          </p:cNvPr>
          <p:cNvSpPr>
            <a:spLocks noGrp="1"/>
          </p:cNvSpPr>
          <p:nvPr>
            <p:ph type="title"/>
          </p:nvPr>
        </p:nvSpPr>
        <p:spPr>
          <a:xfrm>
            <a:off x="141796" y="154506"/>
            <a:ext cx="7962676" cy="828675"/>
          </a:xfrm>
        </p:spPr>
        <p:txBody>
          <a:bodyPr>
            <a:normAutofit/>
          </a:bodyPr>
          <a:lstStyle/>
          <a:p>
            <a:r>
              <a:rPr lang="en-US" dirty="0">
                <a:cs typeface="Arial"/>
              </a:rPr>
              <a:t>Plan Comparison – HMO (Continued)</a:t>
            </a:r>
            <a:endParaRPr lang="en-US" dirty="0"/>
          </a:p>
        </p:txBody>
      </p:sp>
      <p:graphicFrame>
        <p:nvGraphicFramePr>
          <p:cNvPr id="3" name="Object 2">
            <a:extLst>
              <a:ext uri="{FF2B5EF4-FFF2-40B4-BE49-F238E27FC236}">
                <a16:creationId xmlns:a16="http://schemas.microsoft.com/office/drawing/2014/main" id="{0B473828-3A05-81B5-8F28-DFA219741BDF}"/>
              </a:ext>
            </a:extLst>
          </p:cNvPr>
          <p:cNvGraphicFramePr>
            <a:graphicFrameLocks noChangeAspect="1"/>
          </p:cNvGraphicFramePr>
          <p:nvPr>
            <p:extLst>
              <p:ext uri="{D42A27DB-BD31-4B8C-83A1-F6EECF244321}">
                <p14:modId xmlns:p14="http://schemas.microsoft.com/office/powerpoint/2010/main" val="3122601337"/>
              </p:ext>
            </p:extLst>
          </p:nvPr>
        </p:nvGraphicFramePr>
        <p:xfrm>
          <a:off x="1025142" y="840555"/>
          <a:ext cx="10372725" cy="5419725"/>
        </p:xfrm>
        <a:graphic>
          <a:graphicData uri="http://schemas.openxmlformats.org/presentationml/2006/ole">
            <mc:AlternateContent xmlns:mc="http://schemas.openxmlformats.org/markup-compatibility/2006">
              <mc:Choice xmlns:v="urn:schemas-microsoft-com:vml" Requires="v">
                <p:oleObj name="Worksheet" r:id="rId2" imgW="10372801" imgH="5419789" progId="Excel.Sheet.12">
                  <p:embed/>
                </p:oleObj>
              </mc:Choice>
              <mc:Fallback>
                <p:oleObj name="Worksheet" r:id="rId2" imgW="10372801" imgH="5419789" progId="Excel.Sheet.12">
                  <p:embed/>
                  <p:pic>
                    <p:nvPicPr>
                      <p:cNvPr id="0" name=""/>
                      <p:cNvPicPr/>
                      <p:nvPr/>
                    </p:nvPicPr>
                    <p:blipFill>
                      <a:blip r:embed="rId3"/>
                      <a:stretch>
                        <a:fillRect/>
                      </a:stretch>
                    </p:blipFill>
                    <p:spPr>
                      <a:xfrm>
                        <a:off x="1025142" y="840555"/>
                        <a:ext cx="10372725" cy="5419725"/>
                      </a:xfrm>
                      <a:prstGeom prst="rect">
                        <a:avLst/>
                      </a:prstGeom>
                    </p:spPr>
                  </p:pic>
                </p:oleObj>
              </mc:Fallback>
            </mc:AlternateContent>
          </a:graphicData>
        </a:graphic>
      </p:graphicFrame>
    </p:spTree>
    <p:extLst>
      <p:ext uri="{BB962C8B-B14F-4D97-AF65-F5344CB8AC3E}">
        <p14:creationId xmlns:p14="http://schemas.microsoft.com/office/powerpoint/2010/main" val="3020864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D72C-DAFC-2DF3-2BFC-49234E0BC0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9064B6-EFAC-1E0B-49B3-A88444DD673E}"/>
              </a:ext>
            </a:extLst>
          </p:cNvPr>
          <p:cNvSpPr txBox="1"/>
          <p:nvPr/>
        </p:nvSpPr>
        <p:spPr>
          <a:xfrm>
            <a:off x="457199" y="6250543"/>
            <a:ext cx="11430002" cy="369332"/>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B6D34E88-02F8-7E30-6AA0-C3EDDF583FC4}"/>
              </a:ext>
            </a:extLst>
          </p:cNvPr>
          <p:cNvSpPr>
            <a:spLocks noGrp="1"/>
          </p:cNvSpPr>
          <p:nvPr>
            <p:ph type="title"/>
          </p:nvPr>
        </p:nvSpPr>
        <p:spPr/>
        <p:txBody>
          <a:bodyPr/>
          <a:lstStyle/>
          <a:p>
            <a:r>
              <a:rPr lang="en-US" dirty="0">
                <a:cs typeface="Arial"/>
              </a:rPr>
              <a:t>Plan Comparison – PPO</a:t>
            </a:r>
            <a:endParaRPr lang="en-US" dirty="0"/>
          </a:p>
        </p:txBody>
      </p:sp>
      <p:graphicFrame>
        <p:nvGraphicFramePr>
          <p:cNvPr id="2" name="Object 1">
            <a:extLst>
              <a:ext uri="{FF2B5EF4-FFF2-40B4-BE49-F238E27FC236}">
                <a16:creationId xmlns:a16="http://schemas.microsoft.com/office/drawing/2014/main" id="{43CEF447-C2F0-2B20-F2ED-12DC1331226A}"/>
              </a:ext>
            </a:extLst>
          </p:cNvPr>
          <p:cNvGraphicFramePr>
            <a:graphicFrameLocks noChangeAspect="1"/>
          </p:cNvGraphicFramePr>
          <p:nvPr>
            <p:extLst>
              <p:ext uri="{D42A27DB-BD31-4B8C-83A1-F6EECF244321}">
                <p14:modId xmlns:p14="http://schemas.microsoft.com/office/powerpoint/2010/main" val="1990937944"/>
              </p:ext>
            </p:extLst>
          </p:nvPr>
        </p:nvGraphicFramePr>
        <p:xfrm>
          <a:off x="200634" y="1066800"/>
          <a:ext cx="11828827" cy="5212080"/>
        </p:xfrm>
        <a:graphic>
          <a:graphicData uri="http://schemas.openxmlformats.org/presentationml/2006/ole">
            <mc:AlternateContent xmlns:mc="http://schemas.openxmlformats.org/markup-compatibility/2006">
              <mc:Choice xmlns:v="urn:schemas-microsoft-com:vml" Requires="v">
                <p:oleObj name="Worksheet" r:id="rId2" imgW="13382513" imgH="5895911" progId="Excel.Sheet.12">
                  <p:embed/>
                </p:oleObj>
              </mc:Choice>
              <mc:Fallback>
                <p:oleObj name="Worksheet" r:id="rId2" imgW="13382513" imgH="5895911" progId="Excel.Sheet.12">
                  <p:embed/>
                  <p:pic>
                    <p:nvPicPr>
                      <p:cNvPr id="0" name=""/>
                      <p:cNvPicPr/>
                      <p:nvPr/>
                    </p:nvPicPr>
                    <p:blipFill>
                      <a:blip r:embed="rId3"/>
                      <a:stretch>
                        <a:fillRect/>
                      </a:stretch>
                    </p:blipFill>
                    <p:spPr>
                      <a:xfrm>
                        <a:off x="200634" y="1066800"/>
                        <a:ext cx="11828827" cy="5212080"/>
                      </a:xfrm>
                      <a:prstGeom prst="rect">
                        <a:avLst/>
                      </a:prstGeom>
                    </p:spPr>
                  </p:pic>
                </p:oleObj>
              </mc:Fallback>
            </mc:AlternateContent>
          </a:graphicData>
        </a:graphic>
      </p:graphicFrame>
    </p:spTree>
    <p:extLst>
      <p:ext uri="{BB962C8B-B14F-4D97-AF65-F5344CB8AC3E}">
        <p14:creationId xmlns:p14="http://schemas.microsoft.com/office/powerpoint/2010/main" val="2450724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00790-8E1A-1D06-8B4F-AA2BE414EF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B5E75B-7D9B-7411-A6C6-3208E7DD663D}"/>
              </a:ext>
            </a:extLst>
          </p:cNvPr>
          <p:cNvSpPr txBox="1"/>
          <p:nvPr/>
        </p:nvSpPr>
        <p:spPr>
          <a:xfrm>
            <a:off x="457199" y="6250543"/>
            <a:ext cx="11430002" cy="369332"/>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BA5D8F17-B94C-D49D-715A-28BC5612871D}"/>
              </a:ext>
            </a:extLst>
          </p:cNvPr>
          <p:cNvSpPr>
            <a:spLocks noGrp="1"/>
          </p:cNvSpPr>
          <p:nvPr>
            <p:ph type="title"/>
          </p:nvPr>
        </p:nvSpPr>
        <p:spPr/>
        <p:txBody>
          <a:bodyPr/>
          <a:lstStyle/>
          <a:p>
            <a:r>
              <a:rPr lang="en-US" dirty="0">
                <a:cs typeface="Arial"/>
              </a:rPr>
              <a:t>Plan Comparison – PPO</a:t>
            </a:r>
            <a:endParaRPr lang="en-US" dirty="0"/>
          </a:p>
        </p:txBody>
      </p:sp>
      <p:graphicFrame>
        <p:nvGraphicFramePr>
          <p:cNvPr id="2" name="Object 1">
            <a:extLst>
              <a:ext uri="{FF2B5EF4-FFF2-40B4-BE49-F238E27FC236}">
                <a16:creationId xmlns:a16="http://schemas.microsoft.com/office/drawing/2014/main" id="{A99ADDF6-2242-C966-BA3D-7572BFD89BB4}"/>
              </a:ext>
            </a:extLst>
          </p:cNvPr>
          <p:cNvGraphicFramePr>
            <a:graphicFrameLocks noChangeAspect="1"/>
          </p:cNvGraphicFramePr>
          <p:nvPr>
            <p:extLst>
              <p:ext uri="{D42A27DB-BD31-4B8C-83A1-F6EECF244321}">
                <p14:modId xmlns:p14="http://schemas.microsoft.com/office/powerpoint/2010/main" val="2569117507"/>
              </p:ext>
            </p:extLst>
          </p:nvPr>
        </p:nvGraphicFramePr>
        <p:xfrm>
          <a:off x="211426" y="1040249"/>
          <a:ext cx="11769147" cy="5394960"/>
        </p:xfrm>
        <a:graphic>
          <a:graphicData uri="http://schemas.openxmlformats.org/presentationml/2006/ole">
            <mc:AlternateContent xmlns:mc="http://schemas.openxmlformats.org/markup-compatibility/2006">
              <mc:Choice xmlns:v="urn:schemas-microsoft-com:vml" Requires="v">
                <p:oleObj name="Worksheet" r:id="rId2" imgW="13382513" imgH="6133971" progId="Excel.Sheet.12">
                  <p:embed/>
                </p:oleObj>
              </mc:Choice>
              <mc:Fallback>
                <p:oleObj name="Worksheet" r:id="rId2" imgW="13382513" imgH="6133971" progId="Excel.Sheet.12">
                  <p:embed/>
                  <p:pic>
                    <p:nvPicPr>
                      <p:cNvPr id="0" name=""/>
                      <p:cNvPicPr/>
                      <p:nvPr/>
                    </p:nvPicPr>
                    <p:blipFill>
                      <a:blip r:embed="rId3"/>
                      <a:stretch>
                        <a:fillRect/>
                      </a:stretch>
                    </p:blipFill>
                    <p:spPr>
                      <a:xfrm>
                        <a:off x="211426" y="1040249"/>
                        <a:ext cx="11769147" cy="5394960"/>
                      </a:xfrm>
                      <a:prstGeom prst="rect">
                        <a:avLst/>
                      </a:prstGeom>
                    </p:spPr>
                  </p:pic>
                </p:oleObj>
              </mc:Fallback>
            </mc:AlternateContent>
          </a:graphicData>
        </a:graphic>
      </p:graphicFrame>
    </p:spTree>
    <p:extLst>
      <p:ext uri="{BB962C8B-B14F-4D97-AF65-F5344CB8AC3E}">
        <p14:creationId xmlns:p14="http://schemas.microsoft.com/office/powerpoint/2010/main" val="4029631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EDFCE-C484-E169-5AB2-7F703B6FCA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2EB0A1-6E8A-F57D-C3B0-AE1E15D865F0}"/>
              </a:ext>
            </a:extLst>
          </p:cNvPr>
          <p:cNvSpPr>
            <a:spLocks noGrp="1"/>
          </p:cNvSpPr>
          <p:nvPr>
            <p:ph type="title"/>
          </p:nvPr>
        </p:nvSpPr>
        <p:spPr>
          <a:xfrm>
            <a:off x="457200" y="2362200"/>
            <a:ext cx="11441017" cy="1371600"/>
          </a:xfrm>
        </p:spPr>
        <p:txBody>
          <a:bodyPr/>
          <a:lstStyle/>
          <a:p>
            <a:pPr lvl="0"/>
            <a:r>
              <a:rPr lang="en-US" dirty="0"/>
              <a:t>Medical Marketing timeline</a:t>
            </a:r>
          </a:p>
        </p:txBody>
      </p:sp>
    </p:spTree>
    <p:extLst>
      <p:ext uri="{BB962C8B-B14F-4D97-AF65-F5344CB8AC3E}">
        <p14:creationId xmlns:p14="http://schemas.microsoft.com/office/powerpoint/2010/main" val="918962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963AE-60E0-9C49-FBB8-A95DD6949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7B7F5-F1DB-74D1-F0A3-8C2C1726C0F5}"/>
              </a:ext>
            </a:extLst>
          </p:cNvPr>
          <p:cNvSpPr>
            <a:spLocks noGrp="1"/>
          </p:cNvSpPr>
          <p:nvPr>
            <p:ph type="title"/>
          </p:nvPr>
        </p:nvSpPr>
        <p:spPr/>
        <p:txBody>
          <a:bodyPr/>
          <a:lstStyle/>
          <a:p>
            <a:r>
              <a:rPr lang="en-US" dirty="0">
                <a:latin typeface="Arial" panose="020B0604020202020204" pitchFamily="34" charset="0"/>
              </a:rPr>
              <a:t>Medical Marketing Timeline </a:t>
            </a:r>
          </a:p>
        </p:txBody>
      </p:sp>
      <p:pic>
        <p:nvPicPr>
          <p:cNvPr id="5" name="Content Placeholder 4">
            <a:extLst>
              <a:ext uri="{FF2B5EF4-FFF2-40B4-BE49-F238E27FC236}">
                <a16:creationId xmlns:a16="http://schemas.microsoft.com/office/drawing/2014/main" id="{2DCF1CD0-172E-DEF0-EEEA-C148C33B1CDF}"/>
              </a:ext>
            </a:extLst>
          </p:cNvPr>
          <p:cNvPicPr>
            <a:picLocks noGrp="1" noChangeAspect="1"/>
          </p:cNvPicPr>
          <p:nvPr>
            <p:ph idx="1"/>
          </p:nvPr>
        </p:nvPicPr>
        <p:blipFill>
          <a:blip r:embed="rId2"/>
          <a:stretch>
            <a:fillRect/>
          </a:stretch>
        </p:blipFill>
        <p:spPr>
          <a:xfrm>
            <a:off x="3112915" y="1825625"/>
            <a:ext cx="6004270" cy="4108450"/>
          </a:xfrm>
          <a:prstGeom prst="rect">
            <a:avLst/>
          </a:prstGeom>
        </p:spPr>
      </p:pic>
      <p:sp>
        <p:nvSpPr>
          <p:cNvPr id="8" name="TextBox 7">
            <a:extLst>
              <a:ext uri="{FF2B5EF4-FFF2-40B4-BE49-F238E27FC236}">
                <a16:creationId xmlns:a16="http://schemas.microsoft.com/office/drawing/2014/main" id="{32339CF9-02C0-6433-E2B2-80E70C452DCA}"/>
              </a:ext>
            </a:extLst>
          </p:cNvPr>
          <p:cNvSpPr txBox="1"/>
          <p:nvPr/>
        </p:nvSpPr>
        <p:spPr>
          <a:xfrm>
            <a:off x="1964987" y="1565074"/>
            <a:ext cx="2529430"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February 12, 2026</a:t>
            </a:r>
          </a:p>
          <a:p>
            <a:r>
              <a:rPr lang="en-US" sz="1200" dirty="0">
                <a:latin typeface="Arial" panose="020B0604020202020204" pitchFamily="34" charset="0"/>
                <a:cs typeface="Arial" panose="020B0604020202020204" pitchFamily="34" charset="0"/>
              </a:rPr>
              <a:t>JBC Meeting #1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Overview of Marketing &amp; Timeline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Schedule JBC #2</a:t>
            </a:r>
          </a:p>
          <a:p>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910B3DC-A4E8-732B-44E8-A2CAFAEB1736}"/>
              </a:ext>
            </a:extLst>
          </p:cNvPr>
          <p:cNvSpPr txBox="1"/>
          <p:nvPr/>
        </p:nvSpPr>
        <p:spPr>
          <a:xfrm>
            <a:off x="8067675" y="1699739"/>
            <a:ext cx="2197434"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March/April 2026</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RFP Released March 16th</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Work with Carrier/Pools Markets to Finalize Quotes </a:t>
            </a:r>
          </a:p>
        </p:txBody>
      </p:sp>
      <p:sp>
        <p:nvSpPr>
          <p:cNvPr id="10" name="TextBox 9">
            <a:extLst>
              <a:ext uri="{FF2B5EF4-FFF2-40B4-BE49-F238E27FC236}">
                <a16:creationId xmlns:a16="http://schemas.microsoft.com/office/drawing/2014/main" id="{DD13E76D-BE39-8896-2C8A-6D27E6E4A04B}"/>
              </a:ext>
            </a:extLst>
          </p:cNvPr>
          <p:cNvSpPr txBox="1"/>
          <p:nvPr/>
        </p:nvSpPr>
        <p:spPr>
          <a:xfrm>
            <a:off x="9000394" y="3344947"/>
            <a:ext cx="2529430" cy="104644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Mid - April 2026</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Proposals Due with Illustrative Rates</a:t>
            </a: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Review &amp; Analyze All Proposals (Keenan)</a:t>
            </a:r>
            <a:endParaRPr lang="en-US"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815C5CF-3AAE-83AA-9A6D-BF2FE6E4D653}"/>
              </a:ext>
            </a:extLst>
          </p:cNvPr>
          <p:cNvSpPr txBox="1"/>
          <p:nvPr/>
        </p:nvSpPr>
        <p:spPr>
          <a:xfrm>
            <a:off x="2933700" y="2948704"/>
            <a:ext cx="2686050" cy="1154162"/>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May 7, 2026</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JBC Meeting #3</a:t>
            </a: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May 21, 2026 – May 2026</a:t>
            </a:r>
          </a:p>
          <a:p>
            <a:pPr marL="0" marR="0">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JBC Meeting #4</a:t>
            </a:r>
          </a:p>
          <a:p>
            <a:pPr marL="0" marR="0">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Fi</a:t>
            </a:r>
            <a:r>
              <a:rPr lang="en-US" sz="1100" dirty="0">
                <a:latin typeface="Arial" panose="020B0604020202020204" pitchFamily="34" charset="0"/>
                <a:ea typeface="Calibri" panose="020F0502020204030204" pitchFamily="34" charset="0"/>
                <a:cs typeface="Arial" panose="020B0604020202020204" pitchFamily="34" charset="0"/>
              </a:rPr>
              <a:t>nalist Interviews</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60F66CA-165E-8AF9-C126-DA0C7C034A55}"/>
              </a:ext>
            </a:extLst>
          </p:cNvPr>
          <p:cNvSpPr txBox="1"/>
          <p:nvPr/>
        </p:nvSpPr>
        <p:spPr>
          <a:xfrm>
            <a:off x="1435188" y="5410300"/>
            <a:ext cx="3155285"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Late July 2026</a:t>
            </a:r>
          </a:p>
          <a:p>
            <a:r>
              <a:rPr lang="en-US" sz="1200" dirty="0">
                <a:latin typeface="Arial" panose="020B0604020202020204" pitchFamily="34" charset="0"/>
                <a:ea typeface="Calibri" panose="020F0502020204030204" pitchFamily="34" charset="0"/>
                <a:cs typeface="Arial" panose="020B0604020202020204" pitchFamily="34" charset="0"/>
              </a:rPr>
              <a:t>JBC Meeting #5</a:t>
            </a: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Allow membership to research</a:t>
            </a: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Finalize Rates for Carriers/Pools</a:t>
            </a:r>
          </a:p>
        </p:txBody>
      </p:sp>
      <p:sp>
        <p:nvSpPr>
          <p:cNvPr id="14" name="TextBox 13">
            <a:extLst>
              <a:ext uri="{FF2B5EF4-FFF2-40B4-BE49-F238E27FC236}">
                <a16:creationId xmlns:a16="http://schemas.microsoft.com/office/drawing/2014/main" id="{A275BED5-CEA2-0A47-2AC4-A5365CF9F4FF}"/>
              </a:ext>
            </a:extLst>
          </p:cNvPr>
          <p:cNvSpPr txBox="1"/>
          <p:nvPr/>
        </p:nvSpPr>
        <p:spPr>
          <a:xfrm>
            <a:off x="8265478" y="4733926"/>
            <a:ext cx="2974022" cy="156966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Mid - August 2026</a:t>
            </a:r>
          </a:p>
          <a:p>
            <a:r>
              <a:rPr lang="en-US" sz="1200" dirty="0">
                <a:effectLst/>
                <a:latin typeface="Arial" panose="020B0604020202020204" pitchFamily="34" charset="0"/>
                <a:ea typeface="Calibri" panose="020F0502020204030204" pitchFamily="34" charset="0"/>
                <a:cs typeface="Arial" panose="020B0604020202020204" pitchFamily="34" charset="0"/>
              </a:rPr>
              <a:t>JBC Meeting #6</a:t>
            </a:r>
          </a:p>
          <a:p>
            <a:r>
              <a:rPr lang="en-US" sz="1200" dirty="0">
                <a:latin typeface="Arial" panose="020B0604020202020204" pitchFamily="34" charset="0"/>
                <a:ea typeface="Calibri" panose="020F0502020204030204" pitchFamily="34" charset="0"/>
                <a:cs typeface="Arial" panose="020B0604020202020204" pitchFamily="34" charset="0"/>
              </a:rPr>
              <a:t>JBC to cast vote on JBC recommendation to the Chancellor</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Early &amp; Late – September 2026</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Board Decision – September 14</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Finalize Renewal/Transition</a:t>
            </a:r>
          </a:p>
        </p:txBody>
      </p:sp>
      <p:sp>
        <p:nvSpPr>
          <p:cNvPr id="3" name="TextBox 2">
            <a:extLst>
              <a:ext uri="{FF2B5EF4-FFF2-40B4-BE49-F238E27FC236}">
                <a16:creationId xmlns:a16="http://schemas.microsoft.com/office/drawing/2014/main" id="{83744B63-0BEF-1815-B6D7-81EFE94D8B9C}"/>
              </a:ext>
            </a:extLst>
          </p:cNvPr>
          <p:cNvSpPr txBox="1"/>
          <p:nvPr/>
        </p:nvSpPr>
        <p:spPr>
          <a:xfrm>
            <a:off x="9000394" y="2690336"/>
            <a:ext cx="1941340" cy="738664"/>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April 2, 2026</a:t>
            </a:r>
          </a:p>
          <a:p>
            <a:r>
              <a:rPr lang="en-US" sz="1200" dirty="0">
                <a:latin typeface="Arial" panose="020B0604020202020204" pitchFamily="34" charset="0"/>
                <a:ea typeface="Calibri" panose="020F0502020204030204" pitchFamily="34" charset="0"/>
                <a:cs typeface="Arial" panose="020B0604020202020204" pitchFamily="34" charset="0"/>
              </a:rPr>
              <a:t>JBC Meeting #2</a:t>
            </a:r>
          </a:p>
          <a:p>
            <a:endParaRPr lang="en-US" dirty="0"/>
          </a:p>
        </p:txBody>
      </p:sp>
    </p:spTree>
    <p:extLst>
      <p:ext uri="{BB962C8B-B14F-4D97-AF65-F5344CB8AC3E}">
        <p14:creationId xmlns:p14="http://schemas.microsoft.com/office/powerpoint/2010/main" val="113448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75C6-E3D1-83D3-12A8-821DC070409B}"/>
              </a:ext>
            </a:extLst>
          </p:cNvPr>
          <p:cNvSpPr>
            <a:spLocks noGrp="1"/>
          </p:cNvSpPr>
          <p:nvPr>
            <p:ph type="title"/>
          </p:nvPr>
        </p:nvSpPr>
        <p:spPr>
          <a:xfrm>
            <a:off x="842962" y="2352675"/>
            <a:ext cx="10506075" cy="1371600"/>
          </a:xfrm>
        </p:spPr>
        <p:txBody>
          <a:bodyPr>
            <a:normAutofit fontScale="90000"/>
          </a:bodyPr>
          <a:lstStyle/>
          <a:p>
            <a:r>
              <a:rPr lang="en-US" dirty="0"/>
              <a:t>All decisions will be based exclusively on the numbers submitted through the bid process to ensure equal and fair consideration for all entities.</a:t>
            </a:r>
          </a:p>
        </p:txBody>
      </p:sp>
    </p:spTree>
    <p:extLst>
      <p:ext uri="{BB962C8B-B14F-4D97-AF65-F5344CB8AC3E}">
        <p14:creationId xmlns:p14="http://schemas.microsoft.com/office/powerpoint/2010/main" val="992043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71F9-10EF-F906-C820-64B3339767E1}"/>
              </a:ext>
            </a:extLst>
          </p:cNvPr>
          <p:cNvSpPr>
            <a:spLocks noGrp="1"/>
          </p:cNvSpPr>
          <p:nvPr>
            <p:ph type="title"/>
          </p:nvPr>
        </p:nvSpPr>
        <p:spPr/>
        <p:txBody>
          <a:bodyPr/>
          <a:lstStyle/>
          <a:p>
            <a:r>
              <a:rPr lang="en-US" dirty="0">
                <a:latin typeface="Arial" panose="020B0604020202020204" pitchFamily="34" charset="0"/>
              </a:rPr>
              <a:t>JBC Meeting #3</a:t>
            </a:r>
            <a:endParaRPr lang="en-US" dirty="0"/>
          </a:p>
        </p:txBody>
      </p:sp>
      <p:graphicFrame>
        <p:nvGraphicFramePr>
          <p:cNvPr id="6" name="Table 6">
            <a:extLst>
              <a:ext uri="{FF2B5EF4-FFF2-40B4-BE49-F238E27FC236}">
                <a16:creationId xmlns:a16="http://schemas.microsoft.com/office/drawing/2014/main" id="{C43A424D-C032-387F-1795-E5C20D360C0B}"/>
              </a:ext>
            </a:extLst>
          </p:cNvPr>
          <p:cNvGraphicFramePr>
            <a:graphicFrameLocks noGrp="1"/>
          </p:cNvGraphicFramePr>
          <p:nvPr>
            <p:ph idx="1"/>
            <p:extLst>
              <p:ext uri="{D42A27DB-BD31-4B8C-83A1-F6EECF244321}">
                <p14:modId xmlns:p14="http://schemas.microsoft.com/office/powerpoint/2010/main" val="3522559038"/>
              </p:ext>
            </p:extLst>
          </p:nvPr>
        </p:nvGraphicFramePr>
        <p:xfrm>
          <a:off x="457200" y="1825625"/>
          <a:ext cx="11315700" cy="2940339"/>
        </p:xfrm>
        <a:graphic>
          <a:graphicData uri="http://schemas.openxmlformats.org/drawingml/2006/table">
            <a:tbl>
              <a:tblPr firstRow="1" bandRow="1">
                <a:tableStyleId>{5C22544A-7EE6-4342-B048-85BDC9FD1C3A}</a:tableStyleId>
              </a:tblPr>
              <a:tblGrid>
                <a:gridCol w="2387600">
                  <a:extLst>
                    <a:ext uri="{9D8B030D-6E8A-4147-A177-3AD203B41FA5}">
                      <a16:colId xmlns:a16="http://schemas.microsoft.com/office/drawing/2014/main" val="3181777327"/>
                    </a:ext>
                  </a:extLst>
                </a:gridCol>
                <a:gridCol w="8928100">
                  <a:extLst>
                    <a:ext uri="{9D8B030D-6E8A-4147-A177-3AD203B41FA5}">
                      <a16:colId xmlns:a16="http://schemas.microsoft.com/office/drawing/2014/main" val="1290735877"/>
                    </a:ext>
                  </a:extLst>
                </a:gridCol>
              </a:tblGrid>
              <a:tr h="455721">
                <a:tc>
                  <a:txBody>
                    <a:bodyPr/>
                    <a:lstStyle/>
                    <a:p>
                      <a:r>
                        <a:rPr lang="en-US" dirty="0"/>
                        <a:t>Item</a:t>
                      </a:r>
                    </a:p>
                  </a:txBody>
                  <a:tcPr/>
                </a:tc>
                <a:tc>
                  <a:txBody>
                    <a:bodyPr/>
                    <a:lstStyle/>
                    <a:p>
                      <a:r>
                        <a:rPr lang="en-US" dirty="0"/>
                        <a:t>Detail</a:t>
                      </a:r>
                    </a:p>
                  </a:txBody>
                  <a:tcPr/>
                </a:tc>
                <a:extLst>
                  <a:ext uri="{0D108BD9-81ED-4DB2-BD59-A6C34878D82A}">
                    <a16:rowId xmlns:a16="http://schemas.microsoft.com/office/drawing/2014/main" val="451750995"/>
                  </a:ext>
                </a:extLst>
              </a:tr>
              <a:tr h="455721">
                <a:tc>
                  <a:txBody>
                    <a:bodyPr/>
                    <a:lstStyle/>
                    <a:p>
                      <a:r>
                        <a:rPr lang="en-US" dirty="0"/>
                        <a:t>Purpose</a:t>
                      </a:r>
                    </a:p>
                  </a:txBody>
                  <a:tcPr/>
                </a:tc>
                <a:tc>
                  <a:txBody>
                    <a:bodyPr/>
                    <a:lstStyle/>
                    <a:p>
                      <a:r>
                        <a:rPr lang="en-US" dirty="0"/>
                        <a:t>Presentation of Medical Marketing Results based on Illustrative Quotes</a:t>
                      </a:r>
                    </a:p>
                  </a:txBody>
                  <a:tcPr/>
                </a:tc>
                <a:extLst>
                  <a:ext uri="{0D108BD9-81ED-4DB2-BD59-A6C34878D82A}">
                    <a16:rowId xmlns:a16="http://schemas.microsoft.com/office/drawing/2014/main" val="1707675671"/>
                  </a:ext>
                </a:extLst>
              </a:tr>
              <a:tr h="455721">
                <a:tc>
                  <a:txBody>
                    <a:bodyPr/>
                    <a:lstStyle/>
                    <a:p>
                      <a:r>
                        <a:rPr lang="en-US" dirty="0"/>
                        <a:t>Date</a:t>
                      </a:r>
                    </a:p>
                  </a:txBody>
                  <a:tcPr/>
                </a:tc>
                <a:tc>
                  <a:txBody>
                    <a:bodyPr/>
                    <a:lstStyle/>
                    <a:p>
                      <a:r>
                        <a:rPr lang="en-US" dirty="0"/>
                        <a:t>May 7, 2026</a:t>
                      </a:r>
                    </a:p>
                  </a:txBody>
                  <a:tcPr/>
                </a:tc>
                <a:extLst>
                  <a:ext uri="{0D108BD9-81ED-4DB2-BD59-A6C34878D82A}">
                    <a16:rowId xmlns:a16="http://schemas.microsoft.com/office/drawing/2014/main" val="2654867346"/>
                  </a:ext>
                </a:extLst>
              </a:tr>
              <a:tr h="786588">
                <a:tc>
                  <a:txBody>
                    <a:bodyPr/>
                    <a:lstStyle/>
                    <a:p>
                      <a:r>
                        <a:rPr lang="en-US" dirty="0"/>
                        <a:t>Keenan Responsibility</a:t>
                      </a:r>
                    </a:p>
                  </a:txBody>
                  <a:tcPr/>
                </a:tc>
                <a:tc>
                  <a:txBody>
                    <a:bodyPr/>
                    <a:lstStyle/>
                    <a:p>
                      <a:r>
                        <a:rPr lang="en-US" dirty="0"/>
                        <a:t>Assess the proposals and develop the comparison tools to provide critical insights related to (i) Benefit Comparison (ii) Network Disruption (iii) Fiscal Implications (</a:t>
                      </a:r>
                      <a:r>
                        <a:rPr lang="en-US" i="1" dirty="0"/>
                        <a:t>potentially illustrative</a:t>
                      </a:r>
                      <a:r>
                        <a:rPr lang="en-US" dirty="0"/>
                        <a:t>)</a:t>
                      </a:r>
                    </a:p>
                  </a:txBody>
                  <a:tcPr/>
                </a:tc>
                <a:extLst>
                  <a:ext uri="{0D108BD9-81ED-4DB2-BD59-A6C34878D82A}">
                    <a16:rowId xmlns:a16="http://schemas.microsoft.com/office/drawing/2014/main" val="1463810120"/>
                  </a:ext>
                </a:extLst>
              </a:tr>
              <a:tr h="786588">
                <a:tc>
                  <a:txBody>
                    <a:bodyPr/>
                    <a:lstStyle/>
                    <a:p>
                      <a:r>
                        <a:rPr lang="en-US" dirty="0"/>
                        <a:t>JBC Responsibility</a:t>
                      </a:r>
                    </a:p>
                  </a:txBody>
                  <a:tcPr/>
                </a:tc>
                <a:tc>
                  <a:txBody>
                    <a:bodyPr/>
                    <a:lstStyle/>
                    <a:p>
                      <a:r>
                        <a:rPr lang="en-US" dirty="0"/>
                        <a:t>The JBC will be asked to vote to narrow down the list of finalists to ideally 2-3 potential markets</a:t>
                      </a:r>
                    </a:p>
                  </a:txBody>
                  <a:tcPr/>
                </a:tc>
                <a:extLst>
                  <a:ext uri="{0D108BD9-81ED-4DB2-BD59-A6C34878D82A}">
                    <a16:rowId xmlns:a16="http://schemas.microsoft.com/office/drawing/2014/main" val="2702885588"/>
                  </a:ext>
                </a:extLst>
              </a:tr>
            </a:tbl>
          </a:graphicData>
        </a:graphic>
      </p:graphicFrame>
      <p:sp>
        <p:nvSpPr>
          <p:cNvPr id="7" name="Content Placeholder 2">
            <a:extLst>
              <a:ext uri="{FF2B5EF4-FFF2-40B4-BE49-F238E27FC236}">
                <a16:creationId xmlns:a16="http://schemas.microsoft.com/office/drawing/2014/main" id="{A38F57CF-2204-8802-47A9-BDE31A802073}"/>
              </a:ext>
            </a:extLst>
          </p:cNvPr>
          <p:cNvSpPr txBox="1">
            <a:spLocks/>
          </p:cNvSpPr>
          <p:nvPr/>
        </p:nvSpPr>
        <p:spPr>
          <a:xfrm>
            <a:off x="438150" y="5634182"/>
            <a:ext cx="11315699" cy="4784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Arial" panose="020B0604020202020204" pitchFamily="34" charset="0"/>
            </a:endParaRPr>
          </a:p>
          <a:p>
            <a:pPr lvl="1"/>
            <a:endParaRPr lang="en-US" dirty="0">
              <a:latin typeface="Arial" panose="020B0604020202020204" pitchFamily="34" charset="0"/>
            </a:endParaRPr>
          </a:p>
          <a:p>
            <a:pPr marL="457200" lvl="1" indent="0">
              <a:buFont typeface="Arial" panose="020B0604020202020204" pitchFamily="34" charset="0"/>
              <a:buNone/>
            </a:pPr>
            <a:endParaRPr lang="en-US" dirty="0">
              <a:latin typeface="Arial" panose="020B0604020202020204" pitchFamily="34" charset="0"/>
            </a:endParaRPr>
          </a:p>
          <a:p>
            <a:pPr lvl="1"/>
            <a:endParaRPr lang="en-US" dirty="0">
              <a:latin typeface="Arial" panose="020B0604020202020204" pitchFamily="34" charset="0"/>
            </a:endParaRPr>
          </a:p>
        </p:txBody>
      </p:sp>
    </p:spTree>
    <p:extLst>
      <p:ext uri="{BB962C8B-B14F-4D97-AF65-F5344CB8AC3E}">
        <p14:creationId xmlns:p14="http://schemas.microsoft.com/office/powerpoint/2010/main" val="763494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71F9-10EF-F906-C820-64B3339767E1}"/>
              </a:ext>
            </a:extLst>
          </p:cNvPr>
          <p:cNvSpPr>
            <a:spLocks noGrp="1"/>
          </p:cNvSpPr>
          <p:nvPr>
            <p:ph type="title"/>
          </p:nvPr>
        </p:nvSpPr>
        <p:spPr/>
        <p:txBody>
          <a:bodyPr/>
          <a:lstStyle/>
          <a:p>
            <a:r>
              <a:rPr lang="en-US" dirty="0">
                <a:latin typeface="Arial" panose="020B0604020202020204" pitchFamily="34" charset="0"/>
              </a:rPr>
              <a:t>JBC Meeting #4</a:t>
            </a:r>
            <a:endParaRPr lang="en-US" dirty="0"/>
          </a:p>
        </p:txBody>
      </p:sp>
      <p:graphicFrame>
        <p:nvGraphicFramePr>
          <p:cNvPr id="6" name="Table 6">
            <a:extLst>
              <a:ext uri="{FF2B5EF4-FFF2-40B4-BE49-F238E27FC236}">
                <a16:creationId xmlns:a16="http://schemas.microsoft.com/office/drawing/2014/main" id="{C43A424D-C032-387F-1795-E5C20D360C0B}"/>
              </a:ext>
            </a:extLst>
          </p:cNvPr>
          <p:cNvGraphicFramePr>
            <a:graphicFrameLocks noGrp="1"/>
          </p:cNvGraphicFramePr>
          <p:nvPr>
            <p:ph idx="1"/>
            <p:extLst>
              <p:ext uri="{D42A27DB-BD31-4B8C-83A1-F6EECF244321}">
                <p14:modId xmlns:p14="http://schemas.microsoft.com/office/powerpoint/2010/main" val="2164513720"/>
              </p:ext>
            </p:extLst>
          </p:nvPr>
        </p:nvGraphicFramePr>
        <p:xfrm>
          <a:off x="457200" y="1825625"/>
          <a:ext cx="11315700" cy="3616791"/>
        </p:xfrm>
        <a:graphic>
          <a:graphicData uri="http://schemas.openxmlformats.org/drawingml/2006/table">
            <a:tbl>
              <a:tblPr firstRow="1" bandRow="1">
                <a:tableStyleId>{5C22544A-7EE6-4342-B048-85BDC9FD1C3A}</a:tableStyleId>
              </a:tblPr>
              <a:tblGrid>
                <a:gridCol w="2387600">
                  <a:extLst>
                    <a:ext uri="{9D8B030D-6E8A-4147-A177-3AD203B41FA5}">
                      <a16:colId xmlns:a16="http://schemas.microsoft.com/office/drawing/2014/main" val="3181777327"/>
                    </a:ext>
                  </a:extLst>
                </a:gridCol>
                <a:gridCol w="8928100">
                  <a:extLst>
                    <a:ext uri="{9D8B030D-6E8A-4147-A177-3AD203B41FA5}">
                      <a16:colId xmlns:a16="http://schemas.microsoft.com/office/drawing/2014/main" val="1290735877"/>
                    </a:ext>
                  </a:extLst>
                </a:gridCol>
              </a:tblGrid>
              <a:tr h="455721">
                <a:tc>
                  <a:txBody>
                    <a:bodyPr/>
                    <a:lstStyle/>
                    <a:p>
                      <a:r>
                        <a:rPr lang="en-US" dirty="0"/>
                        <a:t>Item</a:t>
                      </a:r>
                    </a:p>
                  </a:txBody>
                  <a:tcPr/>
                </a:tc>
                <a:tc>
                  <a:txBody>
                    <a:bodyPr/>
                    <a:lstStyle/>
                    <a:p>
                      <a:r>
                        <a:rPr lang="en-US" dirty="0"/>
                        <a:t>Detail</a:t>
                      </a:r>
                    </a:p>
                  </a:txBody>
                  <a:tcPr/>
                </a:tc>
                <a:extLst>
                  <a:ext uri="{0D108BD9-81ED-4DB2-BD59-A6C34878D82A}">
                    <a16:rowId xmlns:a16="http://schemas.microsoft.com/office/drawing/2014/main" val="451750995"/>
                  </a:ext>
                </a:extLst>
              </a:tr>
              <a:tr h="455721">
                <a:tc>
                  <a:txBody>
                    <a:bodyPr/>
                    <a:lstStyle/>
                    <a:p>
                      <a:r>
                        <a:rPr lang="en-US" dirty="0"/>
                        <a:t>Purpose</a:t>
                      </a:r>
                    </a:p>
                  </a:txBody>
                  <a:tcPr/>
                </a:tc>
                <a:tc>
                  <a:txBody>
                    <a:bodyPr/>
                    <a:lstStyle/>
                    <a:p>
                      <a:r>
                        <a:rPr lang="en-US" dirty="0"/>
                        <a:t>Carrier/Pool Finalist Interviews</a:t>
                      </a:r>
                    </a:p>
                  </a:txBody>
                  <a:tcPr/>
                </a:tc>
                <a:extLst>
                  <a:ext uri="{0D108BD9-81ED-4DB2-BD59-A6C34878D82A}">
                    <a16:rowId xmlns:a16="http://schemas.microsoft.com/office/drawing/2014/main" val="1707675671"/>
                  </a:ext>
                </a:extLst>
              </a:tr>
              <a:tr h="455721">
                <a:tc>
                  <a:txBody>
                    <a:bodyPr/>
                    <a:lstStyle/>
                    <a:p>
                      <a:r>
                        <a:rPr lang="en-US" dirty="0"/>
                        <a:t>Date</a:t>
                      </a:r>
                    </a:p>
                  </a:txBody>
                  <a:tcPr/>
                </a:tc>
                <a:tc>
                  <a:txBody>
                    <a:bodyPr/>
                    <a:lstStyle/>
                    <a:p>
                      <a:r>
                        <a:rPr lang="en-US" dirty="0"/>
                        <a:t>May 21, 2026</a:t>
                      </a:r>
                    </a:p>
                  </a:txBody>
                  <a:tcPr/>
                </a:tc>
                <a:extLst>
                  <a:ext uri="{0D108BD9-81ED-4DB2-BD59-A6C34878D82A}">
                    <a16:rowId xmlns:a16="http://schemas.microsoft.com/office/drawing/2014/main" val="2654867346"/>
                  </a:ext>
                </a:extLst>
              </a:tr>
              <a:tr h="786588">
                <a:tc>
                  <a:txBody>
                    <a:bodyPr/>
                    <a:lstStyle/>
                    <a:p>
                      <a:r>
                        <a:rPr lang="en-US" dirty="0"/>
                        <a:t>Keenan Responsibility</a:t>
                      </a:r>
                    </a:p>
                  </a:txBody>
                  <a:tcPr/>
                </a:tc>
                <a:tc>
                  <a:txBody>
                    <a:bodyPr/>
                    <a:lstStyle/>
                    <a:p>
                      <a:r>
                        <a:rPr lang="en-US" dirty="0"/>
                        <a:t>Keenan will work with RSCCD HR team to schedule finalist interviews for the 2-3 potential markets selected by the JBC during JBC Meeting #3</a:t>
                      </a:r>
                    </a:p>
                  </a:txBody>
                  <a:tcPr/>
                </a:tc>
                <a:extLst>
                  <a:ext uri="{0D108BD9-81ED-4DB2-BD59-A6C34878D82A}">
                    <a16:rowId xmlns:a16="http://schemas.microsoft.com/office/drawing/2014/main" val="1463810120"/>
                  </a:ext>
                </a:extLst>
              </a:tr>
              <a:tr h="786588">
                <a:tc>
                  <a:txBody>
                    <a:bodyPr/>
                    <a:lstStyle/>
                    <a:p>
                      <a:r>
                        <a:rPr lang="en-US" dirty="0"/>
                        <a:t>JBC Responsibility</a:t>
                      </a:r>
                    </a:p>
                  </a:txBody>
                  <a:tcPr/>
                </a:tc>
                <a:tc>
                  <a:txBody>
                    <a:bodyPr/>
                    <a:lstStyle/>
                    <a:p>
                      <a:r>
                        <a:rPr lang="en-US" dirty="0"/>
                        <a:t>The JBC will be asked to vote on which finalist or finalists they would like to recommend moving forward so that union membership will have sufficient time to research disruption and provide union leadership their feedback and conduct a vote.  This timeline has been designed to provide a 60-day window for RSCCD employees to evaluate their options during the months of June and July 2026.</a:t>
                      </a:r>
                    </a:p>
                  </a:txBody>
                  <a:tcPr/>
                </a:tc>
                <a:extLst>
                  <a:ext uri="{0D108BD9-81ED-4DB2-BD59-A6C34878D82A}">
                    <a16:rowId xmlns:a16="http://schemas.microsoft.com/office/drawing/2014/main" val="2702885588"/>
                  </a:ext>
                </a:extLst>
              </a:tr>
            </a:tbl>
          </a:graphicData>
        </a:graphic>
      </p:graphicFrame>
      <p:sp>
        <p:nvSpPr>
          <p:cNvPr id="7" name="Content Placeholder 2">
            <a:extLst>
              <a:ext uri="{FF2B5EF4-FFF2-40B4-BE49-F238E27FC236}">
                <a16:creationId xmlns:a16="http://schemas.microsoft.com/office/drawing/2014/main" id="{A38F57CF-2204-8802-47A9-BDE31A802073}"/>
              </a:ext>
            </a:extLst>
          </p:cNvPr>
          <p:cNvSpPr txBox="1">
            <a:spLocks/>
          </p:cNvSpPr>
          <p:nvPr/>
        </p:nvSpPr>
        <p:spPr>
          <a:xfrm>
            <a:off x="438150" y="5634182"/>
            <a:ext cx="11315699" cy="4784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Arial" panose="020B0604020202020204" pitchFamily="34" charset="0"/>
            </a:endParaRPr>
          </a:p>
          <a:p>
            <a:pPr lvl="1"/>
            <a:endParaRPr lang="en-US" dirty="0">
              <a:latin typeface="Arial" panose="020B0604020202020204" pitchFamily="34" charset="0"/>
            </a:endParaRPr>
          </a:p>
          <a:p>
            <a:pPr marL="457200" lvl="1" indent="0">
              <a:buFont typeface="Arial" panose="020B0604020202020204" pitchFamily="34" charset="0"/>
              <a:buNone/>
            </a:pPr>
            <a:endParaRPr lang="en-US" dirty="0">
              <a:latin typeface="Arial" panose="020B0604020202020204" pitchFamily="34" charset="0"/>
            </a:endParaRPr>
          </a:p>
          <a:p>
            <a:pPr lvl="1"/>
            <a:endParaRPr lang="en-US" dirty="0">
              <a:latin typeface="Arial" panose="020B0604020202020204" pitchFamily="34" charset="0"/>
            </a:endParaRPr>
          </a:p>
        </p:txBody>
      </p:sp>
    </p:spTree>
    <p:extLst>
      <p:ext uri="{BB962C8B-B14F-4D97-AF65-F5344CB8AC3E}">
        <p14:creationId xmlns:p14="http://schemas.microsoft.com/office/powerpoint/2010/main" val="3421977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71F9-10EF-F906-C820-64B3339767E1}"/>
              </a:ext>
            </a:extLst>
          </p:cNvPr>
          <p:cNvSpPr>
            <a:spLocks noGrp="1"/>
          </p:cNvSpPr>
          <p:nvPr>
            <p:ph type="title"/>
          </p:nvPr>
        </p:nvSpPr>
        <p:spPr/>
        <p:txBody>
          <a:bodyPr/>
          <a:lstStyle/>
          <a:p>
            <a:r>
              <a:rPr lang="en-US" dirty="0">
                <a:latin typeface="Arial" panose="020B0604020202020204" pitchFamily="34" charset="0"/>
              </a:rPr>
              <a:t>JBC Meeting #5</a:t>
            </a:r>
            <a:endParaRPr lang="en-US" dirty="0"/>
          </a:p>
        </p:txBody>
      </p:sp>
      <p:graphicFrame>
        <p:nvGraphicFramePr>
          <p:cNvPr id="6" name="Table 6">
            <a:extLst>
              <a:ext uri="{FF2B5EF4-FFF2-40B4-BE49-F238E27FC236}">
                <a16:creationId xmlns:a16="http://schemas.microsoft.com/office/drawing/2014/main" id="{C43A424D-C032-387F-1795-E5C20D360C0B}"/>
              </a:ext>
            </a:extLst>
          </p:cNvPr>
          <p:cNvGraphicFramePr>
            <a:graphicFrameLocks noGrp="1"/>
          </p:cNvGraphicFramePr>
          <p:nvPr>
            <p:ph idx="1"/>
            <p:extLst>
              <p:ext uri="{D42A27DB-BD31-4B8C-83A1-F6EECF244321}">
                <p14:modId xmlns:p14="http://schemas.microsoft.com/office/powerpoint/2010/main" val="2709955681"/>
              </p:ext>
            </p:extLst>
          </p:nvPr>
        </p:nvGraphicFramePr>
        <p:xfrm>
          <a:off x="457200" y="1825625"/>
          <a:ext cx="11315700" cy="2940339"/>
        </p:xfrm>
        <a:graphic>
          <a:graphicData uri="http://schemas.openxmlformats.org/drawingml/2006/table">
            <a:tbl>
              <a:tblPr firstRow="1" bandRow="1">
                <a:tableStyleId>{5C22544A-7EE6-4342-B048-85BDC9FD1C3A}</a:tableStyleId>
              </a:tblPr>
              <a:tblGrid>
                <a:gridCol w="2387600">
                  <a:extLst>
                    <a:ext uri="{9D8B030D-6E8A-4147-A177-3AD203B41FA5}">
                      <a16:colId xmlns:a16="http://schemas.microsoft.com/office/drawing/2014/main" val="3181777327"/>
                    </a:ext>
                  </a:extLst>
                </a:gridCol>
                <a:gridCol w="8928100">
                  <a:extLst>
                    <a:ext uri="{9D8B030D-6E8A-4147-A177-3AD203B41FA5}">
                      <a16:colId xmlns:a16="http://schemas.microsoft.com/office/drawing/2014/main" val="1290735877"/>
                    </a:ext>
                  </a:extLst>
                </a:gridCol>
              </a:tblGrid>
              <a:tr h="455721">
                <a:tc>
                  <a:txBody>
                    <a:bodyPr/>
                    <a:lstStyle/>
                    <a:p>
                      <a:r>
                        <a:rPr lang="en-US" dirty="0"/>
                        <a:t>Item</a:t>
                      </a:r>
                    </a:p>
                  </a:txBody>
                  <a:tcPr/>
                </a:tc>
                <a:tc>
                  <a:txBody>
                    <a:bodyPr/>
                    <a:lstStyle/>
                    <a:p>
                      <a:r>
                        <a:rPr lang="en-US" dirty="0"/>
                        <a:t>Detail</a:t>
                      </a:r>
                    </a:p>
                  </a:txBody>
                  <a:tcPr/>
                </a:tc>
                <a:extLst>
                  <a:ext uri="{0D108BD9-81ED-4DB2-BD59-A6C34878D82A}">
                    <a16:rowId xmlns:a16="http://schemas.microsoft.com/office/drawing/2014/main" val="451750995"/>
                  </a:ext>
                </a:extLst>
              </a:tr>
              <a:tr h="455721">
                <a:tc>
                  <a:txBody>
                    <a:bodyPr/>
                    <a:lstStyle/>
                    <a:p>
                      <a:r>
                        <a:rPr lang="en-US" dirty="0"/>
                        <a:t>Purpose</a:t>
                      </a:r>
                    </a:p>
                  </a:txBody>
                  <a:tcPr/>
                </a:tc>
                <a:tc>
                  <a:txBody>
                    <a:bodyPr/>
                    <a:lstStyle/>
                    <a:p>
                      <a:r>
                        <a:rPr lang="en-US" dirty="0"/>
                        <a:t>Presentation of Fiscal Impact with Final Rates from Selected Finalists and ASCIP Renewal</a:t>
                      </a:r>
                    </a:p>
                  </a:txBody>
                  <a:tcPr/>
                </a:tc>
                <a:extLst>
                  <a:ext uri="{0D108BD9-81ED-4DB2-BD59-A6C34878D82A}">
                    <a16:rowId xmlns:a16="http://schemas.microsoft.com/office/drawing/2014/main" val="1707675671"/>
                  </a:ext>
                </a:extLst>
              </a:tr>
              <a:tr h="455721">
                <a:tc>
                  <a:txBody>
                    <a:bodyPr/>
                    <a:lstStyle/>
                    <a:p>
                      <a:r>
                        <a:rPr lang="en-US" dirty="0"/>
                        <a:t>Date</a:t>
                      </a:r>
                    </a:p>
                  </a:txBody>
                  <a:tcPr/>
                </a:tc>
                <a:tc>
                  <a:txBody>
                    <a:bodyPr/>
                    <a:lstStyle/>
                    <a:p>
                      <a:r>
                        <a:rPr lang="en-US" dirty="0"/>
                        <a:t>Late July 2026</a:t>
                      </a:r>
                    </a:p>
                  </a:txBody>
                  <a:tcPr/>
                </a:tc>
                <a:extLst>
                  <a:ext uri="{0D108BD9-81ED-4DB2-BD59-A6C34878D82A}">
                    <a16:rowId xmlns:a16="http://schemas.microsoft.com/office/drawing/2014/main" val="2654867346"/>
                  </a:ext>
                </a:extLst>
              </a:tr>
              <a:tr h="786588">
                <a:tc>
                  <a:txBody>
                    <a:bodyPr/>
                    <a:lstStyle/>
                    <a:p>
                      <a:r>
                        <a:rPr lang="en-US" dirty="0"/>
                        <a:t>Keenan Responsibility</a:t>
                      </a:r>
                    </a:p>
                  </a:txBody>
                  <a:tcPr/>
                </a:tc>
                <a:tc>
                  <a:txBody>
                    <a:bodyPr/>
                    <a:lstStyle/>
                    <a:p>
                      <a:r>
                        <a:rPr lang="en-US" dirty="0"/>
                        <a:t>Work with finalists to obtain final binding quotes and perform a fiscal comparison against the ASCIP Renewal to provide transparency and education on fiscal impacts</a:t>
                      </a:r>
                    </a:p>
                  </a:txBody>
                  <a:tcPr/>
                </a:tc>
                <a:extLst>
                  <a:ext uri="{0D108BD9-81ED-4DB2-BD59-A6C34878D82A}">
                    <a16:rowId xmlns:a16="http://schemas.microsoft.com/office/drawing/2014/main" val="1463810120"/>
                  </a:ext>
                </a:extLst>
              </a:tr>
              <a:tr h="786588">
                <a:tc>
                  <a:txBody>
                    <a:bodyPr/>
                    <a:lstStyle/>
                    <a:p>
                      <a:r>
                        <a:rPr lang="en-US" dirty="0"/>
                        <a:t>JBC Responsibility</a:t>
                      </a:r>
                    </a:p>
                  </a:txBody>
                  <a:tcPr/>
                </a:tc>
                <a:tc>
                  <a:txBody>
                    <a:bodyPr/>
                    <a:lstStyle/>
                    <a:p>
                      <a:r>
                        <a:rPr lang="en-US" dirty="0"/>
                        <a:t>No Action will be taken by JBC. This meeting is informational and designed to provide transparency and final confirmation of the fiscal impacts of RFP finalist market options.</a:t>
                      </a:r>
                    </a:p>
                  </a:txBody>
                  <a:tcPr/>
                </a:tc>
                <a:extLst>
                  <a:ext uri="{0D108BD9-81ED-4DB2-BD59-A6C34878D82A}">
                    <a16:rowId xmlns:a16="http://schemas.microsoft.com/office/drawing/2014/main" val="2702885588"/>
                  </a:ext>
                </a:extLst>
              </a:tr>
            </a:tbl>
          </a:graphicData>
        </a:graphic>
      </p:graphicFrame>
      <p:sp>
        <p:nvSpPr>
          <p:cNvPr id="7" name="Content Placeholder 2">
            <a:extLst>
              <a:ext uri="{FF2B5EF4-FFF2-40B4-BE49-F238E27FC236}">
                <a16:creationId xmlns:a16="http://schemas.microsoft.com/office/drawing/2014/main" id="{A38F57CF-2204-8802-47A9-BDE31A802073}"/>
              </a:ext>
            </a:extLst>
          </p:cNvPr>
          <p:cNvSpPr txBox="1">
            <a:spLocks/>
          </p:cNvSpPr>
          <p:nvPr/>
        </p:nvSpPr>
        <p:spPr>
          <a:xfrm>
            <a:off x="438150" y="5634182"/>
            <a:ext cx="11315699" cy="4784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Arial" panose="020B0604020202020204" pitchFamily="34" charset="0"/>
            </a:endParaRPr>
          </a:p>
          <a:p>
            <a:pPr lvl="1"/>
            <a:endParaRPr lang="en-US" dirty="0">
              <a:latin typeface="Arial" panose="020B0604020202020204" pitchFamily="34" charset="0"/>
            </a:endParaRPr>
          </a:p>
          <a:p>
            <a:pPr marL="457200" lvl="1" indent="0">
              <a:buFont typeface="Arial" panose="020B0604020202020204" pitchFamily="34" charset="0"/>
              <a:buNone/>
            </a:pPr>
            <a:endParaRPr lang="en-US" dirty="0">
              <a:latin typeface="Arial" panose="020B0604020202020204" pitchFamily="34" charset="0"/>
            </a:endParaRPr>
          </a:p>
          <a:p>
            <a:pPr lvl="1"/>
            <a:endParaRPr lang="en-US" dirty="0">
              <a:latin typeface="Arial" panose="020B0604020202020204" pitchFamily="34" charset="0"/>
            </a:endParaRPr>
          </a:p>
        </p:txBody>
      </p:sp>
    </p:spTree>
    <p:extLst>
      <p:ext uri="{BB962C8B-B14F-4D97-AF65-F5344CB8AC3E}">
        <p14:creationId xmlns:p14="http://schemas.microsoft.com/office/powerpoint/2010/main" val="2073630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71F9-10EF-F906-C820-64B3339767E1}"/>
              </a:ext>
            </a:extLst>
          </p:cNvPr>
          <p:cNvSpPr>
            <a:spLocks noGrp="1"/>
          </p:cNvSpPr>
          <p:nvPr>
            <p:ph type="title"/>
          </p:nvPr>
        </p:nvSpPr>
        <p:spPr/>
        <p:txBody>
          <a:bodyPr/>
          <a:lstStyle/>
          <a:p>
            <a:r>
              <a:rPr lang="en-US" dirty="0">
                <a:latin typeface="Arial" panose="020B0604020202020204" pitchFamily="34" charset="0"/>
              </a:rPr>
              <a:t>JBC Meeting #6</a:t>
            </a:r>
            <a:endParaRPr lang="en-US" dirty="0"/>
          </a:p>
        </p:txBody>
      </p:sp>
      <p:graphicFrame>
        <p:nvGraphicFramePr>
          <p:cNvPr id="6" name="Table 6">
            <a:extLst>
              <a:ext uri="{FF2B5EF4-FFF2-40B4-BE49-F238E27FC236}">
                <a16:creationId xmlns:a16="http://schemas.microsoft.com/office/drawing/2014/main" id="{C43A424D-C032-387F-1795-E5C20D360C0B}"/>
              </a:ext>
            </a:extLst>
          </p:cNvPr>
          <p:cNvGraphicFramePr>
            <a:graphicFrameLocks noGrp="1"/>
          </p:cNvGraphicFramePr>
          <p:nvPr>
            <p:ph idx="1"/>
            <p:extLst>
              <p:ext uri="{D42A27DB-BD31-4B8C-83A1-F6EECF244321}">
                <p14:modId xmlns:p14="http://schemas.microsoft.com/office/powerpoint/2010/main" val="3045017995"/>
              </p:ext>
            </p:extLst>
          </p:nvPr>
        </p:nvGraphicFramePr>
        <p:xfrm>
          <a:off x="457200" y="1825625"/>
          <a:ext cx="11315700" cy="2940339"/>
        </p:xfrm>
        <a:graphic>
          <a:graphicData uri="http://schemas.openxmlformats.org/drawingml/2006/table">
            <a:tbl>
              <a:tblPr firstRow="1" bandRow="1">
                <a:tableStyleId>{5C22544A-7EE6-4342-B048-85BDC9FD1C3A}</a:tableStyleId>
              </a:tblPr>
              <a:tblGrid>
                <a:gridCol w="2387600">
                  <a:extLst>
                    <a:ext uri="{9D8B030D-6E8A-4147-A177-3AD203B41FA5}">
                      <a16:colId xmlns:a16="http://schemas.microsoft.com/office/drawing/2014/main" val="3181777327"/>
                    </a:ext>
                  </a:extLst>
                </a:gridCol>
                <a:gridCol w="8928100">
                  <a:extLst>
                    <a:ext uri="{9D8B030D-6E8A-4147-A177-3AD203B41FA5}">
                      <a16:colId xmlns:a16="http://schemas.microsoft.com/office/drawing/2014/main" val="1290735877"/>
                    </a:ext>
                  </a:extLst>
                </a:gridCol>
              </a:tblGrid>
              <a:tr h="455721">
                <a:tc>
                  <a:txBody>
                    <a:bodyPr/>
                    <a:lstStyle/>
                    <a:p>
                      <a:r>
                        <a:rPr lang="en-US" dirty="0"/>
                        <a:t>Item</a:t>
                      </a:r>
                    </a:p>
                  </a:txBody>
                  <a:tcPr/>
                </a:tc>
                <a:tc>
                  <a:txBody>
                    <a:bodyPr/>
                    <a:lstStyle/>
                    <a:p>
                      <a:r>
                        <a:rPr lang="en-US" dirty="0"/>
                        <a:t>Detail</a:t>
                      </a:r>
                    </a:p>
                  </a:txBody>
                  <a:tcPr/>
                </a:tc>
                <a:extLst>
                  <a:ext uri="{0D108BD9-81ED-4DB2-BD59-A6C34878D82A}">
                    <a16:rowId xmlns:a16="http://schemas.microsoft.com/office/drawing/2014/main" val="451750995"/>
                  </a:ext>
                </a:extLst>
              </a:tr>
              <a:tr h="455721">
                <a:tc>
                  <a:txBody>
                    <a:bodyPr/>
                    <a:lstStyle/>
                    <a:p>
                      <a:r>
                        <a:rPr lang="en-US" dirty="0"/>
                        <a:t>Purpose</a:t>
                      </a:r>
                    </a:p>
                  </a:txBody>
                  <a:tcPr/>
                </a:tc>
                <a:tc>
                  <a:txBody>
                    <a:bodyPr/>
                    <a:lstStyle/>
                    <a:p>
                      <a:r>
                        <a:rPr lang="en-US" dirty="0"/>
                        <a:t>Vote by JBC on Recommendation to RSCCD Board</a:t>
                      </a:r>
                    </a:p>
                  </a:txBody>
                  <a:tcPr/>
                </a:tc>
                <a:extLst>
                  <a:ext uri="{0D108BD9-81ED-4DB2-BD59-A6C34878D82A}">
                    <a16:rowId xmlns:a16="http://schemas.microsoft.com/office/drawing/2014/main" val="1707675671"/>
                  </a:ext>
                </a:extLst>
              </a:tr>
              <a:tr h="455721">
                <a:tc>
                  <a:txBody>
                    <a:bodyPr/>
                    <a:lstStyle/>
                    <a:p>
                      <a:r>
                        <a:rPr lang="en-US" dirty="0"/>
                        <a:t>Date</a:t>
                      </a:r>
                    </a:p>
                  </a:txBody>
                  <a:tcPr/>
                </a:tc>
                <a:tc>
                  <a:txBody>
                    <a:bodyPr/>
                    <a:lstStyle/>
                    <a:p>
                      <a:r>
                        <a:rPr lang="en-US" dirty="0"/>
                        <a:t>Mid August 2026</a:t>
                      </a:r>
                    </a:p>
                  </a:txBody>
                  <a:tcPr/>
                </a:tc>
                <a:extLst>
                  <a:ext uri="{0D108BD9-81ED-4DB2-BD59-A6C34878D82A}">
                    <a16:rowId xmlns:a16="http://schemas.microsoft.com/office/drawing/2014/main" val="2654867346"/>
                  </a:ext>
                </a:extLst>
              </a:tr>
              <a:tr h="786588">
                <a:tc>
                  <a:txBody>
                    <a:bodyPr/>
                    <a:lstStyle/>
                    <a:p>
                      <a:r>
                        <a:rPr lang="en-US" dirty="0"/>
                        <a:t>Keenan Responsibility</a:t>
                      </a:r>
                    </a:p>
                  </a:txBody>
                  <a:tcPr/>
                </a:tc>
                <a:tc>
                  <a:txBody>
                    <a:bodyPr/>
                    <a:lstStyle/>
                    <a:p>
                      <a:r>
                        <a:rPr lang="en-US" dirty="0"/>
                        <a:t>Keenan will work with RSCCD HR Office to facilitate meeting for JBC membership to cast final votes on recommendation to be presented to RSCCD Board on September 14</a:t>
                      </a:r>
                      <a:r>
                        <a:rPr lang="en-US" baseline="30000" dirty="0"/>
                        <a:t>th</a:t>
                      </a:r>
                      <a:r>
                        <a:rPr lang="en-US" dirty="0"/>
                        <a:t>, 2026</a:t>
                      </a:r>
                    </a:p>
                  </a:txBody>
                  <a:tcPr/>
                </a:tc>
                <a:extLst>
                  <a:ext uri="{0D108BD9-81ED-4DB2-BD59-A6C34878D82A}">
                    <a16:rowId xmlns:a16="http://schemas.microsoft.com/office/drawing/2014/main" val="1463810120"/>
                  </a:ext>
                </a:extLst>
              </a:tr>
              <a:tr h="786588">
                <a:tc>
                  <a:txBody>
                    <a:bodyPr/>
                    <a:lstStyle/>
                    <a:p>
                      <a:r>
                        <a:rPr lang="en-US" dirty="0"/>
                        <a:t>JBC Responsibility</a:t>
                      </a:r>
                    </a:p>
                  </a:txBody>
                  <a:tcPr/>
                </a:tc>
                <a:tc>
                  <a:txBody>
                    <a:bodyPr/>
                    <a:lstStyle/>
                    <a:p>
                      <a:r>
                        <a:rPr lang="en-US" dirty="0"/>
                        <a:t>The JBC will be asked to cast their votes on the JBC recommendation to the RSCCD Chancellor </a:t>
                      </a:r>
                    </a:p>
                  </a:txBody>
                  <a:tcPr/>
                </a:tc>
                <a:extLst>
                  <a:ext uri="{0D108BD9-81ED-4DB2-BD59-A6C34878D82A}">
                    <a16:rowId xmlns:a16="http://schemas.microsoft.com/office/drawing/2014/main" val="2702885588"/>
                  </a:ext>
                </a:extLst>
              </a:tr>
            </a:tbl>
          </a:graphicData>
        </a:graphic>
      </p:graphicFrame>
      <p:sp>
        <p:nvSpPr>
          <p:cNvPr id="7" name="Content Placeholder 2">
            <a:extLst>
              <a:ext uri="{FF2B5EF4-FFF2-40B4-BE49-F238E27FC236}">
                <a16:creationId xmlns:a16="http://schemas.microsoft.com/office/drawing/2014/main" id="{A38F57CF-2204-8802-47A9-BDE31A802073}"/>
              </a:ext>
            </a:extLst>
          </p:cNvPr>
          <p:cNvSpPr txBox="1">
            <a:spLocks/>
          </p:cNvSpPr>
          <p:nvPr/>
        </p:nvSpPr>
        <p:spPr>
          <a:xfrm>
            <a:off x="438150" y="5634182"/>
            <a:ext cx="11315699" cy="4784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Arial" panose="020B0604020202020204" pitchFamily="34" charset="0"/>
            </a:endParaRPr>
          </a:p>
          <a:p>
            <a:pPr lvl="1"/>
            <a:endParaRPr lang="en-US" dirty="0">
              <a:latin typeface="Arial" panose="020B0604020202020204" pitchFamily="34" charset="0"/>
            </a:endParaRPr>
          </a:p>
          <a:p>
            <a:pPr marL="457200" lvl="1" indent="0">
              <a:buFont typeface="Arial" panose="020B0604020202020204" pitchFamily="34" charset="0"/>
              <a:buNone/>
            </a:pPr>
            <a:endParaRPr lang="en-US" dirty="0">
              <a:latin typeface="Arial" panose="020B0604020202020204" pitchFamily="34" charset="0"/>
            </a:endParaRPr>
          </a:p>
          <a:p>
            <a:pPr lvl="1"/>
            <a:endParaRPr lang="en-US" dirty="0">
              <a:latin typeface="Arial" panose="020B0604020202020204" pitchFamily="34" charset="0"/>
            </a:endParaRPr>
          </a:p>
        </p:txBody>
      </p:sp>
    </p:spTree>
    <p:extLst>
      <p:ext uri="{BB962C8B-B14F-4D97-AF65-F5344CB8AC3E}">
        <p14:creationId xmlns:p14="http://schemas.microsoft.com/office/powerpoint/2010/main" val="3085727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89AB-9555-4F5C-42E7-461BCE2529E6}"/>
              </a:ext>
            </a:extLst>
          </p:cNvPr>
          <p:cNvSpPr>
            <a:spLocks noGrp="1"/>
          </p:cNvSpPr>
          <p:nvPr>
            <p:ph type="title"/>
          </p:nvPr>
        </p:nvSpPr>
        <p:spPr/>
        <p:txBody>
          <a:bodyPr/>
          <a:lstStyle/>
          <a:p>
            <a:r>
              <a:rPr lang="en-US" dirty="0">
                <a:latin typeface="Arial" panose="020B0604020202020204" pitchFamily="34" charset="0"/>
              </a:rPr>
              <a:t>Additional Timeline Details</a:t>
            </a:r>
          </a:p>
        </p:txBody>
      </p:sp>
      <p:sp>
        <p:nvSpPr>
          <p:cNvPr id="3" name="Content Placeholder 2">
            <a:extLst>
              <a:ext uri="{FF2B5EF4-FFF2-40B4-BE49-F238E27FC236}">
                <a16:creationId xmlns:a16="http://schemas.microsoft.com/office/drawing/2014/main" id="{54EBEDD0-1C5A-5FE8-A9FA-734380151E6A}"/>
              </a:ext>
            </a:extLst>
          </p:cNvPr>
          <p:cNvSpPr>
            <a:spLocks noGrp="1"/>
          </p:cNvSpPr>
          <p:nvPr>
            <p:ph idx="1"/>
          </p:nvPr>
        </p:nvSpPr>
        <p:spPr/>
        <p:txBody>
          <a:bodyPr>
            <a:normAutofit/>
          </a:bodyPr>
          <a:lstStyle/>
          <a:p>
            <a:r>
              <a:rPr lang="en-US" sz="2000" dirty="0">
                <a:latin typeface="Arial" panose="020B0604020202020204" pitchFamily="34" charset="0"/>
              </a:rPr>
              <a:t>September 14</a:t>
            </a:r>
            <a:r>
              <a:rPr lang="en-US" sz="2000" baseline="30000" dirty="0">
                <a:latin typeface="Arial" panose="020B0604020202020204" pitchFamily="34" charset="0"/>
              </a:rPr>
              <a:t>th</a:t>
            </a:r>
            <a:r>
              <a:rPr lang="en-US" sz="2000" dirty="0">
                <a:latin typeface="Arial" panose="020B0604020202020204" pitchFamily="34" charset="0"/>
              </a:rPr>
              <a:t>, 2026</a:t>
            </a:r>
          </a:p>
          <a:p>
            <a:pPr lvl="1"/>
            <a:r>
              <a:rPr lang="en-US" sz="1600" dirty="0">
                <a:latin typeface="Arial" panose="020B0604020202020204" pitchFamily="34" charset="0"/>
              </a:rPr>
              <a:t>Board Meeting identified for Board Vote on 2026 Medical Marketing </a:t>
            </a:r>
            <a:endParaRPr lang="en-US" sz="1600" baseline="30000" dirty="0">
              <a:latin typeface="Arial" panose="020B0604020202020204" pitchFamily="34" charset="0"/>
            </a:endParaRPr>
          </a:p>
          <a:p>
            <a:r>
              <a:rPr lang="en-US" sz="2000" dirty="0">
                <a:latin typeface="Arial" panose="020B0604020202020204" pitchFamily="34" charset="0"/>
              </a:rPr>
              <a:t>Mid - September 2026</a:t>
            </a:r>
          </a:p>
          <a:p>
            <a:pPr marL="457200" lvl="1">
              <a:spcBef>
                <a:spcPts val="0"/>
              </a:spcBef>
            </a:pPr>
            <a:r>
              <a:rPr lang="en-US" sz="1600" dirty="0">
                <a:effectLst/>
                <a:latin typeface="Arial" panose="020B0604020202020204" pitchFamily="34" charset="0"/>
                <a:ea typeface="Calibri" panose="020F0502020204030204" pitchFamily="34" charset="0"/>
              </a:rPr>
              <a:t>Finalize Renewal/Transition</a:t>
            </a:r>
          </a:p>
          <a:p>
            <a:pPr marL="457200" lvl="1">
              <a:spcBef>
                <a:spcPts val="0"/>
              </a:spcBef>
            </a:pPr>
            <a:r>
              <a:rPr lang="en-US" sz="1600" dirty="0">
                <a:effectLst/>
                <a:latin typeface="Arial" panose="020B0604020202020204" pitchFamily="34" charset="0"/>
                <a:ea typeface="Calibri" panose="020F0502020204030204" pitchFamily="34" charset="0"/>
              </a:rPr>
              <a:t>ASCIP Notice of Withdrawal Deadline (9/30/26)</a:t>
            </a:r>
          </a:p>
          <a:p>
            <a:pPr marL="457200" lvl="1">
              <a:spcBef>
                <a:spcPts val="0"/>
              </a:spcBef>
            </a:pPr>
            <a:r>
              <a:rPr lang="en-US" sz="1600" dirty="0">
                <a:effectLst/>
                <a:latin typeface="Arial" panose="020B0604020202020204" pitchFamily="34" charset="0"/>
                <a:ea typeface="Calibri" panose="020F0502020204030204" pitchFamily="34" charset="0"/>
              </a:rPr>
              <a:t>Implementation of New Plans</a:t>
            </a:r>
          </a:p>
          <a:p>
            <a:pPr marL="457200" lvl="1">
              <a:spcBef>
                <a:spcPts val="0"/>
              </a:spcBef>
            </a:pPr>
            <a:r>
              <a:rPr lang="en-US" sz="1600" dirty="0">
                <a:effectLst/>
                <a:latin typeface="Arial" panose="020B0604020202020204" pitchFamily="34" charset="0"/>
                <a:ea typeface="Calibri" panose="020F0502020204030204" pitchFamily="34" charset="0"/>
              </a:rPr>
              <a:t>Preparation for Open Enrollment</a:t>
            </a:r>
          </a:p>
          <a:p>
            <a:r>
              <a:rPr lang="en-US" sz="2000" dirty="0">
                <a:effectLst/>
                <a:latin typeface="Arial" panose="020B0604020202020204" pitchFamily="34" charset="0"/>
                <a:ea typeface="Calibri" panose="020F0502020204030204" pitchFamily="34" charset="0"/>
              </a:rPr>
              <a:t>October 2026: Open Enrollment</a:t>
            </a:r>
          </a:p>
          <a:p>
            <a:r>
              <a:rPr lang="en-US" sz="2000" dirty="0">
                <a:latin typeface="Arial" panose="020B0604020202020204" pitchFamily="34" charset="0"/>
              </a:rPr>
              <a:t>December 2026: Confirm Carriers Have Received EDI File with Enrollment</a:t>
            </a:r>
            <a:endParaRPr lang="en-US" sz="2000" baseline="30000" dirty="0">
              <a:latin typeface="Arial" panose="020B0604020202020204" pitchFamily="34" charset="0"/>
            </a:endParaRPr>
          </a:p>
          <a:p>
            <a:r>
              <a:rPr lang="en-US" sz="2000" dirty="0">
                <a:latin typeface="Arial" panose="020B0604020202020204" pitchFamily="34" charset="0"/>
              </a:rPr>
              <a:t>January 2027: New Plan Year Begins</a:t>
            </a:r>
            <a:endParaRPr lang="en-US" sz="2000" baseline="30000" dirty="0">
              <a:latin typeface="Arial" panose="020B0604020202020204" pitchFamily="34" charset="0"/>
            </a:endParaRPr>
          </a:p>
          <a:p>
            <a:pPr marL="228600" lvl="1" indent="0">
              <a:spcBef>
                <a:spcPts val="0"/>
              </a:spcBef>
              <a:buNone/>
            </a:pPr>
            <a:endParaRPr lang="en-US"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234311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CEA72-6EDE-4B78-87F4-07ECDEA8C04F}"/>
              </a:ext>
            </a:extLst>
          </p:cNvPr>
          <p:cNvSpPr>
            <a:spLocks noGrp="1"/>
          </p:cNvSpPr>
          <p:nvPr>
            <p:ph type="title"/>
          </p:nvPr>
        </p:nvSpPr>
        <p:spPr>
          <a:xfrm>
            <a:off x="528637" y="3026807"/>
            <a:ext cx="11134725" cy="1371600"/>
          </a:xfrm>
        </p:spPr>
        <p:txBody>
          <a:bodyPr/>
          <a:lstStyle/>
          <a:p>
            <a:r>
              <a:rPr lang="en-US"/>
              <a:t>Questions?</a:t>
            </a:r>
          </a:p>
        </p:txBody>
      </p:sp>
    </p:spTree>
    <p:extLst>
      <p:ext uri="{BB962C8B-B14F-4D97-AF65-F5344CB8AC3E}">
        <p14:creationId xmlns:p14="http://schemas.microsoft.com/office/powerpoint/2010/main" val="31166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A02B-E141-5408-ABBE-0BF654AC8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40A97-F666-8042-B83E-E84D403C5091}"/>
              </a:ext>
            </a:extLst>
          </p:cNvPr>
          <p:cNvSpPr>
            <a:spLocks noGrp="1"/>
          </p:cNvSpPr>
          <p:nvPr>
            <p:ph type="title"/>
          </p:nvPr>
        </p:nvSpPr>
        <p:spPr>
          <a:xfrm>
            <a:off x="457200" y="2362200"/>
            <a:ext cx="11441017" cy="1371600"/>
          </a:xfrm>
        </p:spPr>
        <p:txBody>
          <a:bodyPr>
            <a:normAutofit fontScale="90000"/>
          </a:bodyPr>
          <a:lstStyle/>
          <a:p>
            <a:r>
              <a:rPr lang="en-US" dirty="0"/>
              <a:t>2027 ASCIP Renewal (illustrative)</a:t>
            </a:r>
            <a:br>
              <a:rPr lang="en-US" dirty="0"/>
            </a:br>
            <a:r>
              <a:rPr lang="en-US" sz="1800" dirty="0"/>
              <a:t> </a:t>
            </a:r>
            <a:br>
              <a:rPr lang="en-US" sz="1800" dirty="0"/>
            </a:br>
            <a:r>
              <a:rPr lang="en-US" sz="1800" dirty="0"/>
              <a:t>This an illustrative renewal based on claims through December 2025.</a:t>
            </a:r>
            <a:br>
              <a:rPr lang="en-US" sz="1800" dirty="0"/>
            </a:br>
            <a:r>
              <a:rPr lang="en-US" sz="1800" dirty="0"/>
              <a:t> </a:t>
            </a:r>
            <a:br>
              <a:rPr lang="en-US" sz="1800" dirty="0"/>
            </a:br>
            <a:r>
              <a:rPr lang="en-US" sz="1800" dirty="0"/>
              <a:t>The final 01/01/2027 renewal will be released in August, based on the most recent claims available at that time.</a:t>
            </a:r>
            <a:br>
              <a:rPr lang="en-US" sz="1800" dirty="0"/>
            </a:br>
            <a:endParaRPr lang="en-US" dirty="0"/>
          </a:p>
        </p:txBody>
      </p:sp>
    </p:spTree>
    <p:extLst>
      <p:ext uri="{BB962C8B-B14F-4D97-AF65-F5344CB8AC3E}">
        <p14:creationId xmlns:p14="http://schemas.microsoft.com/office/powerpoint/2010/main" val="2891025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190F-AADB-5F5D-B521-7EAE9FDF26FF}"/>
              </a:ext>
            </a:extLst>
          </p:cNvPr>
          <p:cNvSpPr>
            <a:spLocks noGrp="1"/>
          </p:cNvSpPr>
          <p:nvPr>
            <p:ph type="title"/>
          </p:nvPr>
        </p:nvSpPr>
        <p:spPr>
          <a:xfrm>
            <a:off x="386775" y="419100"/>
            <a:ext cx="11315699" cy="828675"/>
          </a:xfrm>
        </p:spPr>
        <p:txBody>
          <a:bodyPr>
            <a:normAutofit fontScale="90000"/>
          </a:bodyPr>
          <a:lstStyle/>
          <a:p>
            <a:r>
              <a:rPr lang="en-US" dirty="0"/>
              <a:t>2027 ASCIP Anthem Renewal – HMO &amp; PPO </a:t>
            </a:r>
            <a:r>
              <a:rPr lang="en-US" sz="2700" dirty="0">
                <a:cs typeface="Arial"/>
              </a:rPr>
              <a:t>(Actives &amp; Early Retirees)</a:t>
            </a:r>
            <a:br>
              <a:rPr lang="en-US" sz="800" dirty="0"/>
            </a:br>
            <a:br>
              <a:rPr lang="en-US" sz="800" dirty="0"/>
            </a:br>
            <a:r>
              <a:rPr lang="en-US" sz="1600" dirty="0"/>
              <a:t>*</a:t>
            </a:r>
            <a:r>
              <a:rPr lang="en-US" sz="1600" i="1" dirty="0"/>
              <a:t>This an illustrative renewal based on claims through December 2025. The final 01/01/2027 renewal will be released in August, based on the most recent claims available at that time.</a:t>
            </a:r>
            <a:br>
              <a:rPr lang="en-US" sz="1300" dirty="0"/>
            </a:br>
            <a:endParaRPr lang="en-US" sz="1300" dirty="0"/>
          </a:p>
        </p:txBody>
      </p:sp>
      <p:graphicFrame>
        <p:nvGraphicFramePr>
          <p:cNvPr id="5" name="Table 4">
            <a:extLst>
              <a:ext uri="{FF2B5EF4-FFF2-40B4-BE49-F238E27FC236}">
                <a16:creationId xmlns:a16="http://schemas.microsoft.com/office/drawing/2014/main" id="{25744AAB-2733-B3E6-1911-0284883BF72B}"/>
              </a:ext>
            </a:extLst>
          </p:cNvPr>
          <p:cNvGraphicFramePr>
            <a:graphicFrameLocks noGrp="1"/>
          </p:cNvGraphicFramePr>
          <p:nvPr>
            <p:extLst>
              <p:ext uri="{D42A27DB-BD31-4B8C-83A1-F6EECF244321}">
                <p14:modId xmlns:p14="http://schemas.microsoft.com/office/powerpoint/2010/main" val="376883722"/>
              </p:ext>
            </p:extLst>
          </p:nvPr>
        </p:nvGraphicFramePr>
        <p:xfrm>
          <a:off x="203200" y="1571555"/>
          <a:ext cx="5606474" cy="3714890"/>
        </p:xfrm>
        <a:graphic>
          <a:graphicData uri="http://schemas.openxmlformats.org/drawingml/2006/table">
            <a:tbl>
              <a:tblPr firstRow="1" bandRow="1">
                <a:tableStyleId>{5C22544A-7EE6-4342-B048-85BDC9FD1C3A}</a:tableStyleId>
              </a:tblPr>
              <a:tblGrid>
                <a:gridCol w="1459344">
                  <a:extLst>
                    <a:ext uri="{9D8B030D-6E8A-4147-A177-3AD203B41FA5}">
                      <a16:colId xmlns:a16="http://schemas.microsoft.com/office/drawing/2014/main" val="1567882406"/>
                    </a:ext>
                  </a:extLst>
                </a:gridCol>
                <a:gridCol w="565581">
                  <a:extLst>
                    <a:ext uri="{9D8B030D-6E8A-4147-A177-3AD203B41FA5}">
                      <a16:colId xmlns:a16="http://schemas.microsoft.com/office/drawing/2014/main" val="3126975706"/>
                    </a:ext>
                  </a:extLst>
                </a:gridCol>
                <a:gridCol w="1318638">
                  <a:extLst>
                    <a:ext uri="{9D8B030D-6E8A-4147-A177-3AD203B41FA5}">
                      <a16:colId xmlns:a16="http://schemas.microsoft.com/office/drawing/2014/main" val="42922373"/>
                    </a:ext>
                  </a:extLst>
                </a:gridCol>
                <a:gridCol w="2262911">
                  <a:extLst>
                    <a:ext uri="{9D8B030D-6E8A-4147-A177-3AD203B41FA5}">
                      <a16:colId xmlns:a16="http://schemas.microsoft.com/office/drawing/2014/main" val="2487395865"/>
                    </a:ext>
                  </a:extLst>
                </a:gridCol>
              </a:tblGrid>
              <a:tr h="317512">
                <a:tc rowSpan="4">
                  <a:txBody>
                    <a:bodyPr/>
                    <a:lstStyle/>
                    <a:p>
                      <a:r>
                        <a:rPr lang="en-US" sz="1400" dirty="0"/>
                        <a:t>Anthem HMO</a:t>
                      </a:r>
                    </a:p>
                    <a:p>
                      <a:pPr lvl="0">
                        <a:buNone/>
                      </a:pPr>
                      <a:endParaRPr lang="en-US" sz="1400" dirty="0"/>
                    </a:p>
                  </a:txBody>
                  <a:tcPr anchor="b"/>
                </a:tc>
                <a:tc gridSpan="2">
                  <a:txBody>
                    <a:bodyPr/>
                    <a:lstStyle/>
                    <a:p>
                      <a:pPr lvl="0" algn="ctr">
                        <a:buNone/>
                      </a:pPr>
                      <a:r>
                        <a:rPr lang="en-US" sz="1400" dirty="0"/>
                        <a:t>ASCIP</a:t>
                      </a:r>
                    </a:p>
                  </a:txBody>
                  <a:tcPr/>
                </a:tc>
                <a:tc hMerge="1">
                  <a:txBody>
                    <a:bodyPr/>
                    <a:lstStyle/>
                    <a:p>
                      <a:endParaRPr lang="en-US" sz="1200"/>
                    </a:p>
                  </a:txBody>
                  <a:tcPr/>
                </a:tc>
                <a:tc>
                  <a:txBody>
                    <a:bodyPr/>
                    <a:lstStyle/>
                    <a:p>
                      <a:pPr algn="ctr"/>
                      <a:r>
                        <a:rPr lang="en-US" sz="1400" dirty="0"/>
                        <a:t>ASCIP </a:t>
                      </a:r>
                    </a:p>
                  </a:txBody>
                  <a:tcPr/>
                </a:tc>
                <a:extLst>
                  <a:ext uri="{0D108BD9-81ED-4DB2-BD59-A6C34878D82A}">
                    <a16:rowId xmlns:a16="http://schemas.microsoft.com/office/drawing/2014/main" val="3089495587"/>
                  </a:ext>
                </a:extLst>
              </a:tr>
              <a:tr h="317512">
                <a:tc vMerge="1">
                  <a:txBody>
                    <a:bodyPr/>
                    <a:lstStyle/>
                    <a:p>
                      <a:endParaRPr lang="en-US"/>
                    </a:p>
                  </a:txBody>
                  <a:tcPr/>
                </a:tc>
                <a:tc gridSpan="2">
                  <a:txBody>
                    <a:bodyPr/>
                    <a:lstStyle/>
                    <a:p>
                      <a:pPr lvl="0" algn="ctr">
                        <a:buNone/>
                      </a:pPr>
                      <a:r>
                        <a:rPr lang="en-US" sz="1400" b="1" dirty="0"/>
                        <a:t>Anthem</a:t>
                      </a:r>
                    </a:p>
                  </a:txBody>
                  <a:tcPr/>
                </a:tc>
                <a:tc hMerge="1">
                  <a:txBody>
                    <a:bodyPr/>
                    <a:lstStyle/>
                    <a:p>
                      <a:endParaRPr lang="en-US"/>
                    </a:p>
                  </a:txBody>
                  <a:tcPr/>
                </a:tc>
                <a:tc>
                  <a:txBody>
                    <a:bodyPr/>
                    <a:lstStyle/>
                    <a:p>
                      <a:pPr lvl="0" algn="ctr">
                        <a:buNone/>
                      </a:pPr>
                      <a:r>
                        <a:rPr lang="en-US" sz="1400" b="1" dirty="0"/>
                        <a:t>Anthem</a:t>
                      </a:r>
                    </a:p>
                  </a:txBody>
                  <a:tcPr/>
                </a:tc>
                <a:extLst>
                  <a:ext uri="{0D108BD9-81ED-4DB2-BD59-A6C34878D82A}">
                    <a16:rowId xmlns:a16="http://schemas.microsoft.com/office/drawing/2014/main" val="3561374162"/>
                  </a:ext>
                </a:extLst>
              </a:tr>
              <a:tr h="317512">
                <a:tc vMerge="1">
                  <a:txBody>
                    <a:bodyPr/>
                    <a:lstStyle/>
                    <a:p>
                      <a:endParaRPr lang="en-US"/>
                    </a:p>
                  </a:txBody>
                  <a:tcPr/>
                </a:tc>
                <a:tc gridSpan="2">
                  <a:txBody>
                    <a:bodyPr/>
                    <a:lstStyle/>
                    <a:p>
                      <a:pPr lvl="0" algn="ctr">
                        <a:buNone/>
                      </a:pPr>
                      <a:r>
                        <a:rPr lang="en-US" sz="1400" b="1" dirty="0"/>
                        <a:t>HMO</a:t>
                      </a:r>
                    </a:p>
                  </a:txBody>
                  <a:tcPr/>
                </a:tc>
                <a:tc hMerge="1">
                  <a:txBody>
                    <a:bodyPr/>
                    <a:lstStyle/>
                    <a:p>
                      <a:endParaRPr lang="en-US"/>
                    </a:p>
                  </a:txBody>
                  <a:tcPr/>
                </a:tc>
                <a:tc>
                  <a:txBody>
                    <a:bodyPr/>
                    <a:lstStyle/>
                    <a:p>
                      <a:pPr lvl="0" algn="ctr">
                        <a:buNone/>
                      </a:pPr>
                      <a:r>
                        <a:rPr lang="en-US" sz="1400" b="1" dirty="0"/>
                        <a:t>HMO</a:t>
                      </a:r>
                    </a:p>
                  </a:txBody>
                  <a:tcPr/>
                </a:tc>
                <a:extLst>
                  <a:ext uri="{0D108BD9-81ED-4DB2-BD59-A6C34878D82A}">
                    <a16:rowId xmlns:a16="http://schemas.microsoft.com/office/drawing/2014/main" val="2133406498"/>
                  </a:ext>
                </a:extLst>
              </a:tr>
              <a:tr h="317512">
                <a:tc vMerge="1">
                  <a:txBody>
                    <a:bodyPr/>
                    <a:lstStyle/>
                    <a:p>
                      <a:endParaRPr lang="en-US"/>
                    </a:p>
                  </a:txBody>
                  <a:tcPr>
                    <a:solidFill>
                      <a:srgbClr val="632340"/>
                    </a:solidFill>
                  </a:tcPr>
                </a:tc>
                <a:tc gridSpan="2">
                  <a:txBody>
                    <a:bodyPr/>
                    <a:lstStyle/>
                    <a:p>
                      <a:pPr lvl="0" algn="ctr">
                        <a:buNone/>
                      </a:pPr>
                      <a:r>
                        <a:rPr lang="en-US" sz="1400" dirty="0">
                          <a:solidFill>
                            <a:schemeClr val="bg1"/>
                          </a:solidFill>
                        </a:rPr>
                        <a:t>2026 Current</a:t>
                      </a:r>
                      <a:endParaRPr lang="en-US" sz="1400" dirty="0"/>
                    </a:p>
                  </a:txBody>
                  <a:tcPr>
                    <a:solidFill>
                      <a:srgbClr val="632340"/>
                    </a:solidFill>
                  </a:tcPr>
                </a:tc>
                <a:tc hMerge="1">
                  <a:txBody>
                    <a:bodyPr/>
                    <a:lstStyle/>
                    <a:p>
                      <a:endParaRPr lang="en-US" sz="1200">
                        <a:solidFill>
                          <a:schemeClr val="bg1"/>
                        </a:solidFill>
                      </a:endParaRPr>
                    </a:p>
                  </a:txBody>
                  <a:tcPr>
                    <a:solidFill>
                      <a:srgbClr val="632340"/>
                    </a:solidFill>
                  </a:tcPr>
                </a:tc>
                <a:tc>
                  <a:txBody>
                    <a:bodyPr/>
                    <a:lstStyle/>
                    <a:p>
                      <a:pPr marL="0" lvl="0" indent="0" algn="ctr">
                        <a:buNone/>
                      </a:pPr>
                      <a:r>
                        <a:rPr lang="en-US" sz="1400" dirty="0">
                          <a:solidFill>
                            <a:schemeClr val="bg1"/>
                          </a:solidFill>
                        </a:rPr>
                        <a:t>2027 Renewal</a:t>
                      </a:r>
                      <a:endParaRPr lang="en-US" sz="1400" dirty="0"/>
                    </a:p>
                  </a:txBody>
                  <a:tcPr>
                    <a:solidFill>
                      <a:srgbClr val="632340"/>
                    </a:solidFill>
                  </a:tcPr>
                </a:tc>
                <a:extLst>
                  <a:ext uri="{0D108BD9-81ED-4DB2-BD59-A6C34878D82A}">
                    <a16:rowId xmlns:a16="http://schemas.microsoft.com/office/drawing/2014/main" val="522536871"/>
                  </a:ext>
                </a:extLst>
              </a:tr>
              <a:tr h="317512">
                <a:tc>
                  <a:txBody>
                    <a:bodyPr/>
                    <a:lstStyle/>
                    <a:p>
                      <a:r>
                        <a:rPr lang="en-US" sz="1400" dirty="0"/>
                        <a:t>EE Only</a:t>
                      </a:r>
                    </a:p>
                  </a:txBody>
                  <a:tcPr/>
                </a:tc>
                <a:tc>
                  <a:txBody>
                    <a:bodyPr/>
                    <a:lstStyle/>
                    <a:p>
                      <a:pPr lvl="0" algn="r">
                        <a:buNone/>
                      </a:pPr>
                      <a:r>
                        <a:rPr lang="en-US" sz="1400" dirty="0"/>
                        <a:t>113</a:t>
                      </a:r>
                    </a:p>
                  </a:txBody>
                  <a:tcPr/>
                </a:tc>
                <a:tc>
                  <a:txBody>
                    <a:bodyPr/>
                    <a:lstStyle/>
                    <a:p>
                      <a:pPr algn="r"/>
                      <a:r>
                        <a:rPr lang="en-US" sz="1400" dirty="0"/>
                        <a:t>$940.96</a:t>
                      </a:r>
                    </a:p>
                  </a:txBody>
                  <a:tcPr/>
                </a:tc>
                <a:tc>
                  <a:txBody>
                    <a:bodyPr/>
                    <a:lstStyle/>
                    <a:p>
                      <a:pPr algn="r"/>
                      <a:r>
                        <a:rPr lang="en-US" sz="1400" dirty="0"/>
                        <a:t>$1,082.10</a:t>
                      </a:r>
                    </a:p>
                  </a:txBody>
                  <a:tcPr/>
                </a:tc>
                <a:extLst>
                  <a:ext uri="{0D108BD9-81ED-4DB2-BD59-A6C34878D82A}">
                    <a16:rowId xmlns:a16="http://schemas.microsoft.com/office/drawing/2014/main" val="1143344962"/>
                  </a:ext>
                </a:extLst>
              </a:tr>
              <a:tr h="317512">
                <a:tc>
                  <a:txBody>
                    <a:bodyPr/>
                    <a:lstStyle/>
                    <a:p>
                      <a:r>
                        <a:rPr lang="en-US" sz="1400" dirty="0"/>
                        <a:t>EE + 1</a:t>
                      </a:r>
                    </a:p>
                  </a:txBody>
                  <a:tcPr/>
                </a:tc>
                <a:tc>
                  <a:txBody>
                    <a:bodyPr/>
                    <a:lstStyle/>
                    <a:p>
                      <a:pPr lvl="0" algn="r">
                        <a:buNone/>
                      </a:pPr>
                      <a:r>
                        <a:rPr lang="en-US" sz="1400" dirty="0"/>
                        <a:t>110</a:t>
                      </a:r>
                    </a:p>
                  </a:txBody>
                  <a:tcPr/>
                </a:tc>
                <a:tc>
                  <a:txBody>
                    <a:bodyPr/>
                    <a:lstStyle/>
                    <a:p>
                      <a:pPr algn="r"/>
                      <a:r>
                        <a:rPr lang="en-US" sz="1400" dirty="0"/>
                        <a:t>$1,974.18</a:t>
                      </a:r>
                    </a:p>
                  </a:txBody>
                  <a:tcPr/>
                </a:tc>
                <a:tc>
                  <a:txBody>
                    <a:bodyPr/>
                    <a:lstStyle/>
                    <a:p>
                      <a:pPr algn="r"/>
                      <a:r>
                        <a:rPr lang="en-US" sz="1400" dirty="0"/>
                        <a:t>$2,270.31</a:t>
                      </a:r>
                    </a:p>
                  </a:txBody>
                  <a:tcPr/>
                </a:tc>
                <a:extLst>
                  <a:ext uri="{0D108BD9-81ED-4DB2-BD59-A6C34878D82A}">
                    <a16:rowId xmlns:a16="http://schemas.microsoft.com/office/drawing/2014/main" val="3583097088"/>
                  </a:ext>
                </a:extLst>
              </a:tr>
              <a:tr h="317512">
                <a:tc>
                  <a:txBody>
                    <a:bodyPr/>
                    <a:lstStyle/>
                    <a:p>
                      <a:r>
                        <a:rPr lang="en-US" sz="1400" dirty="0"/>
                        <a:t>EE + Family</a:t>
                      </a:r>
                    </a:p>
                  </a:txBody>
                  <a:tcPr/>
                </a:tc>
                <a:tc>
                  <a:txBody>
                    <a:bodyPr/>
                    <a:lstStyle/>
                    <a:p>
                      <a:pPr lvl="0" algn="r">
                        <a:buNone/>
                      </a:pPr>
                      <a:r>
                        <a:rPr lang="en-US" sz="1400" dirty="0"/>
                        <a:t>275</a:t>
                      </a:r>
                    </a:p>
                  </a:txBody>
                  <a:tcPr/>
                </a:tc>
                <a:tc>
                  <a:txBody>
                    <a:bodyPr/>
                    <a:lstStyle/>
                    <a:p>
                      <a:pPr algn="r"/>
                      <a:r>
                        <a:rPr lang="en-US" sz="1400" dirty="0"/>
                        <a:t>$2,820.87</a:t>
                      </a:r>
                    </a:p>
                  </a:txBody>
                  <a:tcPr/>
                </a:tc>
                <a:tc>
                  <a:txBody>
                    <a:bodyPr/>
                    <a:lstStyle/>
                    <a:p>
                      <a:pPr algn="r"/>
                      <a:r>
                        <a:rPr lang="en-US" sz="1400" dirty="0"/>
                        <a:t>$3,244.00</a:t>
                      </a:r>
                    </a:p>
                  </a:txBody>
                  <a:tcPr/>
                </a:tc>
                <a:extLst>
                  <a:ext uri="{0D108BD9-81ED-4DB2-BD59-A6C34878D82A}">
                    <a16:rowId xmlns:a16="http://schemas.microsoft.com/office/drawing/2014/main" val="4009572683"/>
                  </a:ext>
                </a:extLst>
              </a:tr>
              <a:tr h="539770">
                <a:tc>
                  <a:txBody>
                    <a:bodyPr/>
                    <a:lstStyle/>
                    <a:p>
                      <a:r>
                        <a:rPr lang="en-US" sz="1400" dirty="0"/>
                        <a:t>Monthly Premium</a:t>
                      </a:r>
                    </a:p>
                  </a:txBody>
                  <a:tcPr/>
                </a:tc>
                <a:tc gridSpan="2">
                  <a:txBody>
                    <a:bodyPr/>
                    <a:lstStyle/>
                    <a:p>
                      <a:pPr lvl="0" algn="r">
                        <a:buNone/>
                      </a:pPr>
                      <a:r>
                        <a:rPr lang="en-US" sz="1400" dirty="0"/>
                        <a:t>$1,099,227.53</a:t>
                      </a:r>
                    </a:p>
                  </a:txBody>
                  <a:tcPr/>
                </a:tc>
                <a:tc hMerge="1">
                  <a:txBody>
                    <a:bodyPr/>
                    <a:lstStyle/>
                    <a:p>
                      <a:endParaRPr lang="en-US"/>
                    </a:p>
                  </a:txBody>
                  <a:tcPr/>
                </a:tc>
                <a:tc>
                  <a:txBody>
                    <a:bodyPr/>
                    <a:lstStyle/>
                    <a:p>
                      <a:pPr algn="r"/>
                      <a:r>
                        <a:rPr lang="en-US" sz="1400" dirty="0"/>
                        <a:t>$1,264,111.40</a:t>
                      </a:r>
                    </a:p>
                  </a:txBody>
                  <a:tcPr/>
                </a:tc>
                <a:extLst>
                  <a:ext uri="{0D108BD9-81ED-4DB2-BD59-A6C34878D82A}">
                    <a16:rowId xmlns:a16="http://schemas.microsoft.com/office/drawing/2014/main" val="173994195"/>
                  </a:ext>
                </a:extLst>
              </a:tr>
              <a:tr h="317512">
                <a:tc>
                  <a:txBody>
                    <a:bodyPr/>
                    <a:lstStyle/>
                    <a:p>
                      <a:r>
                        <a:rPr lang="en-US" sz="1400" dirty="0"/>
                        <a:t>Annual Premium</a:t>
                      </a:r>
                    </a:p>
                  </a:txBody>
                  <a:tcPr/>
                </a:tc>
                <a:tc gridSpan="2">
                  <a:txBody>
                    <a:bodyPr/>
                    <a:lstStyle/>
                    <a:p>
                      <a:pPr lvl="0" algn="r">
                        <a:buNone/>
                      </a:pPr>
                      <a:r>
                        <a:rPr lang="en-US" sz="1400" dirty="0"/>
                        <a:t>$13,190,730.36</a:t>
                      </a:r>
                    </a:p>
                  </a:txBody>
                  <a:tcPr/>
                </a:tc>
                <a:tc hMerge="1">
                  <a:txBody>
                    <a:bodyPr/>
                    <a:lstStyle/>
                    <a:p>
                      <a:endParaRPr lang="en-US"/>
                    </a:p>
                  </a:txBody>
                  <a:tcPr/>
                </a:tc>
                <a:tc>
                  <a:txBody>
                    <a:bodyPr/>
                    <a:lstStyle/>
                    <a:p>
                      <a:pPr algn="r"/>
                      <a:r>
                        <a:rPr lang="en-US" sz="1400" dirty="0"/>
                        <a:t>$15,169,336.80</a:t>
                      </a:r>
                    </a:p>
                  </a:txBody>
                  <a:tcPr/>
                </a:tc>
                <a:extLst>
                  <a:ext uri="{0D108BD9-81ED-4DB2-BD59-A6C34878D82A}">
                    <a16:rowId xmlns:a16="http://schemas.microsoft.com/office/drawing/2014/main" val="3743501050"/>
                  </a:ext>
                </a:extLst>
              </a:tr>
              <a:tr h="317512">
                <a:tc gridSpan="3">
                  <a:txBody>
                    <a:bodyPr/>
                    <a:lstStyle/>
                    <a:p>
                      <a:r>
                        <a:rPr lang="en-US" sz="1400" dirty="0"/>
                        <a:t>% Change Over Current</a:t>
                      </a:r>
                    </a:p>
                  </a:txBody>
                  <a:tcPr/>
                </a:tc>
                <a:tc hMerge="1">
                  <a:txBody>
                    <a:bodyPr/>
                    <a:lstStyle/>
                    <a:p>
                      <a:pPr lvl="0" algn="r">
                        <a:buNone/>
                      </a:pPr>
                      <a:endParaRPr lang="en-US" sz="1400" dirty="0"/>
                    </a:p>
                  </a:txBody>
                  <a:tcPr/>
                </a:tc>
                <a:tc hMerge="1">
                  <a:txBody>
                    <a:bodyPr/>
                    <a:lstStyle/>
                    <a:p>
                      <a:endParaRPr lang="en-US"/>
                    </a:p>
                  </a:txBody>
                  <a:tcPr/>
                </a:tc>
                <a:tc>
                  <a:txBody>
                    <a:bodyPr/>
                    <a:lstStyle/>
                    <a:p>
                      <a:pPr algn="r"/>
                      <a:r>
                        <a:rPr lang="en-US" sz="1400" dirty="0"/>
                        <a:t>+15.00%</a:t>
                      </a:r>
                    </a:p>
                  </a:txBody>
                  <a:tcPr/>
                </a:tc>
                <a:extLst>
                  <a:ext uri="{0D108BD9-81ED-4DB2-BD59-A6C34878D82A}">
                    <a16:rowId xmlns:a16="http://schemas.microsoft.com/office/drawing/2014/main" val="684146058"/>
                  </a:ext>
                </a:extLst>
              </a:tr>
              <a:tr h="317512">
                <a:tc gridSpan="3">
                  <a:txBody>
                    <a:bodyPr/>
                    <a:lstStyle/>
                    <a:p>
                      <a:r>
                        <a:rPr lang="en-US" sz="1400" b="1" dirty="0"/>
                        <a:t>$ Change Over Current</a:t>
                      </a:r>
                    </a:p>
                  </a:txBody>
                  <a:tcPr/>
                </a:tc>
                <a:tc hMerge="1">
                  <a:txBody>
                    <a:bodyPr/>
                    <a:lstStyle/>
                    <a:p>
                      <a:pPr lvl="0" algn="r">
                        <a:buNone/>
                      </a:pPr>
                      <a:endParaRPr lang="en-US" sz="1400" b="1" dirty="0">
                        <a:highlight>
                          <a:srgbClr val="FFFF00"/>
                        </a:highlight>
                      </a:endParaRPr>
                    </a:p>
                  </a:txBody>
                  <a:tcPr/>
                </a:tc>
                <a:tc hMerge="1">
                  <a:txBody>
                    <a:bodyPr/>
                    <a:lstStyle/>
                    <a:p>
                      <a:endParaRPr lang="en-US"/>
                    </a:p>
                  </a:txBody>
                  <a:tcPr/>
                </a:tc>
                <a:tc>
                  <a:txBody>
                    <a:bodyPr/>
                    <a:lstStyle/>
                    <a:p>
                      <a:pPr algn="r"/>
                      <a:r>
                        <a:rPr lang="en-US" sz="1400" b="1" dirty="0"/>
                        <a:t>+$1,978,606.44</a:t>
                      </a:r>
                    </a:p>
                  </a:txBody>
                  <a:tcPr/>
                </a:tc>
                <a:extLst>
                  <a:ext uri="{0D108BD9-81ED-4DB2-BD59-A6C34878D82A}">
                    <a16:rowId xmlns:a16="http://schemas.microsoft.com/office/drawing/2014/main" val="3907901989"/>
                  </a:ext>
                </a:extLst>
              </a:tr>
            </a:tbl>
          </a:graphicData>
        </a:graphic>
      </p:graphicFrame>
      <p:graphicFrame>
        <p:nvGraphicFramePr>
          <p:cNvPr id="4" name="Table 3">
            <a:extLst>
              <a:ext uri="{FF2B5EF4-FFF2-40B4-BE49-F238E27FC236}">
                <a16:creationId xmlns:a16="http://schemas.microsoft.com/office/drawing/2014/main" id="{427E5FC2-383C-2E2F-CF0D-539AF857DC50}"/>
              </a:ext>
            </a:extLst>
          </p:cNvPr>
          <p:cNvGraphicFramePr>
            <a:graphicFrameLocks noGrp="1"/>
          </p:cNvGraphicFramePr>
          <p:nvPr>
            <p:extLst>
              <p:ext uri="{D42A27DB-BD31-4B8C-83A1-F6EECF244321}">
                <p14:modId xmlns:p14="http://schemas.microsoft.com/office/powerpoint/2010/main" val="1501705366"/>
              </p:ext>
            </p:extLst>
          </p:nvPr>
        </p:nvGraphicFramePr>
        <p:xfrm>
          <a:off x="6115048" y="1571555"/>
          <a:ext cx="5587426" cy="3793036"/>
        </p:xfrm>
        <a:graphic>
          <a:graphicData uri="http://schemas.openxmlformats.org/drawingml/2006/table">
            <a:tbl>
              <a:tblPr firstRow="1" bandRow="1">
                <a:tableStyleId>{5C22544A-7EE6-4342-B048-85BDC9FD1C3A}</a:tableStyleId>
              </a:tblPr>
              <a:tblGrid>
                <a:gridCol w="1421825">
                  <a:extLst>
                    <a:ext uri="{9D8B030D-6E8A-4147-A177-3AD203B41FA5}">
                      <a16:colId xmlns:a16="http://schemas.microsoft.com/office/drawing/2014/main" val="1157407909"/>
                    </a:ext>
                  </a:extLst>
                </a:gridCol>
                <a:gridCol w="596243">
                  <a:extLst>
                    <a:ext uri="{9D8B030D-6E8A-4147-A177-3AD203B41FA5}">
                      <a16:colId xmlns:a16="http://schemas.microsoft.com/office/drawing/2014/main" val="3057941750"/>
                    </a:ext>
                  </a:extLst>
                </a:gridCol>
                <a:gridCol w="1297211">
                  <a:extLst>
                    <a:ext uri="{9D8B030D-6E8A-4147-A177-3AD203B41FA5}">
                      <a16:colId xmlns:a16="http://schemas.microsoft.com/office/drawing/2014/main" val="2245539387"/>
                    </a:ext>
                  </a:extLst>
                </a:gridCol>
                <a:gridCol w="2272147">
                  <a:extLst>
                    <a:ext uri="{9D8B030D-6E8A-4147-A177-3AD203B41FA5}">
                      <a16:colId xmlns:a16="http://schemas.microsoft.com/office/drawing/2014/main" val="4066476517"/>
                    </a:ext>
                  </a:extLst>
                </a:gridCol>
              </a:tblGrid>
              <a:tr h="292371">
                <a:tc rowSpan="4">
                  <a:txBody>
                    <a:bodyPr/>
                    <a:lstStyle/>
                    <a:p>
                      <a:r>
                        <a:rPr lang="en-US" sz="1400" dirty="0"/>
                        <a:t>Anthem PPO</a:t>
                      </a:r>
                    </a:p>
                    <a:p>
                      <a:pPr lvl="0">
                        <a:buNone/>
                      </a:pPr>
                      <a:endParaRPr lang="en-US" sz="1400" dirty="0"/>
                    </a:p>
                  </a:txBody>
                  <a:tcPr anchor="b"/>
                </a:tc>
                <a:tc gridSpan="2">
                  <a:txBody>
                    <a:bodyPr/>
                    <a:lstStyle/>
                    <a:p>
                      <a:pPr lvl="0" algn="ctr">
                        <a:buNone/>
                      </a:pPr>
                      <a:r>
                        <a:rPr lang="en-US" sz="1400" dirty="0"/>
                        <a:t>ASCIP</a:t>
                      </a:r>
                    </a:p>
                  </a:txBody>
                  <a:tcPr/>
                </a:tc>
                <a:tc hMerge="1">
                  <a:txBody>
                    <a:bodyPr/>
                    <a:lstStyle/>
                    <a:p>
                      <a:endParaRPr lang="en-US" sz="1200"/>
                    </a:p>
                  </a:txBody>
                  <a:tcPr/>
                </a:tc>
                <a:tc>
                  <a:txBody>
                    <a:bodyPr/>
                    <a:lstStyle/>
                    <a:p>
                      <a:pPr algn="ctr"/>
                      <a:r>
                        <a:rPr lang="en-US" sz="1400" dirty="0"/>
                        <a:t>ASCIP </a:t>
                      </a:r>
                    </a:p>
                  </a:txBody>
                  <a:tcPr/>
                </a:tc>
                <a:extLst>
                  <a:ext uri="{0D108BD9-81ED-4DB2-BD59-A6C34878D82A}">
                    <a16:rowId xmlns:a16="http://schemas.microsoft.com/office/drawing/2014/main" val="886893241"/>
                  </a:ext>
                </a:extLst>
              </a:tr>
              <a:tr h="292371">
                <a:tc vMerge="1">
                  <a:txBody>
                    <a:bodyPr/>
                    <a:lstStyle/>
                    <a:p>
                      <a:endParaRPr lang="en-US"/>
                    </a:p>
                  </a:txBody>
                  <a:tcPr/>
                </a:tc>
                <a:tc gridSpan="2">
                  <a:txBody>
                    <a:bodyPr/>
                    <a:lstStyle/>
                    <a:p>
                      <a:pPr lvl="0" algn="ctr">
                        <a:buNone/>
                      </a:pPr>
                      <a:r>
                        <a:rPr lang="en-US" sz="1400" b="1" dirty="0"/>
                        <a:t>Anthem</a:t>
                      </a:r>
                    </a:p>
                  </a:txBody>
                  <a:tcPr/>
                </a:tc>
                <a:tc hMerge="1">
                  <a:txBody>
                    <a:bodyPr/>
                    <a:lstStyle/>
                    <a:p>
                      <a:endParaRPr lang="en-US"/>
                    </a:p>
                  </a:txBody>
                  <a:tcPr/>
                </a:tc>
                <a:tc>
                  <a:txBody>
                    <a:bodyPr/>
                    <a:lstStyle/>
                    <a:p>
                      <a:pPr lvl="0" algn="ctr">
                        <a:buNone/>
                      </a:pPr>
                      <a:r>
                        <a:rPr lang="en-US" sz="1400" b="1" dirty="0"/>
                        <a:t>Anthem</a:t>
                      </a:r>
                    </a:p>
                  </a:txBody>
                  <a:tcPr/>
                </a:tc>
                <a:extLst>
                  <a:ext uri="{0D108BD9-81ED-4DB2-BD59-A6C34878D82A}">
                    <a16:rowId xmlns:a16="http://schemas.microsoft.com/office/drawing/2014/main" val="395321911"/>
                  </a:ext>
                </a:extLst>
              </a:tr>
              <a:tr h="292371">
                <a:tc vMerge="1">
                  <a:txBody>
                    <a:bodyPr/>
                    <a:lstStyle/>
                    <a:p>
                      <a:endParaRPr lang="en-US"/>
                    </a:p>
                  </a:txBody>
                  <a:tcPr/>
                </a:tc>
                <a:tc gridSpan="2">
                  <a:txBody>
                    <a:bodyPr/>
                    <a:lstStyle/>
                    <a:p>
                      <a:pPr lvl="0" algn="ctr">
                        <a:buNone/>
                      </a:pPr>
                      <a:r>
                        <a:rPr lang="en-US" sz="1400" b="1" dirty="0"/>
                        <a:t>PPO</a:t>
                      </a:r>
                    </a:p>
                  </a:txBody>
                  <a:tcPr/>
                </a:tc>
                <a:tc hMerge="1">
                  <a:txBody>
                    <a:bodyPr/>
                    <a:lstStyle/>
                    <a:p>
                      <a:endParaRPr lang="en-US"/>
                    </a:p>
                  </a:txBody>
                  <a:tcPr/>
                </a:tc>
                <a:tc>
                  <a:txBody>
                    <a:bodyPr/>
                    <a:lstStyle/>
                    <a:p>
                      <a:pPr lvl="0" algn="ctr">
                        <a:buNone/>
                      </a:pPr>
                      <a:r>
                        <a:rPr lang="en-US" sz="1400" b="1" dirty="0"/>
                        <a:t>PPO</a:t>
                      </a:r>
                    </a:p>
                  </a:txBody>
                  <a:tcPr/>
                </a:tc>
                <a:extLst>
                  <a:ext uri="{0D108BD9-81ED-4DB2-BD59-A6C34878D82A}">
                    <a16:rowId xmlns:a16="http://schemas.microsoft.com/office/drawing/2014/main" val="4216824523"/>
                  </a:ext>
                </a:extLst>
              </a:tr>
              <a:tr h="292371">
                <a:tc vMerge="1">
                  <a:txBody>
                    <a:bodyPr/>
                    <a:lstStyle/>
                    <a:p>
                      <a:endParaRPr lang="en-US"/>
                    </a:p>
                  </a:txBody>
                  <a:tcPr>
                    <a:solidFill>
                      <a:srgbClr val="632340"/>
                    </a:solidFill>
                  </a:tcPr>
                </a:tc>
                <a:tc gridSpan="2">
                  <a:txBody>
                    <a:bodyPr/>
                    <a:lstStyle/>
                    <a:p>
                      <a:pPr lvl="0" algn="ctr">
                        <a:buNone/>
                      </a:pPr>
                      <a:r>
                        <a:rPr lang="en-US" sz="1400" dirty="0">
                          <a:solidFill>
                            <a:schemeClr val="bg1"/>
                          </a:solidFill>
                        </a:rPr>
                        <a:t>2026 Current</a:t>
                      </a:r>
                      <a:endParaRPr lang="en-US" sz="1400" dirty="0"/>
                    </a:p>
                  </a:txBody>
                  <a:tcPr>
                    <a:solidFill>
                      <a:srgbClr val="632340"/>
                    </a:solidFill>
                  </a:tcPr>
                </a:tc>
                <a:tc hMerge="1">
                  <a:txBody>
                    <a:bodyPr/>
                    <a:lstStyle/>
                    <a:p>
                      <a:endParaRPr lang="en-US" sz="1200">
                        <a:solidFill>
                          <a:schemeClr val="bg1"/>
                        </a:solidFill>
                      </a:endParaRPr>
                    </a:p>
                  </a:txBody>
                  <a:tcPr>
                    <a:solidFill>
                      <a:srgbClr val="632340"/>
                    </a:solidFill>
                  </a:tcPr>
                </a:tc>
                <a:tc>
                  <a:txBody>
                    <a:bodyPr/>
                    <a:lstStyle/>
                    <a:p>
                      <a:pPr lvl="0" algn="ctr">
                        <a:buNone/>
                      </a:pPr>
                      <a:r>
                        <a:rPr lang="en-US" sz="1400" dirty="0">
                          <a:solidFill>
                            <a:schemeClr val="bg1"/>
                          </a:solidFill>
                        </a:rPr>
                        <a:t>2027 Renewal</a:t>
                      </a:r>
                      <a:endParaRPr lang="en-US" sz="1400" dirty="0"/>
                    </a:p>
                  </a:txBody>
                  <a:tcPr>
                    <a:solidFill>
                      <a:srgbClr val="632340"/>
                    </a:solidFill>
                  </a:tcPr>
                </a:tc>
                <a:extLst>
                  <a:ext uri="{0D108BD9-81ED-4DB2-BD59-A6C34878D82A}">
                    <a16:rowId xmlns:a16="http://schemas.microsoft.com/office/drawing/2014/main" val="4141240342"/>
                  </a:ext>
                </a:extLst>
              </a:tr>
              <a:tr h="292371">
                <a:tc>
                  <a:txBody>
                    <a:bodyPr/>
                    <a:lstStyle/>
                    <a:p>
                      <a:r>
                        <a:rPr lang="en-US" sz="1400" dirty="0"/>
                        <a:t>EE Only</a:t>
                      </a:r>
                    </a:p>
                  </a:txBody>
                  <a:tcPr/>
                </a:tc>
                <a:tc>
                  <a:txBody>
                    <a:bodyPr/>
                    <a:lstStyle/>
                    <a:p>
                      <a:pPr lvl="0" algn="r">
                        <a:buNone/>
                      </a:pPr>
                      <a:r>
                        <a:rPr lang="en-US" sz="1400" dirty="0"/>
                        <a:t>154</a:t>
                      </a:r>
                    </a:p>
                  </a:txBody>
                  <a:tcPr/>
                </a:tc>
                <a:tc>
                  <a:txBody>
                    <a:bodyPr/>
                    <a:lstStyle/>
                    <a:p>
                      <a:pPr algn="r"/>
                      <a:r>
                        <a:rPr lang="en-US" sz="1400" dirty="0"/>
                        <a:t>$1,369.09</a:t>
                      </a:r>
                    </a:p>
                  </a:txBody>
                  <a:tcPr/>
                </a:tc>
                <a:tc>
                  <a:txBody>
                    <a:bodyPr/>
                    <a:lstStyle/>
                    <a:p>
                      <a:pPr algn="r"/>
                      <a:r>
                        <a:rPr lang="en-US" sz="1400" dirty="0"/>
                        <a:t>$1,574.45</a:t>
                      </a:r>
                    </a:p>
                  </a:txBody>
                  <a:tcPr/>
                </a:tc>
                <a:extLst>
                  <a:ext uri="{0D108BD9-81ED-4DB2-BD59-A6C34878D82A}">
                    <a16:rowId xmlns:a16="http://schemas.microsoft.com/office/drawing/2014/main" val="1297464662"/>
                  </a:ext>
                </a:extLst>
              </a:tr>
              <a:tr h="352524">
                <a:tc>
                  <a:txBody>
                    <a:bodyPr/>
                    <a:lstStyle/>
                    <a:p>
                      <a:r>
                        <a:rPr lang="en-US" sz="1400" dirty="0"/>
                        <a:t>EE + 1</a:t>
                      </a:r>
                    </a:p>
                  </a:txBody>
                  <a:tcPr/>
                </a:tc>
                <a:tc>
                  <a:txBody>
                    <a:bodyPr/>
                    <a:lstStyle/>
                    <a:p>
                      <a:pPr lvl="0" algn="r">
                        <a:buNone/>
                      </a:pPr>
                      <a:r>
                        <a:rPr lang="en-US" sz="1400" dirty="0"/>
                        <a:t>168</a:t>
                      </a:r>
                    </a:p>
                  </a:txBody>
                  <a:tcPr/>
                </a:tc>
                <a:tc>
                  <a:txBody>
                    <a:bodyPr/>
                    <a:lstStyle/>
                    <a:p>
                      <a:pPr algn="r"/>
                      <a:r>
                        <a:rPr lang="en-US" sz="1400" dirty="0"/>
                        <a:t>$2,859.64</a:t>
                      </a:r>
                    </a:p>
                  </a:txBody>
                  <a:tcPr/>
                </a:tc>
                <a:tc>
                  <a:txBody>
                    <a:bodyPr/>
                    <a:lstStyle/>
                    <a:p>
                      <a:pPr algn="r"/>
                      <a:r>
                        <a:rPr lang="en-US" sz="1400" dirty="0"/>
                        <a:t>$3,288.59</a:t>
                      </a:r>
                    </a:p>
                  </a:txBody>
                  <a:tcPr/>
                </a:tc>
                <a:extLst>
                  <a:ext uri="{0D108BD9-81ED-4DB2-BD59-A6C34878D82A}">
                    <a16:rowId xmlns:a16="http://schemas.microsoft.com/office/drawing/2014/main" val="45913759"/>
                  </a:ext>
                </a:extLst>
              </a:tr>
              <a:tr h="301230">
                <a:tc>
                  <a:txBody>
                    <a:bodyPr/>
                    <a:lstStyle/>
                    <a:p>
                      <a:r>
                        <a:rPr lang="en-US" sz="1400" dirty="0"/>
                        <a:t>EE + Family</a:t>
                      </a:r>
                    </a:p>
                  </a:txBody>
                  <a:tcPr/>
                </a:tc>
                <a:tc>
                  <a:txBody>
                    <a:bodyPr/>
                    <a:lstStyle/>
                    <a:p>
                      <a:pPr lvl="0" algn="r">
                        <a:buNone/>
                      </a:pPr>
                      <a:r>
                        <a:rPr lang="en-US" sz="1400" dirty="0"/>
                        <a:t>80</a:t>
                      </a:r>
                    </a:p>
                  </a:txBody>
                  <a:tcPr/>
                </a:tc>
                <a:tc>
                  <a:txBody>
                    <a:bodyPr/>
                    <a:lstStyle/>
                    <a:p>
                      <a:pPr algn="r"/>
                      <a:r>
                        <a:rPr lang="en-US" sz="1400" dirty="0"/>
                        <a:t>$4,107.55</a:t>
                      </a:r>
                    </a:p>
                  </a:txBody>
                  <a:tcPr/>
                </a:tc>
                <a:tc>
                  <a:txBody>
                    <a:bodyPr/>
                    <a:lstStyle/>
                    <a:p>
                      <a:pPr algn="r"/>
                      <a:r>
                        <a:rPr lang="en-US" sz="1400" dirty="0"/>
                        <a:t>$4,723.68</a:t>
                      </a:r>
                    </a:p>
                  </a:txBody>
                  <a:tcPr/>
                </a:tc>
                <a:extLst>
                  <a:ext uri="{0D108BD9-81ED-4DB2-BD59-A6C34878D82A}">
                    <a16:rowId xmlns:a16="http://schemas.microsoft.com/office/drawing/2014/main" val="2005521473"/>
                  </a:ext>
                </a:extLst>
              </a:tr>
              <a:tr h="531583">
                <a:tc>
                  <a:txBody>
                    <a:bodyPr/>
                    <a:lstStyle/>
                    <a:p>
                      <a:r>
                        <a:rPr lang="en-US" sz="1400" dirty="0"/>
                        <a:t>Monthly Premium</a:t>
                      </a:r>
                    </a:p>
                  </a:txBody>
                  <a:tcPr/>
                </a:tc>
                <a:tc gridSpan="2">
                  <a:txBody>
                    <a:bodyPr/>
                    <a:lstStyle/>
                    <a:p>
                      <a:pPr lvl="0" algn="r">
                        <a:buNone/>
                      </a:pPr>
                      <a:r>
                        <a:rPr lang="en-US" sz="1400" dirty="0"/>
                        <a:t>$1,019,863.38</a:t>
                      </a:r>
                    </a:p>
                  </a:txBody>
                  <a:tcPr/>
                </a:tc>
                <a:tc hMerge="1">
                  <a:txBody>
                    <a:bodyPr/>
                    <a:lstStyle/>
                    <a:p>
                      <a:endParaRPr lang="en-US"/>
                    </a:p>
                  </a:txBody>
                  <a:tcPr/>
                </a:tc>
                <a:tc>
                  <a:txBody>
                    <a:bodyPr/>
                    <a:lstStyle/>
                    <a:p>
                      <a:pPr algn="r"/>
                      <a:r>
                        <a:rPr lang="en-US" sz="1400" dirty="0"/>
                        <a:t>$1,172,842.82</a:t>
                      </a:r>
                    </a:p>
                  </a:txBody>
                  <a:tcPr/>
                </a:tc>
                <a:extLst>
                  <a:ext uri="{0D108BD9-81ED-4DB2-BD59-A6C34878D82A}">
                    <a16:rowId xmlns:a16="http://schemas.microsoft.com/office/drawing/2014/main" val="2004209746"/>
                  </a:ext>
                </a:extLst>
              </a:tr>
              <a:tr h="336669">
                <a:tc>
                  <a:txBody>
                    <a:bodyPr/>
                    <a:lstStyle/>
                    <a:p>
                      <a:r>
                        <a:rPr lang="en-US" sz="1400" dirty="0"/>
                        <a:t>Annual Premium</a:t>
                      </a:r>
                    </a:p>
                  </a:txBody>
                  <a:tcPr/>
                </a:tc>
                <a:tc gridSpan="2">
                  <a:txBody>
                    <a:bodyPr/>
                    <a:lstStyle/>
                    <a:p>
                      <a:pPr lvl="0" algn="r">
                        <a:buNone/>
                      </a:pPr>
                      <a:r>
                        <a:rPr lang="en-US" sz="1400" dirty="0"/>
                        <a:t>$12,238,360.56</a:t>
                      </a:r>
                    </a:p>
                  </a:txBody>
                  <a:tcPr/>
                </a:tc>
                <a:tc hMerge="1">
                  <a:txBody>
                    <a:bodyPr/>
                    <a:lstStyle/>
                    <a:p>
                      <a:endParaRPr lang="en-US"/>
                    </a:p>
                  </a:txBody>
                  <a:tcPr/>
                </a:tc>
                <a:tc>
                  <a:txBody>
                    <a:bodyPr/>
                    <a:lstStyle/>
                    <a:p>
                      <a:pPr algn="r"/>
                      <a:r>
                        <a:rPr lang="en-US" sz="1400" dirty="0"/>
                        <a:t>$14,074,113.84</a:t>
                      </a:r>
                    </a:p>
                  </a:txBody>
                  <a:tcPr/>
                </a:tc>
                <a:extLst>
                  <a:ext uri="{0D108BD9-81ED-4DB2-BD59-A6C34878D82A}">
                    <a16:rowId xmlns:a16="http://schemas.microsoft.com/office/drawing/2014/main" val="2579781631"/>
                  </a:ext>
                </a:extLst>
              </a:tr>
              <a:tr h="292371">
                <a:tc gridSpan="3">
                  <a:txBody>
                    <a:bodyPr/>
                    <a:lstStyle/>
                    <a:p>
                      <a:r>
                        <a:rPr lang="en-US" sz="1400" dirty="0"/>
                        <a:t>% Change Over Current</a:t>
                      </a:r>
                    </a:p>
                  </a:txBody>
                  <a:tcPr/>
                </a:tc>
                <a:tc hMerge="1">
                  <a:txBody>
                    <a:bodyPr/>
                    <a:lstStyle/>
                    <a:p>
                      <a:pPr lvl="0" algn="r">
                        <a:buNone/>
                      </a:pPr>
                      <a:endParaRPr lang="en-US" sz="1400" dirty="0"/>
                    </a:p>
                  </a:txBody>
                  <a:tcPr/>
                </a:tc>
                <a:tc hMerge="1">
                  <a:txBody>
                    <a:bodyPr/>
                    <a:lstStyle/>
                    <a:p>
                      <a:endParaRPr lang="en-US"/>
                    </a:p>
                  </a:txBody>
                  <a:tcPr/>
                </a:tc>
                <a:tc>
                  <a:txBody>
                    <a:bodyPr/>
                    <a:lstStyle/>
                    <a:p>
                      <a:pPr algn="r"/>
                      <a:r>
                        <a:rPr lang="en-US" sz="1400" dirty="0"/>
                        <a:t>+15.00%</a:t>
                      </a:r>
                    </a:p>
                  </a:txBody>
                  <a:tcPr/>
                </a:tc>
                <a:extLst>
                  <a:ext uri="{0D108BD9-81ED-4DB2-BD59-A6C34878D82A}">
                    <a16:rowId xmlns:a16="http://schemas.microsoft.com/office/drawing/2014/main" val="1560627285"/>
                  </a:ext>
                </a:extLst>
              </a:tr>
              <a:tr h="438660">
                <a:tc gridSpan="3">
                  <a:txBody>
                    <a:bodyPr/>
                    <a:lstStyle/>
                    <a:p>
                      <a:r>
                        <a:rPr lang="en-US" sz="1400" b="1" dirty="0"/>
                        <a:t>$ Change Over Current</a:t>
                      </a:r>
                    </a:p>
                  </a:txBody>
                  <a:tcPr/>
                </a:tc>
                <a:tc hMerge="1">
                  <a:txBody>
                    <a:bodyPr/>
                    <a:lstStyle/>
                    <a:p>
                      <a:pPr lvl="0" algn="r">
                        <a:buNone/>
                      </a:pPr>
                      <a:endParaRPr lang="en-US" sz="1400" b="1" dirty="0"/>
                    </a:p>
                  </a:txBody>
                  <a:tcPr/>
                </a:tc>
                <a:tc hMerge="1">
                  <a:txBody>
                    <a:bodyPr/>
                    <a:lstStyle/>
                    <a:p>
                      <a:endParaRPr lang="en-US"/>
                    </a:p>
                  </a:txBody>
                  <a:tcPr/>
                </a:tc>
                <a:tc>
                  <a:txBody>
                    <a:bodyPr/>
                    <a:lstStyle/>
                    <a:p>
                      <a:pPr algn="r"/>
                      <a:r>
                        <a:rPr lang="en-US" sz="1400" b="1" dirty="0"/>
                        <a:t>+$1,835,753.28</a:t>
                      </a:r>
                    </a:p>
                  </a:txBody>
                  <a:tcPr/>
                </a:tc>
                <a:extLst>
                  <a:ext uri="{0D108BD9-81ED-4DB2-BD59-A6C34878D82A}">
                    <a16:rowId xmlns:a16="http://schemas.microsoft.com/office/drawing/2014/main" val="1833993853"/>
                  </a:ext>
                </a:extLst>
              </a:tr>
            </a:tbl>
          </a:graphicData>
        </a:graphic>
      </p:graphicFrame>
      <p:graphicFrame>
        <p:nvGraphicFramePr>
          <p:cNvPr id="6" name="Table 5">
            <a:extLst>
              <a:ext uri="{FF2B5EF4-FFF2-40B4-BE49-F238E27FC236}">
                <a16:creationId xmlns:a16="http://schemas.microsoft.com/office/drawing/2014/main" id="{7DB88A79-CCE3-B478-CD50-9B63396E8250}"/>
              </a:ext>
            </a:extLst>
          </p:cNvPr>
          <p:cNvGraphicFramePr>
            <a:graphicFrameLocks noGrp="1"/>
          </p:cNvGraphicFramePr>
          <p:nvPr>
            <p:extLst>
              <p:ext uri="{D42A27DB-BD31-4B8C-83A1-F6EECF244321}">
                <p14:modId xmlns:p14="http://schemas.microsoft.com/office/powerpoint/2010/main" val="4255400659"/>
              </p:ext>
            </p:extLst>
          </p:nvPr>
        </p:nvGraphicFramePr>
        <p:xfrm>
          <a:off x="3155081" y="5494020"/>
          <a:ext cx="5881837" cy="1097280"/>
        </p:xfrm>
        <a:graphic>
          <a:graphicData uri="http://schemas.openxmlformats.org/drawingml/2006/table">
            <a:tbl>
              <a:tblPr firstRow="1" bandRow="1">
                <a:tableStyleId>{5C22544A-7EE6-4342-B048-85BDC9FD1C3A}</a:tableStyleId>
              </a:tblPr>
              <a:tblGrid>
                <a:gridCol w="1930965">
                  <a:extLst>
                    <a:ext uri="{9D8B030D-6E8A-4147-A177-3AD203B41FA5}">
                      <a16:colId xmlns:a16="http://schemas.microsoft.com/office/drawing/2014/main" val="3364184633"/>
                    </a:ext>
                  </a:extLst>
                </a:gridCol>
                <a:gridCol w="2043763">
                  <a:extLst>
                    <a:ext uri="{9D8B030D-6E8A-4147-A177-3AD203B41FA5}">
                      <a16:colId xmlns:a16="http://schemas.microsoft.com/office/drawing/2014/main" val="3847223497"/>
                    </a:ext>
                  </a:extLst>
                </a:gridCol>
                <a:gridCol w="1907109">
                  <a:extLst>
                    <a:ext uri="{9D8B030D-6E8A-4147-A177-3AD203B41FA5}">
                      <a16:colId xmlns:a16="http://schemas.microsoft.com/office/drawing/2014/main" val="1390121701"/>
                    </a:ext>
                  </a:extLst>
                </a:gridCol>
              </a:tblGrid>
              <a:tr h="207169">
                <a:tc>
                  <a:txBody>
                    <a:bodyPr/>
                    <a:lstStyle/>
                    <a:p>
                      <a:endParaRPr lang="en-US" sz="1200" b="1" dirty="0">
                        <a:solidFill>
                          <a:schemeClr val="bg1"/>
                        </a:solidFill>
                      </a:endParaRPr>
                    </a:p>
                  </a:txBody>
                  <a:tcPr>
                    <a:solidFill>
                      <a:srgbClr val="632340"/>
                    </a:solidFill>
                  </a:tcPr>
                </a:tc>
                <a:tc>
                  <a:txBody>
                    <a:bodyPr/>
                    <a:lstStyle/>
                    <a:p>
                      <a:pPr algn="ctr"/>
                      <a:r>
                        <a:rPr lang="en-US" sz="1200" b="1" dirty="0">
                          <a:solidFill>
                            <a:schemeClr val="bg1"/>
                          </a:solidFill>
                        </a:rPr>
                        <a:t>2026</a:t>
                      </a:r>
                    </a:p>
                  </a:txBody>
                  <a:tcPr>
                    <a:solidFill>
                      <a:srgbClr val="632340"/>
                    </a:solidFill>
                  </a:tcPr>
                </a:tc>
                <a:tc>
                  <a:txBody>
                    <a:bodyPr/>
                    <a:lstStyle/>
                    <a:p>
                      <a:pPr algn="ctr"/>
                      <a:r>
                        <a:rPr lang="en-US" sz="1200" b="1" dirty="0">
                          <a:solidFill>
                            <a:schemeClr val="bg1"/>
                          </a:solidFill>
                        </a:rPr>
                        <a:t>2027</a:t>
                      </a:r>
                    </a:p>
                  </a:txBody>
                  <a:tcPr>
                    <a:solidFill>
                      <a:srgbClr val="632340"/>
                    </a:solidFill>
                  </a:tcPr>
                </a:tc>
                <a:extLst>
                  <a:ext uri="{0D108BD9-81ED-4DB2-BD59-A6C34878D82A}">
                    <a16:rowId xmlns:a16="http://schemas.microsoft.com/office/drawing/2014/main" val="3738039283"/>
                  </a:ext>
                </a:extLst>
              </a:tr>
              <a:tr h="207169">
                <a:tc>
                  <a:txBody>
                    <a:bodyPr/>
                    <a:lstStyle/>
                    <a:p>
                      <a:r>
                        <a:rPr lang="en-US" sz="1200" b="1" dirty="0">
                          <a:solidFill>
                            <a:schemeClr val="bg1"/>
                          </a:solidFill>
                        </a:rPr>
                        <a:t>Annual Premium</a:t>
                      </a:r>
                    </a:p>
                  </a:txBody>
                  <a:tcPr>
                    <a:solidFill>
                      <a:srgbClr val="632340"/>
                    </a:solidFill>
                  </a:tcPr>
                </a:tc>
                <a:tc>
                  <a:txBody>
                    <a:bodyPr/>
                    <a:lstStyle/>
                    <a:p>
                      <a:pPr algn="ctr"/>
                      <a:r>
                        <a:rPr lang="en-US" sz="1200" b="1" dirty="0">
                          <a:solidFill>
                            <a:schemeClr val="bg1"/>
                          </a:solidFill>
                        </a:rPr>
                        <a:t>$25,429,090.92</a:t>
                      </a:r>
                    </a:p>
                  </a:txBody>
                  <a:tcPr>
                    <a:solidFill>
                      <a:srgbClr val="632340"/>
                    </a:solidFill>
                  </a:tcPr>
                </a:tc>
                <a:tc>
                  <a:txBody>
                    <a:bodyPr/>
                    <a:lstStyle/>
                    <a:p>
                      <a:pPr algn="ctr"/>
                      <a:r>
                        <a:rPr lang="en-US" sz="1200" b="1" dirty="0">
                          <a:solidFill>
                            <a:schemeClr val="bg1"/>
                          </a:solidFill>
                        </a:rPr>
                        <a:t>$29,243,450.64</a:t>
                      </a:r>
                    </a:p>
                  </a:txBody>
                  <a:tcPr>
                    <a:solidFill>
                      <a:srgbClr val="632340"/>
                    </a:solidFill>
                  </a:tcPr>
                </a:tc>
                <a:extLst>
                  <a:ext uri="{0D108BD9-81ED-4DB2-BD59-A6C34878D82A}">
                    <a16:rowId xmlns:a16="http://schemas.microsoft.com/office/drawing/2014/main" val="114718794"/>
                  </a:ext>
                </a:extLst>
              </a:tr>
              <a:tr h="207169">
                <a:tc gridSpan="2">
                  <a:txBody>
                    <a:bodyPr/>
                    <a:lstStyle/>
                    <a:p>
                      <a:r>
                        <a:rPr lang="en-US" sz="1200" b="1" dirty="0">
                          <a:solidFill>
                            <a:schemeClr val="bg1"/>
                          </a:solidFill>
                        </a:rPr>
                        <a:t>% Change Over Current</a:t>
                      </a:r>
                    </a:p>
                  </a:txBody>
                  <a:tcPr>
                    <a:solidFill>
                      <a:srgbClr val="632340"/>
                    </a:solidFill>
                  </a:tcPr>
                </a:tc>
                <a:tc hMerge="1">
                  <a:txBody>
                    <a:bodyPr/>
                    <a:lstStyle/>
                    <a:p>
                      <a:pPr algn="ctr"/>
                      <a:endParaRPr lang="en-US" sz="1400" b="1" dirty="0">
                        <a:solidFill>
                          <a:schemeClr val="bg1"/>
                        </a:solidFill>
                      </a:endParaRPr>
                    </a:p>
                  </a:txBody>
                  <a:tcPr>
                    <a:solidFill>
                      <a:srgbClr val="632340"/>
                    </a:solidFill>
                  </a:tcPr>
                </a:tc>
                <a:tc>
                  <a:txBody>
                    <a:bodyPr/>
                    <a:lstStyle/>
                    <a:p>
                      <a:pPr algn="ctr"/>
                      <a:r>
                        <a:rPr lang="en-US" sz="1200" b="1" dirty="0">
                          <a:solidFill>
                            <a:schemeClr val="bg1"/>
                          </a:solidFill>
                        </a:rPr>
                        <a:t>+15.00%</a:t>
                      </a:r>
                    </a:p>
                  </a:txBody>
                  <a:tcPr>
                    <a:solidFill>
                      <a:srgbClr val="632340"/>
                    </a:solidFill>
                  </a:tcPr>
                </a:tc>
                <a:extLst>
                  <a:ext uri="{0D108BD9-81ED-4DB2-BD59-A6C34878D82A}">
                    <a16:rowId xmlns:a16="http://schemas.microsoft.com/office/drawing/2014/main" val="1597522236"/>
                  </a:ext>
                </a:extLst>
              </a:tr>
              <a:tr h="207169">
                <a:tc gridSpan="2">
                  <a:txBody>
                    <a:bodyPr/>
                    <a:lstStyle/>
                    <a:p>
                      <a:r>
                        <a:rPr lang="en-US" sz="1200" b="1" dirty="0">
                          <a:solidFill>
                            <a:schemeClr val="bg1"/>
                          </a:solidFill>
                        </a:rPr>
                        <a:t>$ Change Over Current</a:t>
                      </a:r>
                    </a:p>
                  </a:txBody>
                  <a:tcPr>
                    <a:solidFill>
                      <a:srgbClr val="632340"/>
                    </a:solidFill>
                  </a:tcPr>
                </a:tc>
                <a:tc hMerge="1">
                  <a:txBody>
                    <a:bodyPr/>
                    <a:lstStyle/>
                    <a:p>
                      <a:pPr algn="ctr"/>
                      <a:endParaRPr lang="en-US" sz="1400" b="1" dirty="0">
                        <a:solidFill>
                          <a:schemeClr val="bg1"/>
                        </a:solidFill>
                      </a:endParaRPr>
                    </a:p>
                  </a:txBody>
                  <a:tcPr>
                    <a:solidFill>
                      <a:srgbClr val="632340"/>
                    </a:solidFill>
                  </a:tcPr>
                </a:tc>
                <a:tc>
                  <a:txBody>
                    <a:bodyPr/>
                    <a:lstStyle/>
                    <a:p>
                      <a:pPr algn="ctr"/>
                      <a:r>
                        <a:rPr lang="en-US" sz="1200" b="1" dirty="0">
                          <a:solidFill>
                            <a:schemeClr val="bg1"/>
                          </a:solidFill>
                        </a:rPr>
                        <a:t>+$3,814,359.72</a:t>
                      </a:r>
                    </a:p>
                  </a:txBody>
                  <a:tcPr>
                    <a:solidFill>
                      <a:srgbClr val="632340"/>
                    </a:solidFill>
                  </a:tcPr>
                </a:tc>
                <a:extLst>
                  <a:ext uri="{0D108BD9-81ED-4DB2-BD59-A6C34878D82A}">
                    <a16:rowId xmlns:a16="http://schemas.microsoft.com/office/drawing/2014/main" val="3205795763"/>
                  </a:ext>
                </a:extLst>
              </a:tr>
            </a:tbl>
          </a:graphicData>
        </a:graphic>
      </p:graphicFrame>
    </p:spTree>
    <p:extLst>
      <p:ext uri="{BB962C8B-B14F-4D97-AF65-F5344CB8AC3E}">
        <p14:creationId xmlns:p14="http://schemas.microsoft.com/office/powerpoint/2010/main" val="1341625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2CC6-8626-D5E9-D6D7-5C80A4B8D8C8}"/>
              </a:ext>
            </a:extLst>
          </p:cNvPr>
          <p:cNvSpPr>
            <a:spLocks noGrp="1"/>
          </p:cNvSpPr>
          <p:nvPr>
            <p:ph type="title"/>
          </p:nvPr>
        </p:nvSpPr>
        <p:spPr/>
        <p:txBody>
          <a:bodyPr/>
          <a:lstStyle/>
          <a:p>
            <a:r>
              <a:rPr lang="en-US" dirty="0"/>
              <a:t>2027 ASCIP Kaiser Renewal - HMO</a:t>
            </a:r>
          </a:p>
        </p:txBody>
      </p:sp>
      <p:sp>
        <p:nvSpPr>
          <p:cNvPr id="3" name="Content Placeholder 2">
            <a:extLst>
              <a:ext uri="{FF2B5EF4-FFF2-40B4-BE49-F238E27FC236}">
                <a16:creationId xmlns:a16="http://schemas.microsoft.com/office/drawing/2014/main" id="{1162F38B-63F0-C348-E0E9-BBD37D9DB75C}"/>
              </a:ext>
            </a:extLst>
          </p:cNvPr>
          <p:cNvSpPr>
            <a:spLocks noGrp="1"/>
          </p:cNvSpPr>
          <p:nvPr>
            <p:ph idx="1"/>
          </p:nvPr>
        </p:nvSpPr>
        <p:spPr>
          <a:xfrm>
            <a:off x="457199" y="1825625"/>
            <a:ext cx="7569201" cy="4108450"/>
          </a:xfrm>
        </p:spPr>
        <p:txBody>
          <a:bodyPr>
            <a:normAutofit/>
          </a:bodyPr>
          <a:lstStyle/>
          <a:p>
            <a:pPr marL="0" indent="0">
              <a:buNone/>
            </a:pPr>
            <a:r>
              <a:rPr lang="en-US" sz="1600" b="1" u="sng" dirty="0"/>
              <a:t>Timing of Renewal</a:t>
            </a:r>
          </a:p>
          <a:p>
            <a:r>
              <a:rPr lang="en-US" sz="1600" dirty="0"/>
              <a:t>The fully-insured Kaiser renewal for the ASCIP JPA will be released in August 2026. </a:t>
            </a:r>
          </a:p>
          <a:p>
            <a:pPr marL="0" indent="0">
              <a:buNone/>
            </a:pPr>
            <a:r>
              <a:rPr lang="en-US" sz="1600" b="1" u="sng" dirty="0"/>
              <a:t>Kaiser “Break In – Break Out” Policy </a:t>
            </a:r>
          </a:p>
          <a:p>
            <a:r>
              <a:rPr lang="en-US" sz="1600" dirty="0"/>
              <a:t>Kaiser has a “break in – break out” policy that requires groups moving to or from a pool to retain their renewal for a range of 12 – 18 months to prevent rate hopping.</a:t>
            </a:r>
          </a:p>
          <a:p>
            <a:r>
              <a:rPr lang="en-US" sz="1600" dirty="0"/>
              <a:t>As a result of this policy, they will not release a quote to a prospective group until they have released the renewal to the incumbent provider.  </a:t>
            </a:r>
          </a:p>
          <a:p>
            <a:pPr marL="0" indent="0">
              <a:buNone/>
            </a:pPr>
            <a:r>
              <a:rPr lang="en-US" sz="1600" b="1" u="sng" dirty="0"/>
              <a:t>Impacts</a:t>
            </a:r>
          </a:p>
          <a:p>
            <a:r>
              <a:rPr lang="en-US" sz="1600" dirty="0"/>
              <a:t>Based on the construct of the RFP, Kaiser is not being evaluated as a carrier for change and thus there is no anticipated impact to existing Kaiser membership.  </a:t>
            </a:r>
          </a:p>
          <a:p>
            <a:r>
              <a:rPr lang="en-US" sz="1600" dirty="0"/>
              <a:t>If Rancho Santiago CCD were to pursue a direct to Kaiser contract the plan would be designed to mirror the existing plan and would be priced at the same cost due to the “break in – break out” policy.</a:t>
            </a:r>
          </a:p>
        </p:txBody>
      </p:sp>
      <p:pic>
        <p:nvPicPr>
          <p:cNvPr id="5" name="Picture 4">
            <a:extLst>
              <a:ext uri="{FF2B5EF4-FFF2-40B4-BE49-F238E27FC236}">
                <a16:creationId xmlns:a16="http://schemas.microsoft.com/office/drawing/2014/main" id="{5D539A9B-4B83-5B86-16C3-04185ED5B57D}"/>
              </a:ext>
            </a:extLst>
          </p:cNvPr>
          <p:cNvPicPr>
            <a:picLocks noChangeAspect="1"/>
          </p:cNvPicPr>
          <p:nvPr/>
        </p:nvPicPr>
        <p:blipFill>
          <a:blip r:embed="rId2"/>
          <a:stretch>
            <a:fillRect/>
          </a:stretch>
        </p:blipFill>
        <p:spPr>
          <a:xfrm>
            <a:off x="8312576" y="1692881"/>
            <a:ext cx="3460322" cy="4373938"/>
          </a:xfrm>
          <a:prstGeom prst="rect">
            <a:avLst/>
          </a:prstGeom>
          <a:ln>
            <a:solidFill>
              <a:schemeClr val="tx1"/>
            </a:solidFill>
          </a:ln>
        </p:spPr>
      </p:pic>
    </p:spTree>
    <p:extLst>
      <p:ext uri="{BB962C8B-B14F-4D97-AF65-F5344CB8AC3E}">
        <p14:creationId xmlns:p14="http://schemas.microsoft.com/office/powerpoint/2010/main" val="1968534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50E20-9372-4C1D-B438-0E085234B5CA}"/>
              </a:ext>
            </a:extLst>
          </p:cNvPr>
          <p:cNvSpPr>
            <a:spLocks noGrp="1"/>
          </p:cNvSpPr>
          <p:nvPr>
            <p:ph type="title"/>
          </p:nvPr>
        </p:nvSpPr>
        <p:spPr/>
        <p:txBody>
          <a:bodyPr/>
          <a:lstStyle/>
          <a:p>
            <a:r>
              <a:rPr lang="en-US" dirty="0"/>
              <a:t>2027 Marketing Results</a:t>
            </a:r>
          </a:p>
        </p:txBody>
      </p:sp>
    </p:spTree>
    <p:extLst>
      <p:ext uri="{BB962C8B-B14F-4D97-AF65-F5344CB8AC3E}">
        <p14:creationId xmlns:p14="http://schemas.microsoft.com/office/powerpoint/2010/main" val="1786058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7B4F-EC61-6140-F130-2C9C73C618BE}"/>
              </a:ext>
            </a:extLst>
          </p:cNvPr>
          <p:cNvSpPr>
            <a:spLocks noGrp="1"/>
          </p:cNvSpPr>
          <p:nvPr>
            <p:ph type="title"/>
          </p:nvPr>
        </p:nvSpPr>
        <p:spPr/>
        <p:txBody>
          <a:bodyPr/>
          <a:lstStyle/>
          <a:p>
            <a:r>
              <a:rPr lang="en-US" dirty="0">
                <a:cs typeface="Arial"/>
              </a:rPr>
              <a:t>Market Results</a:t>
            </a:r>
            <a:endParaRPr lang="en-US" dirty="0"/>
          </a:p>
        </p:txBody>
      </p:sp>
      <p:graphicFrame>
        <p:nvGraphicFramePr>
          <p:cNvPr id="4" name="Content Placeholder 3">
            <a:extLst>
              <a:ext uri="{FF2B5EF4-FFF2-40B4-BE49-F238E27FC236}">
                <a16:creationId xmlns:a16="http://schemas.microsoft.com/office/drawing/2014/main" id="{F3773042-C6BD-C59B-94BF-5C627E970E76}"/>
              </a:ext>
            </a:extLst>
          </p:cNvPr>
          <p:cNvGraphicFramePr>
            <a:graphicFrameLocks noGrp="1"/>
          </p:cNvGraphicFramePr>
          <p:nvPr>
            <p:ph idx="1"/>
            <p:extLst>
              <p:ext uri="{D42A27DB-BD31-4B8C-83A1-F6EECF244321}">
                <p14:modId xmlns:p14="http://schemas.microsoft.com/office/powerpoint/2010/main" val="1001982467"/>
              </p:ext>
            </p:extLst>
          </p:nvPr>
        </p:nvGraphicFramePr>
        <p:xfrm>
          <a:off x="893014" y="1369685"/>
          <a:ext cx="10224655" cy="4861568"/>
        </p:xfrm>
        <a:graphic>
          <a:graphicData uri="http://schemas.openxmlformats.org/drawingml/2006/table">
            <a:tbl>
              <a:tblPr firstRow="1" bandRow="1">
                <a:tableStyleId>{5C22544A-7EE6-4342-B048-85BDC9FD1C3A}</a:tableStyleId>
              </a:tblPr>
              <a:tblGrid>
                <a:gridCol w="2044930">
                  <a:extLst>
                    <a:ext uri="{9D8B030D-6E8A-4147-A177-3AD203B41FA5}">
                      <a16:colId xmlns:a16="http://schemas.microsoft.com/office/drawing/2014/main" val="3126501260"/>
                    </a:ext>
                  </a:extLst>
                </a:gridCol>
                <a:gridCol w="1385461">
                  <a:extLst>
                    <a:ext uri="{9D8B030D-6E8A-4147-A177-3AD203B41FA5}">
                      <a16:colId xmlns:a16="http://schemas.microsoft.com/office/drawing/2014/main" val="3165039155"/>
                    </a:ext>
                  </a:extLst>
                </a:gridCol>
                <a:gridCol w="1659023">
                  <a:extLst>
                    <a:ext uri="{9D8B030D-6E8A-4147-A177-3AD203B41FA5}">
                      <a16:colId xmlns:a16="http://schemas.microsoft.com/office/drawing/2014/main" val="1259950182"/>
                    </a:ext>
                  </a:extLst>
                </a:gridCol>
                <a:gridCol w="1526653">
                  <a:extLst>
                    <a:ext uri="{9D8B030D-6E8A-4147-A177-3AD203B41FA5}">
                      <a16:colId xmlns:a16="http://schemas.microsoft.com/office/drawing/2014/main" val="1340776619"/>
                    </a:ext>
                  </a:extLst>
                </a:gridCol>
                <a:gridCol w="3608588">
                  <a:extLst>
                    <a:ext uri="{9D8B030D-6E8A-4147-A177-3AD203B41FA5}">
                      <a16:colId xmlns:a16="http://schemas.microsoft.com/office/drawing/2014/main" val="838313692"/>
                    </a:ext>
                  </a:extLst>
                </a:gridCol>
              </a:tblGrid>
              <a:tr h="269175">
                <a:tc gridSpan="5">
                  <a:txBody>
                    <a:bodyPr/>
                    <a:lstStyle/>
                    <a:p>
                      <a:r>
                        <a:rPr lang="en-US" sz="1200" dirty="0">
                          <a:solidFill>
                            <a:schemeClr val="bg1"/>
                          </a:solidFill>
                        </a:rPr>
                        <a:t>Stand Alone Carriers</a:t>
                      </a:r>
                    </a:p>
                  </a:txBody>
                  <a:tcPr>
                    <a:solidFill>
                      <a:schemeClr val="accent1"/>
                    </a:solidFill>
                  </a:tcPr>
                </a:tc>
                <a:tc hMerge="1">
                  <a:txBody>
                    <a:bodyPr/>
                    <a:lstStyle/>
                    <a:p>
                      <a:endParaRPr lang="en-US"/>
                    </a:p>
                  </a:txBody>
                  <a:tcPr>
                    <a:solidFill>
                      <a:schemeClr val="accent1"/>
                    </a:solidFill>
                  </a:tcPr>
                </a:tc>
                <a:tc hMerge="1">
                  <a:txBody>
                    <a:bodyPr/>
                    <a:lstStyle/>
                    <a:p>
                      <a:endParaRPr lang="en-US"/>
                    </a:p>
                  </a:txBody>
                  <a:tcPr>
                    <a:solidFill>
                      <a:schemeClr val="accent1"/>
                    </a:solidFill>
                  </a:tcPr>
                </a:tc>
                <a:tc hMerge="1">
                  <a:txBody>
                    <a:bodyPr/>
                    <a:lstStyle/>
                    <a:p>
                      <a:endParaRPr lang="en-US"/>
                    </a:p>
                  </a:txBody>
                  <a:tcPr>
                    <a:solidFill>
                      <a:schemeClr val="accent1"/>
                    </a:solidFill>
                  </a:tcPr>
                </a:tc>
                <a:tc hMerge="1">
                  <a:txBody>
                    <a:bodyPr/>
                    <a:lstStyle/>
                    <a:p>
                      <a:endParaRPr lang="en-US"/>
                    </a:p>
                  </a:txBody>
                  <a:tcPr>
                    <a:solidFill>
                      <a:schemeClr val="accent1"/>
                    </a:solidFill>
                  </a:tcPr>
                </a:tc>
                <a:extLst>
                  <a:ext uri="{0D108BD9-81ED-4DB2-BD59-A6C34878D82A}">
                    <a16:rowId xmlns:a16="http://schemas.microsoft.com/office/drawing/2014/main" val="2994925816"/>
                  </a:ext>
                </a:extLst>
              </a:tr>
              <a:tr h="239266">
                <a:tc>
                  <a:txBody>
                    <a:bodyPr/>
                    <a:lstStyle/>
                    <a:p>
                      <a:pPr lvl="0">
                        <a:buNone/>
                      </a:pPr>
                      <a:r>
                        <a:rPr lang="en-US" sz="1000" dirty="0">
                          <a:solidFill>
                            <a:schemeClr val="bg1"/>
                          </a:solidFill>
                        </a:rPr>
                        <a:t>Product</a:t>
                      </a:r>
                    </a:p>
                  </a:txBody>
                  <a:tcPr>
                    <a:solidFill>
                      <a:schemeClr val="accent1"/>
                    </a:solidFill>
                  </a:tcPr>
                </a:tc>
                <a:tc>
                  <a:txBody>
                    <a:bodyPr/>
                    <a:lstStyle/>
                    <a:p>
                      <a:pPr lvl="0">
                        <a:buNone/>
                      </a:pPr>
                      <a:r>
                        <a:rPr lang="en-US" sz="1000" dirty="0">
                          <a:solidFill>
                            <a:schemeClr val="bg1"/>
                          </a:solidFill>
                        </a:rPr>
                        <a:t>Carrier</a:t>
                      </a:r>
                    </a:p>
                  </a:txBody>
                  <a:tcPr>
                    <a:solidFill>
                      <a:schemeClr val="accent1"/>
                    </a:solidFill>
                  </a:tcPr>
                </a:tc>
                <a:tc>
                  <a:txBody>
                    <a:bodyPr/>
                    <a:lstStyle/>
                    <a:p>
                      <a:pPr lvl="0" algn="ctr">
                        <a:buNone/>
                      </a:pPr>
                      <a:r>
                        <a:rPr lang="en-US" sz="1000" dirty="0">
                          <a:solidFill>
                            <a:schemeClr val="bg1"/>
                          </a:solidFill>
                        </a:rPr>
                        <a:t>Quoted</a:t>
                      </a:r>
                    </a:p>
                  </a:txBody>
                  <a:tcPr>
                    <a:solidFill>
                      <a:schemeClr val="accent1"/>
                    </a:solidFill>
                  </a:tcPr>
                </a:tc>
                <a:tc>
                  <a:txBody>
                    <a:bodyPr/>
                    <a:lstStyle/>
                    <a:p>
                      <a:pPr lvl="0" algn="ctr">
                        <a:buNone/>
                      </a:pPr>
                      <a:r>
                        <a:rPr lang="en-US" sz="1000" dirty="0">
                          <a:solidFill>
                            <a:schemeClr val="bg1"/>
                          </a:solidFill>
                        </a:rPr>
                        <a:t>Declined </a:t>
                      </a:r>
                    </a:p>
                  </a:txBody>
                  <a:tcPr>
                    <a:solidFill>
                      <a:schemeClr val="accent1"/>
                    </a:solidFill>
                  </a:tcPr>
                </a:tc>
                <a:tc>
                  <a:txBody>
                    <a:bodyPr/>
                    <a:lstStyle/>
                    <a:p>
                      <a:pPr lvl="0">
                        <a:buNone/>
                      </a:pPr>
                      <a:r>
                        <a:rPr lang="en-US" sz="1000" dirty="0">
                          <a:solidFill>
                            <a:schemeClr val="bg1"/>
                          </a:solidFill>
                        </a:rPr>
                        <a:t>Comments</a:t>
                      </a:r>
                    </a:p>
                  </a:txBody>
                  <a:tcPr>
                    <a:solidFill>
                      <a:schemeClr val="accent1"/>
                    </a:solidFill>
                  </a:tcPr>
                </a:tc>
                <a:extLst>
                  <a:ext uri="{0D108BD9-81ED-4DB2-BD59-A6C34878D82A}">
                    <a16:rowId xmlns:a16="http://schemas.microsoft.com/office/drawing/2014/main" val="2248776603"/>
                  </a:ext>
                </a:extLst>
              </a:tr>
              <a:tr h="363849">
                <a:tc>
                  <a:txBody>
                    <a:bodyPr/>
                    <a:lstStyle/>
                    <a:p>
                      <a:pPr lvl="0">
                        <a:buNone/>
                      </a:pPr>
                      <a:r>
                        <a:rPr lang="en-US" sz="1000" dirty="0"/>
                        <a:t>Medical/Rx</a:t>
                      </a:r>
                    </a:p>
                  </a:txBody>
                  <a:tcPr anchor="ctr"/>
                </a:tc>
                <a:tc>
                  <a:txBody>
                    <a:bodyPr/>
                    <a:lstStyle/>
                    <a:p>
                      <a:pPr lvl="0">
                        <a:buNone/>
                      </a:pPr>
                      <a:r>
                        <a:rPr lang="en-US" sz="1000" dirty="0"/>
                        <a:t>Aetna</a:t>
                      </a:r>
                    </a:p>
                  </a:txBody>
                  <a:tcPr anchor="ctr"/>
                </a:tc>
                <a:tc>
                  <a:txBody>
                    <a:bodyPr/>
                    <a:lstStyle/>
                    <a:p>
                      <a:pPr lvl="0" algn="ctr">
                        <a:buNone/>
                      </a:pP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X</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Decline to quote, uncompetitive.  +30% vs. current </a:t>
                      </a:r>
                    </a:p>
                  </a:txBody>
                  <a:tcPr anchor="ctr"/>
                </a:tc>
                <a:extLst>
                  <a:ext uri="{0D108BD9-81ED-4DB2-BD59-A6C34878D82A}">
                    <a16:rowId xmlns:a16="http://schemas.microsoft.com/office/drawing/2014/main" val="1537139778"/>
                  </a:ext>
                </a:extLst>
              </a:tr>
              <a:tr h="261415">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Anthem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noProof="0" dirty="0">
                          <a:solidFill>
                            <a:srgbClr val="000000"/>
                          </a:solidFill>
                          <a:latin typeface="+mn-lt"/>
                        </a:rPr>
                        <a:t>X</a:t>
                      </a:r>
                      <a:endParaRPr lang="en-US" sz="1000" dirty="0"/>
                    </a:p>
                  </a:txBody>
                  <a:tcPr anchor="ctr"/>
                </a:tc>
                <a:tc>
                  <a:txBody>
                    <a:bodyPr/>
                    <a:lstStyle/>
                    <a:p>
                      <a:pPr lvl="0" algn="ctr">
                        <a:lnSpc>
                          <a:spcPct val="100000"/>
                        </a:lnSpc>
                        <a:spcBef>
                          <a:spcPts val="0"/>
                        </a:spcBef>
                        <a:spcAft>
                          <a:spcPts val="0"/>
                        </a:spcAft>
                        <a:buNone/>
                      </a:pPr>
                      <a:endParaRPr lang="en-US" sz="1000" b="0" i="0" u="none" strike="noStrike" noProof="0" dirty="0">
                        <a:solidFill>
                          <a:srgbClr val="000000"/>
                        </a:solidFill>
                        <a:latin typeface="Calibri"/>
                      </a:endParaRPr>
                    </a:p>
                  </a:txBody>
                  <a:tcPr anchor="ctr"/>
                </a:tc>
                <a:tc>
                  <a:txBody>
                    <a:bodyPr/>
                    <a:lstStyle/>
                    <a:p>
                      <a:pPr lvl="0">
                        <a:buNone/>
                      </a:pPr>
                      <a:r>
                        <a:rPr lang="en-US" sz="1000" b="0" i="0" u="none" strike="noStrike" noProof="0" dirty="0">
                          <a:latin typeface="+mn-lt"/>
                        </a:rPr>
                        <a:t>Quoted, not competitive. +34.73% vs. current</a:t>
                      </a:r>
                      <a:endParaRPr lang="en-US" sz="1000" dirty="0"/>
                    </a:p>
                  </a:txBody>
                  <a:tcPr anchor="ctr"/>
                </a:tc>
                <a:extLst>
                  <a:ext uri="{0D108BD9-81ED-4DB2-BD59-A6C34878D82A}">
                    <a16:rowId xmlns:a16="http://schemas.microsoft.com/office/drawing/2014/main" val="3588525564"/>
                  </a:ext>
                </a:extLst>
              </a:tr>
              <a:tr h="239266">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Cigna</a:t>
                      </a:r>
                    </a:p>
                  </a:txBody>
                  <a:tcPr anchor="ctr"/>
                </a:tc>
                <a:tc>
                  <a:txBody>
                    <a:bodyPr/>
                    <a:lstStyle/>
                    <a:p>
                      <a:pPr lvl="0" algn="ctr">
                        <a:lnSpc>
                          <a:spcPct val="100000"/>
                        </a:lnSpc>
                        <a:spcBef>
                          <a:spcPts val="0"/>
                        </a:spcBef>
                        <a:spcAft>
                          <a:spcPts val="0"/>
                        </a:spcAft>
                        <a:buNone/>
                      </a:pPr>
                      <a:r>
                        <a:rPr lang="en-US" sz="1000" b="0" i="0" u="none" strike="noStrike" noProof="0" dirty="0">
                          <a:solidFill>
                            <a:srgbClr val="000000"/>
                          </a:solidFill>
                          <a:latin typeface="Calibri"/>
                        </a:rPr>
                        <a:t>X</a:t>
                      </a:r>
                    </a:p>
                  </a:txBody>
                  <a:tcPr anchor="ctr"/>
                </a:tc>
                <a:tc>
                  <a:txBody>
                    <a:bodyPr/>
                    <a:lstStyle/>
                    <a:p>
                      <a:pPr lvl="0" algn="ctr">
                        <a:buNone/>
                      </a:pPr>
                      <a:endParaRPr lang="en-US" sz="1000" dirty="0"/>
                    </a:p>
                  </a:txBody>
                  <a:tcPr anchor="ctr"/>
                </a:tc>
                <a:tc>
                  <a:txBody>
                    <a:bodyPr/>
                    <a:lstStyle/>
                    <a:p>
                      <a:pPr lvl="0">
                        <a:buNone/>
                      </a:pPr>
                      <a:r>
                        <a:rPr lang="en-US" sz="1000" b="0" i="0" u="none" strike="noStrike" noProof="0" dirty="0">
                          <a:latin typeface="+mn-lt"/>
                        </a:rPr>
                        <a:t>Quoted, not competitive. +24.1% vs. current</a:t>
                      </a:r>
                      <a:endParaRPr lang="en-US" sz="1000" dirty="0"/>
                    </a:p>
                  </a:txBody>
                  <a:tcPr anchor="ctr"/>
                </a:tc>
                <a:extLst>
                  <a:ext uri="{0D108BD9-81ED-4DB2-BD59-A6C34878D82A}">
                    <a16:rowId xmlns:a16="http://schemas.microsoft.com/office/drawing/2014/main" val="1005205713"/>
                  </a:ext>
                </a:extLst>
              </a:tr>
              <a:tr h="239266">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Blue Shield</a:t>
                      </a:r>
                    </a:p>
                  </a:txBody>
                  <a:tcPr anchor="ctr"/>
                </a:tc>
                <a:tc>
                  <a:txBody>
                    <a:bodyPr/>
                    <a:lstStyle/>
                    <a:p>
                      <a:pPr lvl="0" algn="ctr">
                        <a:buNone/>
                      </a:pPr>
                      <a:endParaRPr lang="en-US" sz="1000" dirty="0"/>
                    </a:p>
                  </a:txBody>
                  <a:tcPr anchor="ctr"/>
                </a:tc>
                <a:tc>
                  <a:txBody>
                    <a:bodyPr/>
                    <a:lstStyle/>
                    <a:p>
                      <a:pPr lvl="0" algn="ctr">
                        <a:lnSpc>
                          <a:spcPct val="100000"/>
                        </a:lnSpc>
                        <a:spcBef>
                          <a:spcPts val="0"/>
                        </a:spcBef>
                        <a:spcAft>
                          <a:spcPts val="0"/>
                        </a:spcAft>
                        <a:buNone/>
                      </a:pPr>
                      <a:r>
                        <a:rPr lang="en-US" sz="1000" b="0" i="0" u="none" strike="noStrike" noProof="0" dirty="0">
                          <a:solidFill>
                            <a:srgbClr val="000000"/>
                          </a:solidFill>
                          <a:latin typeface="Calibri"/>
                        </a:rPr>
                        <a:t>X</a:t>
                      </a:r>
                    </a:p>
                  </a:txBody>
                  <a:tcPr anchor="ctr"/>
                </a:tc>
                <a:tc>
                  <a:txBody>
                    <a:bodyPr/>
                    <a:lstStyle/>
                    <a:p>
                      <a:pPr lvl="0">
                        <a:buNone/>
                      </a:pPr>
                      <a:r>
                        <a:rPr lang="en-US" sz="1000" dirty="0"/>
                        <a:t>Decline to quote, uncompetitive. </a:t>
                      </a:r>
                    </a:p>
                  </a:txBody>
                  <a:tcPr anchor="ctr"/>
                </a:tc>
                <a:extLst>
                  <a:ext uri="{0D108BD9-81ED-4DB2-BD59-A6C34878D82A}">
                    <a16:rowId xmlns:a16="http://schemas.microsoft.com/office/drawing/2014/main" val="4079868879"/>
                  </a:ext>
                </a:extLst>
              </a:tr>
              <a:tr h="239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noProof="0" dirty="0">
                          <a:solidFill>
                            <a:srgbClr val="000000"/>
                          </a:solidFill>
                          <a:latin typeface="+mn-lt"/>
                        </a:rPr>
                        <a:t>Medical/Rx</a:t>
                      </a:r>
                      <a:endParaRPr lang="en-US" sz="1000" dirty="0"/>
                    </a:p>
                  </a:txBody>
                  <a:tcPr anchor="ctr"/>
                </a:tc>
                <a:tc>
                  <a:txBody>
                    <a:bodyPr/>
                    <a:lstStyle/>
                    <a:p>
                      <a:pPr lvl="0">
                        <a:buNone/>
                      </a:pPr>
                      <a:r>
                        <a:rPr lang="en-US" sz="1000" dirty="0"/>
                        <a:t>Health Net</a:t>
                      </a:r>
                    </a:p>
                  </a:txBody>
                  <a:tcPr anchor="ctr"/>
                </a:tc>
                <a:tc>
                  <a:txBody>
                    <a:bodyPr/>
                    <a:lstStyle/>
                    <a:p>
                      <a:pPr lvl="0" algn="ctr">
                        <a:lnSpc>
                          <a:spcPct val="100000"/>
                        </a:lnSpc>
                        <a:spcBef>
                          <a:spcPts val="0"/>
                        </a:spcBef>
                        <a:spcAft>
                          <a:spcPts val="0"/>
                        </a:spcAft>
                        <a:buNone/>
                      </a:pPr>
                      <a:r>
                        <a:rPr lang="en-US" sz="1000" b="0" i="0" u="none" strike="noStrike" noProof="0" dirty="0">
                          <a:solidFill>
                            <a:srgbClr val="000000"/>
                          </a:solidFill>
                          <a:latin typeface="Calibri"/>
                        </a:rPr>
                        <a:t>X</a:t>
                      </a:r>
                    </a:p>
                  </a:txBody>
                  <a:tcPr anchor="ctr"/>
                </a:tc>
                <a:tc>
                  <a:txBody>
                    <a:bodyPr/>
                    <a:lstStyle/>
                    <a:p>
                      <a:pPr lvl="0" algn="ctr">
                        <a:buNone/>
                      </a:pPr>
                      <a:endParaRPr lang="en-US" sz="1000" dirty="0"/>
                    </a:p>
                  </a:txBody>
                  <a:tcPr anchor="ctr"/>
                </a:tc>
                <a:tc>
                  <a:txBody>
                    <a:bodyPr/>
                    <a:lstStyle/>
                    <a:p>
                      <a:pPr lvl="0">
                        <a:buNone/>
                      </a:pPr>
                      <a:r>
                        <a:rPr lang="en-US" sz="1000" b="0" i="0" u="none" strike="noStrike" noProof="0" dirty="0">
                          <a:latin typeface="+mn-lt"/>
                        </a:rPr>
                        <a:t>Quoted, not competitive. +41.6% vs. current</a:t>
                      </a:r>
                      <a:endParaRPr lang="en-US" sz="1000" dirty="0"/>
                    </a:p>
                  </a:txBody>
                  <a:tcPr anchor="ctr"/>
                </a:tc>
                <a:extLst>
                  <a:ext uri="{0D108BD9-81ED-4DB2-BD59-A6C34878D82A}">
                    <a16:rowId xmlns:a16="http://schemas.microsoft.com/office/drawing/2014/main" val="3063595073"/>
                  </a:ext>
                </a:extLst>
              </a:tr>
              <a:tr h="388808">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Kaiser</a:t>
                      </a:r>
                    </a:p>
                  </a:txBody>
                  <a:tcPr anchor="ctr"/>
                </a:tc>
                <a:tc>
                  <a:txBody>
                    <a:bodyPr/>
                    <a:lstStyle/>
                    <a:p>
                      <a:pPr lvl="0" algn="ctr">
                        <a:lnSpc>
                          <a:spcPct val="100000"/>
                        </a:lnSpc>
                        <a:spcBef>
                          <a:spcPts val="0"/>
                        </a:spcBef>
                        <a:spcAft>
                          <a:spcPts val="0"/>
                        </a:spcAft>
                        <a:buNone/>
                      </a:pPr>
                      <a:r>
                        <a:rPr lang="en-US" sz="1000" b="0" i="0" u="none" strike="noStrike" noProof="0" dirty="0">
                          <a:solidFill>
                            <a:srgbClr val="000000"/>
                          </a:solidFill>
                          <a:latin typeface="Calibri"/>
                        </a:rPr>
                        <a:t>n/a</a:t>
                      </a:r>
                    </a:p>
                  </a:txBody>
                  <a:tcPr anchor="ctr"/>
                </a:tc>
                <a:tc>
                  <a:txBody>
                    <a:bodyPr/>
                    <a:lstStyle/>
                    <a:p>
                      <a:pPr lvl="0" algn="ctr">
                        <a:buNone/>
                      </a:pPr>
                      <a:r>
                        <a:rPr lang="en-US" sz="1000" dirty="0"/>
                        <a:t>n/a</a:t>
                      </a:r>
                    </a:p>
                  </a:txBody>
                  <a:tcPr anchor="ctr"/>
                </a:tc>
                <a:tc>
                  <a:txBody>
                    <a:bodyPr/>
                    <a:lstStyle/>
                    <a:p>
                      <a:pPr lvl="0">
                        <a:buNone/>
                      </a:pPr>
                      <a:r>
                        <a:rPr lang="en-US" sz="1000" dirty="0"/>
                        <a:t>Per Kaiser Policy – Kaiser will not provide a quote ahead of the release of the renewal for the incumbent provider</a:t>
                      </a:r>
                    </a:p>
                  </a:txBody>
                  <a:tcPr anchor="ctr"/>
                </a:tc>
                <a:extLst>
                  <a:ext uri="{0D108BD9-81ED-4DB2-BD59-A6C34878D82A}">
                    <a16:rowId xmlns:a16="http://schemas.microsoft.com/office/drawing/2014/main" val="4137252202"/>
                  </a:ext>
                </a:extLst>
              </a:tr>
              <a:tr h="269175">
                <a:tc>
                  <a:txBody>
                    <a:bodyPr/>
                    <a:lstStyle/>
                    <a:p>
                      <a:pPr lvl="0">
                        <a:buNone/>
                      </a:pPr>
                      <a:r>
                        <a:rPr lang="en-US" sz="1200" dirty="0">
                          <a:solidFill>
                            <a:schemeClr val="bg1"/>
                          </a:solidFill>
                        </a:rPr>
                        <a:t>JPAs/Trusts</a:t>
                      </a:r>
                    </a:p>
                  </a:txBody>
                  <a:tcPr>
                    <a:solidFill>
                      <a:srgbClr val="632340"/>
                    </a:solidFill>
                  </a:tcPr>
                </a:tc>
                <a:tc>
                  <a:txBody>
                    <a:bodyPr/>
                    <a:lstStyle/>
                    <a:p>
                      <a:pPr lvl="0">
                        <a:buNone/>
                      </a:pPr>
                      <a:endParaRPr lang="en-US" sz="1000" dirty="0"/>
                    </a:p>
                  </a:txBody>
                  <a:tcPr>
                    <a:solidFill>
                      <a:srgbClr val="632340"/>
                    </a:solidFill>
                  </a:tcPr>
                </a:tc>
                <a:tc>
                  <a:txBody>
                    <a:bodyPr/>
                    <a:lstStyle/>
                    <a:p>
                      <a:pPr lvl="0" algn="ctr">
                        <a:buNone/>
                      </a:pPr>
                      <a:endParaRPr lang="en-US" sz="1000" dirty="0"/>
                    </a:p>
                  </a:txBody>
                  <a:tcPr>
                    <a:solidFill>
                      <a:srgbClr val="632340"/>
                    </a:solidFill>
                  </a:tcPr>
                </a:tc>
                <a:tc>
                  <a:txBody>
                    <a:bodyPr/>
                    <a:lstStyle/>
                    <a:p>
                      <a:pPr lvl="0" algn="ctr">
                        <a:buNone/>
                      </a:pPr>
                      <a:endParaRPr lang="en-US" sz="1000" dirty="0"/>
                    </a:p>
                  </a:txBody>
                  <a:tcPr>
                    <a:solidFill>
                      <a:srgbClr val="632340"/>
                    </a:solidFill>
                  </a:tcPr>
                </a:tc>
                <a:tc>
                  <a:txBody>
                    <a:bodyPr/>
                    <a:lstStyle/>
                    <a:p>
                      <a:pPr lvl="0">
                        <a:buNone/>
                      </a:pPr>
                      <a:endParaRPr lang="en-US" sz="1000" dirty="0"/>
                    </a:p>
                  </a:txBody>
                  <a:tcPr>
                    <a:solidFill>
                      <a:srgbClr val="632340"/>
                    </a:solidFill>
                  </a:tcPr>
                </a:tc>
                <a:extLst>
                  <a:ext uri="{0D108BD9-81ED-4DB2-BD59-A6C34878D82A}">
                    <a16:rowId xmlns:a16="http://schemas.microsoft.com/office/drawing/2014/main" val="2508751370"/>
                  </a:ext>
                </a:extLst>
              </a:tr>
              <a:tr h="363849">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ASCIP</a:t>
                      </a:r>
                    </a:p>
                  </a:txBody>
                  <a:tcPr anchor="ctr"/>
                </a:tc>
                <a:tc>
                  <a:txBody>
                    <a:bodyPr/>
                    <a:lstStyle/>
                    <a:p>
                      <a:pPr lvl="0" algn="ctr">
                        <a:buNone/>
                      </a:pPr>
                      <a:r>
                        <a:rPr lang="en-US" sz="1000" dirty="0"/>
                        <a:t>X</a:t>
                      </a:r>
                    </a:p>
                  </a:txBody>
                  <a:tcPr anchor="ctr"/>
                </a:tc>
                <a:tc>
                  <a:txBody>
                    <a:bodyPr/>
                    <a:lstStyle/>
                    <a:p>
                      <a:pPr lvl="0" algn="ctr">
                        <a:buNone/>
                      </a:pPr>
                      <a:endParaRPr lang="en-US" sz="1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Provided illustrative rates. Anthem renewal provided at +15.0% vs. current</a:t>
                      </a:r>
                    </a:p>
                  </a:txBody>
                  <a:tcPr anchor="ctr"/>
                </a:tc>
                <a:extLst>
                  <a:ext uri="{0D108BD9-81ED-4DB2-BD59-A6C34878D82A}">
                    <a16:rowId xmlns:a16="http://schemas.microsoft.com/office/drawing/2014/main" val="2501138424"/>
                  </a:ext>
                </a:extLst>
              </a:tr>
              <a:tr h="239266">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CSEBA</a:t>
                      </a:r>
                    </a:p>
                  </a:txBody>
                  <a:tcPr anchor="ctr"/>
                </a:tc>
                <a:tc>
                  <a:txBody>
                    <a:bodyPr/>
                    <a:lstStyle/>
                    <a:p>
                      <a:pPr lvl="0" algn="ctr">
                        <a:buNone/>
                      </a:pP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X</a:t>
                      </a:r>
                    </a:p>
                  </a:txBody>
                  <a:tcPr anchor="ctr"/>
                </a:tc>
                <a:tc>
                  <a:txBody>
                    <a:bodyPr/>
                    <a:lstStyle/>
                    <a:p>
                      <a:pPr lvl="0">
                        <a:buNone/>
                      </a:pPr>
                      <a:r>
                        <a:rPr lang="en-US" sz="1000" b="0" i="0" u="none" strike="noStrike" noProof="0" dirty="0">
                          <a:latin typeface="Calibri"/>
                        </a:rPr>
                        <a:t>Decline to Quote, Blue Shield unable to compete with current pricing. </a:t>
                      </a:r>
                    </a:p>
                  </a:txBody>
                  <a:tcPr anchor="ctr"/>
                </a:tc>
                <a:extLst>
                  <a:ext uri="{0D108BD9-81ED-4DB2-BD59-A6C34878D82A}">
                    <a16:rowId xmlns:a16="http://schemas.microsoft.com/office/drawing/2014/main" val="4043676935"/>
                  </a:ext>
                </a:extLst>
              </a:tr>
              <a:tr h="388808">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CVT</a:t>
                      </a:r>
                    </a:p>
                  </a:txBody>
                  <a:tcPr anchor="ctr"/>
                </a:tc>
                <a:tc>
                  <a:txBody>
                    <a:bodyPr/>
                    <a:lstStyle/>
                    <a:p>
                      <a:pPr lvl="0" algn="ctr">
                        <a:lnSpc>
                          <a:spcPct val="100000"/>
                        </a:lnSpc>
                        <a:spcBef>
                          <a:spcPts val="0"/>
                        </a:spcBef>
                        <a:spcAft>
                          <a:spcPts val="0"/>
                        </a:spcAft>
                        <a:buNone/>
                      </a:pPr>
                      <a:endParaRPr lang="en-US" sz="1000" b="0" i="0" u="none" strike="noStrike" noProof="0" dirty="0">
                        <a:solidFill>
                          <a:srgbClr val="000000"/>
                        </a:solidFill>
                        <a:latin typeface="Calibri"/>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X</a:t>
                      </a:r>
                    </a:p>
                    <a:p>
                      <a:pPr lvl="0" algn="ctr">
                        <a:buNone/>
                      </a:pPr>
                      <a:endParaRPr lang="en-US" sz="1000" dirty="0"/>
                    </a:p>
                  </a:txBody>
                  <a:tcPr anchor="ctr"/>
                </a:tc>
                <a:tc>
                  <a:txBody>
                    <a:bodyPr/>
                    <a:lstStyle/>
                    <a:p>
                      <a:pPr lvl="0">
                        <a:buNone/>
                      </a:pPr>
                      <a:r>
                        <a:rPr lang="en-US" sz="1000" b="0" i="0" u="none" strike="noStrike" noProof="0" dirty="0">
                          <a:latin typeface="+mn-lt"/>
                        </a:rPr>
                        <a:t>Decline to Quote, rates were not competitive relative to the incumbent program.</a:t>
                      </a:r>
                    </a:p>
                  </a:txBody>
                  <a:tcPr anchor="ctr"/>
                </a:tc>
                <a:extLst>
                  <a:ext uri="{0D108BD9-81ED-4DB2-BD59-A6C34878D82A}">
                    <a16:rowId xmlns:a16="http://schemas.microsoft.com/office/drawing/2014/main" val="907517344"/>
                  </a:ext>
                </a:extLst>
              </a:tr>
              <a:tr h="356508">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SISC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X</a:t>
                      </a:r>
                    </a:p>
                  </a:txBody>
                  <a:tcPr anchor="ctr"/>
                </a:tc>
                <a:tc>
                  <a:txBody>
                    <a:bodyPr/>
                    <a:lstStyle/>
                    <a:p>
                      <a:pPr lvl="0" algn="ctr">
                        <a:buNone/>
                      </a:pPr>
                      <a:endParaRPr lang="en-US" sz="1000" dirty="0"/>
                    </a:p>
                  </a:txBody>
                  <a:tcPr anchor="ctr"/>
                </a:tc>
                <a:tc>
                  <a:txBody>
                    <a:bodyPr/>
                    <a:lstStyle/>
                    <a:p>
                      <a:pPr lvl="0">
                        <a:buNone/>
                      </a:pPr>
                      <a:r>
                        <a:rPr lang="en-US" sz="1000" dirty="0"/>
                        <a:t>Quoted.  +6.0%  vs. current (Anthem)</a:t>
                      </a:r>
                    </a:p>
                  </a:txBody>
                  <a:tcPr anchor="ctr"/>
                </a:tc>
                <a:extLst>
                  <a:ext uri="{0D108BD9-81ED-4DB2-BD59-A6C34878D82A}">
                    <a16:rowId xmlns:a16="http://schemas.microsoft.com/office/drawing/2014/main" val="1035320381"/>
                  </a:ext>
                </a:extLst>
              </a:tr>
              <a:tr h="315964">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buNone/>
                      </a:pPr>
                      <a:r>
                        <a:rPr lang="en-US" sz="1000" dirty="0"/>
                        <a:t>VEBA</a:t>
                      </a:r>
                    </a:p>
                  </a:txBody>
                  <a:tcPr anchor="ctr"/>
                </a:tc>
                <a:tc>
                  <a:txBody>
                    <a:bodyPr/>
                    <a:lstStyle/>
                    <a:p>
                      <a:pPr lvl="0" algn="ctr">
                        <a:buNone/>
                      </a:pPr>
                      <a:r>
                        <a:rPr lang="en-US" sz="1000" dirty="0"/>
                        <a:t>X</a:t>
                      </a:r>
                    </a:p>
                  </a:txBody>
                  <a:tcPr anchor="ctr"/>
                </a:tc>
                <a:tc>
                  <a:txBody>
                    <a:bodyPr/>
                    <a:lstStyle/>
                    <a:p>
                      <a:pPr lvl="0" algn="ctr">
                        <a:buNone/>
                      </a:pPr>
                      <a:endParaRPr lang="en-US" sz="1000" dirty="0"/>
                    </a:p>
                  </a:txBody>
                  <a:tcPr anchor="ctr"/>
                </a:tc>
                <a:tc>
                  <a:txBody>
                    <a:bodyPr/>
                    <a:lstStyle/>
                    <a:p>
                      <a:pPr lvl="0">
                        <a:buNone/>
                      </a:pPr>
                      <a:r>
                        <a:rPr lang="en-US" sz="1000" dirty="0"/>
                        <a:t>Quoted.  +14.6%  vs. current (UHC)</a:t>
                      </a:r>
                    </a:p>
                  </a:txBody>
                  <a:tcPr anchor="ctr"/>
                </a:tc>
                <a:extLst>
                  <a:ext uri="{0D108BD9-81ED-4DB2-BD59-A6C34878D82A}">
                    <a16:rowId xmlns:a16="http://schemas.microsoft.com/office/drawing/2014/main" val="648299085"/>
                  </a:ext>
                </a:extLst>
              </a:tr>
              <a:tr h="454872">
                <a:tc>
                  <a:txBody>
                    <a:bodyPr/>
                    <a:lstStyle/>
                    <a:p>
                      <a:pPr lvl="0">
                        <a:buNone/>
                      </a:pPr>
                      <a:r>
                        <a:rPr lang="en-US" sz="1000" b="0" i="0" u="none" strike="noStrike" noProof="0" dirty="0">
                          <a:solidFill>
                            <a:srgbClr val="000000"/>
                          </a:solidFill>
                          <a:latin typeface="Calibri"/>
                        </a:rPr>
                        <a:t>Medical/Rx</a:t>
                      </a:r>
                      <a:endParaRPr lang="en-US" sz="1000" dirty="0"/>
                    </a:p>
                  </a:txBody>
                  <a:tcPr anchor="ctr"/>
                </a:tc>
                <a:tc>
                  <a:txBody>
                    <a:bodyPr/>
                    <a:lstStyle/>
                    <a:p>
                      <a:pPr lvl="0" algn="l">
                        <a:buNone/>
                      </a:pPr>
                      <a:r>
                        <a:rPr lang="en-US" sz="1000" dirty="0"/>
                        <a:t>REEP</a:t>
                      </a:r>
                    </a:p>
                  </a:txBody>
                  <a:tcPr anchor="ctr"/>
                </a:tc>
                <a:tc>
                  <a:txBody>
                    <a:bodyPr/>
                    <a:lstStyle/>
                    <a:p>
                      <a:pPr lvl="0" algn="ctr">
                        <a:buNone/>
                      </a:pP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X</a:t>
                      </a:r>
                    </a:p>
                    <a:p>
                      <a:pPr lvl="0">
                        <a:buNone/>
                      </a:pPr>
                      <a:endParaRPr lang="en-US" sz="1000" dirty="0"/>
                    </a:p>
                  </a:txBody>
                  <a:tcPr anchor="ctr"/>
                </a:tc>
                <a:tc>
                  <a:txBody>
                    <a:bodyPr/>
                    <a:lstStyle/>
                    <a:p>
                      <a:pPr lvl="0">
                        <a:buNone/>
                      </a:pPr>
                      <a:r>
                        <a:rPr lang="en-US" sz="1000" b="0" i="0" u="none" strike="noStrike" noProof="0" dirty="0">
                          <a:latin typeface="+mn-lt"/>
                        </a:rPr>
                        <a:t>Decline to Quote due to demographics and retiree population</a:t>
                      </a:r>
                    </a:p>
                  </a:txBody>
                  <a:tcPr anchor="ctr"/>
                </a:tc>
                <a:extLst>
                  <a:ext uri="{0D108BD9-81ED-4DB2-BD59-A6C34878D82A}">
                    <a16:rowId xmlns:a16="http://schemas.microsoft.com/office/drawing/2014/main" val="683788898"/>
                  </a:ext>
                </a:extLst>
              </a:tr>
            </a:tbl>
          </a:graphicData>
        </a:graphic>
      </p:graphicFrame>
    </p:spTree>
    <p:extLst>
      <p:ext uri="{BB962C8B-B14F-4D97-AF65-F5344CB8AC3E}">
        <p14:creationId xmlns:p14="http://schemas.microsoft.com/office/powerpoint/2010/main" val="831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50E20-9372-4C1D-B438-0E085234B5CA}"/>
              </a:ext>
            </a:extLst>
          </p:cNvPr>
          <p:cNvSpPr>
            <a:spLocks noGrp="1"/>
          </p:cNvSpPr>
          <p:nvPr>
            <p:ph type="title"/>
          </p:nvPr>
        </p:nvSpPr>
        <p:spPr/>
        <p:txBody>
          <a:bodyPr/>
          <a:lstStyle/>
          <a:p>
            <a:r>
              <a:rPr lang="en-US" dirty="0"/>
              <a:t>SISC proposal</a:t>
            </a:r>
          </a:p>
        </p:txBody>
      </p:sp>
      <p:sp>
        <p:nvSpPr>
          <p:cNvPr id="2" name="TextBox 1">
            <a:extLst>
              <a:ext uri="{FF2B5EF4-FFF2-40B4-BE49-F238E27FC236}">
                <a16:creationId xmlns:a16="http://schemas.microsoft.com/office/drawing/2014/main" id="{586E8ACD-40BA-5A82-944F-C18B8C5F4A41}"/>
              </a:ext>
            </a:extLst>
          </p:cNvPr>
          <p:cNvSpPr txBox="1"/>
          <p:nvPr/>
        </p:nvSpPr>
        <p:spPr>
          <a:xfrm>
            <a:off x="1424353" y="4349261"/>
            <a:ext cx="9508148" cy="1846659"/>
          </a:xfrm>
          <a:prstGeom prst="rect">
            <a:avLst/>
          </a:prstGeom>
          <a:noFill/>
        </p:spPr>
        <p:txBody>
          <a:bodyPr wrap="square">
            <a:spAutoFit/>
          </a:bodyPr>
          <a:lstStyle/>
          <a:p>
            <a:r>
              <a:rPr lang="en-US" sz="1200" u="sng" kern="1200" dirty="0">
                <a:solidFill>
                  <a:schemeClr val="bg1"/>
                </a:solidFill>
                <a:latin typeface="+mj-lt"/>
                <a:ea typeface="+mj-ea"/>
                <a:cs typeface="+mj-cs"/>
              </a:rPr>
              <a:t>DISCLAIMER: </a:t>
            </a:r>
            <a:r>
              <a:rPr lang="en-US" sz="1200" b="0" dirty="0">
                <a:solidFill>
                  <a:schemeClr val="bg1"/>
                </a:solidFill>
                <a:cs typeface="+mn-cs"/>
              </a:rPr>
              <a:t>The information, materials, calculations, totals and analyses contained in and on these pages (and throughout this worksheet and workbook) are general in nature and are subject to change.  These materials/calculations and analyses are not meant to replace any professional legal, actuarial, or accounting services. You may wish to consult your actuary, accountant, or attorney for specific advice as to how this information may apply to your situation.</a:t>
            </a:r>
            <a:br>
              <a:rPr lang="en-US" sz="1200" b="0" dirty="0">
                <a:solidFill>
                  <a:schemeClr val="bg1"/>
                </a:solidFill>
                <a:cs typeface="+mn-cs"/>
              </a:rPr>
            </a:br>
            <a:br>
              <a:rPr lang="en-US" sz="1200" b="0" dirty="0">
                <a:solidFill>
                  <a:schemeClr val="bg1"/>
                </a:solidFill>
                <a:cs typeface="+mn-cs"/>
              </a:rPr>
            </a:br>
            <a:r>
              <a:rPr lang="en-US" sz="1200" b="0" dirty="0">
                <a:solidFill>
                  <a:schemeClr val="bg1"/>
                </a:solidFill>
                <a:cs typeface="+mn-cs"/>
              </a:rPr>
              <a:t>This presentation/proposal and any attachments are the confidential work-product for a specific client of Keenan, an </a:t>
            </a:r>
            <a:r>
              <a:rPr lang="en-US" sz="1200" b="0" dirty="0" err="1">
                <a:solidFill>
                  <a:schemeClr val="bg1"/>
                </a:solidFill>
                <a:cs typeface="+mn-cs"/>
              </a:rPr>
              <a:t>AssuredPartners</a:t>
            </a:r>
            <a:r>
              <a:rPr lang="en-US" sz="1200" b="0" dirty="0">
                <a:solidFill>
                  <a:schemeClr val="bg1"/>
                </a:solidFill>
                <a:cs typeface="+mn-cs"/>
              </a:rPr>
              <a:t> company.  It is covered by the terms and conditions in our Mutual Non-Disclosure Agreement with our client and may not be shared with anyone that is not an employee of the Client and/or the Client’s legal counsel.  No other third parties may receive, review of discuss the content of this presentation/proposal or any of the attachments.  This is for Client’s sole consideration, discussion and/or implementation.</a:t>
            </a:r>
            <a:r>
              <a:rPr lang="en-US" sz="1800" b="0" dirty="0">
                <a:cs typeface="+mn-cs"/>
              </a:rPr>
              <a:t>	</a:t>
            </a:r>
            <a:endParaRPr lang="en-US" dirty="0"/>
          </a:p>
        </p:txBody>
      </p:sp>
    </p:spTree>
    <p:extLst>
      <p:ext uri="{BB962C8B-B14F-4D97-AF65-F5344CB8AC3E}">
        <p14:creationId xmlns:p14="http://schemas.microsoft.com/office/powerpoint/2010/main" val="4084465420"/>
      </p:ext>
    </p:extLst>
  </p:cSld>
  <p:clrMapOvr>
    <a:masterClrMapping/>
  </p:clrMapOvr>
</p:sld>
</file>

<file path=ppt/theme/theme1.xml><?xml version="1.0" encoding="utf-8"?>
<a:theme xmlns:a="http://schemas.openxmlformats.org/drawingml/2006/main" name="Office Theme">
  <a:themeElements>
    <a:clrScheme name="AP Keenan Colors">
      <a:dk1>
        <a:sysClr val="windowText" lastClr="000000"/>
      </a:dk1>
      <a:lt1>
        <a:sysClr val="window" lastClr="FFFFFF"/>
      </a:lt1>
      <a:dk2>
        <a:srgbClr val="00205C"/>
      </a:dk2>
      <a:lt2>
        <a:srgbClr val="FFFFFF"/>
      </a:lt2>
      <a:accent1>
        <a:srgbClr val="5C2541"/>
      </a:accent1>
      <a:accent2>
        <a:srgbClr val="2B7050"/>
      </a:accent2>
      <a:accent3>
        <a:srgbClr val="898A8D"/>
      </a:accent3>
      <a:accent4>
        <a:srgbClr val="EE7623"/>
      </a:accent4>
      <a:accent5>
        <a:srgbClr val="FBB040"/>
      </a:accent5>
      <a:accent6>
        <a:srgbClr val="00205C"/>
      </a:accent6>
      <a:hlink>
        <a:srgbClr val="FFFFFF"/>
      </a:hlink>
      <a:folHlink>
        <a:srgbClr val="4472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4C51ECCE53A53C40803A6EBA0DA96BC9" ma:contentTypeVersion="1" ma:contentTypeDescription="Create a new document." ma:contentTypeScope="" ma:versionID="805eab2498c098adcace93509265cce7">
  <xsd:schema xmlns:xsd="http://www.w3.org/2001/XMLSchema" xmlns:xs="http://www.w3.org/2001/XMLSchema" xmlns:p="http://schemas.microsoft.com/office/2006/metadata/properties" xmlns:ns2="d6e866e8-7e90-4abe-a382-bf774f596087" targetNamespace="http://schemas.microsoft.com/office/2006/metadata/properties" ma:root="true" ma:fieldsID="830e9b0d1832cedf21cb233908d74dd2" ns2:_="">
    <xsd:import namespace="d6e866e8-7e90-4abe-a382-bf774f59608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e866e8-7e90-4abe-a382-bf774f59608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E118C1-CB55-4A66-9F45-6E2D20CDFFAD}">
  <ds:schemaRefs>
    <ds:schemaRef ds:uri="http://schemas.microsoft.com/sharepoint/events"/>
  </ds:schemaRefs>
</ds:datastoreItem>
</file>

<file path=customXml/itemProps2.xml><?xml version="1.0" encoding="utf-8"?>
<ds:datastoreItem xmlns:ds="http://schemas.openxmlformats.org/officeDocument/2006/customXml" ds:itemID="{566D01AB-8F44-4730-A534-16284EBFDF48}"/>
</file>

<file path=customXml/itemProps3.xml><?xml version="1.0" encoding="utf-8"?>
<ds:datastoreItem xmlns:ds="http://schemas.openxmlformats.org/officeDocument/2006/customXml" ds:itemID="{01D841F6-9CB2-4D85-96E9-7C5740654E3C}">
  <ds:schemaRefs>
    <ds:schemaRef ds:uri="http://schemas.microsoft.com/sharepoint/v3/contenttype/forms"/>
  </ds:schemaRefs>
</ds:datastoreItem>
</file>

<file path=customXml/itemProps4.xml><?xml version="1.0" encoding="utf-8"?>
<ds:datastoreItem xmlns:ds="http://schemas.openxmlformats.org/officeDocument/2006/customXml" ds:itemID="{E029E959-92A9-4399-B8E4-6F0F3D24E749}">
  <ds:schemaRefs>
    <ds:schemaRef ds:uri="http://purl.org/dc/terms/"/>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24aaf1dd-3fa4-4f09-b39a-4f0b41e61562"/>
    <ds:schemaRef ds:uri="9519a6ab-d03d-4367-82e2-792963d28a4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6322</TotalTime>
  <Words>2460</Words>
  <Application>Microsoft Office PowerPoint</Application>
  <PresentationFormat>Widescreen</PresentationFormat>
  <Paragraphs>493</Paragraphs>
  <Slides>35</Slides>
  <Notes>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1" baseType="lpstr">
      <vt:lpstr>Arial</vt:lpstr>
      <vt:lpstr>Calibri</vt:lpstr>
      <vt:lpstr>Calibri Light</vt:lpstr>
      <vt:lpstr>Office Theme</vt:lpstr>
      <vt:lpstr>Worksheet</vt:lpstr>
      <vt:lpstr>Microsoft Excel Worksheet</vt:lpstr>
      <vt:lpstr>Rancho Santiago CCD Joint Benefits Committee</vt:lpstr>
      <vt:lpstr>Agenda</vt:lpstr>
      <vt:lpstr>All decisions will be based exclusively on the numbers submitted through the bid process to ensure equal and fair consideration for all entities.</vt:lpstr>
      <vt:lpstr>2027 ASCIP Renewal (illustrative)   This an illustrative renewal based on claims through December 2025.   The final 01/01/2027 renewal will be released in August, based on the most recent claims available at that time. </vt:lpstr>
      <vt:lpstr>2027 ASCIP Anthem Renewal – HMO &amp; PPO (Actives &amp; Early Retirees)  *This an illustrative renewal based on claims through December 2025. The final 01/01/2027 renewal will be released in August, based on the most recent claims available at that time. </vt:lpstr>
      <vt:lpstr>2027 ASCIP Kaiser Renewal - HMO</vt:lpstr>
      <vt:lpstr>2027 Marketing Results</vt:lpstr>
      <vt:lpstr>Market Results</vt:lpstr>
      <vt:lpstr>SISC proposal</vt:lpstr>
      <vt:lpstr>SISC Plan Comparison – HMO</vt:lpstr>
      <vt:lpstr>SISC Plan Comparison – HMO (Continued)</vt:lpstr>
      <vt:lpstr>SISC Plan Comparison – PPO</vt:lpstr>
      <vt:lpstr>SISC Plan Comparison – PPO</vt:lpstr>
      <vt:lpstr>Rate Comparison – SISC HMO &amp; PPO (Actives &amp; Early Retirees)</vt:lpstr>
      <vt:lpstr>SISC Proposal – Assumptions </vt:lpstr>
      <vt:lpstr>VEBA proposal</vt:lpstr>
      <vt:lpstr>VEBA Plan Comparison – HMO</vt:lpstr>
      <vt:lpstr>VEBA Plan Comparison – HMO (Continued)</vt:lpstr>
      <vt:lpstr>VEBA Plan Comparison – PPO</vt:lpstr>
      <vt:lpstr>VEBA Plan Comparison – PPO</vt:lpstr>
      <vt:lpstr>Rate Comparison – VEBA HMO &amp; PPO (Actives &amp; Early Retirees)</vt:lpstr>
      <vt:lpstr>VEBA Proposal – Assumptions </vt:lpstr>
      <vt:lpstr>Medical Plan Comparison</vt:lpstr>
      <vt:lpstr>Plan Comparison – HMO</vt:lpstr>
      <vt:lpstr>Plan Comparison – HMO (Continued)</vt:lpstr>
      <vt:lpstr>Plan Comparison – PPO</vt:lpstr>
      <vt:lpstr>Plan Comparison – PPO</vt:lpstr>
      <vt:lpstr>Medical Marketing timeline</vt:lpstr>
      <vt:lpstr>Medical Marketing Timeline </vt:lpstr>
      <vt:lpstr>JBC Meeting #3</vt:lpstr>
      <vt:lpstr>JBC Meeting #4</vt:lpstr>
      <vt:lpstr>JBC Meeting #5</vt:lpstr>
      <vt:lpstr>JBC Meeting #6</vt:lpstr>
      <vt:lpstr>Additional Timeline Details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Brandan Woods</dc:creator>
  <cp:lastModifiedBy>Kimberly Gleeson</cp:lastModifiedBy>
  <cp:revision>89</cp:revision>
  <cp:lastPrinted>2026-05-07T17:59:28Z</cp:lastPrinted>
  <dcterms:created xsi:type="dcterms:W3CDTF">2021-02-03T22:50:17Z</dcterms:created>
  <dcterms:modified xsi:type="dcterms:W3CDTF">2026-05-13T16:04:12Z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0x0101004C51ECCE53A53C40803A6EBA0DA96BC9</vt:lpwstr>
  </property>
  <property fmtid="{D5CDD505-2E9C-101B-9397-08002B2CF9AE}" pid="3" name="_dlc_DocIdItemGuid">
    <vt:lpwstr>cf0a9671-0fba-49ab-ab06-fbf5adbcd23c</vt:lpwstr>
  </property>
  <property fmtid="{D5CDD505-2E9C-101B-9397-08002B2CF9AE}" pid="4" name="_ExtendedDescription">
    <vt:lpwstr/>
  </property>
</Properties>
</file>