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39"/>
  </p:notesMasterIdLst>
  <p:sldIdLst>
    <p:sldId id="391" r:id="rId2"/>
    <p:sldId id="257" r:id="rId3"/>
    <p:sldId id="300" r:id="rId4"/>
    <p:sldId id="412" r:id="rId5"/>
    <p:sldId id="302" r:id="rId6"/>
    <p:sldId id="419" r:id="rId7"/>
    <p:sldId id="413" r:id="rId8"/>
    <p:sldId id="409" r:id="rId9"/>
    <p:sldId id="406" r:id="rId10"/>
    <p:sldId id="404" r:id="rId11"/>
    <p:sldId id="405" r:id="rId12"/>
    <p:sldId id="407" r:id="rId13"/>
    <p:sldId id="398" r:id="rId14"/>
    <p:sldId id="399" r:id="rId15"/>
    <p:sldId id="401" r:id="rId16"/>
    <p:sldId id="400" r:id="rId17"/>
    <p:sldId id="393" r:id="rId18"/>
    <p:sldId id="425" r:id="rId19"/>
    <p:sldId id="421" r:id="rId20"/>
    <p:sldId id="423" r:id="rId21"/>
    <p:sldId id="424" r:id="rId22"/>
    <p:sldId id="376" r:id="rId23"/>
    <p:sldId id="377" r:id="rId24"/>
    <p:sldId id="387" r:id="rId25"/>
    <p:sldId id="378" r:id="rId26"/>
    <p:sldId id="410" r:id="rId27"/>
    <p:sldId id="420" r:id="rId28"/>
    <p:sldId id="418" r:id="rId29"/>
    <p:sldId id="394" r:id="rId30"/>
    <p:sldId id="395" r:id="rId31"/>
    <p:sldId id="390" r:id="rId32"/>
    <p:sldId id="382" r:id="rId33"/>
    <p:sldId id="383" r:id="rId34"/>
    <p:sldId id="384" r:id="rId35"/>
    <p:sldId id="414" r:id="rId36"/>
    <p:sldId id="415" r:id="rId37"/>
    <p:sldId id="3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DeGuzman" initials="CD" lastIdx="2" clrIdx="0">
    <p:extLst>
      <p:ext uri="{19B8F6BF-5375-455C-9EA6-DF929625EA0E}">
        <p15:presenceInfo xmlns:p15="http://schemas.microsoft.com/office/powerpoint/2012/main" userId="S::crdeguzman@siscschools.org::73307372-b73e-41a2-a84d-805f9712c4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2B1"/>
    <a:srgbClr val="B52A2B"/>
    <a:srgbClr val="2D5D65"/>
    <a:srgbClr val="33CCCC"/>
    <a:srgbClr val="8182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20" autoAdjust="0"/>
    <p:restoredTop sz="95205" autoAdjust="0"/>
  </p:normalViewPr>
  <p:slideViewPr>
    <p:cSldViewPr snapToGrid="0">
      <p:cViewPr varScale="1">
        <p:scale>
          <a:sx n="53" d="100"/>
          <a:sy n="53" d="100"/>
        </p:scale>
        <p:origin x="715" y="48"/>
      </p:cViewPr>
      <p:guideLst/>
    </p:cSldViewPr>
  </p:slideViewPr>
  <p:outlineViewPr>
    <p:cViewPr>
      <p:scale>
        <a:sx n="33" d="100"/>
        <a:sy n="33" d="100"/>
      </p:scale>
      <p:origin x="0" y="-265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50A2B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B52A2B"/>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BDA-4743-A3AF-C535D56CECB5}"/>
            </c:ext>
          </c:extLst>
        </c:ser>
        <c:ser>
          <c:idx val="1"/>
          <c:order val="1"/>
          <c:tx>
            <c:strRef>
              <c:f>Sheet1!$C$1</c:f>
              <c:strCache>
                <c:ptCount val="1"/>
                <c:pt idx="0">
                  <c:v>Series 2</c:v>
                </c:pt>
              </c:strCache>
            </c:strRef>
          </c:tx>
          <c:spPr>
            <a:solidFill>
              <a:srgbClr val="50A2B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BDA-4743-A3AF-C535D56CEC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BDA-4743-A3AF-C535D56CECB5}"/>
            </c:ext>
          </c:extLst>
        </c:ser>
        <c:dLbls>
          <c:showLegendKey val="0"/>
          <c:showVal val="0"/>
          <c:showCatName val="0"/>
          <c:showSerName val="0"/>
          <c:showPercent val="0"/>
          <c:showBubbleSize val="0"/>
        </c:dLbls>
        <c:gapWidth val="219"/>
        <c:overlap val="-27"/>
        <c:axId val="964313263"/>
        <c:axId val="964314927"/>
      </c:barChart>
      <c:catAx>
        <c:axId val="96431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4314927"/>
        <c:crosses val="autoZero"/>
        <c:auto val="1"/>
        <c:lblAlgn val="ctr"/>
        <c:lblOffset val="100"/>
        <c:noMultiLvlLbl val="0"/>
      </c:catAx>
      <c:valAx>
        <c:axId val="964314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0A2B1"/>
                </a:solidFill>
                <a:latin typeface="+mn-lt"/>
                <a:ea typeface="+mn-ea"/>
                <a:cs typeface="+mn-cs"/>
              </a:defRPr>
            </a:pPr>
            <a:endParaRPr lang="en-US"/>
          </a:p>
        </c:txPr>
        <c:crossAx val="964313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33A7F-A1F5-4D54-A9FD-12375588FF47}" type="datetimeFigureOut">
              <a:rPr lang="en-US" smtClean="0"/>
              <a:t>5/29/2026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B58F1-615F-41F0-8AAF-524013CD321A}" type="slidenum">
              <a:rPr lang="en-US" smtClean="0"/>
              <a:t>‹#›</a:t>
            </a:fld>
            <a:endParaRPr lang="en-US" dirty="0"/>
          </a:p>
        </p:txBody>
      </p:sp>
    </p:spTree>
    <p:extLst>
      <p:ext uri="{BB962C8B-B14F-4D97-AF65-F5344CB8AC3E}">
        <p14:creationId xmlns:p14="http://schemas.microsoft.com/office/powerpoint/2010/main" val="232857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00331EA-16C0-9748-8C40-1F4063B975B3}" type="slidenum">
              <a:rPr lang="en-US" smtClean="0"/>
              <a:t>3</a:t>
            </a:fld>
            <a:endParaRPr lang="en-US" dirty="0"/>
          </a:p>
        </p:txBody>
      </p:sp>
    </p:spTree>
    <p:extLst>
      <p:ext uri="{BB962C8B-B14F-4D97-AF65-F5344CB8AC3E}">
        <p14:creationId xmlns:p14="http://schemas.microsoft.com/office/powerpoint/2010/main" val="33201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00331EA-16C0-9748-8C40-1F4063B975B3}" type="slidenum">
              <a:rPr lang="en-US" smtClean="0"/>
              <a:t>5</a:t>
            </a:fld>
            <a:endParaRPr lang="en-US" dirty="0"/>
          </a:p>
        </p:txBody>
      </p:sp>
    </p:spTree>
    <p:extLst>
      <p:ext uri="{BB962C8B-B14F-4D97-AF65-F5344CB8AC3E}">
        <p14:creationId xmlns:p14="http://schemas.microsoft.com/office/powerpoint/2010/main" val="72606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00331EA-16C0-9748-8C40-1F4063B975B3}" type="slidenum">
              <a:rPr lang="en-US" smtClean="0"/>
              <a:t>6</a:t>
            </a:fld>
            <a:endParaRPr lang="en-US" dirty="0"/>
          </a:p>
        </p:txBody>
      </p:sp>
    </p:spTree>
    <p:extLst>
      <p:ext uri="{BB962C8B-B14F-4D97-AF65-F5344CB8AC3E}">
        <p14:creationId xmlns:p14="http://schemas.microsoft.com/office/powerpoint/2010/main" val="43845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3B58F1-615F-41F0-8AAF-524013CD321A}" type="slidenum">
              <a:rPr lang="en-US" smtClean="0"/>
              <a:t>13</a:t>
            </a:fld>
            <a:endParaRPr lang="en-US" dirty="0"/>
          </a:p>
        </p:txBody>
      </p:sp>
    </p:spTree>
    <p:extLst>
      <p:ext uri="{BB962C8B-B14F-4D97-AF65-F5344CB8AC3E}">
        <p14:creationId xmlns:p14="http://schemas.microsoft.com/office/powerpoint/2010/main" val="222311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3B58F1-615F-41F0-8AAF-524013CD321A}" type="slidenum">
              <a:rPr lang="en-US" smtClean="0"/>
              <a:t>16</a:t>
            </a:fld>
            <a:endParaRPr lang="en-US" dirty="0"/>
          </a:p>
        </p:txBody>
      </p:sp>
    </p:spTree>
    <p:extLst>
      <p:ext uri="{BB962C8B-B14F-4D97-AF65-F5344CB8AC3E}">
        <p14:creationId xmlns:p14="http://schemas.microsoft.com/office/powerpoint/2010/main" val="141659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3B58F1-615F-41F0-8AAF-524013CD321A}" type="slidenum">
              <a:rPr lang="en-US" smtClean="0"/>
              <a:t>24</a:t>
            </a:fld>
            <a:endParaRPr lang="en-US" dirty="0"/>
          </a:p>
        </p:txBody>
      </p:sp>
    </p:spTree>
    <p:extLst>
      <p:ext uri="{BB962C8B-B14F-4D97-AF65-F5344CB8AC3E}">
        <p14:creationId xmlns:p14="http://schemas.microsoft.com/office/powerpoint/2010/main" val="62722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3B58F1-615F-41F0-8AAF-524013CD321A}" type="slidenum">
              <a:rPr lang="en-US" smtClean="0"/>
              <a:t>25</a:t>
            </a:fld>
            <a:endParaRPr lang="en-US" dirty="0"/>
          </a:p>
        </p:txBody>
      </p:sp>
    </p:spTree>
    <p:extLst>
      <p:ext uri="{BB962C8B-B14F-4D97-AF65-F5344CB8AC3E}">
        <p14:creationId xmlns:p14="http://schemas.microsoft.com/office/powerpoint/2010/main" val="330554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3B58F1-615F-41F0-8AAF-524013CD321A}" type="slidenum">
              <a:rPr lang="en-US" smtClean="0"/>
              <a:t>31</a:t>
            </a:fld>
            <a:endParaRPr lang="en-US" dirty="0"/>
          </a:p>
        </p:txBody>
      </p:sp>
    </p:spTree>
    <p:extLst>
      <p:ext uri="{BB962C8B-B14F-4D97-AF65-F5344CB8AC3E}">
        <p14:creationId xmlns:p14="http://schemas.microsoft.com/office/powerpoint/2010/main" val="3513972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4064000" cy="6858000"/>
          </a:xfrm>
          <a:prstGeom prst="rect">
            <a:avLst/>
          </a:prstGeom>
          <a:gradFill>
            <a:gsLst>
              <a:gs pos="0">
                <a:srgbClr val="51A1B2">
                  <a:alpha val="0"/>
                </a:srgbClr>
              </a:gs>
              <a:gs pos="100000">
                <a:srgbClr val="51A1B2"/>
              </a:gs>
            </a:gsLst>
            <a:lin ang="54000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 name="Google Shape;11;p2"/>
          <p:cNvSpPr/>
          <p:nvPr/>
        </p:nvSpPr>
        <p:spPr>
          <a:xfrm>
            <a:off x="0" y="3172704"/>
            <a:ext cx="8128000" cy="2319600"/>
          </a:xfrm>
          <a:prstGeom prst="rect">
            <a:avLst/>
          </a:prstGeom>
          <a:gradFill flip="none" rotWithShape="1">
            <a:gsLst>
              <a:gs pos="0">
                <a:schemeClr val="bg1"/>
              </a:gs>
              <a:gs pos="100000">
                <a:schemeClr val="bg1">
                  <a:alpha val="34043"/>
                </a:schemeClr>
              </a:gs>
            </a:gsLst>
            <a:lin ang="21594000" scaled="0"/>
            <a:tileRect/>
          </a:gradFill>
          <a:ln>
            <a:noFill/>
          </a:ln>
          <a:effectLst>
            <a:outerShdw blurRad="271463" dist="66675" algn="bl" rotWithShape="0">
              <a:schemeClr val="dk1">
                <a:alpha val="3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txBox="1">
            <a:spLocks noGrp="1"/>
          </p:cNvSpPr>
          <p:nvPr>
            <p:ph type="ctrTitle"/>
          </p:nvPr>
        </p:nvSpPr>
        <p:spPr>
          <a:xfrm>
            <a:off x="326333" y="3342408"/>
            <a:ext cx="7530400" cy="20048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4800"/>
              <a:buNone/>
              <a:defRPr sz="5867">
                <a:solidFill>
                  <a:srgbClr val="818286"/>
                </a:solidFill>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r>
              <a:rPr lang="en-US"/>
              <a:t>Click to edit Master title style</a:t>
            </a:r>
            <a:endParaRPr dirty="0"/>
          </a:p>
        </p:txBody>
      </p:sp>
      <p:pic>
        <p:nvPicPr>
          <p:cNvPr id="3" name="Picture 2" descr="Text&#10;&#10;Description automatically generated">
            <a:extLst>
              <a:ext uri="{FF2B5EF4-FFF2-40B4-BE49-F238E27FC236}">
                <a16:creationId xmlns:a16="http://schemas.microsoft.com/office/drawing/2014/main" id="{FAB853C8-BA65-0649-8655-475E564FF66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47945" y="281457"/>
            <a:ext cx="3168111" cy="951920"/>
          </a:xfrm>
          <a:prstGeom prst="rect">
            <a:avLst/>
          </a:prstGeom>
        </p:spPr>
      </p:pic>
    </p:spTree>
    <p:extLst>
      <p:ext uri="{BB962C8B-B14F-4D97-AF65-F5344CB8AC3E}">
        <p14:creationId xmlns:p14="http://schemas.microsoft.com/office/powerpoint/2010/main" val="350698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reserve="1" userDrawn="1">
  <p:cSld name="Generic SISC Slide A">
    <p:spTree>
      <p:nvGrpSpPr>
        <p:cNvPr id="1" name="Shape 62"/>
        <p:cNvGrpSpPr/>
        <p:nvPr/>
      </p:nvGrpSpPr>
      <p:grpSpPr>
        <a:xfrm>
          <a:off x="0" y="0"/>
          <a:ext cx="0" cy="0"/>
          <a:chOff x="0" y="0"/>
          <a:chExt cx="0" cy="0"/>
        </a:xfrm>
      </p:grpSpPr>
      <p:sp>
        <p:nvSpPr>
          <p:cNvPr id="63" name="Google Shape;63;p11"/>
          <p:cNvSpPr/>
          <p:nvPr/>
        </p:nvSpPr>
        <p:spPr>
          <a:xfrm>
            <a:off x="-9333" y="-33"/>
            <a:ext cx="12201200" cy="6858000"/>
          </a:xfrm>
          <a:prstGeom prst="frame">
            <a:avLst>
              <a:gd name="adj1" fmla="val 2453"/>
            </a:avLst>
          </a:prstGeom>
          <a:gradFill>
            <a:gsLst>
              <a:gs pos="0">
                <a:srgbClr val="51A1B2">
                  <a:alpha val="25165"/>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3" name="Picture 2">
            <a:extLst>
              <a:ext uri="{FF2B5EF4-FFF2-40B4-BE49-F238E27FC236}">
                <a16:creationId xmlns:a16="http://schemas.microsoft.com/office/drawing/2014/main" id="{28DC2044-8B9B-45C4-A999-5960CA8456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50" y="1550582"/>
            <a:ext cx="4040127" cy="3756836"/>
          </a:xfrm>
          <a:prstGeom prst="rect">
            <a:avLst/>
          </a:prstGeom>
        </p:spPr>
      </p:pic>
      <p:cxnSp>
        <p:nvCxnSpPr>
          <p:cNvPr id="5" name="Straight Connector 4">
            <a:extLst>
              <a:ext uri="{FF2B5EF4-FFF2-40B4-BE49-F238E27FC236}">
                <a16:creationId xmlns:a16="http://schemas.microsoft.com/office/drawing/2014/main" id="{3A8C5910-46C9-4F43-A9D7-1E298B908150}"/>
              </a:ext>
            </a:extLst>
          </p:cNvPr>
          <p:cNvCxnSpPr/>
          <p:nvPr userDrawn="1"/>
        </p:nvCxnSpPr>
        <p:spPr>
          <a:xfrm>
            <a:off x="3861831" y="1735968"/>
            <a:ext cx="0" cy="3629750"/>
          </a:xfrm>
          <a:prstGeom prst="line">
            <a:avLst/>
          </a:prstGeom>
          <a:ln>
            <a:solidFill>
              <a:srgbClr val="818285"/>
            </a:solidFill>
          </a:ln>
        </p:spPr>
        <p:style>
          <a:lnRef idx="1">
            <a:schemeClr val="dk1"/>
          </a:lnRef>
          <a:fillRef idx="0">
            <a:schemeClr val="dk1"/>
          </a:fillRef>
          <a:effectRef idx="0">
            <a:schemeClr val="dk1"/>
          </a:effectRef>
          <a:fontRef idx="minor">
            <a:schemeClr val="tx1"/>
          </a:fontRef>
        </p:style>
      </p:cxnSp>
      <p:sp>
        <p:nvSpPr>
          <p:cNvPr id="9" name="Google Shape;12;p2">
            <a:extLst>
              <a:ext uri="{FF2B5EF4-FFF2-40B4-BE49-F238E27FC236}">
                <a16:creationId xmlns:a16="http://schemas.microsoft.com/office/drawing/2014/main" id="{A0AE9DDA-BDAB-4C0A-92E3-C4C44B8C819B}"/>
              </a:ext>
            </a:extLst>
          </p:cNvPr>
          <p:cNvSpPr txBox="1">
            <a:spLocks noGrp="1"/>
          </p:cNvSpPr>
          <p:nvPr>
            <p:ph type="ctrTitle"/>
          </p:nvPr>
        </p:nvSpPr>
        <p:spPr>
          <a:xfrm>
            <a:off x="4136758" y="2548443"/>
            <a:ext cx="7530400" cy="20048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4800"/>
              <a:buNone/>
              <a:defRPr sz="5867">
                <a:solidFill>
                  <a:srgbClr val="818286"/>
                </a:solidFill>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r>
              <a:rPr lang="en-US"/>
              <a:t>Click to edit Master title style</a:t>
            </a:r>
            <a:endParaRPr dirty="0"/>
          </a:p>
        </p:txBody>
      </p:sp>
    </p:spTree>
    <p:extLst>
      <p:ext uri="{BB962C8B-B14F-4D97-AF65-F5344CB8AC3E}">
        <p14:creationId xmlns:p14="http://schemas.microsoft.com/office/powerpoint/2010/main" val="101668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Generic SISC Slide B">
    <p:spTree>
      <p:nvGrpSpPr>
        <p:cNvPr id="1" name="Shape 62"/>
        <p:cNvGrpSpPr/>
        <p:nvPr/>
      </p:nvGrpSpPr>
      <p:grpSpPr>
        <a:xfrm>
          <a:off x="0" y="0"/>
          <a:ext cx="0" cy="0"/>
          <a:chOff x="0" y="0"/>
          <a:chExt cx="0" cy="0"/>
        </a:xfrm>
      </p:grpSpPr>
      <p:sp>
        <p:nvSpPr>
          <p:cNvPr id="63" name="Google Shape;63;p11"/>
          <p:cNvSpPr/>
          <p:nvPr/>
        </p:nvSpPr>
        <p:spPr>
          <a:xfrm>
            <a:off x="-9333" y="-33"/>
            <a:ext cx="12201200" cy="6858000"/>
          </a:xfrm>
          <a:prstGeom prst="frame">
            <a:avLst>
              <a:gd name="adj1" fmla="val 2453"/>
            </a:avLst>
          </a:prstGeom>
          <a:gradFill>
            <a:gsLst>
              <a:gs pos="0">
                <a:srgbClr val="51A1B2">
                  <a:alpha val="25165"/>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cxnSp>
        <p:nvCxnSpPr>
          <p:cNvPr id="5" name="Straight Connector 4">
            <a:extLst>
              <a:ext uri="{FF2B5EF4-FFF2-40B4-BE49-F238E27FC236}">
                <a16:creationId xmlns:a16="http://schemas.microsoft.com/office/drawing/2014/main" id="{3A8C5910-46C9-4F43-A9D7-1E298B908150}"/>
              </a:ext>
            </a:extLst>
          </p:cNvPr>
          <p:cNvCxnSpPr/>
          <p:nvPr userDrawn="1"/>
        </p:nvCxnSpPr>
        <p:spPr>
          <a:xfrm>
            <a:off x="3861831" y="1735968"/>
            <a:ext cx="0" cy="3629750"/>
          </a:xfrm>
          <a:prstGeom prst="line">
            <a:avLst/>
          </a:prstGeom>
          <a:ln>
            <a:solidFill>
              <a:srgbClr val="818285"/>
            </a:solidFill>
          </a:ln>
        </p:spPr>
        <p:style>
          <a:lnRef idx="1">
            <a:schemeClr val="dk1"/>
          </a:lnRef>
          <a:fillRef idx="0">
            <a:schemeClr val="dk1"/>
          </a:fillRef>
          <a:effectRef idx="0">
            <a:schemeClr val="dk1"/>
          </a:effectRef>
          <a:fontRef idx="minor">
            <a:schemeClr val="tx1"/>
          </a:fontRef>
        </p:style>
      </p:cxnSp>
      <p:sp>
        <p:nvSpPr>
          <p:cNvPr id="9" name="Google Shape;12;p2">
            <a:extLst>
              <a:ext uri="{FF2B5EF4-FFF2-40B4-BE49-F238E27FC236}">
                <a16:creationId xmlns:a16="http://schemas.microsoft.com/office/drawing/2014/main" id="{A0AE9DDA-BDAB-4C0A-92E3-C4C44B8C819B}"/>
              </a:ext>
            </a:extLst>
          </p:cNvPr>
          <p:cNvSpPr txBox="1">
            <a:spLocks noGrp="1"/>
          </p:cNvSpPr>
          <p:nvPr>
            <p:ph type="ctrTitle"/>
          </p:nvPr>
        </p:nvSpPr>
        <p:spPr>
          <a:xfrm>
            <a:off x="4124186" y="2548443"/>
            <a:ext cx="7530400" cy="20048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4800"/>
              <a:buNone/>
              <a:defRPr sz="5867">
                <a:solidFill>
                  <a:srgbClr val="818286"/>
                </a:solidFill>
              </a:defRPr>
            </a:lvl1pPr>
            <a:lvl2pPr lvl="1">
              <a:lnSpc>
                <a:spcPct val="80000"/>
              </a:lnSpc>
              <a:spcBef>
                <a:spcPts val="0"/>
              </a:spcBef>
              <a:spcAft>
                <a:spcPts val="0"/>
              </a:spcAft>
              <a:buSzPts val="4800"/>
              <a:buNone/>
              <a:defRPr sz="6400"/>
            </a:lvl2pPr>
            <a:lvl3pPr lvl="2">
              <a:lnSpc>
                <a:spcPct val="80000"/>
              </a:lnSpc>
              <a:spcBef>
                <a:spcPts val="0"/>
              </a:spcBef>
              <a:spcAft>
                <a:spcPts val="0"/>
              </a:spcAft>
              <a:buSzPts val="4800"/>
              <a:buNone/>
              <a:defRPr sz="6400"/>
            </a:lvl3pPr>
            <a:lvl4pPr lvl="3">
              <a:lnSpc>
                <a:spcPct val="80000"/>
              </a:lnSpc>
              <a:spcBef>
                <a:spcPts val="0"/>
              </a:spcBef>
              <a:spcAft>
                <a:spcPts val="0"/>
              </a:spcAft>
              <a:buSzPts val="4800"/>
              <a:buNone/>
              <a:defRPr sz="6400"/>
            </a:lvl4pPr>
            <a:lvl5pPr lvl="4">
              <a:lnSpc>
                <a:spcPct val="80000"/>
              </a:lnSpc>
              <a:spcBef>
                <a:spcPts val="0"/>
              </a:spcBef>
              <a:spcAft>
                <a:spcPts val="0"/>
              </a:spcAft>
              <a:buSzPts val="4800"/>
              <a:buNone/>
              <a:defRPr sz="6400"/>
            </a:lvl5pPr>
            <a:lvl6pPr lvl="5">
              <a:lnSpc>
                <a:spcPct val="80000"/>
              </a:lnSpc>
              <a:spcBef>
                <a:spcPts val="0"/>
              </a:spcBef>
              <a:spcAft>
                <a:spcPts val="0"/>
              </a:spcAft>
              <a:buSzPts val="4800"/>
              <a:buNone/>
              <a:defRPr sz="6400"/>
            </a:lvl6pPr>
            <a:lvl7pPr lvl="6">
              <a:lnSpc>
                <a:spcPct val="80000"/>
              </a:lnSpc>
              <a:spcBef>
                <a:spcPts val="0"/>
              </a:spcBef>
              <a:spcAft>
                <a:spcPts val="0"/>
              </a:spcAft>
              <a:buSzPts val="4800"/>
              <a:buNone/>
              <a:defRPr sz="6400"/>
            </a:lvl7pPr>
            <a:lvl8pPr lvl="7">
              <a:lnSpc>
                <a:spcPct val="80000"/>
              </a:lnSpc>
              <a:spcBef>
                <a:spcPts val="0"/>
              </a:spcBef>
              <a:spcAft>
                <a:spcPts val="0"/>
              </a:spcAft>
              <a:buSzPts val="4800"/>
              <a:buNone/>
              <a:defRPr sz="6400"/>
            </a:lvl8pPr>
            <a:lvl9pPr lvl="8">
              <a:lnSpc>
                <a:spcPct val="80000"/>
              </a:lnSpc>
              <a:spcBef>
                <a:spcPts val="0"/>
              </a:spcBef>
              <a:spcAft>
                <a:spcPts val="0"/>
              </a:spcAft>
              <a:buSzPts val="4800"/>
              <a:buNone/>
              <a:defRPr sz="6400"/>
            </a:lvl9pPr>
          </a:lstStyle>
          <a:p>
            <a:r>
              <a:rPr lang="en-US"/>
              <a:t>Click to edit Master title style</a:t>
            </a:r>
            <a:endParaRPr dirty="0"/>
          </a:p>
        </p:txBody>
      </p:sp>
      <p:pic>
        <p:nvPicPr>
          <p:cNvPr id="4" name="Picture 3">
            <a:extLst>
              <a:ext uri="{FF2B5EF4-FFF2-40B4-BE49-F238E27FC236}">
                <a16:creationId xmlns:a16="http://schemas.microsoft.com/office/drawing/2014/main" id="{98DB47A6-131A-4D7E-B0E1-5E951A5D6D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251" y="1477493"/>
            <a:ext cx="2834654" cy="3903013"/>
          </a:xfrm>
          <a:prstGeom prst="rect">
            <a:avLst/>
          </a:prstGeom>
        </p:spPr>
      </p:pic>
    </p:spTree>
    <p:extLst>
      <p:ext uri="{BB962C8B-B14F-4D97-AF65-F5344CB8AC3E}">
        <p14:creationId xmlns:p14="http://schemas.microsoft.com/office/powerpoint/2010/main" val="2117746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reserve="1" userDrawn="1">
  <p:cSld name="SISC Logo">
    <p:spTree>
      <p:nvGrpSpPr>
        <p:cNvPr id="1" name="Shape 62"/>
        <p:cNvGrpSpPr/>
        <p:nvPr/>
      </p:nvGrpSpPr>
      <p:grpSpPr>
        <a:xfrm>
          <a:off x="0" y="0"/>
          <a:ext cx="0" cy="0"/>
          <a:chOff x="0" y="0"/>
          <a:chExt cx="0" cy="0"/>
        </a:xfrm>
      </p:grpSpPr>
      <p:sp>
        <p:nvSpPr>
          <p:cNvPr id="63" name="Google Shape;63;p11"/>
          <p:cNvSpPr/>
          <p:nvPr/>
        </p:nvSpPr>
        <p:spPr>
          <a:xfrm>
            <a:off x="-9333" y="-33"/>
            <a:ext cx="12201200" cy="6858000"/>
          </a:xfrm>
          <a:prstGeom prst="frame">
            <a:avLst>
              <a:gd name="adj1" fmla="val 2453"/>
            </a:avLst>
          </a:prstGeom>
          <a:gradFill>
            <a:gsLst>
              <a:gs pos="0">
                <a:srgbClr val="51A1B2">
                  <a:alpha val="25165"/>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7" name="Picture 6">
            <a:extLst>
              <a:ext uri="{FF2B5EF4-FFF2-40B4-BE49-F238E27FC236}">
                <a16:creationId xmlns:a16="http://schemas.microsoft.com/office/drawing/2014/main" id="{C9C5A622-D7F9-45E0-BA7F-934D31A13C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507" y="1806461"/>
            <a:ext cx="10765520" cy="3245012"/>
          </a:xfrm>
          <a:prstGeom prst="rect">
            <a:avLst/>
          </a:prstGeom>
        </p:spPr>
      </p:pic>
    </p:spTree>
    <p:extLst>
      <p:ext uri="{BB962C8B-B14F-4D97-AF65-F5344CB8AC3E}">
        <p14:creationId xmlns:p14="http://schemas.microsoft.com/office/powerpoint/2010/main" val="115115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2172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1C8C-2C41-4348-BC42-D3A28E90D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82C69-604A-A249-A842-438F9AED6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23ABE-E257-8743-89BE-99182235DC6E}"/>
              </a:ext>
            </a:extLst>
          </p:cNvPr>
          <p:cNvSpPr>
            <a:spLocks noGrp="1"/>
          </p:cNvSpPr>
          <p:nvPr>
            <p:ph type="dt" sz="half" idx="10"/>
          </p:nvPr>
        </p:nvSpPr>
        <p:spPr/>
        <p:txBody>
          <a:bodyPr/>
          <a:lstStyle/>
          <a:p>
            <a:fld id="{8ED565C5-DC86-41E4-8AF0-2C57C2E9A98B}" type="datetime1">
              <a:rPr lang="en-US" smtClean="0"/>
              <a:t>5/29/2026</a:t>
            </a:fld>
            <a:endParaRPr lang="en-US" dirty="0"/>
          </a:p>
        </p:txBody>
      </p:sp>
      <p:sp>
        <p:nvSpPr>
          <p:cNvPr id="5" name="Footer Placeholder 4">
            <a:extLst>
              <a:ext uri="{FF2B5EF4-FFF2-40B4-BE49-F238E27FC236}">
                <a16:creationId xmlns:a16="http://schemas.microsoft.com/office/drawing/2014/main" id="{446CF87B-4C4A-F84F-BD79-ADDB7D2EAE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5242C7-3D19-DF45-8E9F-61873C5FC276}"/>
              </a:ext>
            </a:extLst>
          </p:cNvPr>
          <p:cNvSpPr>
            <a:spLocks noGrp="1"/>
          </p:cNvSpPr>
          <p:nvPr>
            <p:ph type="sldNum" sz="quarter" idx="12"/>
          </p:nvPr>
        </p:nvSpPr>
        <p:spPr/>
        <p:txBody>
          <a:bodyPr/>
          <a:lstStyle/>
          <a:p>
            <a:fld id="{E2B9EB18-679C-6F4B-8E8E-FEB46A988D52}" type="slidenum">
              <a:rPr lang="en-US" smtClean="0"/>
              <a:t>‹#›</a:t>
            </a:fld>
            <a:endParaRPr lang="en-US" dirty="0"/>
          </a:p>
        </p:txBody>
      </p:sp>
    </p:spTree>
    <p:extLst>
      <p:ext uri="{BB962C8B-B14F-4D97-AF65-F5344CB8AC3E}">
        <p14:creationId xmlns:p14="http://schemas.microsoft.com/office/powerpoint/2010/main" val="18807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Subtitle">
    <p:bg>
      <p:bgPr>
        <a:solidFill>
          <a:srgbClr val="51A1B2"/>
        </a:solidFill>
        <a:effectLst/>
      </p:bgPr>
    </p:bg>
    <p:spTree>
      <p:nvGrpSpPr>
        <p:cNvPr id="1" name="Shape 13"/>
        <p:cNvGrpSpPr/>
        <p:nvPr/>
      </p:nvGrpSpPr>
      <p:grpSpPr>
        <a:xfrm>
          <a:off x="0" y="0"/>
          <a:ext cx="0" cy="0"/>
          <a:chOff x="0" y="0"/>
          <a:chExt cx="0" cy="0"/>
        </a:xfrm>
      </p:grpSpPr>
      <p:sp>
        <p:nvSpPr>
          <p:cNvPr id="14" name="Google Shape;14;p3"/>
          <p:cNvSpPr/>
          <p:nvPr/>
        </p:nvSpPr>
        <p:spPr>
          <a:xfrm>
            <a:off x="0" y="2111133"/>
            <a:ext cx="9872400" cy="2319600"/>
          </a:xfrm>
          <a:prstGeom prst="rect">
            <a:avLst/>
          </a:prstGeom>
          <a:solidFill>
            <a:schemeClr val="lt1"/>
          </a:solidFill>
          <a:ln>
            <a:noFill/>
          </a:ln>
          <a:effectLst>
            <a:outerShdw blurRad="271463" dist="66675" algn="bl" rotWithShape="0">
              <a:schemeClr val="dk1">
                <a:alpha val="3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 name="Google Shape;15;p3"/>
          <p:cNvSpPr txBox="1">
            <a:spLocks noGrp="1"/>
          </p:cNvSpPr>
          <p:nvPr>
            <p:ph type="ctrTitle"/>
          </p:nvPr>
        </p:nvSpPr>
        <p:spPr>
          <a:xfrm>
            <a:off x="2683700" y="2733133"/>
            <a:ext cx="6812400" cy="644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3600"/>
              <a:buNone/>
              <a:defRPr sz="4800">
                <a:solidFill>
                  <a:srgbClr val="818286"/>
                </a:solidFill>
              </a:defRPr>
            </a:lvl1pPr>
            <a:lvl2pPr lvl="1" rtl="0">
              <a:lnSpc>
                <a:spcPct val="80000"/>
              </a:lnSpc>
              <a:spcBef>
                <a:spcPts val="0"/>
              </a:spcBef>
              <a:spcAft>
                <a:spcPts val="0"/>
              </a:spcAft>
              <a:buSzPts val="3600"/>
              <a:buNone/>
              <a:defRPr sz="4800"/>
            </a:lvl2pPr>
            <a:lvl3pPr lvl="2" rtl="0">
              <a:lnSpc>
                <a:spcPct val="80000"/>
              </a:lnSpc>
              <a:spcBef>
                <a:spcPts val="0"/>
              </a:spcBef>
              <a:spcAft>
                <a:spcPts val="0"/>
              </a:spcAft>
              <a:buSzPts val="3600"/>
              <a:buNone/>
              <a:defRPr sz="4800"/>
            </a:lvl3pPr>
            <a:lvl4pPr lvl="3" rtl="0">
              <a:lnSpc>
                <a:spcPct val="80000"/>
              </a:lnSpc>
              <a:spcBef>
                <a:spcPts val="0"/>
              </a:spcBef>
              <a:spcAft>
                <a:spcPts val="0"/>
              </a:spcAft>
              <a:buSzPts val="3600"/>
              <a:buNone/>
              <a:defRPr sz="4800"/>
            </a:lvl4pPr>
            <a:lvl5pPr lvl="4" rtl="0">
              <a:lnSpc>
                <a:spcPct val="80000"/>
              </a:lnSpc>
              <a:spcBef>
                <a:spcPts val="0"/>
              </a:spcBef>
              <a:spcAft>
                <a:spcPts val="0"/>
              </a:spcAft>
              <a:buSzPts val="3600"/>
              <a:buNone/>
              <a:defRPr sz="4800"/>
            </a:lvl5pPr>
            <a:lvl6pPr lvl="5" rtl="0">
              <a:lnSpc>
                <a:spcPct val="80000"/>
              </a:lnSpc>
              <a:spcBef>
                <a:spcPts val="0"/>
              </a:spcBef>
              <a:spcAft>
                <a:spcPts val="0"/>
              </a:spcAft>
              <a:buSzPts val="3600"/>
              <a:buNone/>
              <a:defRPr sz="4800"/>
            </a:lvl6pPr>
            <a:lvl7pPr lvl="6" rtl="0">
              <a:lnSpc>
                <a:spcPct val="80000"/>
              </a:lnSpc>
              <a:spcBef>
                <a:spcPts val="0"/>
              </a:spcBef>
              <a:spcAft>
                <a:spcPts val="0"/>
              </a:spcAft>
              <a:buSzPts val="3600"/>
              <a:buNone/>
              <a:defRPr sz="4800"/>
            </a:lvl7pPr>
            <a:lvl8pPr lvl="7" rtl="0">
              <a:lnSpc>
                <a:spcPct val="80000"/>
              </a:lnSpc>
              <a:spcBef>
                <a:spcPts val="0"/>
              </a:spcBef>
              <a:spcAft>
                <a:spcPts val="0"/>
              </a:spcAft>
              <a:buSzPts val="3600"/>
              <a:buNone/>
              <a:defRPr sz="4800"/>
            </a:lvl8pPr>
            <a:lvl9pPr lvl="8" rtl="0">
              <a:lnSpc>
                <a:spcPct val="80000"/>
              </a:lnSpc>
              <a:spcBef>
                <a:spcPts val="0"/>
              </a:spcBef>
              <a:spcAft>
                <a:spcPts val="0"/>
              </a:spcAft>
              <a:buSzPts val="3600"/>
              <a:buNone/>
              <a:defRPr sz="4800"/>
            </a:lvl9pPr>
          </a:lstStyle>
          <a:p>
            <a:r>
              <a:rPr lang="en-US"/>
              <a:t>Click to edit Master title style</a:t>
            </a:r>
            <a:endParaRPr dirty="0"/>
          </a:p>
        </p:txBody>
      </p:sp>
      <p:sp>
        <p:nvSpPr>
          <p:cNvPr id="16" name="Google Shape;16;p3"/>
          <p:cNvSpPr txBox="1">
            <a:spLocks noGrp="1"/>
          </p:cNvSpPr>
          <p:nvPr>
            <p:ph type="subTitle" idx="1"/>
          </p:nvPr>
        </p:nvSpPr>
        <p:spPr>
          <a:xfrm>
            <a:off x="2683700" y="3404733"/>
            <a:ext cx="6812400" cy="4040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2400"/>
            </a:lvl1pPr>
            <a:lvl2pPr lvl="1" rtl="0">
              <a:spcBef>
                <a:spcPts val="0"/>
              </a:spcBef>
              <a:spcAft>
                <a:spcPts val="0"/>
              </a:spcAft>
              <a:buClr>
                <a:schemeClr val="dk1"/>
              </a:buClr>
              <a:buSzPts val="1800"/>
              <a:buNone/>
              <a:defRPr sz="2400"/>
            </a:lvl2pPr>
            <a:lvl3pPr lvl="2" rtl="0">
              <a:spcBef>
                <a:spcPts val="0"/>
              </a:spcBef>
              <a:spcAft>
                <a:spcPts val="0"/>
              </a:spcAft>
              <a:buClr>
                <a:schemeClr val="dk1"/>
              </a:buClr>
              <a:buSzPts val="1800"/>
              <a:buNone/>
              <a:defRPr sz="2400"/>
            </a:lvl3pPr>
            <a:lvl4pPr lvl="3" rtl="0">
              <a:spcBef>
                <a:spcPts val="0"/>
              </a:spcBef>
              <a:spcAft>
                <a:spcPts val="0"/>
              </a:spcAft>
              <a:buClr>
                <a:schemeClr val="dk1"/>
              </a:buClr>
              <a:buSzPts val="1800"/>
              <a:buNone/>
              <a:defRPr sz="2400"/>
            </a:lvl4pPr>
            <a:lvl5pPr lvl="4" rtl="0">
              <a:spcBef>
                <a:spcPts val="0"/>
              </a:spcBef>
              <a:spcAft>
                <a:spcPts val="0"/>
              </a:spcAft>
              <a:buClr>
                <a:schemeClr val="dk1"/>
              </a:buClr>
              <a:buSzPts val="1800"/>
              <a:buNone/>
              <a:defRPr sz="2400"/>
            </a:lvl5pPr>
            <a:lvl6pPr lvl="5" rtl="0">
              <a:spcBef>
                <a:spcPts val="0"/>
              </a:spcBef>
              <a:spcAft>
                <a:spcPts val="0"/>
              </a:spcAft>
              <a:buClr>
                <a:schemeClr val="dk1"/>
              </a:buClr>
              <a:buSzPts val="1800"/>
              <a:buNone/>
              <a:defRPr sz="2400"/>
            </a:lvl6pPr>
            <a:lvl7pPr lvl="6" rtl="0">
              <a:spcBef>
                <a:spcPts val="0"/>
              </a:spcBef>
              <a:spcAft>
                <a:spcPts val="0"/>
              </a:spcAft>
              <a:buClr>
                <a:schemeClr val="dk1"/>
              </a:buClr>
              <a:buSzPts val="1800"/>
              <a:buNone/>
              <a:defRPr sz="2400"/>
            </a:lvl7pPr>
            <a:lvl8pPr lvl="7" rtl="0">
              <a:spcBef>
                <a:spcPts val="0"/>
              </a:spcBef>
              <a:spcAft>
                <a:spcPts val="0"/>
              </a:spcAft>
              <a:buClr>
                <a:schemeClr val="dk1"/>
              </a:buClr>
              <a:buSzPts val="1800"/>
              <a:buNone/>
              <a:defRPr sz="2400"/>
            </a:lvl8pPr>
            <a:lvl9pPr lvl="8" rtl="0">
              <a:spcBef>
                <a:spcPts val="0"/>
              </a:spcBef>
              <a:spcAft>
                <a:spcPts val="0"/>
              </a:spcAft>
              <a:buClr>
                <a:schemeClr val="dk1"/>
              </a:buClr>
              <a:buSzPts val="1800"/>
              <a:buNone/>
              <a:defRPr sz="2400"/>
            </a:lvl9pPr>
          </a:lstStyle>
          <a:p>
            <a:r>
              <a:rPr lang="en-US"/>
              <a:t>Click to edit Master subtitle style</a:t>
            </a:r>
            <a:endParaRPr/>
          </a:p>
        </p:txBody>
      </p:sp>
      <p:sp>
        <p:nvSpPr>
          <p:cNvPr id="17" name="Google Shape;17;p3"/>
          <p:cNvSpPr/>
          <p:nvPr/>
        </p:nvSpPr>
        <p:spPr>
          <a:xfrm>
            <a:off x="0" y="2111000"/>
            <a:ext cx="2319600" cy="231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3" name="Picture 2">
            <a:extLst>
              <a:ext uri="{FF2B5EF4-FFF2-40B4-BE49-F238E27FC236}">
                <a16:creationId xmlns:a16="http://schemas.microsoft.com/office/drawing/2014/main" id="{C8347D4C-B1F5-4036-BE70-B3F04692F7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63"/>
          <a:stretch/>
        </p:blipFill>
        <p:spPr>
          <a:xfrm>
            <a:off x="352797" y="2277631"/>
            <a:ext cx="1614005" cy="1986338"/>
          </a:xfrm>
          <a:prstGeom prst="rect">
            <a:avLst/>
          </a:prstGeom>
        </p:spPr>
      </p:pic>
    </p:spTree>
    <p:extLst>
      <p:ext uri="{BB962C8B-B14F-4D97-AF65-F5344CB8AC3E}">
        <p14:creationId xmlns:p14="http://schemas.microsoft.com/office/powerpoint/2010/main" val="82010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Quot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Shape 18"/>
        <p:cNvGrpSpPr/>
        <p:nvPr/>
      </p:nvGrpSpPr>
      <p:grpSpPr>
        <a:xfrm>
          <a:off x="0" y="0"/>
          <a:ext cx="0" cy="0"/>
          <a:chOff x="0" y="0"/>
          <a:chExt cx="0" cy="0"/>
        </a:xfrm>
      </p:grpSpPr>
      <p:sp>
        <p:nvSpPr>
          <p:cNvPr id="21" name="Google Shape;21;p4"/>
          <p:cNvSpPr/>
          <p:nvPr/>
        </p:nvSpPr>
        <p:spPr>
          <a:xfrm>
            <a:off x="626500" y="626400"/>
            <a:ext cx="10938800" cy="5605200"/>
          </a:xfrm>
          <a:prstGeom prst="rect">
            <a:avLst/>
          </a:prstGeom>
          <a:gradFill>
            <a:gsLst>
              <a:gs pos="0">
                <a:srgbClr val="51A1B2">
                  <a:alpha val="36105"/>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2" name="Google Shape;22;p4"/>
          <p:cNvSpPr txBox="1">
            <a:spLocks noGrp="1"/>
          </p:cNvSpPr>
          <p:nvPr>
            <p:ph type="body" idx="1"/>
          </p:nvPr>
        </p:nvSpPr>
        <p:spPr>
          <a:xfrm>
            <a:off x="1795133" y="1847067"/>
            <a:ext cx="8602000" cy="1093200"/>
          </a:xfrm>
          <a:prstGeom prst="rect">
            <a:avLst/>
          </a:prstGeom>
          <a:effectLst>
            <a:outerShdw blurRad="42863" dist="9525" dir="5400000" algn="bl" rotWithShape="0">
              <a:srgbClr val="1C4587">
                <a:alpha val="40000"/>
              </a:srgbClr>
            </a:outerShdw>
          </a:effectLst>
        </p:spPr>
        <p:txBody>
          <a:bodyPr spcFirstLastPara="1" wrap="square" lIns="0" tIns="0" rIns="0" bIns="0" anchor="t" anchorCtr="0">
            <a:noAutofit/>
          </a:bodyPr>
          <a:lstStyle>
            <a:lvl1pPr marL="609585" lvl="0" indent="-575719" algn="ctr" rtl="0">
              <a:spcBef>
                <a:spcPts val="800"/>
              </a:spcBef>
              <a:spcAft>
                <a:spcPts val="0"/>
              </a:spcAft>
              <a:buClr>
                <a:schemeClr val="lt1"/>
              </a:buClr>
              <a:buSzPts val="3200"/>
              <a:buChar char="▫"/>
              <a:defRPr sz="4267" b="1">
                <a:solidFill>
                  <a:schemeClr val="lt1"/>
                </a:solidFill>
              </a:defRPr>
            </a:lvl1pPr>
            <a:lvl2pPr marL="1219170" lvl="1" indent="-575719" algn="ctr" rtl="0">
              <a:spcBef>
                <a:spcPts val="0"/>
              </a:spcBef>
              <a:spcAft>
                <a:spcPts val="0"/>
              </a:spcAft>
              <a:buClr>
                <a:schemeClr val="lt1"/>
              </a:buClr>
              <a:buSzPts val="3200"/>
              <a:buChar char="▫"/>
              <a:defRPr sz="4267" b="1">
                <a:solidFill>
                  <a:schemeClr val="lt1"/>
                </a:solidFill>
              </a:defRPr>
            </a:lvl2pPr>
            <a:lvl3pPr marL="1828754" lvl="2" indent="-575719" algn="ctr" rtl="0">
              <a:spcBef>
                <a:spcPts val="0"/>
              </a:spcBef>
              <a:spcAft>
                <a:spcPts val="0"/>
              </a:spcAft>
              <a:buClr>
                <a:schemeClr val="lt1"/>
              </a:buClr>
              <a:buSzPts val="3200"/>
              <a:buChar char="▫"/>
              <a:defRPr sz="4267" b="1">
                <a:solidFill>
                  <a:schemeClr val="lt1"/>
                </a:solidFill>
              </a:defRPr>
            </a:lvl3pPr>
            <a:lvl4pPr marL="2438339" lvl="3" indent="-575719" algn="ctr" rtl="0">
              <a:spcBef>
                <a:spcPts val="0"/>
              </a:spcBef>
              <a:spcAft>
                <a:spcPts val="0"/>
              </a:spcAft>
              <a:buClr>
                <a:schemeClr val="lt1"/>
              </a:buClr>
              <a:buSzPts val="3200"/>
              <a:buChar char="▫"/>
              <a:defRPr sz="4267" b="1">
                <a:solidFill>
                  <a:schemeClr val="lt1"/>
                </a:solidFill>
              </a:defRPr>
            </a:lvl4pPr>
            <a:lvl5pPr marL="3047924" lvl="4" indent="-575719" algn="ctr" rtl="0">
              <a:spcBef>
                <a:spcPts val="0"/>
              </a:spcBef>
              <a:spcAft>
                <a:spcPts val="0"/>
              </a:spcAft>
              <a:buClr>
                <a:schemeClr val="lt1"/>
              </a:buClr>
              <a:buSzPts val="3200"/>
              <a:buChar char="▫"/>
              <a:defRPr sz="4267" b="1">
                <a:solidFill>
                  <a:schemeClr val="lt1"/>
                </a:solidFill>
              </a:defRPr>
            </a:lvl5pPr>
            <a:lvl6pPr marL="3657509" lvl="5" indent="-575719" algn="ctr" rtl="0">
              <a:spcBef>
                <a:spcPts val="0"/>
              </a:spcBef>
              <a:spcAft>
                <a:spcPts val="0"/>
              </a:spcAft>
              <a:buClr>
                <a:schemeClr val="lt1"/>
              </a:buClr>
              <a:buSzPts val="3200"/>
              <a:buChar char="▫"/>
              <a:defRPr sz="4267" b="1">
                <a:solidFill>
                  <a:schemeClr val="lt1"/>
                </a:solidFill>
              </a:defRPr>
            </a:lvl6pPr>
            <a:lvl7pPr marL="4267093" lvl="6" indent="-575719" algn="ctr" rtl="0">
              <a:spcBef>
                <a:spcPts val="0"/>
              </a:spcBef>
              <a:spcAft>
                <a:spcPts val="0"/>
              </a:spcAft>
              <a:buClr>
                <a:schemeClr val="lt1"/>
              </a:buClr>
              <a:buSzPts val="3200"/>
              <a:buChar char="▫"/>
              <a:defRPr sz="4267" b="1">
                <a:solidFill>
                  <a:schemeClr val="lt1"/>
                </a:solidFill>
              </a:defRPr>
            </a:lvl7pPr>
            <a:lvl8pPr marL="4876678" lvl="7" indent="-575719" algn="ctr" rtl="0">
              <a:spcBef>
                <a:spcPts val="0"/>
              </a:spcBef>
              <a:spcAft>
                <a:spcPts val="0"/>
              </a:spcAft>
              <a:buClr>
                <a:schemeClr val="lt1"/>
              </a:buClr>
              <a:buSzPts val="3200"/>
              <a:buChar char="▫"/>
              <a:defRPr sz="4267" b="1">
                <a:solidFill>
                  <a:schemeClr val="lt1"/>
                </a:solidFill>
              </a:defRPr>
            </a:lvl8pPr>
            <a:lvl9pPr marL="5486263" lvl="8" indent="-575719" algn="ctr">
              <a:spcBef>
                <a:spcPts val="0"/>
              </a:spcBef>
              <a:spcAft>
                <a:spcPts val="0"/>
              </a:spcAft>
              <a:buClr>
                <a:schemeClr val="lt1"/>
              </a:buClr>
              <a:buSzPts val="3200"/>
              <a:buChar char="▫"/>
              <a:defRPr sz="4267" b="1">
                <a:solidFill>
                  <a:schemeClr val="lt1"/>
                </a:solidFill>
              </a:defRPr>
            </a:lvl9pPr>
          </a:lstStyle>
          <a:p>
            <a:pPr lvl="0"/>
            <a:r>
              <a:rPr lang="en-US"/>
              <a:t>Click to edit Master text styles</a:t>
            </a:r>
          </a:p>
        </p:txBody>
      </p:sp>
      <p:sp>
        <p:nvSpPr>
          <p:cNvPr id="23" name="Google Shape;23;p4"/>
          <p:cNvSpPr txBox="1"/>
          <p:nvPr/>
        </p:nvSpPr>
        <p:spPr>
          <a:xfrm>
            <a:off x="4791200" y="635425"/>
            <a:ext cx="2609600" cy="8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800" b="1">
                <a:solidFill>
                  <a:schemeClr val="lt1"/>
                </a:solidFill>
              </a:rPr>
              <a:t>“</a:t>
            </a:r>
            <a:endParaRPr sz="12800" b="1" dirty="0">
              <a:solidFill>
                <a:schemeClr val="lt1"/>
              </a:solidFill>
            </a:endParaRPr>
          </a:p>
        </p:txBody>
      </p:sp>
    </p:spTree>
    <p:extLst>
      <p:ext uri="{BB962C8B-B14F-4D97-AF65-F5344CB8AC3E}">
        <p14:creationId xmlns:p14="http://schemas.microsoft.com/office/powerpoint/2010/main" val="287526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406400" y="473433"/>
            <a:ext cx="11299600" cy="9444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rgbClr val="818286"/>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28" name="Google Shape;28;p5"/>
          <p:cNvSpPr txBox="1">
            <a:spLocks noGrp="1"/>
          </p:cNvSpPr>
          <p:nvPr>
            <p:ph type="body" idx="1"/>
          </p:nvPr>
        </p:nvSpPr>
        <p:spPr>
          <a:xfrm>
            <a:off x="1514667" y="1600200"/>
            <a:ext cx="9162800" cy="4573160"/>
          </a:xfrm>
          <a:prstGeom prst="rect">
            <a:avLst/>
          </a:prstGeom>
        </p:spPr>
        <p:txBody>
          <a:bodyPr spcFirstLastPara="1" wrap="square" lIns="0" tIns="0" rIns="0" bIns="0"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dirty="0"/>
              <a:t>Click to edit Master text styles</a:t>
            </a:r>
          </a:p>
        </p:txBody>
      </p:sp>
      <p:sp>
        <p:nvSpPr>
          <p:cNvPr id="7" name="Google Shape;38;p7">
            <a:extLst>
              <a:ext uri="{FF2B5EF4-FFF2-40B4-BE49-F238E27FC236}">
                <a16:creationId xmlns:a16="http://schemas.microsoft.com/office/drawing/2014/main" id="{F0E2E1F8-A804-744A-BD24-481872DC9F0B}"/>
              </a:ext>
            </a:extLst>
          </p:cNvPr>
          <p:cNvSpPr/>
          <p:nvPr userDrawn="1"/>
        </p:nvSpPr>
        <p:spPr>
          <a:xfrm>
            <a:off x="0" y="471600"/>
            <a:ext cx="168400" cy="944400"/>
          </a:xfrm>
          <a:prstGeom prst="rect">
            <a:avLst/>
          </a:prstGeom>
          <a:gradFill>
            <a:gsLst>
              <a:gs pos="0">
                <a:srgbClr val="51A1B2">
                  <a:alpha val="5000"/>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8" name="Picture 7" descr="Logo&#10;&#10;Description automatically generated">
            <a:extLst>
              <a:ext uri="{FF2B5EF4-FFF2-40B4-BE49-F238E27FC236}">
                <a16:creationId xmlns:a16="http://schemas.microsoft.com/office/drawing/2014/main" id="{2DF781F0-7889-47D3-9CAE-381E9ED1620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400" y="6231400"/>
            <a:ext cx="1495587" cy="449379"/>
          </a:xfrm>
          <a:prstGeom prst="rect">
            <a:avLst/>
          </a:prstGeom>
        </p:spPr>
      </p:pic>
      <p:sp>
        <p:nvSpPr>
          <p:cNvPr id="2" name="Slide Number Placeholder 1">
            <a:extLst>
              <a:ext uri="{FF2B5EF4-FFF2-40B4-BE49-F238E27FC236}">
                <a16:creationId xmlns:a16="http://schemas.microsoft.com/office/drawing/2014/main" id="{6B23408D-E83A-4612-98FE-ED3CCB5D1128}"/>
              </a:ext>
            </a:extLst>
          </p:cNvPr>
          <p:cNvSpPr>
            <a:spLocks noGrp="1"/>
          </p:cNvSpPr>
          <p:nvPr>
            <p:ph type="sldNum" idx="10"/>
          </p:nvPr>
        </p:nvSpPr>
        <p:spPr/>
        <p:txBody>
          <a:bodyPr/>
          <a:lstStyle>
            <a:lvl1pPr>
              <a:defRPr sz="1600">
                <a:solidFill>
                  <a:schemeClr val="tx1"/>
                </a:solidFill>
              </a:defRPr>
            </a:lvl1pPr>
          </a:lstStyle>
          <a:p>
            <a:fld id="{58BB6B16-05F7-4A2B-9182-7C1D6C5D6AA3}" type="slidenum">
              <a:rPr lang="en" smtClean="0"/>
              <a:pPr/>
              <a:t>‹#›</a:t>
            </a:fld>
            <a:endParaRPr lang="en" dirty="0"/>
          </a:p>
        </p:txBody>
      </p:sp>
    </p:spTree>
    <p:extLst>
      <p:ext uri="{BB962C8B-B14F-4D97-AF65-F5344CB8AC3E}">
        <p14:creationId xmlns:p14="http://schemas.microsoft.com/office/powerpoint/2010/main" val="418808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reserve="1">
  <p:cSld name="Title + 1 column + image">
    <p:spTree>
      <p:nvGrpSpPr>
        <p:cNvPr id="1" name="Shape 30"/>
        <p:cNvGrpSpPr/>
        <p:nvPr/>
      </p:nvGrpSpPr>
      <p:grpSpPr>
        <a:xfrm>
          <a:off x="0" y="0"/>
          <a:ext cx="0" cy="0"/>
          <a:chOff x="0" y="0"/>
          <a:chExt cx="0" cy="0"/>
        </a:xfrm>
      </p:grpSpPr>
      <p:sp>
        <p:nvSpPr>
          <p:cNvPr id="8" name="Google Shape;38;p7">
            <a:extLst>
              <a:ext uri="{FF2B5EF4-FFF2-40B4-BE49-F238E27FC236}">
                <a16:creationId xmlns:a16="http://schemas.microsoft.com/office/drawing/2014/main" id="{3D30DC06-0F31-2B4A-97EE-3C73EDC38E3F}"/>
              </a:ext>
            </a:extLst>
          </p:cNvPr>
          <p:cNvSpPr/>
          <p:nvPr userDrawn="1"/>
        </p:nvSpPr>
        <p:spPr>
          <a:xfrm>
            <a:off x="0" y="471755"/>
            <a:ext cx="168400" cy="944400"/>
          </a:xfrm>
          <a:prstGeom prst="rect">
            <a:avLst/>
          </a:prstGeom>
          <a:gradFill>
            <a:gsLst>
              <a:gs pos="0">
                <a:srgbClr val="51A1B2">
                  <a:alpha val="5000"/>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2" name="Google Shape;32;p6"/>
          <p:cNvSpPr/>
          <p:nvPr/>
        </p:nvSpPr>
        <p:spPr>
          <a:xfrm>
            <a:off x="8128000" y="-9600"/>
            <a:ext cx="4064000" cy="6867600"/>
          </a:xfrm>
          <a:prstGeom prst="rect">
            <a:avLst/>
          </a:prstGeom>
          <a:gradFill>
            <a:gsLst>
              <a:gs pos="0">
                <a:srgbClr val="51A1B2"/>
              </a:gs>
              <a:gs pos="100000">
                <a:srgbClr val="51A1B2">
                  <a:alpha val="24974"/>
                </a:srgbClr>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5" name="Google Shape;35;p6"/>
          <p:cNvSpPr txBox="1">
            <a:spLocks noGrp="1"/>
          </p:cNvSpPr>
          <p:nvPr>
            <p:ph type="title"/>
          </p:nvPr>
        </p:nvSpPr>
        <p:spPr>
          <a:xfrm>
            <a:off x="406400" y="473433"/>
            <a:ext cx="5923200" cy="944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solidFill>
                  <a:srgbClr val="81828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dirty="0"/>
          </a:p>
        </p:txBody>
      </p:sp>
      <p:sp>
        <p:nvSpPr>
          <p:cNvPr id="36" name="Google Shape;36;p6"/>
          <p:cNvSpPr txBox="1">
            <a:spLocks noGrp="1"/>
          </p:cNvSpPr>
          <p:nvPr>
            <p:ph type="body" idx="1"/>
          </p:nvPr>
        </p:nvSpPr>
        <p:spPr>
          <a:xfrm>
            <a:off x="1045533" y="1936467"/>
            <a:ext cx="5284000" cy="422761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EA396419-7D13-4A23-B7F2-8A392DD5B9A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400" y="6231400"/>
            <a:ext cx="1495587" cy="449379"/>
          </a:xfrm>
          <a:prstGeom prst="rect">
            <a:avLst/>
          </a:prstGeom>
        </p:spPr>
      </p:pic>
      <p:sp>
        <p:nvSpPr>
          <p:cNvPr id="11" name="TextBox 10">
            <a:extLst>
              <a:ext uri="{FF2B5EF4-FFF2-40B4-BE49-F238E27FC236}">
                <a16:creationId xmlns:a16="http://schemas.microsoft.com/office/drawing/2014/main" id="{BB534D88-709E-425D-A169-F6C060F500D1}"/>
              </a:ext>
            </a:extLst>
          </p:cNvPr>
          <p:cNvSpPr txBox="1"/>
          <p:nvPr userDrawn="1"/>
        </p:nvSpPr>
        <p:spPr>
          <a:xfrm>
            <a:off x="11500185" y="6311447"/>
            <a:ext cx="691815" cy="338554"/>
          </a:xfrm>
          <a:prstGeom prst="rect">
            <a:avLst/>
          </a:prstGeom>
          <a:noFill/>
        </p:spPr>
        <p:txBody>
          <a:bodyPr wrap="square">
            <a:spAutoFit/>
          </a:bodyPr>
          <a:lstStyle/>
          <a:p>
            <a:r>
              <a:rPr lang="en" sz="1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fld id="{00000000-1234-1234-1234-123412341234}" type="slidenum">
              <a:rPr lang="en" sz="1600" b="1" smtClean="0">
                <a:solidFill>
                  <a:schemeClr val="tx1"/>
                </a:solidFill>
                <a:latin typeface="Calibri" panose="020F0502020204030204" pitchFamily="34" charset="0"/>
                <a:ea typeface="Calibri" panose="020F0502020204030204" pitchFamily="34" charset="0"/>
                <a:cs typeface="Calibri" panose="020F0502020204030204" pitchFamily="34" charset="0"/>
              </a:rPr>
              <a:pPr/>
              <a:t>‹#›</a:t>
            </a:fld>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80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7"/>
        <p:cNvGrpSpPr/>
        <p:nvPr/>
      </p:nvGrpSpPr>
      <p:grpSpPr>
        <a:xfrm>
          <a:off x="0" y="0"/>
          <a:ext cx="0" cy="0"/>
          <a:chOff x="0" y="0"/>
          <a:chExt cx="0" cy="0"/>
        </a:xfrm>
      </p:grpSpPr>
      <p:sp>
        <p:nvSpPr>
          <p:cNvPr id="38" name="Google Shape;38;p7"/>
          <p:cNvSpPr/>
          <p:nvPr/>
        </p:nvSpPr>
        <p:spPr>
          <a:xfrm>
            <a:off x="-9333" y="471600"/>
            <a:ext cx="168400" cy="944400"/>
          </a:xfrm>
          <a:prstGeom prst="rect">
            <a:avLst/>
          </a:prstGeom>
          <a:gradFill>
            <a:gsLst>
              <a:gs pos="0">
                <a:srgbClr val="51A1B2">
                  <a:alpha val="5000"/>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 name="Google Shape;40;p7"/>
          <p:cNvSpPr txBox="1">
            <a:spLocks noGrp="1"/>
          </p:cNvSpPr>
          <p:nvPr>
            <p:ph type="title"/>
          </p:nvPr>
        </p:nvSpPr>
        <p:spPr>
          <a:xfrm>
            <a:off x="406400" y="473433"/>
            <a:ext cx="11299600" cy="9444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rgbClr val="818286"/>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42" name="Google Shape;42;p7"/>
          <p:cNvSpPr txBox="1">
            <a:spLocks noGrp="1"/>
          </p:cNvSpPr>
          <p:nvPr>
            <p:ph type="body" idx="2"/>
          </p:nvPr>
        </p:nvSpPr>
        <p:spPr>
          <a:xfrm>
            <a:off x="6337573" y="1600200"/>
            <a:ext cx="4339600" cy="46312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a:t>Click to edit Master text styles</a:t>
            </a:r>
          </a:p>
        </p:txBody>
      </p:sp>
      <p:pic>
        <p:nvPicPr>
          <p:cNvPr id="10" name="Picture 9" descr="Logo&#10;&#10;Description automatically generated">
            <a:extLst>
              <a:ext uri="{FF2B5EF4-FFF2-40B4-BE49-F238E27FC236}">
                <a16:creationId xmlns:a16="http://schemas.microsoft.com/office/drawing/2014/main" id="{715C1362-208F-485F-B639-FBD2C1614C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400" y="6231400"/>
            <a:ext cx="1495587" cy="449379"/>
          </a:xfrm>
          <a:prstGeom prst="rect">
            <a:avLst/>
          </a:prstGeom>
        </p:spPr>
      </p:pic>
      <p:sp>
        <p:nvSpPr>
          <p:cNvPr id="41" name="Google Shape;41;p7"/>
          <p:cNvSpPr txBox="1">
            <a:spLocks noGrp="1"/>
          </p:cNvSpPr>
          <p:nvPr>
            <p:ph type="body" idx="1"/>
          </p:nvPr>
        </p:nvSpPr>
        <p:spPr>
          <a:xfrm>
            <a:off x="1514667" y="1600200"/>
            <a:ext cx="4339600" cy="46312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a:t>Click to edit Master text styles</a:t>
            </a:r>
          </a:p>
        </p:txBody>
      </p:sp>
    </p:spTree>
    <p:extLst>
      <p:ext uri="{BB962C8B-B14F-4D97-AF65-F5344CB8AC3E}">
        <p14:creationId xmlns:p14="http://schemas.microsoft.com/office/powerpoint/2010/main" val="354591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spTree>
      <p:nvGrpSpPr>
        <p:cNvPr id="1" name="Shape 44"/>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D1B996E6-50F6-4DAE-A758-136F94A392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400" y="6231400"/>
            <a:ext cx="1495587" cy="449379"/>
          </a:xfrm>
          <a:prstGeom prst="rect">
            <a:avLst/>
          </a:prstGeom>
        </p:spPr>
      </p:pic>
      <p:sp>
        <p:nvSpPr>
          <p:cNvPr id="9" name="Google Shape;38;p7">
            <a:extLst>
              <a:ext uri="{FF2B5EF4-FFF2-40B4-BE49-F238E27FC236}">
                <a16:creationId xmlns:a16="http://schemas.microsoft.com/office/drawing/2014/main" id="{9741A147-59FA-E641-AAEF-A3E645D80E7D}"/>
              </a:ext>
            </a:extLst>
          </p:cNvPr>
          <p:cNvSpPr/>
          <p:nvPr userDrawn="1"/>
        </p:nvSpPr>
        <p:spPr>
          <a:xfrm>
            <a:off x="0" y="471600"/>
            <a:ext cx="168400" cy="944400"/>
          </a:xfrm>
          <a:prstGeom prst="rect">
            <a:avLst/>
          </a:prstGeom>
          <a:gradFill>
            <a:gsLst>
              <a:gs pos="0">
                <a:srgbClr val="51A1B2">
                  <a:alpha val="5000"/>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7" name="Google Shape;47;p8"/>
          <p:cNvSpPr txBox="1">
            <a:spLocks noGrp="1"/>
          </p:cNvSpPr>
          <p:nvPr>
            <p:ph type="title"/>
          </p:nvPr>
        </p:nvSpPr>
        <p:spPr>
          <a:xfrm>
            <a:off x="406400" y="473433"/>
            <a:ext cx="11299600" cy="9444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solidFill>
                  <a:srgbClr val="81828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dirty="0"/>
          </a:p>
        </p:txBody>
      </p:sp>
      <p:sp>
        <p:nvSpPr>
          <p:cNvPr id="48" name="Google Shape;48;p8"/>
          <p:cNvSpPr txBox="1">
            <a:spLocks noGrp="1"/>
          </p:cNvSpPr>
          <p:nvPr>
            <p:ph type="body" idx="1"/>
          </p:nvPr>
        </p:nvSpPr>
        <p:spPr>
          <a:xfrm>
            <a:off x="1514667" y="1600200"/>
            <a:ext cx="2846400" cy="46312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49" name="Google Shape;49;p8"/>
          <p:cNvSpPr txBox="1">
            <a:spLocks noGrp="1"/>
          </p:cNvSpPr>
          <p:nvPr>
            <p:ph type="body" idx="2"/>
          </p:nvPr>
        </p:nvSpPr>
        <p:spPr>
          <a:xfrm>
            <a:off x="4630001" y="1600200"/>
            <a:ext cx="2846400" cy="46312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50" name="Google Shape;50;p8"/>
          <p:cNvSpPr txBox="1">
            <a:spLocks noGrp="1"/>
          </p:cNvSpPr>
          <p:nvPr>
            <p:ph type="body" idx="3"/>
          </p:nvPr>
        </p:nvSpPr>
        <p:spPr>
          <a:xfrm>
            <a:off x="7745336" y="1600200"/>
            <a:ext cx="2846400" cy="46312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Tree>
    <p:extLst>
      <p:ext uri="{BB962C8B-B14F-4D97-AF65-F5344CB8AC3E}">
        <p14:creationId xmlns:p14="http://schemas.microsoft.com/office/powerpoint/2010/main" val="280555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2"/>
        <p:cNvGrpSpPr/>
        <p:nvPr/>
      </p:nvGrpSpPr>
      <p:grpSpPr>
        <a:xfrm>
          <a:off x="0" y="0"/>
          <a:ext cx="0" cy="0"/>
          <a:chOff x="0" y="0"/>
          <a:chExt cx="0" cy="0"/>
        </a:xfrm>
      </p:grpSpPr>
      <p:sp>
        <p:nvSpPr>
          <p:cNvPr id="6" name="Google Shape;38;p7">
            <a:extLst>
              <a:ext uri="{FF2B5EF4-FFF2-40B4-BE49-F238E27FC236}">
                <a16:creationId xmlns:a16="http://schemas.microsoft.com/office/drawing/2014/main" id="{568D15F6-9209-EC42-910F-EC1BE60D6865}"/>
              </a:ext>
            </a:extLst>
          </p:cNvPr>
          <p:cNvSpPr/>
          <p:nvPr userDrawn="1"/>
        </p:nvSpPr>
        <p:spPr>
          <a:xfrm>
            <a:off x="-15151" y="471600"/>
            <a:ext cx="168400" cy="944400"/>
          </a:xfrm>
          <a:prstGeom prst="rect">
            <a:avLst/>
          </a:prstGeom>
          <a:gradFill>
            <a:gsLst>
              <a:gs pos="0">
                <a:srgbClr val="51A1B2">
                  <a:alpha val="5000"/>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5" name="Google Shape;55;p9"/>
          <p:cNvSpPr txBox="1">
            <a:spLocks noGrp="1"/>
          </p:cNvSpPr>
          <p:nvPr>
            <p:ph type="title"/>
          </p:nvPr>
        </p:nvSpPr>
        <p:spPr>
          <a:xfrm>
            <a:off x="406400" y="473433"/>
            <a:ext cx="11299600" cy="944400"/>
          </a:xfrm>
          <a:prstGeom prst="rect">
            <a:avLst/>
          </a:prstGeom>
        </p:spPr>
        <p:txBody>
          <a:bodyPr spcFirstLastPara="1" wrap="square" lIns="0" tIns="0" rIns="0" bIns="0" anchor="ctr" anchorCtr="0">
            <a:noAutofit/>
          </a:bodyPr>
          <a:lstStyle>
            <a:lvl1pPr lvl="0">
              <a:spcBef>
                <a:spcPts val="0"/>
              </a:spcBef>
              <a:spcAft>
                <a:spcPts val="0"/>
              </a:spcAft>
              <a:buSzPts val="3000"/>
              <a:buNone/>
              <a:defRPr>
                <a:solidFill>
                  <a:srgbClr val="818286"/>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pic>
        <p:nvPicPr>
          <p:cNvPr id="8" name="Picture 7" descr="Logo&#10;&#10;Description automatically generated">
            <a:extLst>
              <a:ext uri="{FF2B5EF4-FFF2-40B4-BE49-F238E27FC236}">
                <a16:creationId xmlns:a16="http://schemas.microsoft.com/office/drawing/2014/main" id="{B09EA88F-B3A6-4E90-84C0-E16FC308C57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400" y="6231400"/>
            <a:ext cx="1495587" cy="449379"/>
          </a:xfrm>
          <a:prstGeom prst="rect">
            <a:avLst/>
          </a:prstGeom>
        </p:spPr>
      </p:pic>
    </p:spTree>
    <p:extLst>
      <p:ext uri="{BB962C8B-B14F-4D97-AF65-F5344CB8AC3E}">
        <p14:creationId xmlns:p14="http://schemas.microsoft.com/office/powerpoint/2010/main" val="287442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hart">
    <p:spTree>
      <p:nvGrpSpPr>
        <p:cNvPr id="1" name="Shape 57"/>
        <p:cNvGrpSpPr/>
        <p:nvPr/>
      </p:nvGrpSpPr>
      <p:grpSpPr>
        <a:xfrm>
          <a:off x="0" y="0"/>
          <a:ext cx="0" cy="0"/>
          <a:chOff x="0" y="0"/>
          <a:chExt cx="0" cy="0"/>
        </a:xfrm>
      </p:grpSpPr>
      <p:sp>
        <p:nvSpPr>
          <p:cNvPr id="59" name="Google Shape;59;p10"/>
          <p:cNvSpPr txBox="1">
            <a:spLocks noGrp="1"/>
          </p:cNvSpPr>
          <p:nvPr>
            <p:ph type="body" idx="1"/>
          </p:nvPr>
        </p:nvSpPr>
        <p:spPr>
          <a:xfrm>
            <a:off x="352167" y="5913600"/>
            <a:ext cx="11230000" cy="944400"/>
          </a:xfrm>
          <a:prstGeom prst="rect">
            <a:avLst/>
          </a:prstGeom>
        </p:spPr>
        <p:txBody>
          <a:bodyPr spcFirstLastPara="1" wrap="square" lIns="0" tIns="0" rIns="0" bIns="0" anchor="ctr" anchorCtr="0">
            <a:noAutofit/>
          </a:bodyPr>
          <a:lstStyle>
            <a:lvl1pPr marL="609585" lvl="0" indent="-304792" algn="r">
              <a:spcBef>
                <a:spcPts val="480"/>
              </a:spcBef>
              <a:spcAft>
                <a:spcPts val="0"/>
              </a:spcAft>
              <a:buSzPts val="1400"/>
              <a:buNone/>
              <a:defRPr sz="1867"/>
            </a:lvl1pPr>
          </a:lstStyle>
          <a:p>
            <a:pPr lvl="0"/>
            <a:r>
              <a:rPr lang="en-US"/>
              <a:t>Click to edit Master text styles</a:t>
            </a:r>
          </a:p>
        </p:txBody>
      </p:sp>
      <p:sp>
        <p:nvSpPr>
          <p:cNvPr id="6" name="Google Shape;38;p7">
            <a:extLst>
              <a:ext uri="{FF2B5EF4-FFF2-40B4-BE49-F238E27FC236}">
                <a16:creationId xmlns:a16="http://schemas.microsoft.com/office/drawing/2014/main" id="{75390D60-82BA-A64D-B3E5-CD80FBEB39E5}"/>
              </a:ext>
            </a:extLst>
          </p:cNvPr>
          <p:cNvSpPr/>
          <p:nvPr userDrawn="1"/>
        </p:nvSpPr>
        <p:spPr>
          <a:xfrm>
            <a:off x="12023600" y="5913600"/>
            <a:ext cx="168400" cy="944400"/>
          </a:xfrm>
          <a:prstGeom prst="rect">
            <a:avLst/>
          </a:prstGeom>
          <a:gradFill>
            <a:gsLst>
              <a:gs pos="0">
                <a:srgbClr val="51A1B2">
                  <a:alpha val="5000"/>
                </a:srgbClr>
              </a:gs>
              <a:gs pos="100000">
                <a:srgbClr val="51A1B2"/>
              </a:gs>
            </a:gsLst>
            <a:lin ang="16200038"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pic>
        <p:nvPicPr>
          <p:cNvPr id="8" name="Picture 7" descr="Logo&#10;&#10;Description automatically generated">
            <a:extLst>
              <a:ext uri="{FF2B5EF4-FFF2-40B4-BE49-F238E27FC236}">
                <a16:creationId xmlns:a16="http://schemas.microsoft.com/office/drawing/2014/main" id="{BFB01787-2440-4D90-811B-679D09AEF79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400" y="6231400"/>
            <a:ext cx="1495587" cy="449379"/>
          </a:xfrm>
          <a:prstGeom prst="rect">
            <a:avLst/>
          </a:prstGeom>
        </p:spPr>
      </p:pic>
      <p:graphicFrame>
        <p:nvGraphicFramePr>
          <p:cNvPr id="4" name="Chart 3">
            <a:extLst>
              <a:ext uri="{FF2B5EF4-FFF2-40B4-BE49-F238E27FC236}">
                <a16:creationId xmlns:a16="http://schemas.microsoft.com/office/drawing/2014/main" id="{F946F358-BABE-4FFF-9845-50686A8819DB}"/>
              </a:ext>
            </a:extLst>
          </p:cNvPr>
          <p:cNvGraphicFramePr/>
          <p:nvPr userDrawn="1">
            <p:extLst>
              <p:ext uri="{D42A27DB-BD31-4B8C-83A1-F6EECF244321}">
                <p14:modId xmlns:p14="http://schemas.microsoft.com/office/powerpoint/2010/main" val="218477374"/>
              </p:ext>
            </p:extLst>
          </p:nvPr>
        </p:nvGraphicFramePr>
        <p:xfrm>
          <a:off x="352167" y="494933"/>
          <a:ext cx="11230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96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404121" y="6049992"/>
            <a:ext cx="787879" cy="808008"/>
          </a:xfrm>
          <a:prstGeom prst="rect">
            <a:avLst/>
          </a:prstGeom>
          <a:noFill/>
          <a:ln>
            <a:noFill/>
          </a:ln>
        </p:spPr>
        <p:txBody>
          <a:bodyPr spcFirstLastPara="1" wrap="square" lIns="0" tIns="0" rIns="0" bIns="0" anchor="ctr" anchorCtr="0">
            <a:noAutofit/>
          </a:bodyPr>
          <a:lstStyle>
            <a:lvl1pPr lvl="0" algn="ctr">
              <a:buNone/>
              <a:defRPr sz="1800" b="1">
                <a:solidFill>
                  <a:schemeClr val="tx1"/>
                </a:solidFill>
                <a:latin typeface="Calibri" panose="020F0502020204030204" pitchFamily="34" charset="0"/>
                <a:ea typeface="Calibri" panose="020F0502020204030204" pitchFamily="34" charset="0"/>
                <a:cs typeface="Calibri" panose="020F0502020204030204" pitchFamily="34" charset="0"/>
                <a:sym typeface="DM Sans"/>
              </a:defRPr>
            </a:lvl1pPr>
            <a:lvl2pPr lvl="1" algn="ctr">
              <a:buNone/>
              <a:defRPr sz="1467" b="1">
                <a:solidFill>
                  <a:schemeClr val="accent1"/>
                </a:solidFill>
                <a:latin typeface="DM Sans"/>
                <a:ea typeface="DM Sans"/>
                <a:cs typeface="DM Sans"/>
                <a:sym typeface="DM Sans"/>
              </a:defRPr>
            </a:lvl2pPr>
            <a:lvl3pPr lvl="2" algn="ctr">
              <a:buNone/>
              <a:defRPr sz="1467" b="1">
                <a:solidFill>
                  <a:schemeClr val="accent1"/>
                </a:solidFill>
                <a:latin typeface="DM Sans"/>
                <a:ea typeface="DM Sans"/>
                <a:cs typeface="DM Sans"/>
                <a:sym typeface="DM Sans"/>
              </a:defRPr>
            </a:lvl3pPr>
            <a:lvl4pPr lvl="3" algn="ctr">
              <a:buNone/>
              <a:defRPr sz="1467" b="1">
                <a:solidFill>
                  <a:schemeClr val="accent1"/>
                </a:solidFill>
                <a:latin typeface="DM Sans"/>
                <a:ea typeface="DM Sans"/>
                <a:cs typeface="DM Sans"/>
                <a:sym typeface="DM Sans"/>
              </a:defRPr>
            </a:lvl4pPr>
            <a:lvl5pPr lvl="4" algn="ctr">
              <a:buNone/>
              <a:defRPr sz="1467" b="1">
                <a:solidFill>
                  <a:schemeClr val="accent1"/>
                </a:solidFill>
                <a:latin typeface="DM Sans"/>
                <a:ea typeface="DM Sans"/>
                <a:cs typeface="DM Sans"/>
                <a:sym typeface="DM Sans"/>
              </a:defRPr>
            </a:lvl5pPr>
            <a:lvl6pPr lvl="5" algn="ctr">
              <a:buNone/>
              <a:defRPr sz="1467" b="1">
                <a:solidFill>
                  <a:schemeClr val="accent1"/>
                </a:solidFill>
                <a:latin typeface="DM Sans"/>
                <a:ea typeface="DM Sans"/>
                <a:cs typeface="DM Sans"/>
                <a:sym typeface="DM Sans"/>
              </a:defRPr>
            </a:lvl6pPr>
            <a:lvl7pPr lvl="6" algn="ctr">
              <a:buNone/>
              <a:defRPr sz="1467" b="1">
                <a:solidFill>
                  <a:schemeClr val="accent1"/>
                </a:solidFill>
                <a:latin typeface="DM Sans"/>
                <a:ea typeface="DM Sans"/>
                <a:cs typeface="DM Sans"/>
                <a:sym typeface="DM Sans"/>
              </a:defRPr>
            </a:lvl7pPr>
            <a:lvl8pPr lvl="7" algn="ctr">
              <a:buNone/>
              <a:defRPr sz="1467" b="1">
                <a:solidFill>
                  <a:schemeClr val="accent1"/>
                </a:solidFill>
                <a:latin typeface="DM Sans"/>
                <a:ea typeface="DM Sans"/>
                <a:cs typeface="DM Sans"/>
                <a:sym typeface="DM Sans"/>
              </a:defRPr>
            </a:lvl8pPr>
            <a:lvl9pPr lvl="8" algn="ctr">
              <a:buNone/>
              <a:defRPr sz="1467" b="1">
                <a:solidFill>
                  <a:schemeClr val="accent1"/>
                </a:solidFill>
                <a:latin typeface="DM Sans"/>
                <a:ea typeface="DM Sans"/>
                <a:cs typeface="DM Sans"/>
                <a:sym typeface="DM Sans"/>
              </a:defRPr>
            </a:lvl9pPr>
          </a:lstStyle>
          <a:p>
            <a:fld id="{AD32F4FE-6E86-4CD5-8FBD-04A240F79456}" type="slidenum">
              <a:rPr lang="en" smtClean="0"/>
              <a:pPr/>
              <a:t>‹#›</a:t>
            </a:fld>
            <a:endParaRPr lang="en" dirty="0"/>
          </a:p>
        </p:txBody>
      </p:sp>
      <p:sp>
        <p:nvSpPr>
          <p:cNvPr id="7" name="Google Shape;7;p1"/>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1pPr>
            <a:lvl2pPr lvl="1">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2pPr>
            <a:lvl3pPr lvl="2">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3pPr>
            <a:lvl4pPr lvl="3">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4pPr>
            <a:lvl5pPr lvl="4">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5pPr>
            <a:lvl6pPr lvl="5">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6pPr>
            <a:lvl7pPr lvl="6">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7pPr>
            <a:lvl8pPr lvl="7">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8pPr>
            <a:lvl9pPr lvl="8">
              <a:lnSpc>
                <a:spcPct val="90000"/>
              </a:lnSpc>
              <a:spcBef>
                <a:spcPts val="0"/>
              </a:spcBef>
              <a:spcAft>
                <a:spcPts val="0"/>
              </a:spcAft>
              <a:buClr>
                <a:schemeClr val="accent1"/>
              </a:buClr>
              <a:buSzPts val="3000"/>
              <a:buFont typeface="DM Sans"/>
              <a:buNone/>
              <a:defRPr sz="3000" b="1">
                <a:solidFill>
                  <a:schemeClr val="accent1"/>
                </a:solidFill>
                <a:latin typeface="DM Sans"/>
                <a:ea typeface="DM Sans"/>
                <a:cs typeface="DM Sans"/>
                <a:sym typeface="DM Sans"/>
              </a:defRPr>
            </a:lvl9pPr>
          </a:lstStyle>
          <a:p>
            <a:endParaRPr dirty="0"/>
          </a:p>
        </p:txBody>
      </p:sp>
      <p:sp>
        <p:nvSpPr>
          <p:cNvPr id="8" name="Google Shape;8;p1"/>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DM Sans"/>
              <a:buChar char="▫"/>
              <a:defRPr sz="2400">
                <a:solidFill>
                  <a:schemeClr val="dk1"/>
                </a:solidFill>
                <a:latin typeface="DM Sans"/>
                <a:ea typeface="DM Sans"/>
                <a:cs typeface="DM Sans"/>
                <a:sym typeface="DM Sans"/>
              </a:defRPr>
            </a:lvl1pPr>
            <a:lvl2pPr marL="914400" lvl="1"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2pPr>
            <a:lvl3pPr marL="1371600" lvl="2"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3pPr>
            <a:lvl4pPr marL="1828800" lvl="3"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4pPr>
            <a:lvl5pPr marL="2286000" lvl="4"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5pPr>
            <a:lvl6pPr marL="2743200" lvl="5"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6pPr>
            <a:lvl7pPr marL="3200400" lvl="6"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7pPr>
            <a:lvl8pPr marL="3657600" lvl="7"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8pPr>
            <a:lvl9pPr marL="4114800" lvl="8" indent="-381000">
              <a:lnSpc>
                <a:spcPct val="115000"/>
              </a:lnSpc>
              <a:spcBef>
                <a:spcPts val="0"/>
              </a:spcBef>
              <a:spcAft>
                <a:spcPts val="0"/>
              </a:spcAft>
              <a:buClr>
                <a:schemeClr val="dk2"/>
              </a:buClr>
              <a:buSzPts val="2400"/>
              <a:buFont typeface="DM Sans"/>
              <a:buChar char="▫"/>
              <a:defRPr sz="2400">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194875960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818286"/>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418" t="-16146" r="-7246"/>
            </a:stretch>
          </a:blipFill>
          <a:effectLst>
            <a:outerShdw blurRad="50800" dist="50800" dir="5400000" algn="ctr" rotWithShape="0">
              <a:srgbClr val="000000"/>
            </a:outerShdw>
          </a:effectLst>
        </p:spPr>
      </p:sp>
      <p:grpSp>
        <p:nvGrpSpPr>
          <p:cNvPr id="3" name="Group 3"/>
          <p:cNvGrpSpPr/>
          <p:nvPr/>
        </p:nvGrpSpPr>
        <p:grpSpPr>
          <a:xfrm>
            <a:off x="0" y="5687768"/>
            <a:ext cx="12192000" cy="1183537"/>
            <a:chOff x="0" y="0"/>
            <a:chExt cx="5066828" cy="676789"/>
          </a:xfrm>
        </p:grpSpPr>
        <p:sp>
          <p:nvSpPr>
            <p:cNvPr id="4" name="Freeform 4"/>
            <p:cNvSpPr/>
            <p:nvPr/>
          </p:nvSpPr>
          <p:spPr>
            <a:xfrm>
              <a:off x="0" y="0"/>
              <a:ext cx="5066828" cy="676789"/>
            </a:xfrm>
            <a:custGeom>
              <a:avLst/>
              <a:gdLst/>
              <a:ahLst/>
              <a:cxnLst/>
              <a:rect l="l" t="t" r="r" b="b"/>
              <a:pathLst>
                <a:path w="5066828" h="676789">
                  <a:moveTo>
                    <a:pt x="0" y="0"/>
                  </a:moveTo>
                  <a:lnTo>
                    <a:pt x="5066828" y="0"/>
                  </a:lnTo>
                  <a:lnTo>
                    <a:pt x="5066828" y="676789"/>
                  </a:lnTo>
                  <a:lnTo>
                    <a:pt x="0" y="676789"/>
                  </a:lnTo>
                  <a:close/>
                </a:path>
              </a:pathLst>
            </a:custGeom>
            <a:solidFill>
              <a:srgbClr val="4F9FB0"/>
            </a:solidFill>
          </p:spPr>
        </p:sp>
        <p:sp>
          <p:nvSpPr>
            <p:cNvPr id="5" name="TextBox 5"/>
            <p:cNvSpPr txBox="1"/>
            <p:nvPr/>
          </p:nvSpPr>
          <p:spPr>
            <a:xfrm>
              <a:off x="0" y="-76200"/>
              <a:ext cx="812800" cy="889000"/>
            </a:xfrm>
            <a:prstGeom prst="rect">
              <a:avLst/>
            </a:prstGeom>
          </p:spPr>
          <p:txBody>
            <a:bodyPr lIns="33867" tIns="33867" rIns="33867" bIns="33867" rtlCol="0" anchor="ctr"/>
            <a:lstStyle/>
            <a:p>
              <a:pPr algn="ctr" defTabSz="609630">
                <a:lnSpc>
                  <a:spcPts val="1773"/>
                </a:lnSpc>
                <a:spcBef>
                  <a:spcPct val="0"/>
                </a:spcBef>
              </a:pPr>
              <a:endParaRPr sz="1200" dirty="0">
                <a:solidFill>
                  <a:prstClr val="black"/>
                </a:solidFill>
                <a:latin typeface="Calibri"/>
              </a:endParaRPr>
            </a:p>
          </p:txBody>
        </p:sp>
      </p:grpSp>
      <p:sp>
        <p:nvSpPr>
          <p:cNvPr id="9" name="Freeform 9"/>
          <p:cNvSpPr/>
          <p:nvPr/>
        </p:nvSpPr>
        <p:spPr>
          <a:xfrm>
            <a:off x="5259294" y="685800"/>
            <a:ext cx="1673413" cy="1640429"/>
          </a:xfrm>
          <a:custGeom>
            <a:avLst/>
            <a:gdLst/>
            <a:ahLst/>
            <a:cxnLst/>
            <a:rect l="l" t="t" r="r" b="b"/>
            <a:pathLst>
              <a:path w="2510119" h="2460643">
                <a:moveTo>
                  <a:pt x="0" y="0"/>
                </a:moveTo>
                <a:lnTo>
                  <a:pt x="2510118" y="0"/>
                </a:lnTo>
                <a:lnTo>
                  <a:pt x="2510118" y="2460643"/>
                </a:lnTo>
                <a:lnTo>
                  <a:pt x="0" y="2460643"/>
                </a:lnTo>
                <a:lnTo>
                  <a:pt x="0" y="0"/>
                </a:lnTo>
                <a:close/>
              </a:path>
            </a:pathLst>
          </a:custGeom>
          <a:blipFill>
            <a:blip r:embed="rId3"/>
            <a:stretch>
              <a:fillRect b="-40457"/>
            </a:stretch>
          </a:blipFill>
        </p:spPr>
      </p:sp>
      <p:sp>
        <p:nvSpPr>
          <p:cNvPr id="10" name="TextBox 10"/>
          <p:cNvSpPr txBox="1"/>
          <p:nvPr/>
        </p:nvSpPr>
        <p:spPr>
          <a:xfrm>
            <a:off x="197518" y="2789383"/>
            <a:ext cx="11796963" cy="3100272"/>
          </a:xfrm>
          <a:prstGeom prst="rect">
            <a:avLst/>
          </a:prstGeom>
        </p:spPr>
        <p:txBody>
          <a:bodyPr wrap="square" lIns="0" tIns="0" rIns="0" bIns="0" rtlCol="0" anchor="t">
            <a:spAutoFit/>
          </a:bodyPr>
          <a:lstStyle/>
          <a:p>
            <a:pPr algn="ctr" defTabSz="609630">
              <a:lnSpc>
                <a:spcPts val="8307"/>
              </a:lnSpc>
            </a:pPr>
            <a:r>
              <a:rPr lang="en-US" sz="4800" dirty="0">
                <a:solidFill>
                  <a:srgbClr val="FFFFFF"/>
                </a:solidFill>
                <a:latin typeface="Arial Bold"/>
              </a:rPr>
              <a:t>SISC Health Benefits Information</a:t>
            </a:r>
          </a:p>
          <a:p>
            <a:pPr algn="ctr" defTabSz="609630">
              <a:lnSpc>
                <a:spcPts val="8307"/>
              </a:lnSpc>
            </a:pPr>
            <a:r>
              <a:rPr lang="en-US" sz="4800" dirty="0">
                <a:solidFill>
                  <a:srgbClr val="FFFFFF"/>
                </a:solidFill>
                <a:latin typeface="Arial Bold"/>
              </a:rPr>
              <a:t>Rancho Santiago CCD</a:t>
            </a:r>
          </a:p>
          <a:p>
            <a:pPr algn="ctr" defTabSz="609630">
              <a:lnSpc>
                <a:spcPts val="8307"/>
              </a:lnSpc>
            </a:pPr>
            <a:r>
              <a:rPr lang="en-US" sz="5934" dirty="0">
                <a:solidFill>
                  <a:srgbClr val="FFFFFF"/>
                </a:solidFill>
                <a:latin typeface="Arial Bold"/>
              </a:rPr>
              <a:t> </a:t>
            </a:r>
          </a:p>
        </p:txBody>
      </p:sp>
      <p:sp>
        <p:nvSpPr>
          <p:cNvPr id="12" name="TextBox 12"/>
          <p:cNvSpPr txBox="1"/>
          <p:nvPr/>
        </p:nvSpPr>
        <p:spPr>
          <a:xfrm>
            <a:off x="685799" y="5885180"/>
            <a:ext cx="4192859" cy="489686"/>
          </a:xfrm>
          <a:prstGeom prst="rect">
            <a:avLst/>
          </a:prstGeom>
        </p:spPr>
        <p:txBody>
          <a:bodyPr wrap="square" lIns="0" tIns="0" rIns="0" bIns="0" rtlCol="0" anchor="t">
            <a:spAutoFit/>
          </a:bodyPr>
          <a:lstStyle/>
          <a:p>
            <a:pPr defTabSz="609630">
              <a:lnSpc>
                <a:spcPts val="1960"/>
              </a:lnSpc>
              <a:spcBef>
                <a:spcPct val="0"/>
              </a:spcBef>
            </a:pPr>
            <a:r>
              <a:rPr lang="en-US" sz="1400" b="1" dirty="0">
                <a:solidFill>
                  <a:schemeClr val="bg1"/>
                </a:solidFill>
                <a:latin typeface="Arial"/>
              </a:rPr>
              <a:t>Presented by:</a:t>
            </a:r>
          </a:p>
          <a:p>
            <a:pPr defTabSz="609630">
              <a:lnSpc>
                <a:spcPts val="1960"/>
              </a:lnSpc>
              <a:spcBef>
                <a:spcPct val="0"/>
              </a:spcBef>
            </a:pPr>
            <a:r>
              <a:rPr lang="en-US" sz="1400" b="1" dirty="0">
                <a:solidFill>
                  <a:schemeClr val="bg1"/>
                </a:solidFill>
                <a:latin typeface="Arial"/>
              </a:rPr>
              <a:t>Lola Nickell, Health Benefits Manager</a:t>
            </a:r>
          </a:p>
        </p:txBody>
      </p:sp>
      <p:sp>
        <p:nvSpPr>
          <p:cNvPr id="13" name="TextBox 13"/>
          <p:cNvSpPr txBox="1"/>
          <p:nvPr/>
        </p:nvSpPr>
        <p:spPr>
          <a:xfrm>
            <a:off x="9617927" y="5902960"/>
            <a:ext cx="1888273" cy="233205"/>
          </a:xfrm>
          <a:prstGeom prst="rect">
            <a:avLst/>
          </a:prstGeom>
        </p:spPr>
        <p:txBody>
          <a:bodyPr wrap="square" lIns="0" tIns="0" rIns="0" bIns="0" rtlCol="0" anchor="t">
            <a:spAutoFit/>
          </a:bodyPr>
          <a:lstStyle/>
          <a:p>
            <a:pPr algn="r" defTabSz="609630">
              <a:lnSpc>
                <a:spcPts val="1960"/>
              </a:lnSpc>
              <a:spcBef>
                <a:spcPct val="0"/>
              </a:spcBef>
            </a:pPr>
            <a:r>
              <a:rPr lang="en-US" sz="1400" dirty="0">
                <a:solidFill>
                  <a:srgbClr val="FFFFFF"/>
                </a:solidFill>
                <a:latin typeface="Arial"/>
              </a:rPr>
              <a:t>May 21,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95819" y="320524"/>
            <a:ext cx="11185738"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Kaiser Permanente Options</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10</a:t>
            </a:fld>
            <a:endParaRPr lang="en" dirty="0"/>
          </a:p>
        </p:txBody>
      </p:sp>
      <p:graphicFrame>
        <p:nvGraphicFramePr>
          <p:cNvPr id="3" name="Table 2">
            <a:extLst>
              <a:ext uri="{FF2B5EF4-FFF2-40B4-BE49-F238E27FC236}">
                <a16:creationId xmlns:a16="http://schemas.microsoft.com/office/drawing/2014/main" id="{494AB46E-1BC5-486A-BB98-67DD68A73BD8}"/>
              </a:ext>
            </a:extLst>
          </p:cNvPr>
          <p:cNvGraphicFramePr>
            <a:graphicFrameLocks noGrp="1"/>
          </p:cNvGraphicFramePr>
          <p:nvPr>
            <p:extLst>
              <p:ext uri="{D42A27DB-BD31-4B8C-83A1-F6EECF244321}">
                <p14:modId xmlns:p14="http://schemas.microsoft.com/office/powerpoint/2010/main" val="2019461494"/>
              </p:ext>
            </p:extLst>
          </p:nvPr>
        </p:nvGraphicFramePr>
        <p:xfrm>
          <a:off x="835571" y="1667463"/>
          <a:ext cx="10870429" cy="3925613"/>
        </p:xfrm>
        <a:graphic>
          <a:graphicData uri="http://schemas.openxmlformats.org/drawingml/2006/table">
            <a:tbl>
              <a:tblPr firstRow="1" firstCol="1" bandRow="1"/>
              <a:tblGrid>
                <a:gridCol w="3642356">
                  <a:extLst>
                    <a:ext uri="{9D8B030D-6E8A-4147-A177-3AD203B41FA5}">
                      <a16:colId xmlns:a16="http://schemas.microsoft.com/office/drawing/2014/main" val="3994653818"/>
                    </a:ext>
                  </a:extLst>
                </a:gridCol>
                <a:gridCol w="3585717">
                  <a:extLst>
                    <a:ext uri="{9D8B030D-6E8A-4147-A177-3AD203B41FA5}">
                      <a16:colId xmlns:a16="http://schemas.microsoft.com/office/drawing/2014/main" val="220043691"/>
                    </a:ext>
                  </a:extLst>
                </a:gridCol>
                <a:gridCol w="3642356">
                  <a:extLst>
                    <a:ext uri="{9D8B030D-6E8A-4147-A177-3AD203B41FA5}">
                      <a16:colId xmlns:a16="http://schemas.microsoft.com/office/drawing/2014/main" val="3663361716"/>
                    </a:ext>
                  </a:extLst>
                </a:gridCol>
              </a:tblGrid>
              <a:tr h="438890">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Benefit</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Kaiser $0 OV / $5 Rx</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Kaiser $10 OV / $10 Rx</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96910461"/>
                  </a:ext>
                </a:extLst>
              </a:tr>
              <a:tr h="853383">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Physical / Occupational / Speech Therapy</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a:t>
                      </a:r>
                    </a:p>
                  </a:txBody>
                  <a:tcPr marL="9525" marR="9525" marT="9525" marB="9525" anchor="ctr">
                    <a:lnL>
                      <a:noFill/>
                    </a:lnL>
                    <a:lnR>
                      <a:noFill/>
                    </a:lnR>
                    <a:lnT>
                      <a:noFill/>
                    </a:lnT>
                    <a:lnB>
                      <a:noFill/>
                    </a:lnB>
                  </a:tcPr>
                </a:tc>
                <a:extLst>
                  <a:ext uri="{0D108BD9-81ED-4DB2-BD59-A6C34878D82A}">
                    <a16:rowId xmlns:a16="http://schemas.microsoft.com/office/drawing/2014/main" val="1589682813"/>
                  </a:ext>
                </a:extLst>
              </a:tr>
              <a:tr h="43889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Labs &amp; X-rays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4116489937"/>
                  </a:ext>
                </a:extLst>
              </a:tr>
              <a:tr h="43889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MRI / CT / PET Imaging</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1634278742"/>
                  </a:ext>
                </a:extLst>
              </a:tr>
              <a:tr h="43889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Outpatient Surgery</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a:t>
                      </a:r>
                    </a:p>
                  </a:txBody>
                  <a:tcPr marL="9525" marR="9525" marT="9525" marB="9525" anchor="ctr">
                    <a:lnL>
                      <a:noFill/>
                    </a:lnL>
                    <a:lnR>
                      <a:noFill/>
                    </a:lnR>
                    <a:lnT>
                      <a:noFill/>
                    </a:lnT>
                    <a:lnB>
                      <a:noFill/>
                    </a:lnB>
                  </a:tcPr>
                </a:tc>
                <a:extLst>
                  <a:ext uri="{0D108BD9-81ED-4DB2-BD59-A6C34878D82A}">
                    <a16:rowId xmlns:a16="http://schemas.microsoft.com/office/drawing/2014/main" val="1195920078"/>
                  </a:ext>
                </a:extLst>
              </a:tr>
              <a:tr h="43889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Inpatient Hospital</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1595367336"/>
                  </a:ext>
                </a:extLst>
              </a:tr>
              <a:tr h="438890">
                <a:tc>
                  <a:txBody>
                    <a:bodyPr/>
                    <a:lstStyle/>
                    <a:p>
                      <a:pPr marL="0" marR="0">
                        <a:lnSpc>
                          <a:spcPct val="105000"/>
                        </a:lnSpc>
                        <a:spcBef>
                          <a:spcPts val="0"/>
                        </a:spcBef>
                        <a:spcAft>
                          <a:spcPts val="0"/>
                        </a:spcAft>
                      </a:pPr>
                      <a:r>
                        <a:rPr lang="en-US" sz="2000" dirty="0">
                          <a:solidFill>
                            <a:srgbClr val="B52A2B"/>
                          </a:solidFill>
                          <a:effectLst/>
                          <a:latin typeface="Calibri" panose="020F0502020204030204" pitchFamily="34" charset="0"/>
                          <a:ea typeface="Calibri" panose="020F0502020204030204" pitchFamily="34" charset="0"/>
                          <a:cs typeface="Calibri" panose="020F0502020204030204" pitchFamily="34" charset="0"/>
                        </a:rPr>
                        <a:t>Emergency Room </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solidFill>
                            <a:srgbClr val="B52A2B"/>
                          </a:solidFill>
                          <a:effectLst/>
                          <a:latin typeface="Calibri" panose="020F0502020204030204" pitchFamily="34" charset="0"/>
                          <a:ea typeface="Calibri" panose="020F0502020204030204" pitchFamily="34" charset="0"/>
                          <a:cs typeface="Calibri" panose="020F0502020204030204" pitchFamily="34" charset="0"/>
                        </a:rPr>
                        <a:t>$100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solidFill>
                            <a:srgbClr val="B52A2B"/>
                          </a:solidFill>
                          <a:effectLst/>
                          <a:latin typeface="Calibri" panose="020F0502020204030204" pitchFamily="34" charset="0"/>
                          <a:ea typeface="Calibri" panose="020F0502020204030204" pitchFamily="34" charset="0"/>
                          <a:cs typeface="Calibri" panose="020F0502020204030204" pitchFamily="34" charset="0"/>
                        </a:rPr>
                        <a:t>$100</a:t>
                      </a:r>
                    </a:p>
                  </a:txBody>
                  <a:tcPr marL="9525" marR="9525" marT="9525" marB="9525" anchor="ctr">
                    <a:lnL>
                      <a:noFill/>
                    </a:lnL>
                    <a:lnR>
                      <a:noFill/>
                    </a:lnR>
                    <a:lnT>
                      <a:noFill/>
                    </a:lnT>
                    <a:lnB>
                      <a:noFill/>
                    </a:lnB>
                  </a:tcPr>
                </a:tc>
                <a:extLst>
                  <a:ext uri="{0D108BD9-81ED-4DB2-BD59-A6C34878D82A}">
                    <a16:rowId xmlns:a16="http://schemas.microsoft.com/office/drawing/2014/main" val="655325356"/>
                  </a:ext>
                </a:extLst>
              </a:tr>
              <a:tr h="438890">
                <a:tc>
                  <a:txBody>
                    <a:bodyPr/>
                    <a:lstStyle/>
                    <a:p>
                      <a:pPr marL="0" marR="0">
                        <a:lnSpc>
                          <a:spcPct val="105000"/>
                        </a:lnSpc>
                        <a:spcBef>
                          <a:spcPts val="0"/>
                        </a:spcBef>
                        <a:spcAft>
                          <a:spcPts val="0"/>
                        </a:spcAft>
                      </a:pPr>
                      <a:r>
                        <a:rPr lang="en-US" sz="2000" dirty="0">
                          <a:solidFill>
                            <a:srgbClr val="B52A2B"/>
                          </a:solidFill>
                          <a:effectLst/>
                          <a:latin typeface="Calibri" panose="020F0502020204030204" pitchFamily="34" charset="0"/>
                          <a:ea typeface="Calibri" panose="020F0502020204030204" pitchFamily="34" charset="0"/>
                          <a:cs typeface="Calibri" panose="020F0502020204030204" pitchFamily="34" charset="0"/>
                        </a:rPr>
                        <a:t>Ambulance</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solidFill>
                            <a:srgbClr val="B52A2B"/>
                          </a:solidFill>
                          <a:effectLst/>
                          <a:latin typeface="Calibri" panose="020F0502020204030204" pitchFamily="34" charset="0"/>
                          <a:ea typeface="Calibri" panose="020F0502020204030204" pitchFamily="34" charset="0"/>
                          <a:cs typeface="Calibri" panose="020F0502020204030204" pitchFamily="34" charset="0"/>
                        </a:rPr>
                        <a:t>$50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solidFill>
                            <a:srgbClr val="B52A2B"/>
                          </a:solidFill>
                          <a:effectLst/>
                          <a:latin typeface="Calibri" panose="020F0502020204030204" pitchFamily="34" charset="0"/>
                          <a:ea typeface="Calibri" panose="020F0502020204030204" pitchFamily="34" charset="0"/>
                          <a:cs typeface="Calibri" panose="020F0502020204030204" pitchFamily="34" charset="0"/>
                        </a:rPr>
                        <a:t>$50</a:t>
                      </a:r>
                    </a:p>
                  </a:txBody>
                  <a:tcPr marL="9525" marR="9525" marT="9525" marB="9525" anchor="ctr">
                    <a:lnL>
                      <a:noFill/>
                    </a:lnL>
                    <a:lnR>
                      <a:noFill/>
                    </a:lnR>
                    <a:lnT>
                      <a:noFill/>
                    </a:lnT>
                    <a:lnB>
                      <a:noFill/>
                    </a:lnB>
                  </a:tcPr>
                </a:tc>
                <a:extLst>
                  <a:ext uri="{0D108BD9-81ED-4DB2-BD59-A6C34878D82A}">
                    <a16:rowId xmlns:a16="http://schemas.microsoft.com/office/drawing/2014/main" val="693214461"/>
                  </a:ext>
                </a:extLst>
              </a:tr>
            </a:tbl>
          </a:graphicData>
        </a:graphic>
      </p:graphicFrame>
      <p:sp>
        <p:nvSpPr>
          <p:cNvPr id="8" name="TextBox 7">
            <a:extLst>
              <a:ext uri="{FF2B5EF4-FFF2-40B4-BE49-F238E27FC236}">
                <a16:creationId xmlns:a16="http://schemas.microsoft.com/office/drawing/2014/main" id="{319ECF59-BB08-4D42-9B11-4444C26BC8EC}"/>
              </a:ext>
            </a:extLst>
          </p:cNvPr>
          <p:cNvSpPr txBox="1"/>
          <p:nvPr/>
        </p:nvSpPr>
        <p:spPr>
          <a:xfrm>
            <a:off x="3049314" y="6268304"/>
            <a:ext cx="6093372" cy="371384"/>
          </a:xfrm>
          <a:prstGeom prst="rect">
            <a:avLst/>
          </a:prstGeom>
          <a:noFill/>
        </p:spPr>
        <p:txBody>
          <a:bodyPr wrap="square">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AB8A479-C01A-403A-B406-8DD2E0A51FED}"/>
              </a:ext>
            </a:extLst>
          </p:cNvPr>
          <p:cNvSpPr txBox="1"/>
          <p:nvPr/>
        </p:nvSpPr>
        <p:spPr>
          <a:xfrm>
            <a:off x="2641419" y="5810949"/>
            <a:ext cx="6970498" cy="369332"/>
          </a:xfrm>
          <a:prstGeom prst="rect">
            <a:avLst/>
          </a:prstGeom>
          <a:noFill/>
        </p:spPr>
        <p:txBody>
          <a:bodyPr wrap="none" rtlCol="0">
            <a:spAutoFit/>
          </a:bodyPr>
          <a:lstStyle/>
          <a:p>
            <a:r>
              <a:rPr lang="en-US" b="1" dirty="0">
                <a:solidFill>
                  <a:srgbClr val="50A2B1"/>
                </a:solidFill>
              </a:rPr>
              <a:t>Current RSCCD Plan features $0 Ambulance and $35 ER copays</a:t>
            </a:r>
          </a:p>
        </p:txBody>
      </p:sp>
    </p:spTree>
    <p:extLst>
      <p:ext uri="{BB962C8B-B14F-4D97-AF65-F5344CB8AC3E}">
        <p14:creationId xmlns:p14="http://schemas.microsoft.com/office/powerpoint/2010/main" val="364288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303884" y="375411"/>
            <a:ext cx="11185738"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Kaiser Permanente Options</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11</a:t>
            </a:fld>
            <a:endParaRPr lang="en" dirty="0"/>
          </a:p>
        </p:txBody>
      </p:sp>
      <p:sp>
        <p:nvSpPr>
          <p:cNvPr id="7" name="TextBox 6">
            <a:extLst>
              <a:ext uri="{FF2B5EF4-FFF2-40B4-BE49-F238E27FC236}">
                <a16:creationId xmlns:a16="http://schemas.microsoft.com/office/drawing/2014/main" id="{669AB698-2B1F-4BAA-9470-18F4BD54B77D}"/>
              </a:ext>
            </a:extLst>
          </p:cNvPr>
          <p:cNvSpPr txBox="1"/>
          <p:nvPr/>
        </p:nvSpPr>
        <p:spPr>
          <a:xfrm>
            <a:off x="662152" y="2029448"/>
            <a:ext cx="10893972" cy="2664576"/>
          </a:xfrm>
          <a:prstGeom prst="rect">
            <a:avLst/>
          </a:prstGeom>
          <a:noFill/>
        </p:spPr>
        <p:txBody>
          <a:bodyPr wrap="square">
            <a:spAutoFit/>
          </a:bodyPr>
          <a:lstStyle/>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Mental Health &amp; Substance Abuse:	</a:t>
            </a:r>
          </a:p>
          <a:p>
            <a:pPr marL="457200" marR="0" indent="68580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Individual Outpatient			$0			$10</a:t>
            </a:r>
          </a:p>
          <a:p>
            <a:pPr marL="457200" marR="0" indent="68580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Group Outpatient			$0			$5</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Durable Medical Equipment			$0			$0</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Prosthetics / Orthotics			$0			$0</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Skilled Nursing Facility			$0			$0</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Chiropractic / Acupuncture (ASH)		$10			$10</a:t>
            </a:r>
          </a:p>
          <a:p>
            <a:pPr marL="457200" marR="0">
              <a:lnSpc>
                <a:spcPct val="105000"/>
              </a:lnSpc>
              <a:spcBef>
                <a:spcPts val="0"/>
              </a:spcBef>
              <a:spcAft>
                <a:spcPts val="80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Annual limit of 30 visits combined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024715C9-C5BF-486B-ABCF-3EBCDFA7A913}"/>
              </a:ext>
            </a:extLst>
          </p:cNvPr>
          <p:cNvGraphicFramePr>
            <a:graphicFrameLocks noGrp="1"/>
          </p:cNvGraphicFramePr>
          <p:nvPr>
            <p:extLst>
              <p:ext uri="{D42A27DB-BD31-4B8C-83A1-F6EECF244321}">
                <p14:modId xmlns:p14="http://schemas.microsoft.com/office/powerpoint/2010/main" val="4197997359"/>
              </p:ext>
            </p:extLst>
          </p:nvPr>
        </p:nvGraphicFramePr>
        <p:xfrm>
          <a:off x="1158765" y="1356304"/>
          <a:ext cx="9874469" cy="646176"/>
        </p:xfrm>
        <a:graphic>
          <a:graphicData uri="http://schemas.openxmlformats.org/drawingml/2006/table">
            <a:tbl>
              <a:tblPr firstRow="1" firstCol="1" bandRow="1"/>
              <a:tblGrid>
                <a:gridCol w="3308639">
                  <a:extLst>
                    <a:ext uri="{9D8B030D-6E8A-4147-A177-3AD203B41FA5}">
                      <a16:colId xmlns:a16="http://schemas.microsoft.com/office/drawing/2014/main" val="3283311358"/>
                    </a:ext>
                  </a:extLst>
                </a:gridCol>
                <a:gridCol w="3257191">
                  <a:extLst>
                    <a:ext uri="{9D8B030D-6E8A-4147-A177-3AD203B41FA5}">
                      <a16:colId xmlns:a16="http://schemas.microsoft.com/office/drawing/2014/main" val="2109521511"/>
                    </a:ext>
                  </a:extLst>
                </a:gridCol>
                <a:gridCol w="3308639">
                  <a:extLst>
                    <a:ext uri="{9D8B030D-6E8A-4147-A177-3AD203B41FA5}">
                      <a16:colId xmlns:a16="http://schemas.microsoft.com/office/drawing/2014/main" val="4201104929"/>
                    </a:ext>
                  </a:extLst>
                </a:gridCol>
              </a:tblGrid>
              <a:tr h="0">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Benefit</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Kaiser $0 OV / $5 Rx</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Kaiser $10 OV / $10 Rx</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228072984"/>
                  </a:ext>
                </a:extLst>
              </a:tr>
            </a:tbl>
          </a:graphicData>
        </a:graphic>
      </p:graphicFrame>
      <p:sp>
        <p:nvSpPr>
          <p:cNvPr id="10" name="TextBox 9">
            <a:extLst>
              <a:ext uri="{FF2B5EF4-FFF2-40B4-BE49-F238E27FC236}">
                <a16:creationId xmlns:a16="http://schemas.microsoft.com/office/drawing/2014/main" id="{73CDA196-D174-43D2-A933-0B5D657973BC}"/>
              </a:ext>
            </a:extLst>
          </p:cNvPr>
          <p:cNvSpPr txBox="1"/>
          <p:nvPr/>
        </p:nvSpPr>
        <p:spPr>
          <a:xfrm>
            <a:off x="812028" y="5403661"/>
            <a:ext cx="10893972" cy="707886"/>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lang="en-US" altLang="en-US" sz="2000" b="1" i="1" dirty="0">
                <a:solidFill>
                  <a:srgbClr val="50A2B1"/>
                </a:solidFill>
                <a:latin typeface="Calibri" panose="020F0502020204030204" pitchFamily="34" charset="0"/>
                <a:ea typeface="Calibri" panose="020F0502020204030204" pitchFamily="34" charset="0"/>
                <a:cs typeface="Calibri" panose="020F0502020204030204" pitchFamily="34" charset="0"/>
              </a:rPr>
              <a:t>SISC Kaiser Permanente plans will include coverage for the treatment of infertility as required by California SB 729, effective October 1, 2026.</a:t>
            </a:r>
          </a:p>
        </p:txBody>
      </p:sp>
      <p:sp>
        <p:nvSpPr>
          <p:cNvPr id="12" name="TextBox 11">
            <a:extLst>
              <a:ext uri="{FF2B5EF4-FFF2-40B4-BE49-F238E27FC236}">
                <a16:creationId xmlns:a16="http://schemas.microsoft.com/office/drawing/2014/main" id="{485AE393-9B23-4AB3-9E81-FA4601ECDDD2}"/>
              </a:ext>
            </a:extLst>
          </p:cNvPr>
          <p:cNvSpPr txBox="1"/>
          <p:nvPr/>
        </p:nvSpPr>
        <p:spPr>
          <a:xfrm>
            <a:off x="3049314" y="6299081"/>
            <a:ext cx="6093372" cy="371384"/>
          </a:xfrm>
          <a:prstGeom prst="rect">
            <a:avLst/>
          </a:prstGeom>
          <a:noFill/>
        </p:spPr>
        <p:txBody>
          <a:bodyPr wrap="square">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604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312444" y="376046"/>
            <a:ext cx="11185738"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Kaiser Permanente Options</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12</a:t>
            </a:fld>
            <a:endParaRPr lang="en" dirty="0"/>
          </a:p>
        </p:txBody>
      </p:sp>
      <p:graphicFrame>
        <p:nvGraphicFramePr>
          <p:cNvPr id="3" name="Table 2">
            <a:extLst>
              <a:ext uri="{FF2B5EF4-FFF2-40B4-BE49-F238E27FC236}">
                <a16:creationId xmlns:a16="http://schemas.microsoft.com/office/drawing/2014/main" id="{494AB46E-1BC5-486A-BB98-67DD68A73BD8}"/>
              </a:ext>
            </a:extLst>
          </p:cNvPr>
          <p:cNvGraphicFramePr>
            <a:graphicFrameLocks noGrp="1"/>
          </p:cNvGraphicFramePr>
          <p:nvPr>
            <p:extLst>
              <p:ext uri="{D42A27DB-BD31-4B8C-83A1-F6EECF244321}">
                <p14:modId xmlns:p14="http://schemas.microsoft.com/office/powerpoint/2010/main" val="2025522593"/>
              </p:ext>
            </p:extLst>
          </p:nvPr>
        </p:nvGraphicFramePr>
        <p:xfrm>
          <a:off x="819805" y="1667463"/>
          <a:ext cx="10870429" cy="4240272"/>
        </p:xfrm>
        <a:graphic>
          <a:graphicData uri="http://schemas.openxmlformats.org/drawingml/2006/table">
            <a:tbl>
              <a:tblPr firstRow="1" firstCol="1" bandRow="1"/>
              <a:tblGrid>
                <a:gridCol w="3642356">
                  <a:extLst>
                    <a:ext uri="{9D8B030D-6E8A-4147-A177-3AD203B41FA5}">
                      <a16:colId xmlns:a16="http://schemas.microsoft.com/office/drawing/2014/main" val="3994653818"/>
                    </a:ext>
                  </a:extLst>
                </a:gridCol>
                <a:gridCol w="3585717">
                  <a:extLst>
                    <a:ext uri="{9D8B030D-6E8A-4147-A177-3AD203B41FA5}">
                      <a16:colId xmlns:a16="http://schemas.microsoft.com/office/drawing/2014/main" val="220043691"/>
                    </a:ext>
                  </a:extLst>
                </a:gridCol>
                <a:gridCol w="3642356">
                  <a:extLst>
                    <a:ext uri="{9D8B030D-6E8A-4147-A177-3AD203B41FA5}">
                      <a16:colId xmlns:a16="http://schemas.microsoft.com/office/drawing/2014/main" val="3663361716"/>
                    </a:ext>
                  </a:extLst>
                </a:gridCol>
              </a:tblGrid>
              <a:tr h="504350">
                <a:tc>
                  <a:txBody>
                    <a:bodyPr/>
                    <a:lstStyle/>
                    <a:p>
                      <a:pPr marL="0" marR="0">
                        <a:lnSpc>
                          <a:spcPct val="105000"/>
                        </a:lnSpc>
                        <a:spcBef>
                          <a:spcPts val="0"/>
                        </a:spcBef>
                        <a:spcAft>
                          <a:spcPts val="0"/>
                        </a:spcAft>
                      </a:pPr>
                      <a:endPar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Covered Prescription Drugs</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endPar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Kaiser $0 OV / $5 Rx</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endPar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Kaiser $10 OV / $10 Rx</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96910461"/>
                  </a:ext>
                </a:extLst>
              </a:tr>
              <a:tr h="2003127">
                <a:tc>
                  <a:txBody>
                    <a:bodyPr/>
                    <a:lstStyle/>
                    <a:p>
                      <a:pPr marL="0" marR="0">
                        <a:lnSpc>
                          <a:spcPct val="105000"/>
                        </a:lnSpc>
                        <a:spcBef>
                          <a:spcPts val="0"/>
                        </a:spcBef>
                        <a:spcAft>
                          <a:spcPts val="0"/>
                        </a:spcAft>
                      </a:pP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Most Generics   </a:t>
                      </a:r>
                    </a:p>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Most Brands</a:t>
                      </a:r>
                    </a:p>
                    <a:p>
                      <a:pPr marL="0" marR="0">
                        <a:lnSpc>
                          <a:spcPct val="105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Up to a 100-days supply</a:t>
                      </a:r>
                    </a:p>
                    <a:p>
                      <a:pPr marL="0" marR="0">
                        <a:lnSpc>
                          <a:spcPct val="105000"/>
                        </a:lnSpc>
                        <a:spcBef>
                          <a:spcPts val="0"/>
                        </a:spcBef>
                        <a:spcAft>
                          <a:spcPts val="0"/>
                        </a:spcAft>
                      </a:pP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Most Specialty</a:t>
                      </a:r>
                    </a:p>
                    <a:p>
                      <a:pPr marL="0" marR="0">
                        <a:lnSpc>
                          <a:spcPct val="105000"/>
                        </a:lnSpc>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Up to a 30-days supply</a:t>
                      </a:r>
                    </a:p>
                    <a:p>
                      <a:pPr marL="0" marR="0">
                        <a:lnSpc>
                          <a:spcPct val="105000"/>
                        </a:lnSpc>
                        <a:spcBef>
                          <a:spcPts val="0"/>
                        </a:spcBef>
                        <a:spcAft>
                          <a:spcPts val="0"/>
                        </a:spcAft>
                      </a:pP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$5</a:t>
                      </a:r>
                    </a:p>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$5</a:t>
                      </a:r>
                    </a:p>
                    <a:p>
                      <a:pPr marL="0" marR="0">
                        <a:lnSpc>
                          <a:spcPct val="105000"/>
                        </a:lnSpc>
                        <a:spcBef>
                          <a:spcPts val="0"/>
                        </a:spcBef>
                        <a:spcAft>
                          <a:spcPts val="0"/>
                        </a:spcAft>
                      </a:pP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$5</a:t>
                      </a:r>
                    </a:p>
                    <a:p>
                      <a:pPr marL="0" marR="0">
                        <a:lnSpc>
                          <a:spcPct val="105000"/>
                        </a:lnSpc>
                        <a:spcBef>
                          <a:spcPts val="0"/>
                        </a:spcBef>
                        <a:spcAft>
                          <a:spcPts val="0"/>
                        </a:spcAft>
                      </a:pP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$10</a:t>
                      </a:r>
                    </a:p>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$10</a:t>
                      </a:r>
                    </a:p>
                    <a:p>
                      <a:pPr marL="0" marR="0">
                        <a:lnSpc>
                          <a:spcPct val="105000"/>
                        </a:lnSpc>
                        <a:spcBef>
                          <a:spcPts val="0"/>
                        </a:spcBef>
                        <a:spcAft>
                          <a:spcPts val="0"/>
                        </a:spcAft>
                      </a:pP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endParaRPr lang="en-US" sz="2000" i="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5000"/>
                        </a:lnSpc>
                        <a:spcBef>
                          <a:spcPts val="0"/>
                        </a:spcBef>
                        <a:spcAft>
                          <a:spcPts val="0"/>
                        </a:spcAft>
                      </a:pPr>
                      <a:r>
                        <a:rPr lang="en-US" sz="2000" i="0" dirty="0">
                          <a:effectLst/>
                          <a:latin typeface="Calibri" panose="020F0502020204030204" pitchFamily="34" charset="0"/>
                          <a:ea typeface="Calibri" panose="020F0502020204030204" pitchFamily="34" charset="0"/>
                          <a:cs typeface="Calibri" panose="020F0502020204030204" pitchFamily="34" charset="0"/>
                        </a:rPr>
                        <a:t>$10</a:t>
                      </a:r>
                    </a:p>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195920078"/>
                  </a:ext>
                </a:extLst>
              </a:tr>
              <a:tr h="342560">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595367336"/>
                  </a:ext>
                </a:extLst>
              </a:tr>
              <a:tr h="342560">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655325356"/>
                  </a:ext>
                </a:extLst>
              </a:tr>
              <a:tr h="342560">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693214461"/>
                  </a:ext>
                </a:extLst>
              </a:tr>
            </a:tbl>
          </a:graphicData>
        </a:graphic>
      </p:graphicFrame>
      <p:sp>
        <p:nvSpPr>
          <p:cNvPr id="5" name="TextBox 4">
            <a:extLst>
              <a:ext uri="{FF2B5EF4-FFF2-40B4-BE49-F238E27FC236}">
                <a16:creationId xmlns:a16="http://schemas.microsoft.com/office/drawing/2014/main" id="{576214C5-9C5C-45D9-BCE4-F70544438283}"/>
              </a:ext>
            </a:extLst>
          </p:cNvPr>
          <p:cNvSpPr txBox="1"/>
          <p:nvPr/>
        </p:nvSpPr>
        <p:spPr>
          <a:xfrm>
            <a:off x="2837793" y="5577644"/>
            <a:ext cx="6885924" cy="677108"/>
          </a:xfrm>
          <a:prstGeom prst="rect">
            <a:avLst/>
          </a:prstGeom>
          <a:noFill/>
        </p:spPr>
        <p:txBody>
          <a:bodyPr wrap="none" rtlCol="0">
            <a:spAutoFit/>
          </a:bodyPr>
          <a:lstStyle/>
          <a:p>
            <a:r>
              <a:rPr lang="en-US" sz="2000" i="1" dirty="0">
                <a:effectLst/>
                <a:latin typeface="Calibri" panose="020F0502020204030204" pitchFamily="34" charset="0"/>
                <a:ea typeface="Calibri" panose="020F0502020204030204" pitchFamily="34" charset="0"/>
                <a:cs typeface="Times New Roman" panose="02020603050405020304" pitchFamily="18" charset="0"/>
              </a:rPr>
              <a:t>Must use Kaiser Permanente Pharmacy or KP Mail-Order Service.</a:t>
            </a:r>
          </a:p>
          <a:p>
            <a:endParaRPr lang="en-US" dirty="0"/>
          </a:p>
        </p:txBody>
      </p:sp>
      <p:sp>
        <p:nvSpPr>
          <p:cNvPr id="7" name="TextBox 6">
            <a:extLst>
              <a:ext uri="{FF2B5EF4-FFF2-40B4-BE49-F238E27FC236}">
                <a16:creationId xmlns:a16="http://schemas.microsoft.com/office/drawing/2014/main" id="{9F479745-72AC-46C8-A30C-120F71007021}"/>
              </a:ext>
            </a:extLst>
          </p:cNvPr>
          <p:cNvSpPr txBox="1"/>
          <p:nvPr/>
        </p:nvSpPr>
        <p:spPr>
          <a:xfrm>
            <a:off x="3066445" y="6384567"/>
            <a:ext cx="6093372" cy="371384"/>
          </a:xfrm>
          <a:prstGeom prst="rect">
            <a:avLst/>
          </a:prstGeom>
          <a:noFill/>
        </p:spPr>
        <p:txBody>
          <a:bodyPr wrap="square">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4678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85729" y="353770"/>
            <a:ext cx="11512331"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Anthem Blue Cross HMO Premier 10</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13</a:t>
            </a:fld>
            <a:endParaRPr lang="en" dirty="0"/>
          </a:p>
        </p:txBody>
      </p:sp>
      <p:graphicFrame>
        <p:nvGraphicFramePr>
          <p:cNvPr id="6" name="Table 5">
            <a:extLst>
              <a:ext uri="{FF2B5EF4-FFF2-40B4-BE49-F238E27FC236}">
                <a16:creationId xmlns:a16="http://schemas.microsoft.com/office/drawing/2014/main" id="{267C8864-FD67-4236-B8D2-668430C00FDB}"/>
              </a:ext>
            </a:extLst>
          </p:cNvPr>
          <p:cNvGraphicFramePr>
            <a:graphicFrameLocks noGrp="1"/>
          </p:cNvGraphicFramePr>
          <p:nvPr/>
        </p:nvGraphicFramePr>
        <p:xfrm>
          <a:off x="1913486" y="1646198"/>
          <a:ext cx="9163050" cy="3913632"/>
        </p:xfrm>
        <a:graphic>
          <a:graphicData uri="http://schemas.openxmlformats.org/drawingml/2006/table">
            <a:tbl>
              <a:tblPr firstRow="1" firstCol="1" bandRow="1">
                <a:effectLst>
                  <a:outerShdw blurRad="50800" dist="38100" algn="l" rotWithShape="0">
                    <a:schemeClr val="accent5">
                      <a:lumMod val="50000"/>
                      <a:alpha val="40000"/>
                    </a:schemeClr>
                  </a:outerShdw>
                  <a:reflection endPos="65000" dist="50800" dir="5400000" sy="-100000" algn="bl" rotWithShape="0"/>
                </a:effectLst>
              </a:tblPr>
              <a:tblGrid>
                <a:gridCol w="4581525">
                  <a:extLst>
                    <a:ext uri="{9D8B030D-6E8A-4147-A177-3AD203B41FA5}">
                      <a16:colId xmlns:a16="http://schemas.microsoft.com/office/drawing/2014/main" val="3115914386"/>
                    </a:ext>
                  </a:extLst>
                </a:gridCol>
                <a:gridCol w="4581525">
                  <a:extLst>
                    <a:ext uri="{9D8B030D-6E8A-4147-A177-3AD203B41FA5}">
                      <a16:colId xmlns:a16="http://schemas.microsoft.com/office/drawing/2014/main" val="2266340067"/>
                    </a:ext>
                  </a:extLst>
                </a:gridCol>
              </a:tblGrid>
              <a:tr h="0">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Key Benefit</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Member Cost</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771623965"/>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Annual Deductible</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2410885024"/>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Annual Out-of-Pocket Maximum</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$1,000 P</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erson</a:t>
                      </a:r>
                      <a:r>
                        <a:rPr lang="en-US" sz="2000" dirty="0">
                          <a:effectLst/>
                          <a:latin typeface="Calibri" panose="020F0502020204030204" pitchFamily="34" charset="0"/>
                          <a:ea typeface="Calibri" panose="020F0502020204030204" pitchFamily="34" charset="0"/>
                          <a:cs typeface="Calibri" panose="020F0502020204030204" pitchFamily="34" charset="0"/>
                        </a:rPr>
                        <a:t> / $2,000 Family</a:t>
                      </a:r>
                    </a:p>
                  </a:txBody>
                  <a:tcPr marL="9525" marR="9525" marT="9525" marB="9525" anchor="ctr">
                    <a:lnL>
                      <a:noFill/>
                    </a:lnL>
                    <a:lnR>
                      <a:noFill/>
                    </a:lnR>
                    <a:lnT>
                      <a:noFill/>
                    </a:lnT>
                    <a:lnB>
                      <a:noFill/>
                    </a:lnB>
                  </a:tcPr>
                </a:tc>
                <a:extLst>
                  <a:ext uri="{0D108BD9-81ED-4DB2-BD59-A6C34878D82A}">
                    <a16:rowId xmlns:a16="http://schemas.microsoft.com/office/drawing/2014/main" val="1150587570"/>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Primary Care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 copay</a:t>
                      </a:r>
                    </a:p>
                  </a:txBody>
                  <a:tcPr marL="9525" marR="9525" marT="9525" marB="9525" anchor="ctr">
                    <a:lnL>
                      <a:noFill/>
                    </a:lnL>
                    <a:lnR>
                      <a:noFill/>
                    </a:lnR>
                    <a:lnT>
                      <a:noFill/>
                    </a:lnT>
                    <a:lnB>
                      <a:noFill/>
                    </a:lnB>
                  </a:tcPr>
                </a:tc>
                <a:extLst>
                  <a:ext uri="{0D108BD9-81ED-4DB2-BD59-A6C34878D82A}">
                    <a16:rowId xmlns:a16="http://schemas.microsoft.com/office/drawing/2014/main" val="2642957370"/>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Specialist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 copay</a:t>
                      </a:r>
                    </a:p>
                  </a:txBody>
                  <a:tcPr marL="9525" marR="9525" marT="9525" marB="9525" anchor="ctr">
                    <a:lnL>
                      <a:noFill/>
                    </a:lnL>
                    <a:lnR>
                      <a:noFill/>
                    </a:lnR>
                    <a:lnT>
                      <a:noFill/>
                    </a:lnT>
                    <a:lnB>
                      <a:noFill/>
                    </a:lnB>
                  </a:tcPr>
                </a:tc>
                <a:extLst>
                  <a:ext uri="{0D108BD9-81ED-4DB2-BD59-A6C34878D82A}">
                    <a16:rowId xmlns:a16="http://schemas.microsoft.com/office/drawing/2014/main" val="498428792"/>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Mental Health Office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 copay</a:t>
                      </a:r>
                    </a:p>
                  </a:txBody>
                  <a:tcPr marL="9525" marR="9525" marT="9525" marB="9525" anchor="ctr">
                    <a:lnL>
                      <a:noFill/>
                    </a:lnL>
                    <a:lnR>
                      <a:noFill/>
                    </a:lnR>
                    <a:lnT>
                      <a:noFill/>
                    </a:lnT>
                    <a:lnB>
                      <a:noFill/>
                    </a:lnB>
                  </a:tcPr>
                </a:tc>
                <a:extLst>
                  <a:ext uri="{0D108BD9-81ED-4DB2-BD59-A6C34878D82A}">
                    <a16:rowId xmlns:a16="http://schemas.microsoft.com/office/drawing/2014/main" val="1174915389"/>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Diagnostic Labs &amp; X-rays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843422967"/>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MRI / CT / PET Imaging</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$100 copay</a:t>
                      </a:r>
                    </a:p>
                  </a:txBody>
                  <a:tcPr marL="9525" marR="9525" marT="9525" marB="9525" anchor="ctr">
                    <a:lnL>
                      <a:noFill/>
                    </a:lnL>
                    <a:lnR>
                      <a:noFill/>
                    </a:lnR>
                    <a:lnT>
                      <a:noFill/>
                    </a:lnT>
                    <a:lnB>
                      <a:noFill/>
                    </a:lnB>
                  </a:tcPr>
                </a:tc>
                <a:extLst>
                  <a:ext uri="{0D108BD9-81ED-4DB2-BD59-A6C34878D82A}">
                    <a16:rowId xmlns:a16="http://schemas.microsoft.com/office/drawing/2014/main" val="1899839235"/>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Urgent Care</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 copay</a:t>
                      </a:r>
                    </a:p>
                  </a:txBody>
                  <a:tcPr marL="9525" marR="9525" marT="9525" marB="9525" anchor="ctr">
                    <a:lnL>
                      <a:noFill/>
                    </a:lnL>
                    <a:lnR>
                      <a:noFill/>
                    </a:lnR>
                    <a:lnT>
                      <a:noFill/>
                    </a:lnT>
                    <a:lnB>
                      <a:noFill/>
                    </a:lnB>
                  </a:tcPr>
                </a:tc>
                <a:extLst>
                  <a:ext uri="{0D108BD9-81ED-4DB2-BD59-A6C34878D82A}">
                    <a16:rowId xmlns:a16="http://schemas.microsoft.com/office/drawing/2014/main" val="131874837"/>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Emergency Room</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$100 copay</a:t>
                      </a:r>
                    </a:p>
                  </a:txBody>
                  <a:tcPr marL="9525" marR="9525" marT="9525" marB="9525" anchor="ctr">
                    <a:lnL>
                      <a:noFill/>
                    </a:lnL>
                    <a:lnR>
                      <a:noFill/>
                    </a:lnR>
                    <a:lnT>
                      <a:noFill/>
                    </a:lnT>
                    <a:lnB>
                      <a:noFill/>
                    </a:lnB>
                  </a:tcPr>
                </a:tc>
                <a:extLst>
                  <a:ext uri="{0D108BD9-81ED-4DB2-BD59-A6C34878D82A}">
                    <a16:rowId xmlns:a16="http://schemas.microsoft.com/office/drawing/2014/main" val="1227614346"/>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Inpatient Hospital</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1582242127"/>
                  </a:ext>
                </a:extLst>
              </a:tr>
              <a:tr h="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Outpatient Surgery</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111788236"/>
                  </a:ext>
                </a:extLst>
              </a:tr>
            </a:tbl>
          </a:graphicData>
        </a:graphic>
      </p:graphicFrame>
      <p:sp>
        <p:nvSpPr>
          <p:cNvPr id="7" name="TextBox 6">
            <a:extLst>
              <a:ext uri="{FF2B5EF4-FFF2-40B4-BE49-F238E27FC236}">
                <a16:creationId xmlns:a16="http://schemas.microsoft.com/office/drawing/2014/main" id="{2568CD23-482E-4473-A87E-31BCAC94AC1C}"/>
              </a:ext>
            </a:extLst>
          </p:cNvPr>
          <p:cNvSpPr txBox="1"/>
          <p:nvPr/>
        </p:nvSpPr>
        <p:spPr>
          <a:xfrm>
            <a:off x="3049314" y="6268304"/>
            <a:ext cx="6093372" cy="371384"/>
          </a:xfrm>
          <a:prstGeom prst="rect">
            <a:avLst/>
          </a:prstGeom>
          <a:noFill/>
        </p:spPr>
        <p:txBody>
          <a:bodyPr wrap="square">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2762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06893" y="369307"/>
            <a:ext cx="11512331"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Anthem Blue Cross HMO Premier 10</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14</a:t>
            </a:fld>
            <a:endParaRPr lang="en" dirty="0"/>
          </a:p>
        </p:txBody>
      </p:sp>
      <p:sp>
        <p:nvSpPr>
          <p:cNvPr id="7" name="TextBox 6">
            <a:extLst>
              <a:ext uri="{FF2B5EF4-FFF2-40B4-BE49-F238E27FC236}">
                <a16:creationId xmlns:a16="http://schemas.microsoft.com/office/drawing/2014/main" id="{3069D560-9D31-4FBF-AD70-7F212A53519E}"/>
              </a:ext>
            </a:extLst>
          </p:cNvPr>
          <p:cNvSpPr txBox="1"/>
          <p:nvPr/>
        </p:nvSpPr>
        <p:spPr>
          <a:xfrm>
            <a:off x="1188720" y="1611963"/>
            <a:ext cx="9500301" cy="4059829"/>
          </a:xfrm>
          <a:prstGeom prst="rect">
            <a:avLst/>
          </a:prstGeom>
          <a:noFill/>
        </p:spPr>
        <p:txBody>
          <a:bodyPr wrap="square">
            <a:spAutoFit/>
          </a:bodyPr>
          <a:lstStyle/>
          <a:p>
            <a:pPr marL="45720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Service					In-Network Member Cost</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Chiropractic Care &amp; Acupuncture (ASH)		$10 copay</a:t>
            </a:r>
          </a:p>
          <a:p>
            <a:pPr marL="457200" marR="0">
              <a:lnSpc>
                <a:spcPct val="105000"/>
              </a:lnSpc>
              <a:spcBef>
                <a:spcPts val="0"/>
              </a:spcBef>
              <a:spcAft>
                <a:spcPts val="80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Annual limit of 30 visits combined</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457200">
              <a:lnSpc>
                <a:spcPct val="105000"/>
              </a:lnSpc>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457200">
              <a:lnSpc>
                <a:spcPct val="105000"/>
              </a:lnSpc>
            </a:pPr>
            <a:r>
              <a:rPr lang="en-US" sz="2000" dirty="0">
                <a:effectLst/>
                <a:latin typeface="Calibri" panose="020F0502020204030204" pitchFamily="34" charset="0"/>
                <a:ea typeface="Calibri" panose="020F0502020204030204" pitchFamily="34" charset="0"/>
                <a:cs typeface="Calibri" panose="020F0502020204030204" pitchFamily="34" charset="0"/>
              </a:rPr>
              <a:t>Physical, Occupational &amp; Speech Therapy		$10 copay</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Home Health Care					$10 copay</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Dialysis						$10 copay</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Chemo / Radiation Therapy				$10 copay</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Skilled Nursing Facility				$0</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Hospice						$0</a:t>
            </a: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Durable Medical Equipment				$0</a:t>
            </a:r>
          </a:p>
          <a:p>
            <a:pPr marL="457200" marR="0">
              <a:lnSpc>
                <a:spcPct val="105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Prosthetic Devices					$0</a:t>
            </a:r>
          </a:p>
        </p:txBody>
      </p:sp>
      <p:sp>
        <p:nvSpPr>
          <p:cNvPr id="6" name="TextBox 5">
            <a:extLst>
              <a:ext uri="{FF2B5EF4-FFF2-40B4-BE49-F238E27FC236}">
                <a16:creationId xmlns:a16="http://schemas.microsoft.com/office/drawing/2014/main" id="{1284DA34-522B-494A-AB3F-B60F36CF18F9}"/>
              </a:ext>
            </a:extLst>
          </p:cNvPr>
          <p:cNvSpPr txBox="1"/>
          <p:nvPr/>
        </p:nvSpPr>
        <p:spPr>
          <a:xfrm>
            <a:off x="3049314" y="6268304"/>
            <a:ext cx="6093372" cy="371384"/>
          </a:xfrm>
          <a:prstGeom prst="rect">
            <a:avLst/>
          </a:prstGeom>
          <a:noFill/>
        </p:spPr>
        <p:txBody>
          <a:bodyPr wrap="square">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2372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85729" y="356088"/>
            <a:ext cx="11512331"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Anthem Blue Cross HMO Premier 10</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15</a:t>
            </a:fld>
            <a:endParaRPr lang="en" dirty="0"/>
          </a:p>
        </p:txBody>
      </p:sp>
      <p:sp>
        <p:nvSpPr>
          <p:cNvPr id="8" name="TextBox 7">
            <a:extLst>
              <a:ext uri="{FF2B5EF4-FFF2-40B4-BE49-F238E27FC236}">
                <a16:creationId xmlns:a16="http://schemas.microsoft.com/office/drawing/2014/main" id="{CF7A94D2-2226-4C75-A8BD-D523734CBF3F}"/>
              </a:ext>
            </a:extLst>
          </p:cNvPr>
          <p:cNvSpPr txBox="1"/>
          <p:nvPr/>
        </p:nvSpPr>
        <p:spPr>
          <a:xfrm>
            <a:off x="847898" y="1551563"/>
            <a:ext cx="9755129" cy="375487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Services are generally covered only when coordinated through the member’s PCP and medical group/IPA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Out-of-network services are not covered except for emergency, urgent care, authorized services, or when required by law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Some therapies and specialty services have annual visit limits </a:t>
            </a:r>
          </a:p>
          <a:p>
            <a:pPr marR="0" lvl="0" algn="l" defTabSz="914400" rtl="0" eaLnBrk="0" fontAlgn="base" latinLnBrk="0" hangingPunct="0">
              <a:lnSpc>
                <a:spcPct val="100000"/>
              </a:lnSpc>
              <a:spcBef>
                <a:spcPct val="0"/>
              </a:spcBef>
              <a:spcAft>
                <a:spcPct val="0"/>
              </a:spcAft>
              <a:buClrTx/>
              <a:buSzTx/>
              <a:tabLst/>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b="1" dirty="0">
                <a:solidFill>
                  <a:srgbClr val="50A2B1"/>
                </a:solidFill>
                <a:latin typeface="Calibri" panose="020F0502020204030204" pitchFamily="34" charset="0"/>
                <a:ea typeface="Calibri" panose="020F0502020204030204" pitchFamily="34" charset="0"/>
                <a:cs typeface="Calibri" panose="020F0502020204030204" pitchFamily="34" charset="0"/>
              </a:rPr>
              <a:t>SISC HMO plans will include coverage for the treatment of infertility as required by California SB 729, effective October 1, 2026</a:t>
            </a:r>
          </a:p>
          <a:p>
            <a:pPr lvl="1" eaLnBrk="0" fontAlgn="base" hangingPunct="0">
              <a:spcBef>
                <a:spcPct val="0"/>
              </a:spcBef>
              <a:spcAft>
                <a:spcPct val="0"/>
              </a:spcAft>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0375EB8-9B24-4FF4-A79C-7571B0D7711F}"/>
              </a:ext>
            </a:extLst>
          </p:cNvPr>
          <p:cNvSpPr txBox="1"/>
          <p:nvPr/>
        </p:nvSpPr>
        <p:spPr>
          <a:xfrm>
            <a:off x="3049314" y="6198875"/>
            <a:ext cx="6093372" cy="371384"/>
          </a:xfrm>
          <a:prstGeom prst="rect">
            <a:avLst/>
          </a:prstGeom>
          <a:noFill/>
        </p:spPr>
        <p:txBody>
          <a:bodyPr wrap="square">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140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56114" y="379906"/>
            <a:ext cx="11299600"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Anthem Blue Cross PPO 90-A $20</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16</a:t>
            </a:fld>
            <a:endParaRPr lang="en" dirty="0"/>
          </a:p>
        </p:txBody>
      </p:sp>
      <p:graphicFrame>
        <p:nvGraphicFramePr>
          <p:cNvPr id="10" name="Table 9">
            <a:extLst>
              <a:ext uri="{FF2B5EF4-FFF2-40B4-BE49-F238E27FC236}">
                <a16:creationId xmlns:a16="http://schemas.microsoft.com/office/drawing/2014/main" id="{70C9CB3F-6EEB-4C64-B9F3-C556878C2459}"/>
              </a:ext>
            </a:extLst>
          </p:cNvPr>
          <p:cNvGraphicFramePr>
            <a:graphicFrameLocks noGrp="1"/>
          </p:cNvGraphicFramePr>
          <p:nvPr>
            <p:extLst>
              <p:ext uri="{D42A27DB-BD31-4B8C-83A1-F6EECF244321}">
                <p14:modId xmlns:p14="http://schemas.microsoft.com/office/powerpoint/2010/main" val="2669430506"/>
              </p:ext>
            </p:extLst>
          </p:nvPr>
        </p:nvGraphicFramePr>
        <p:xfrm>
          <a:off x="1437782" y="1757857"/>
          <a:ext cx="9316436" cy="3578770"/>
        </p:xfrm>
        <a:graphic>
          <a:graphicData uri="http://schemas.openxmlformats.org/drawingml/2006/table">
            <a:tbl>
              <a:tblPr firstRow="1" firstCol="1" bandRow="1"/>
              <a:tblGrid>
                <a:gridCol w="4658218">
                  <a:extLst>
                    <a:ext uri="{9D8B030D-6E8A-4147-A177-3AD203B41FA5}">
                      <a16:colId xmlns:a16="http://schemas.microsoft.com/office/drawing/2014/main" val="3730341805"/>
                    </a:ext>
                  </a:extLst>
                </a:gridCol>
                <a:gridCol w="4658218">
                  <a:extLst>
                    <a:ext uri="{9D8B030D-6E8A-4147-A177-3AD203B41FA5}">
                      <a16:colId xmlns:a16="http://schemas.microsoft.com/office/drawing/2014/main" val="2283187397"/>
                    </a:ext>
                  </a:extLst>
                </a:gridCol>
              </a:tblGrid>
              <a:tr h="357877">
                <a:tc>
                  <a:txBody>
                    <a:bodyPr/>
                    <a:lstStyle/>
                    <a:p>
                      <a:pPr marL="0" marR="0" algn="l">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Key Benefit</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gn="l">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Member Cost (In-Network)</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053143418"/>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Annual Deductible</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$100 P</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erson</a:t>
                      </a:r>
                      <a:r>
                        <a:rPr lang="en-US" sz="2000" dirty="0">
                          <a:effectLst/>
                          <a:latin typeface="Calibri" panose="020F0502020204030204" pitchFamily="34" charset="0"/>
                          <a:ea typeface="Calibri" panose="020F0502020204030204" pitchFamily="34" charset="0"/>
                          <a:cs typeface="Calibri" panose="020F0502020204030204" pitchFamily="34" charset="0"/>
                        </a:rPr>
                        <a:t> / $300 Family</a:t>
                      </a:r>
                    </a:p>
                  </a:txBody>
                  <a:tcPr marL="9525" marR="9525" marT="9525" marB="9525" anchor="ctr">
                    <a:lnL>
                      <a:noFill/>
                    </a:lnL>
                    <a:lnR>
                      <a:noFill/>
                    </a:lnR>
                    <a:lnT>
                      <a:noFill/>
                    </a:lnT>
                    <a:lnB>
                      <a:noFill/>
                    </a:lnB>
                  </a:tcPr>
                </a:tc>
                <a:extLst>
                  <a:ext uri="{0D108BD9-81ED-4DB2-BD59-A6C34878D82A}">
                    <a16:rowId xmlns:a16="http://schemas.microsoft.com/office/drawing/2014/main" val="2901788380"/>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*Annual Out-of-Pocket Maximum</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$1,000 P</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erson</a:t>
                      </a:r>
                      <a:r>
                        <a:rPr lang="en-US" sz="2000" dirty="0">
                          <a:effectLst/>
                          <a:latin typeface="Calibri" panose="020F0502020204030204" pitchFamily="34" charset="0"/>
                          <a:ea typeface="Calibri" panose="020F0502020204030204" pitchFamily="34" charset="0"/>
                          <a:cs typeface="Calibri" panose="020F0502020204030204" pitchFamily="34" charset="0"/>
                        </a:rPr>
                        <a:t> / $3,000 Family</a:t>
                      </a:r>
                    </a:p>
                  </a:txBody>
                  <a:tcPr marL="9525" marR="9525" marT="9525" marB="9525" anchor="ctr">
                    <a:lnL>
                      <a:noFill/>
                    </a:lnL>
                    <a:lnR>
                      <a:noFill/>
                    </a:lnR>
                    <a:lnT>
                      <a:noFill/>
                    </a:lnT>
                    <a:lnB>
                      <a:noFill/>
                    </a:lnB>
                  </a:tcPr>
                </a:tc>
                <a:extLst>
                  <a:ext uri="{0D108BD9-81ED-4DB2-BD59-A6C34878D82A}">
                    <a16:rowId xmlns:a16="http://schemas.microsoft.com/office/drawing/2014/main" val="1099915134"/>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Primary Care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 first 3 visits, then $20 copay</a:t>
                      </a:r>
                    </a:p>
                  </a:txBody>
                  <a:tcPr marL="9525" marR="9525" marT="9525" marB="9525" anchor="ctr">
                    <a:lnL>
                      <a:noFill/>
                    </a:lnL>
                    <a:lnR>
                      <a:noFill/>
                    </a:lnR>
                    <a:lnT>
                      <a:noFill/>
                    </a:lnT>
                    <a:lnB>
                      <a:noFill/>
                    </a:lnB>
                  </a:tcPr>
                </a:tc>
                <a:extLst>
                  <a:ext uri="{0D108BD9-81ED-4DB2-BD59-A6C34878D82A}">
                    <a16:rowId xmlns:a16="http://schemas.microsoft.com/office/drawing/2014/main" val="3819840224"/>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Specialist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$20 copay</a:t>
                      </a:r>
                    </a:p>
                  </a:txBody>
                  <a:tcPr marL="9525" marR="9525" marT="9525" marB="9525" anchor="ctr">
                    <a:lnL>
                      <a:noFill/>
                    </a:lnL>
                    <a:lnR>
                      <a:noFill/>
                    </a:lnR>
                    <a:lnT>
                      <a:noFill/>
                    </a:lnT>
                    <a:lnB>
                      <a:noFill/>
                    </a:lnB>
                  </a:tcPr>
                </a:tc>
                <a:extLst>
                  <a:ext uri="{0D108BD9-81ED-4DB2-BD59-A6C34878D82A}">
                    <a16:rowId xmlns:a16="http://schemas.microsoft.com/office/drawing/2014/main" val="4023907507"/>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Mental Health Office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$20 copay</a:t>
                      </a:r>
                    </a:p>
                  </a:txBody>
                  <a:tcPr marL="9525" marR="9525" marT="9525" marB="9525" anchor="ctr">
                    <a:lnL>
                      <a:noFill/>
                    </a:lnL>
                    <a:lnR>
                      <a:noFill/>
                    </a:lnR>
                    <a:lnT>
                      <a:noFill/>
                    </a:lnT>
                    <a:lnB>
                      <a:noFill/>
                    </a:lnB>
                  </a:tcPr>
                </a:tc>
                <a:extLst>
                  <a:ext uri="{0D108BD9-81ED-4DB2-BD59-A6C34878D82A}">
                    <a16:rowId xmlns:a16="http://schemas.microsoft.com/office/drawing/2014/main" val="124901090"/>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Urgent Care</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$20 copay</a:t>
                      </a:r>
                    </a:p>
                  </a:txBody>
                  <a:tcPr marL="9525" marR="9525" marT="9525" marB="9525" anchor="ctr">
                    <a:lnL>
                      <a:noFill/>
                    </a:lnL>
                    <a:lnR>
                      <a:noFill/>
                    </a:lnR>
                    <a:lnT>
                      <a:noFill/>
                    </a:lnT>
                    <a:lnB>
                      <a:noFill/>
                    </a:lnB>
                  </a:tcPr>
                </a:tc>
                <a:extLst>
                  <a:ext uri="{0D108BD9-81ED-4DB2-BD59-A6C34878D82A}">
                    <a16:rowId xmlns:a16="http://schemas.microsoft.com/office/drawing/2014/main" val="1407042672"/>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Emergency Room</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$100 copay + 10% after deductible</a:t>
                      </a:r>
                    </a:p>
                  </a:txBody>
                  <a:tcPr marL="9525" marR="9525" marT="9525" marB="9525" anchor="ctr">
                    <a:lnL>
                      <a:noFill/>
                    </a:lnL>
                    <a:lnR>
                      <a:noFill/>
                    </a:lnR>
                    <a:lnT>
                      <a:noFill/>
                    </a:lnT>
                    <a:lnB>
                      <a:noFill/>
                    </a:lnB>
                  </a:tcPr>
                </a:tc>
                <a:extLst>
                  <a:ext uri="{0D108BD9-81ED-4DB2-BD59-A6C34878D82A}">
                    <a16:rowId xmlns:a16="http://schemas.microsoft.com/office/drawing/2014/main" val="2149391660"/>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Inpatient Hospital</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 coinsurance after deductible</a:t>
                      </a:r>
                    </a:p>
                  </a:txBody>
                  <a:tcPr marL="9525" marR="9525" marT="9525" marB="9525" anchor="ctr">
                    <a:lnL>
                      <a:noFill/>
                    </a:lnL>
                    <a:lnR>
                      <a:noFill/>
                    </a:lnR>
                    <a:lnT>
                      <a:noFill/>
                    </a:lnT>
                    <a:lnB>
                      <a:noFill/>
                    </a:lnB>
                  </a:tcPr>
                </a:tc>
                <a:extLst>
                  <a:ext uri="{0D108BD9-81ED-4DB2-BD59-A6C34878D82A}">
                    <a16:rowId xmlns:a16="http://schemas.microsoft.com/office/drawing/2014/main" val="443245418"/>
                  </a:ext>
                </a:extLst>
              </a:tr>
              <a:tr h="357877">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Diagnostic Testing, Surgery, Imaging</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 coinsurance after deductible</a:t>
                      </a:r>
                    </a:p>
                  </a:txBody>
                  <a:tcPr marL="9525" marR="9525" marT="9525" marB="9525" anchor="ctr">
                    <a:lnL>
                      <a:noFill/>
                    </a:lnL>
                    <a:lnR>
                      <a:noFill/>
                    </a:lnR>
                    <a:lnT>
                      <a:noFill/>
                    </a:lnT>
                    <a:lnB>
                      <a:noFill/>
                    </a:lnB>
                  </a:tcPr>
                </a:tc>
                <a:extLst>
                  <a:ext uri="{0D108BD9-81ED-4DB2-BD59-A6C34878D82A}">
                    <a16:rowId xmlns:a16="http://schemas.microsoft.com/office/drawing/2014/main" val="2844705338"/>
                  </a:ext>
                </a:extLst>
              </a:tr>
            </a:tbl>
          </a:graphicData>
        </a:graphic>
      </p:graphicFrame>
      <p:sp>
        <p:nvSpPr>
          <p:cNvPr id="13" name="TextBox 12">
            <a:extLst>
              <a:ext uri="{FF2B5EF4-FFF2-40B4-BE49-F238E27FC236}">
                <a16:creationId xmlns:a16="http://schemas.microsoft.com/office/drawing/2014/main" id="{DCFC733E-B596-47E4-88B0-FC260C357D3C}"/>
              </a:ext>
            </a:extLst>
          </p:cNvPr>
          <p:cNvSpPr txBox="1"/>
          <p:nvPr/>
        </p:nvSpPr>
        <p:spPr>
          <a:xfrm>
            <a:off x="1640599" y="5770179"/>
            <a:ext cx="8680261" cy="646331"/>
          </a:xfrm>
          <a:prstGeom prst="rect">
            <a:avLst/>
          </a:prstGeom>
          <a:noFill/>
        </p:spPr>
        <p:txBody>
          <a:bodyPr wrap="none" rtlCol="0">
            <a:spAutoFit/>
          </a:bodyPr>
          <a:lstStyle/>
          <a:p>
            <a:r>
              <a:rPr lang="en-US" dirty="0">
                <a:solidFill>
                  <a:srgbClr val="50A2B1"/>
                </a:solidFill>
                <a:latin typeface="Calibri" panose="020F0502020204030204" pitchFamily="34" charset="0"/>
                <a:ea typeface="Calibri" panose="020F0502020204030204" pitchFamily="34" charset="0"/>
                <a:cs typeface="Calibri" panose="020F0502020204030204" pitchFamily="34" charset="0"/>
              </a:rPr>
              <a:t>*</a:t>
            </a:r>
            <a:r>
              <a:rPr lang="en-US" i="1" dirty="0">
                <a:solidFill>
                  <a:srgbClr val="50A2B1"/>
                </a:solidFill>
                <a:latin typeface="Calibri" panose="020F0502020204030204" pitchFamily="34" charset="0"/>
                <a:ea typeface="Calibri" panose="020F0502020204030204" pitchFamily="34" charset="0"/>
                <a:cs typeface="Calibri" panose="020F0502020204030204" pitchFamily="34" charset="0"/>
              </a:rPr>
              <a:t>Annual Out-of-Pocket Maximum for covered non-emergent, in-network medical services. </a:t>
            </a:r>
          </a:p>
          <a:p>
            <a:r>
              <a:rPr lang="en-US" i="1" dirty="0">
                <a:solidFill>
                  <a:srgbClr val="50A2B1"/>
                </a:solidFill>
                <a:latin typeface="Calibri" panose="020F0502020204030204" pitchFamily="34" charset="0"/>
                <a:ea typeface="Calibri" panose="020F0502020204030204" pitchFamily="34" charset="0"/>
                <a:cs typeface="Calibri" panose="020F0502020204030204" pitchFamily="34" charset="0"/>
              </a:rPr>
              <a:t>The pharmacy benefit has a separate OOPM.</a:t>
            </a:r>
          </a:p>
        </p:txBody>
      </p:sp>
      <p:sp>
        <p:nvSpPr>
          <p:cNvPr id="7" name="TextBox 6">
            <a:extLst>
              <a:ext uri="{FF2B5EF4-FFF2-40B4-BE49-F238E27FC236}">
                <a16:creationId xmlns:a16="http://schemas.microsoft.com/office/drawing/2014/main" id="{492AA360-B6B2-4E59-8BFD-9F493B487D10}"/>
              </a:ext>
            </a:extLst>
          </p:cNvPr>
          <p:cNvSpPr txBox="1"/>
          <p:nvPr/>
        </p:nvSpPr>
        <p:spPr>
          <a:xfrm>
            <a:off x="2934043" y="6453996"/>
            <a:ext cx="6093372" cy="371384"/>
          </a:xfrm>
          <a:prstGeom prst="rect">
            <a:avLst/>
          </a:prstGeom>
          <a:noFill/>
        </p:spPr>
        <p:txBody>
          <a:bodyPr wrap="square">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475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73396" y="399466"/>
            <a:ext cx="11299600"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Anthem Blue Cross PPO 90-A $20</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17</a:t>
            </a:fld>
            <a:endParaRPr lang="en" dirty="0"/>
          </a:p>
        </p:txBody>
      </p:sp>
      <p:sp>
        <p:nvSpPr>
          <p:cNvPr id="3" name="TextBox 2">
            <a:extLst>
              <a:ext uri="{FF2B5EF4-FFF2-40B4-BE49-F238E27FC236}">
                <a16:creationId xmlns:a16="http://schemas.microsoft.com/office/drawing/2014/main" id="{BEB3D113-941C-42F5-9640-C55B231458BB}"/>
              </a:ext>
            </a:extLst>
          </p:cNvPr>
          <p:cNvSpPr txBox="1"/>
          <p:nvPr/>
        </p:nvSpPr>
        <p:spPr>
          <a:xfrm>
            <a:off x="1420322" y="5747360"/>
            <a:ext cx="10677025" cy="400110"/>
          </a:xfrm>
          <a:prstGeom prst="rect">
            <a:avLst/>
          </a:prstGeom>
          <a:noFill/>
        </p:spPr>
        <p:txBody>
          <a:bodyPr wrap="none" rtlCol="0">
            <a:spAutoFit/>
          </a:bodyPr>
          <a:lstStyle/>
          <a:p>
            <a:r>
              <a:rPr lang="en-US" sz="2000" b="1" i="1" dirty="0">
                <a:solidFill>
                  <a:srgbClr val="50A2B1"/>
                </a:solidFill>
              </a:rPr>
              <a:t>SISC PPO Plans are not subject to California SB 729; infertility treatment is not covered.</a:t>
            </a:r>
          </a:p>
        </p:txBody>
      </p:sp>
      <p:sp>
        <p:nvSpPr>
          <p:cNvPr id="7" name="TextBox 6">
            <a:extLst>
              <a:ext uri="{FF2B5EF4-FFF2-40B4-BE49-F238E27FC236}">
                <a16:creationId xmlns:a16="http://schemas.microsoft.com/office/drawing/2014/main" id="{CECCFEFD-11BD-4DB1-9C71-C08ED723041A}"/>
              </a:ext>
            </a:extLst>
          </p:cNvPr>
          <p:cNvSpPr txBox="1"/>
          <p:nvPr/>
        </p:nvSpPr>
        <p:spPr>
          <a:xfrm>
            <a:off x="3049314" y="6384100"/>
            <a:ext cx="6093372" cy="371384"/>
          </a:xfrm>
          <a:prstGeom prst="rect">
            <a:avLst/>
          </a:prstGeom>
          <a:noFill/>
        </p:spPr>
        <p:txBody>
          <a:bodyPr wrap="square">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13799CB0-7197-48CF-BFDE-1C3BAB53C066}"/>
              </a:ext>
            </a:extLst>
          </p:cNvPr>
          <p:cNvSpPr txBox="1"/>
          <p:nvPr/>
        </p:nvSpPr>
        <p:spPr>
          <a:xfrm>
            <a:off x="1650124" y="1580496"/>
            <a:ext cx="8891752" cy="4280403"/>
          </a:xfrm>
          <a:prstGeom prst="rect">
            <a:avLst/>
          </a:prstGeom>
          <a:noFill/>
        </p:spPr>
        <p:txBody>
          <a:bodyPr wrap="square">
            <a:spAutoFit/>
          </a:bodyPr>
          <a:lstStyle/>
          <a:p>
            <a:pPr marL="457200" marR="0">
              <a:lnSpc>
                <a:spcPct val="105000"/>
              </a:lnSpc>
              <a:spcBef>
                <a:spcPts val="0"/>
              </a:spcBef>
              <a:spcAft>
                <a:spcPts val="0"/>
              </a:spcAft>
            </a:pPr>
            <a:r>
              <a:rPr lang="en-US" sz="2000" b="1" dirty="0">
                <a:solidFill>
                  <a:srgbClr val="50A2B1"/>
                </a:solidFill>
                <a:effectLst/>
                <a:latin typeface="Calibri" panose="020F0502020204030204" pitchFamily="34" charset="0"/>
                <a:ea typeface="Calibri" panose="020F0502020204030204" pitchFamily="34" charset="0"/>
                <a:cs typeface="Calibri" panose="020F0502020204030204" pitchFamily="34" charset="0"/>
              </a:rPr>
              <a:t>Service</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50A2B1"/>
                </a:solidFill>
                <a:effectLst/>
                <a:latin typeface="Calibri" panose="020F0502020204030204" pitchFamily="34" charset="0"/>
                <a:ea typeface="Calibri" panose="020F0502020204030204" pitchFamily="34" charset="0"/>
                <a:cs typeface="Calibri" panose="020F0502020204030204" pitchFamily="34" charset="0"/>
              </a:rPr>
              <a:t>In-Network Member Cost</a:t>
            </a:r>
            <a:endParaRPr lang="en-US" sz="2000" dirty="0">
              <a:solidFill>
                <a:srgbClr val="50A2B1"/>
              </a:solidFill>
              <a:effectLst/>
              <a:latin typeface="Calibri" panose="020F0502020204030204" pitchFamily="34" charset="0"/>
              <a:ea typeface="Calibri" panose="020F0502020204030204" pitchFamily="34" charset="0"/>
            </a:endParaRP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Chiropractic Care &amp; Acupuncture (ASH)			Deductible, then 10%</a:t>
            </a:r>
            <a:endParaRPr lang="en-US" sz="2000" dirty="0">
              <a:effectLst/>
              <a:latin typeface="Calibri" panose="020F0502020204030204" pitchFamily="34" charset="0"/>
              <a:ea typeface="Calibri" panose="020F0502020204030204" pitchFamily="34" charset="0"/>
            </a:endParaRPr>
          </a:p>
          <a:p>
            <a:pPr marL="800100" indent="-342900">
              <a:lnSpc>
                <a:spcPct val="105000"/>
              </a:lnSpc>
              <a:buFont typeface="Arial" panose="020B0604020202020204" pitchFamily="34" charset="0"/>
              <a:buChar char="•"/>
            </a:pPr>
            <a:r>
              <a:rPr lang="en-US" sz="2000" i="1" dirty="0">
                <a:effectLst/>
                <a:latin typeface="Calibri" panose="020F0502020204030204" pitchFamily="34" charset="0"/>
                <a:ea typeface="Calibri" panose="020F0502020204030204" pitchFamily="34" charset="0"/>
                <a:cs typeface="Calibri" panose="020F0502020204030204" pitchFamily="34" charset="0"/>
              </a:rPr>
              <a:t>No chiro limit; subject to ASH review after 5</a:t>
            </a:r>
            <a:r>
              <a:rPr lang="en-US" sz="2000" i="1"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2000" i="1" dirty="0">
                <a:effectLst/>
                <a:latin typeface="Calibri" panose="020F0502020204030204" pitchFamily="34" charset="0"/>
                <a:ea typeface="Calibri" panose="020F0502020204030204" pitchFamily="34" charset="0"/>
                <a:cs typeface="Calibri" panose="020F0502020204030204" pitchFamily="34" charset="0"/>
              </a:rPr>
              <a:t> visit</a:t>
            </a:r>
          </a:p>
          <a:p>
            <a:pPr marL="800100" indent="-342900">
              <a:lnSpc>
                <a:spcPct val="105000"/>
              </a:lnSpc>
              <a:buFont typeface="Arial" panose="020B0604020202020204" pitchFamily="34" charset="0"/>
              <a:buChar char="•"/>
            </a:pPr>
            <a:r>
              <a:rPr lang="en-US" sz="2000" i="1" dirty="0">
                <a:latin typeface="Calibri" panose="020F0502020204030204" pitchFamily="34" charset="0"/>
                <a:ea typeface="Calibri" panose="020F0502020204030204" pitchFamily="34" charset="0"/>
                <a:cs typeface="Calibri" panose="020F0502020204030204" pitchFamily="34" charset="0"/>
              </a:rPr>
              <a:t>Acupuncture – 12 visits per year</a:t>
            </a:r>
          </a:p>
          <a:p>
            <a:pPr marL="457200">
              <a:lnSpc>
                <a:spcPct val="105000"/>
              </a:lnSpc>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457200">
              <a:lnSpc>
                <a:spcPct val="105000"/>
              </a:lnSpc>
            </a:pPr>
            <a:r>
              <a:rPr lang="en-US" sz="2000" dirty="0">
                <a:effectLst/>
                <a:latin typeface="Calibri" panose="020F0502020204030204" pitchFamily="34" charset="0"/>
                <a:ea typeface="Calibri" panose="020F0502020204030204" pitchFamily="34" charset="0"/>
                <a:cs typeface="Calibri" panose="020F0502020204030204" pitchFamily="34" charset="0"/>
              </a:rPr>
              <a:t>Physical, Occupational &amp; Speech Therapy		Deductible, then 10%</a:t>
            </a:r>
            <a:endParaRPr lang="en-US" sz="2000" dirty="0">
              <a:effectLst/>
              <a:latin typeface="Calibri" panose="020F0502020204030204" pitchFamily="34" charset="0"/>
              <a:ea typeface="Calibri" panose="020F0502020204030204" pitchFamily="34" charset="0"/>
            </a:endParaRPr>
          </a:p>
          <a:p>
            <a:pPr marL="457200">
              <a:lnSpc>
                <a:spcPct val="105000"/>
              </a:lnSpc>
            </a:pPr>
            <a:r>
              <a:rPr lang="en-US" sz="2000" dirty="0">
                <a:effectLst/>
                <a:latin typeface="Calibri" panose="020F0502020204030204" pitchFamily="34" charset="0"/>
                <a:ea typeface="Calibri" panose="020F0502020204030204" pitchFamily="34" charset="0"/>
                <a:cs typeface="Calibri" panose="020F0502020204030204" pitchFamily="34" charset="0"/>
              </a:rPr>
              <a:t>Home Health Care					Deductible, then 10%</a:t>
            </a:r>
            <a:endParaRPr lang="en-US" sz="2000" dirty="0">
              <a:effectLst/>
              <a:latin typeface="Calibri" panose="020F0502020204030204" pitchFamily="34" charset="0"/>
              <a:ea typeface="Calibri" panose="020F0502020204030204" pitchFamily="34" charset="0"/>
            </a:endParaRPr>
          </a:p>
          <a:p>
            <a:pPr marL="457200">
              <a:lnSpc>
                <a:spcPct val="105000"/>
              </a:lnSpc>
            </a:pPr>
            <a:r>
              <a:rPr lang="en-US" sz="2000" dirty="0">
                <a:effectLst/>
                <a:latin typeface="Calibri" panose="020F0502020204030204" pitchFamily="34" charset="0"/>
                <a:ea typeface="Calibri" panose="020F0502020204030204" pitchFamily="34" charset="0"/>
                <a:cs typeface="Calibri" panose="020F0502020204030204" pitchFamily="34" charset="0"/>
              </a:rPr>
              <a:t>Dialysis						Deductible, then 10%</a:t>
            </a:r>
            <a:endParaRPr lang="en-US" sz="2000" dirty="0">
              <a:effectLst/>
              <a:latin typeface="Calibri" panose="020F0502020204030204" pitchFamily="34" charset="0"/>
              <a:ea typeface="Calibri" panose="020F0502020204030204" pitchFamily="34" charset="0"/>
            </a:endParaRPr>
          </a:p>
          <a:p>
            <a:pPr marL="457200">
              <a:lnSpc>
                <a:spcPct val="105000"/>
              </a:lnSpc>
            </a:pPr>
            <a:r>
              <a:rPr lang="en-US" sz="2000" dirty="0">
                <a:effectLst/>
                <a:latin typeface="Calibri" panose="020F0502020204030204" pitchFamily="34" charset="0"/>
                <a:ea typeface="Calibri" panose="020F0502020204030204" pitchFamily="34" charset="0"/>
                <a:cs typeface="Calibri" panose="020F0502020204030204" pitchFamily="34" charset="0"/>
              </a:rPr>
              <a:t>Chemo / Radiation Therapy				Deductible, then 10%</a:t>
            </a:r>
            <a:endParaRPr lang="en-US" sz="2000" dirty="0">
              <a:effectLst/>
              <a:latin typeface="Calibri" panose="020F0502020204030204" pitchFamily="34" charset="0"/>
              <a:ea typeface="Calibri" panose="020F0502020204030204" pitchFamily="34" charset="0"/>
            </a:endParaRP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Skilled Nursing Facility				$0</a:t>
            </a:r>
            <a:endParaRPr lang="en-US" sz="2000" dirty="0">
              <a:effectLst/>
              <a:latin typeface="Calibri" panose="020F0502020204030204" pitchFamily="34" charset="0"/>
              <a:ea typeface="Calibri" panose="020F0502020204030204" pitchFamily="34" charset="0"/>
            </a:endParaRP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Hospice						$0</a:t>
            </a:r>
            <a:endParaRPr lang="en-US" sz="2000" dirty="0">
              <a:effectLst/>
              <a:latin typeface="Calibri" panose="020F0502020204030204" pitchFamily="34" charset="0"/>
              <a:ea typeface="Calibri" panose="020F0502020204030204" pitchFamily="34" charset="0"/>
            </a:endParaRPr>
          </a:p>
          <a:p>
            <a:pPr marL="45720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Durable Medical Equipment				$0</a:t>
            </a:r>
            <a:endParaRPr lang="en-US" sz="2000" dirty="0">
              <a:effectLst/>
              <a:latin typeface="Calibri" panose="020F0502020204030204" pitchFamily="34" charset="0"/>
              <a:ea typeface="Calibri" panose="020F0502020204030204" pitchFamily="34" charset="0"/>
            </a:endParaRPr>
          </a:p>
          <a:p>
            <a:pPr marL="457200" marR="0">
              <a:lnSpc>
                <a:spcPct val="105000"/>
              </a:lnSpc>
              <a:spcBef>
                <a:spcPts val="0"/>
              </a:spcBef>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Prosthetic Devices					$0</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087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81709" y="298483"/>
            <a:ext cx="11299600"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Out of Network Plan Differences</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18</a:t>
            </a:fld>
            <a:endParaRPr lang="en" dirty="0"/>
          </a:p>
        </p:txBody>
      </p:sp>
      <p:sp>
        <p:nvSpPr>
          <p:cNvPr id="5" name="TextBox 4">
            <a:extLst>
              <a:ext uri="{FF2B5EF4-FFF2-40B4-BE49-F238E27FC236}">
                <a16:creationId xmlns:a16="http://schemas.microsoft.com/office/drawing/2014/main" id="{EB0D6299-8494-4F44-8B73-6D4B9BCBC940}"/>
              </a:ext>
            </a:extLst>
          </p:cNvPr>
          <p:cNvSpPr txBox="1"/>
          <p:nvPr/>
        </p:nvSpPr>
        <p:spPr>
          <a:xfrm>
            <a:off x="461002" y="1242883"/>
            <a:ext cx="10744879" cy="5429179"/>
          </a:xfrm>
          <a:prstGeom prst="rect">
            <a:avLst/>
          </a:prstGeom>
          <a:noFill/>
        </p:spPr>
        <p:txBody>
          <a:bodyPr wrap="square" rtlCol="0">
            <a:spAutoFit/>
          </a:bodyPr>
          <a:lstStyle/>
          <a:p>
            <a:pPr marL="342900" marR="0" lvl="0" indent="-342900">
              <a:lnSpc>
                <a:spcPct val="105000"/>
              </a:lnSpc>
              <a:spcBef>
                <a:spcPts val="0"/>
              </a:spcBef>
              <a:spcAft>
                <a:spcPts val="800"/>
              </a:spcAft>
              <a:buSzPct val="78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The </a:t>
            </a:r>
            <a:r>
              <a:rPr lang="en-US" sz="1800" b="1" dirty="0">
                <a:effectLst/>
                <a:latin typeface="Calibri" panose="020F0502020204030204" pitchFamily="34" charset="0"/>
                <a:ea typeface="Times New Roman" panose="02020603050405020304" pitchFamily="18" charset="0"/>
              </a:rPr>
              <a:t>ASCIP 90-70 Optional PPO</a:t>
            </a:r>
            <a:r>
              <a:rPr lang="en-US" sz="1800" dirty="0">
                <a:effectLst/>
                <a:latin typeface="Calibri" panose="020F0502020204030204" pitchFamily="34" charset="0"/>
                <a:ea typeface="Times New Roman" panose="02020603050405020304" pitchFamily="18" charset="0"/>
              </a:rPr>
              <a:t> provides materially broader </a:t>
            </a:r>
            <a:r>
              <a:rPr lang="en-US" sz="1800" b="1" dirty="0">
                <a:effectLst/>
                <a:latin typeface="Calibri" panose="020F0502020204030204" pitchFamily="34" charset="0"/>
                <a:ea typeface="Times New Roman" panose="02020603050405020304" pitchFamily="18" charset="0"/>
              </a:rPr>
              <a:t>Out-of-Network</a:t>
            </a:r>
            <a:r>
              <a:rPr lang="en-US" sz="1800" dirty="0">
                <a:effectLst/>
                <a:latin typeface="Calibri" panose="020F0502020204030204" pitchFamily="34" charset="0"/>
                <a:ea typeface="Times New Roman" panose="02020603050405020304" pitchFamily="18" charset="0"/>
              </a:rPr>
              <a:t> coverage overall, generally member cost share is </a:t>
            </a:r>
            <a:r>
              <a:rPr lang="en-US" sz="1800" b="1" dirty="0">
                <a:effectLst/>
                <a:latin typeface="Calibri" panose="020F0502020204030204" pitchFamily="34" charset="0"/>
                <a:ea typeface="Times New Roman" panose="02020603050405020304" pitchFamily="18" charset="0"/>
              </a:rPr>
              <a:t>30% coinsurance after deductible</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SzPct val="78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The </a:t>
            </a:r>
            <a:r>
              <a:rPr lang="en-US" sz="1800" b="1" dirty="0">
                <a:effectLst/>
                <a:latin typeface="Calibri" panose="020F0502020204030204" pitchFamily="34" charset="0"/>
                <a:ea typeface="Times New Roman" panose="02020603050405020304" pitchFamily="18" charset="0"/>
              </a:rPr>
              <a:t>SISC 90-A $20 Anthem Classic PPO</a:t>
            </a:r>
            <a:r>
              <a:rPr lang="en-US" sz="1800" dirty="0">
                <a:effectLst/>
                <a:latin typeface="Calibri" panose="020F0502020204030204" pitchFamily="34" charset="0"/>
                <a:ea typeface="Times New Roman" panose="02020603050405020304" pitchFamily="18" charset="0"/>
              </a:rPr>
              <a:t> excludes many Out-of-Network services entirely and frequently limits reimbursement to Anthem’s allowed amount. Members using OON providers are subject to potentially significant balance billing.</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SzPct val="78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The ASCIP plan includes a defined </a:t>
            </a:r>
            <a:r>
              <a:rPr lang="en-US" sz="1800" b="1" dirty="0">
                <a:effectLst/>
                <a:latin typeface="Calibri" panose="020F0502020204030204" pitchFamily="34" charset="0"/>
                <a:ea typeface="Times New Roman" panose="02020603050405020304" pitchFamily="18" charset="0"/>
              </a:rPr>
              <a:t>Out-of-Network Out-of-Pocket Maximum</a:t>
            </a:r>
            <a:r>
              <a:rPr lang="en-US" sz="1800" dirty="0">
                <a:effectLst/>
                <a:latin typeface="Calibri" panose="020F0502020204030204" pitchFamily="34" charset="0"/>
                <a:ea typeface="Times New Roman" panose="02020603050405020304" pitchFamily="18" charset="0"/>
              </a:rPr>
              <a:t>, while the SISC 90-A plan does not. </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SzPct val="78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rPr>
              <a:t>Several </a:t>
            </a:r>
            <a:r>
              <a:rPr lang="en-US" sz="1800" b="1" dirty="0">
                <a:effectLst/>
                <a:latin typeface="Calibri" panose="020F0502020204030204" pitchFamily="34" charset="0"/>
                <a:ea typeface="Times New Roman" panose="02020603050405020304" pitchFamily="18" charset="0"/>
              </a:rPr>
              <a:t>out of network</a:t>
            </a:r>
            <a:r>
              <a:rPr lang="en-US" sz="1800" dirty="0">
                <a:effectLst/>
                <a:latin typeface="Calibri" panose="020F0502020204030204" pitchFamily="34" charset="0"/>
                <a:ea typeface="Times New Roman" panose="02020603050405020304" pitchFamily="18" charset="0"/>
              </a:rPr>
              <a:t> care categories— including labs, standard imaging, DME, prosthetics, PT/chiropractic, and preventive care — are covered under ASCIP but not covered under the SISC 90-A plan.</a:t>
            </a:r>
          </a:p>
          <a:p>
            <a:pPr marR="0" lvl="0">
              <a:lnSpc>
                <a:spcPct val="105000"/>
              </a:lnSpc>
              <a:spcBef>
                <a:spcPts val="0"/>
              </a:spcBef>
              <a:spcAft>
                <a:spcPts val="800"/>
              </a:spcAft>
              <a:buSzPct val="78000"/>
              <a:tabLst>
                <a:tab pos="457200" algn="l"/>
              </a:tabLst>
            </a:pPr>
            <a:endParaRPr lang="en-US" i="1" dirty="0">
              <a:latin typeface="Calibri" panose="020F0502020204030204" pitchFamily="34" charset="0"/>
              <a:ea typeface="Times New Roman" panose="02020603050405020304" pitchFamily="18" charset="0"/>
            </a:endParaRPr>
          </a:p>
          <a:p>
            <a:pPr marR="0" lvl="0">
              <a:lnSpc>
                <a:spcPct val="105000"/>
              </a:lnSpc>
              <a:spcBef>
                <a:spcPts val="0"/>
              </a:spcBef>
              <a:spcAft>
                <a:spcPts val="800"/>
              </a:spcAft>
              <a:buSzPct val="78000"/>
              <a:tabLst>
                <a:tab pos="457200" algn="l"/>
              </a:tabLst>
            </a:pPr>
            <a:r>
              <a:rPr lang="en-US" i="1" dirty="0">
                <a:latin typeface="Calibri" panose="020F0502020204030204" pitchFamily="34" charset="0"/>
                <a:ea typeface="Times New Roman" panose="02020603050405020304" pitchFamily="18" charset="0"/>
              </a:rPr>
              <a:t>Same as current plan:</a:t>
            </a:r>
            <a:endParaRPr lang="en-US" sz="1800" i="1" dirty="0">
              <a:effectLst/>
              <a:latin typeface="Calibri" panose="020F0502020204030204" pitchFamily="34" charset="0"/>
              <a:ea typeface="Times New Roman" panose="02020603050405020304" pitchFamily="18" charset="0"/>
            </a:endParaRPr>
          </a:p>
          <a:p>
            <a:pPr marL="342900" marR="0" lvl="0" indent="-342900">
              <a:lnSpc>
                <a:spcPct val="105000"/>
              </a:lnSpc>
              <a:spcBef>
                <a:spcPts val="0"/>
              </a:spcBef>
              <a:spcAft>
                <a:spcPts val="800"/>
              </a:spcAft>
              <a:buSzPct val="78000"/>
              <a:buFont typeface="Symbol" panose="05050102010706020507" pitchFamily="18" charset="2"/>
              <a:buChar char=""/>
              <a:tabLst>
                <a:tab pos="457200" algn="l"/>
              </a:tabLst>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Specific inpatient surgeries that must be performed at a Blue Distinction Plus Facility</a:t>
            </a:r>
          </a:p>
          <a:p>
            <a:pPr marL="800100" lvl="1" indent="-342900">
              <a:lnSpc>
                <a:spcPct val="105000"/>
              </a:lnSpc>
              <a:spcAft>
                <a:spcPts val="800"/>
              </a:spcAft>
              <a:buSzPct val="78000"/>
              <a:buFont typeface="Courier New" panose="02070309020205020404" pitchFamily="49" charset="0"/>
              <a:buChar char="o"/>
              <a:tabLst>
                <a:tab pos="457200" algn="l"/>
              </a:tabLst>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Hip/Knee joint replacements, spinal surgeries, bariatric surgery (BD/BD+)</a:t>
            </a:r>
          </a:p>
          <a:p>
            <a:pPr marL="342900" marR="0" lvl="0" indent="-342900">
              <a:lnSpc>
                <a:spcPct val="105000"/>
              </a:lnSpc>
              <a:spcBef>
                <a:spcPts val="0"/>
              </a:spcBef>
              <a:spcAft>
                <a:spcPts val="80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a:p>
            <a:endParaRPr lang="en-US" dirty="0"/>
          </a:p>
        </p:txBody>
      </p:sp>
      <p:sp>
        <p:nvSpPr>
          <p:cNvPr id="8" name="TextBox 7">
            <a:extLst>
              <a:ext uri="{FF2B5EF4-FFF2-40B4-BE49-F238E27FC236}">
                <a16:creationId xmlns:a16="http://schemas.microsoft.com/office/drawing/2014/main" id="{879D8608-10D1-43EA-BB83-1C16A188C678}"/>
              </a:ext>
            </a:extLst>
          </p:cNvPr>
          <p:cNvSpPr txBox="1"/>
          <p:nvPr/>
        </p:nvSpPr>
        <p:spPr>
          <a:xfrm>
            <a:off x="1340223" y="6188133"/>
            <a:ext cx="9170895" cy="371384"/>
          </a:xfrm>
          <a:prstGeom prst="rect">
            <a:avLst/>
          </a:prstGeom>
          <a:noFill/>
        </p:spPr>
        <p:txBody>
          <a:bodyPr wrap="square">
            <a:sp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Maximize benefits and avoid unexpected billing by accessing non-emergent care in-network</a:t>
            </a: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735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81709" y="298483"/>
            <a:ext cx="11299600"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Out of Network Plan Differences</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19</a:t>
            </a:fld>
            <a:endParaRPr lang="en" dirty="0"/>
          </a:p>
        </p:txBody>
      </p:sp>
      <p:sp>
        <p:nvSpPr>
          <p:cNvPr id="7" name="TextBox 6">
            <a:extLst>
              <a:ext uri="{FF2B5EF4-FFF2-40B4-BE49-F238E27FC236}">
                <a16:creationId xmlns:a16="http://schemas.microsoft.com/office/drawing/2014/main" id="{DC555633-D594-4653-83FA-B3122AB9477A}"/>
              </a:ext>
            </a:extLst>
          </p:cNvPr>
          <p:cNvSpPr txBox="1"/>
          <p:nvPr/>
        </p:nvSpPr>
        <p:spPr>
          <a:xfrm>
            <a:off x="781397" y="1400825"/>
            <a:ext cx="10124900" cy="402418"/>
          </a:xfrm>
          <a:prstGeom prst="rect">
            <a:avLst/>
          </a:prstGeom>
          <a:noFill/>
        </p:spPr>
        <p:txBody>
          <a:bodyPr wrap="square">
            <a:spAutoFit/>
          </a:bodyPr>
          <a:lstStyle/>
          <a:p>
            <a:pPr marL="0" marR="0">
              <a:lnSpc>
                <a:spcPct val="105000"/>
              </a:lnSpc>
              <a:spcBef>
                <a:spcPts val="0"/>
              </a:spcBef>
              <a:spcAft>
                <a:spcPts val="80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F4AC1F30-F25A-4B53-AB78-E6DDCA3CC537}"/>
              </a:ext>
            </a:extLst>
          </p:cNvPr>
          <p:cNvGraphicFramePr>
            <a:graphicFrameLocks noGrp="1"/>
          </p:cNvGraphicFramePr>
          <p:nvPr>
            <p:extLst>
              <p:ext uri="{D42A27DB-BD31-4B8C-83A1-F6EECF244321}">
                <p14:modId xmlns:p14="http://schemas.microsoft.com/office/powerpoint/2010/main" val="2473423299"/>
              </p:ext>
            </p:extLst>
          </p:nvPr>
        </p:nvGraphicFramePr>
        <p:xfrm>
          <a:off x="1393371" y="1242883"/>
          <a:ext cx="9840687" cy="5167089"/>
        </p:xfrm>
        <a:graphic>
          <a:graphicData uri="http://schemas.openxmlformats.org/drawingml/2006/table">
            <a:tbl>
              <a:tblPr firstRow="1" firstCol="1" bandRow="1"/>
              <a:tblGrid>
                <a:gridCol w="3280229">
                  <a:extLst>
                    <a:ext uri="{9D8B030D-6E8A-4147-A177-3AD203B41FA5}">
                      <a16:colId xmlns:a16="http://schemas.microsoft.com/office/drawing/2014/main" val="3687545788"/>
                    </a:ext>
                  </a:extLst>
                </a:gridCol>
                <a:gridCol w="3280229">
                  <a:extLst>
                    <a:ext uri="{9D8B030D-6E8A-4147-A177-3AD203B41FA5}">
                      <a16:colId xmlns:a16="http://schemas.microsoft.com/office/drawing/2014/main" val="2306919127"/>
                    </a:ext>
                  </a:extLst>
                </a:gridCol>
                <a:gridCol w="3280229">
                  <a:extLst>
                    <a:ext uri="{9D8B030D-6E8A-4147-A177-3AD203B41FA5}">
                      <a16:colId xmlns:a16="http://schemas.microsoft.com/office/drawing/2014/main" val="2386975445"/>
                    </a:ext>
                  </a:extLst>
                </a:gridCol>
              </a:tblGrid>
              <a:tr h="739152">
                <a:tc>
                  <a:txBody>
                    <a:bodyPr/>
                    <a:lstStyle/>
                    <a:p>
                      <a:pPr marL="0" marR="0" algn="ctr">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Benefit Category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gn="ctr">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ASCIP 90-70 Optional PPO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gn="ctr">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SISC 90-A $20 Anthem PPO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473083764"/>
                  </a:ext>
                </a:extLst>
              </a:tr>
              <a:tr h="739152">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Out-of-Network </a:t>
                      </a:r>
                    </a:p>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Out-of-Pocket Maximum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$3,000 person / $6,000 family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No OON Network OOP Max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661906328"/>
                  </a:ext>
                </a:extLst>
              </a:tr>
              <a:tr h="1471329">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General Out-of-Network Coverage Approach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Most services covered at 30% after deductible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Many services are </a:t>
                      </a:r>
                      <a:r>
                        <a:rPr lang="en-US" sz="2000" b="0" dirty="0">
                          <a:effectLst/>
                          <a:latin typeface="Calibri" panose="020F0502020204030204" pitchFamily="34" charset="0"/>
                          <a:ea typeface="Times New Roman" panose="02020603050405020304" pitchFamily="18" charset="0"/>
                          <a:cs typeface="Times New Roman" panose="02020603050405020304" pitchFamily="18" charset="0"/>
                        </a:rPr>
                        <a:t>not covered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OON; others reimburse up to  max allowed amount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3087813356"/>
                  </a:ext>
                </a:extLst>
              </a:tr>
              <a:tr h="739152">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Primary Care / Specialist / Mental Health Office Visits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30% coinsurance after deductible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Member pays charges exceeding allowed amount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178205273"/>
                  </a:ext>
                </a:extLst>
              </a:tr>
              <a:tr h="739152">
                <a:tc>
                  <a:txBody>
                    <a:bodyPr/>
                    <a:lstStyle/>
                    <a:p>
                      <a:pPr marL="0" marR="0">
                        <a:lnSpc>
                          <a:spcPct val="105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Preventive Care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30% coinsurance after deductible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Not covered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475985535"/>
                  </a:ext>
                </a:extLst>
              </a:tr>
              <a:tr h="739152">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Physical Medicine (PT/OT/Chiro)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30% coinsurance after deductible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Not covered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360860771"/>
                  </a:ext>
                </a:extLst>
              </a:tr>
            </a:tbl>
          </a:graphicData>
        </a:graphic>
      </p:graphicFrame>
    </p:spTree>
    <p:extLst>
      <p:ext uri="{BB962C8B-B14F-4D97-AF65-F5344CB8AC3E}">
        <p14:creationId xmlns:p14="http://schemas.microsoft.com/office/powerpoint/2010/main" val="160701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9A40B-33BB-4C52-AA1A-4E43D73B4050}"/>
              </a:ext>
            </a:extLst>
          </p:cNvPr>
          <p:cNvSpPr>
            <a:spLocks noGrp="1"/>
          </p:cNvSpPr>
          <p:nvPr>
            <p:ph type="body" idx="1"/>
          </p:nvPr>
        </p:nvSpPr>
        <p:spPr>
          <a:xfrm>
            <a:off x="425384" y="1688523"/>
            <a:ext cx="5876055" cy="4227610"/>
          </a:xfrm>
        </p:spPr>
        <p:txBody>
          <a:bodyPr/>
          <a:lstStyle/>
          <a:p>
            <a:pPr marL="0" marR="0" indent="0">
              <a:lnSpc>
                <a:spcPct val="100000"/>
              </a:lnSpc>
              <a:spcBef>
                <a:spcPts val="0"/>
              </a:spcBef>
              <a:spcAft>
                <a:spcPts val="0"/>
              </a:spcAft>
              <a:buNone/>
            </a:pPr>
            <a:r>
              <a:rPr lang="en-US" b="1" cap="all" spc="400" dirty="0">
                <a:effectLst/>
                <a:latin typeface="Calibri" panose="020F0502020204030204" pitchFamily="34" charset="0"/>
                <a:cs typeface="Times New Roman" panose="02020603050405020304" pitchFamily="18" charset="0"/>
              </a:rPr>
              <a:t>STRENGTH IN NUMBERS</a:t>
            </a:r>
          </a:p>
          <a:p>
            <a:pPr marL="0" marR="0" indent="0">
              <a:lnSpc>
                <a:spcPct val="100000"/>
              </a:lnSpc>
              <a:spcBef>
                <a:spcPts val="0"/>
              </a:spcBef>
              <a:spcAft>
                <a:spcPts val="0"/>
              </a:spcAft>
              <a:buNone/>
            </a:pPr>
            <a:endParaRPr lang="en-US" sz="1800" b="1" cap="all" spc="400" dirty="0">
              <a:effectLst/>
              <a:latin typeface="Calibri" panose="020F0502020204030204" pitchFamily="34" charset="0"/>
              <a:cs typeface="Times New Roman" panose="02020603050405020304" pitchFamily="18" charset="0"/>
            </a:endParaRPr>
          </a:p>
          <a:p>
            <a:pPr marL="0" marR="46355" indent="0">
              <a:lnSpc>
                <a:spcPct val="100000"/>
              </a:lnSpc>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With the combined power of 475 California school districts, SISC is a strong, stable health system. By pooling risk for over 424K employees and their families, we </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deliver predictable value to our membership.</a:t>
            </a:r>
            <a:endPar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46355" indent="0">
              <a:lnSpc>
                <a:spcPct val="100000"/>
              </a:lnSpc>
              <a:spcBef>
                <a:spcPts val="0"/>
              </a:spcBef>
              <a:spcAft>
                <a:spcPts val="0"/>
              </a:spcAft>
              <a:buNone/>
            </a:pPr>
            <a:endPar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marR="46355" indent="0">
              <a:lnSpc>
                <a:spcPct val="100000"/>
              </a:lnSpc>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As a public entity, SISC doesn’t operate on profit margins. All SISC employees and Board Members are public school employees.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endParaRPr lang="en-US" sz="1800" b="1" cap="all" spc="400" dirty="0">
              <a:effectLst/>
              <a:latin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Calibri" panose="020F0502020204030204" pitchFamily="34" charset="0"/>
              </a:rPr>
              <a:t>Providing value is our top priority. </a:t>
            </a:r>
            <a:r>
              <a:rPr lang="en-US" sz="2000" dirty="0">
                <a:effectLst/>
                <a:latin typeface="Calibri" panose="020F0502020204030204" pitchFamily="34" charset="0"/>
                <a:ea typeface="Calibri" panose="020F0502020204030204" pitchFamily="34" charset="0"/>
                <a:cs typeface="Calibri" panose="020F0502020204030204" pitchFamily="34" charset="0"/>
              </a:rPr>
              <a:t>We are committed to serving the needs of our members.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01598" indent="0">
              <a:buNone/>
            </a:pPr>
            <a:endParaRPr lang="en-US" dirty="0"/>
          </a:p>
        </p:txBody>
      </p:sp>
      <p:sp>
        <p:nvSpPr>
          <p:cNvPr id="5" name="TextBox 4">
            <a:extLst>
              <a:ext uri="{FF2B5EF4-FFF2-40B4-BE49-F238E27FC236}">
                <a16:creationId xmlns:a16="http://schemas.microsoft.com/office/drawing/2014/main" id="{293666BE-DDE9-476E-88FA-5B8956F7C915}"/>
              </a:ext>
            </a:extLst>
          </p:cNvPr>
          <p:cNvSpPr txBox="1"/>
          <p:nvPr/>
        </p:nvSpPr>
        <p:spPr>
          <a:xfrm>
            <a:off x="6097098" y="990573"/>
            <a:ext cx="6094902" cy="646331"/>
          </a:xfrm>
          <a:prstGeom prst="rect">
            <a:avLst/>
          </a:prstGeom>
          <a:noFill/>
        </p:spPr>
        <p:txBody>
          <a:bodyPr wrap="square">
            <a:spAutoFit/>
          </a:bodyPr>
          <a:lstStyle/>
          <a:p>
            <a:pPr marL="0" marR="0" algn="ctr">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Almost every dollar we collect goes to pay directly for healthcare services</a:t>
            </a:r>
          </a:p>
        </p:txBody>
      </p:sp>
      <p:sp>
        <p:nvSpPr>
          <p:cNvPr id="8" name="Title 1">
            <a:extLst>
              <a:ext uri="{FF2B5EF4-FFF2-40B4-BE49-F238E27FC236}">
                <a16:creationId xmlns:a16="http://schemas.microsoft.com/office/drawing/2014/main" id="{47487D0D-AC28-46D6-B514-B37439C15680}"/>
              </a:ext>
            </a:extLst>
          </p:cNvPr>
          <p:cNvSpPr txBox="1">
            <a:spLocks/>
          </p:cNvSpPr>
          <p:nvPr/>
        </p:nvSpPr>
        <p:spPr>
          <a:xfrm>
            <a:off x="356558" y="235958"/>
            <a:ext cx="11299600" cy="94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en-US" sz="3200" kern="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br>
              <a:rPr lang="en-US" sz="3200" kern="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sz="3600" kern="0" cap="all" spc="400" dirty="0">
                <a:solidFill>
                  <a:schemeClr val="tx1"/>
                </a:solidFill>
                <a:latin typeface="Calibri" panose="020F0502020204030204" pitchFamily="34" charset="0"/>
                <a:cs typeface="Times New Roman" panose="02020603050405020304" pitchFamily="18" charset="0"/>
              </a:rPr>
              <a:t>schools helping schools</a:t>
            </a:r>
            <a:br>
              <a:rPr lang="en-US" sz="1800" kern="0" cap="all" spc="400" dirty="0">
                <a:latin typeface="Calibri" panose="020F0502020204030204" pitchFamily="34" charset="0"/>
                <a:cs typeface="Times New Roman" panose="02020603050405020304" pitchFamily="18" charset="0"/>
              </a:rPr>
            </a:br>
            <a:endParaRPr lang="en-US" kern="0" dirty="0"/>
          </a:p>
        </p:txBody>
      </p:sp>
      <p:pic>
        <p:nvPicPr>
          <p:cNvPr id="7" name="Picture 6">
            <a:extLst>
              <a:ext uri="{FF2B5EF4-FFF2-40B4-BE49-F238E27FC236}">
                <a16:creationId xmlns:a16="http://schemas.microsoft.com/office/drawing/2014/main" id="{0B9E7413-CFAB-4993-91E6-B5D219F4CE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22067" y="1688523"/>
            <a:ext cx="4524375" cy="4885782"/>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010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81709" y="298483"/>
            <a:ext cx="11299600"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Out of Network Plan Differences</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20</a:t>
            </a:fld>
            <a:endParaRPr lang="en" dirty="0"/>
          </a:p>
        </p:txBody>
      </p:sp>
      <p:sp>
        <p:nvSpPr>
          <p:cNvPr id="7" name="TextBox 6">
            <a:extLst>
              <a:ext uri="{FF2B5EF4-FFF2-40B4-BE49-F238E27FC236}">
                <a16:creationId xmlns:a16="http://schemas.microsoft.com/office/drawing/2014/main" id="{DC555633-D594-4653-83FA-B3122AB9477A}"/>
              </a:ext>
            </a:extLst>
          </p:cNvPr>
          <p:cNvSpPr txBox="1"/>
          <p:nvPr/>
        </p:nvSpPr>
        <p:spPr>
          <a:xfrm>
            <a:off x="931812" y="1611650"/>
            <a:ext cx="10124900" cy="415498"/>
          </a:xfrm>
          <a:prstGeom prst="rect">
            <a:avLst/>
          </a:prstGeom>
          <a:noFill/>
        </p:spPr>
        <p:txBody>
          <a:bodyPr wrap="square">
            <a:spAutoFit/>
          </a:bodyPr>
          <a:lstStyle/>
          <a:p>
            <a:pPr marL="0" marR="0" algn="ctr" rtl="0" eaLnBrk="1" fontAlgn="ctr" hangingPunct="1">
              <a:lnSpc>
                <a:spcPct val="105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Benefit Category                     ASCIP 90-70 Optional PPO            SISC 90-A $20 Anthem PPO</a:t>
            </a:r>
            <a:endParaRPr lang="en-US" sz="1800" b="0" i="0" u="none" strike="noStrike" dirty="0">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5755B9B4-4AA2-4D2E-8C2F-E07FC5151F0B}"/>
              </a:ext>
            </a:extLst>
          </p:cNvPr>
          <p:cNvGraphicFramePr>
            <a:graphicFrameLocks noGrp="1"/>
          </p:cNvGraphicFramePr>
          <p:nvPr>
            <p:extLst>
              <p:ext uri="{D42A27DB-BD31-4B8C-83A1-F6EECF244321}">
                <p14:modId xmlns:p14="http://schemas.microsoft.com/office/powerpoint/2010/main" val="1781260367"/>
              </p:ext>
            </p:extLst>
          </p:nvPr>
        </p:nvGraphicFramePr>
        <p:xfrm>
          <a:off x="1285702" y="2205318"/>
          <a:ext cx="9620595" cy="3574282"/>
        </p:xfrm>
        <a:graphic>
          <a:graphicData uri="http://schemas.openxmlformats.org/drawingml/2006/table">
            <a:tbl>
              <a:tblPr firstRow="1" firstCol="1" bandRow="1"/>
              <a:tblGrid>
                <a:gridCol w="3206865">
                  <a:extLst>
                    <a:ext uri="{9D8B030D-6E8A-4147-A177-3AD203B41FA5}">
                      <a16:colId xmlns:a16="http://schemas.microsoft.com/office/drawing/2014/main" val="3605803406"/>
                    </a:ext>
                  </a:extLst>
                </a:gridCol>
                <a:gridCol w="3206865">
                  <a:extLst>
                    <a:ext uri="{9D8B030D-6E8A-4147-A177-3AD203B41FA5}">
                      <a16:colId xmlns:a16="http://schemas.microsoft.com/office/drawing/2014/main" val="1380670485"/>
                    </a:ext>
                  </a:extLst>
                </a:gridCol>
                <a:gridCol w="3206865">
                  <a:extLst>
                    <a:ext uri="{9D8B030D-6E8A-4147-A177-3AD203B41FA5}">
                      <a16:colId xmlns:a16="http://schemas.microsoft.com/office/drawing/2014/main" val="1181415662"/>
                    </a:ext>
                  </a:extLst>
                </a:gridCol>
              </a:tblGrid>
              <a:tr h="584723">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Advanced Imaging (MRI/PET/CT)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30% after deductible plus charges over $800/test limit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Charges above $800/test limit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749957612"/>
                  </a:ext>
                </a:extLst>
              </a:tr>
              <a:tr h="651373">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Urgent Care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30% after deductible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Charges above allowed amount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265052039"/>
                  </a:ext>
                </a:extLst>
              </a:tr>
              <a:tr h="651373">
                <a:tc>
                  <a:txBody>
                    <a:bodyPr/>
                    <a:lstStyle/>
                    <a:p>
                      <a:pPr marL="0" marR="0">
                        <a:lnSpc>
                          <a:spcPct val="105000"/>
                        </a:lnSpc>
                        <a:spcBef>
                          <a:spcPts val="0"/>
                        </a:spcBef>
                        <a:spcAft>
                          <a:spcPts val="0"/>
                        </a:spcAft>
                      </a:pPr>
                      <a:r>
                        <a:rPr lang="en-US" sz="2000" b="1" dirty="0">
                          <a:solidFill>
                            <a:srgbClr val="50A2B1"/>
                          </a:solidFill>
                          <a:effectLst/>
                          <a:latin typeface="Calibri" panose="020F0502020204030204" pitchFamily="34" charset="0"/>
                          <a:ea typeface="Times New Roman" panose="02020603050405020304" pitchFamily="18" charset="0"/>
                          <a:cs typeface="Times New Roman" panose="02020603050405020304" pitchFamily="18" charset="0"/>
                        </a:rPr>
                        <a:t>Emergency Room / Ambulance</a:t>
                      </a:r>
                      <a:endParaRPr lang="en-US" sz="2000" dirty="0">
                        <a:solidFill>
                          <a:srgbClr val="50A2B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a:solidFill>
                            <a:srgbClr val="50A2B1"/>
                          </a:solidFill>
                          <a:effectLst/>
                          <a:latin typeface="Calibri" panose="020F0502020204030204" pitchFamily="34" charset="0"/>
                          <a:ea typeface="Times New Roman" panose="02020603050405020304" pitchFamily="18" charset="0"/>
                          <a:cs typeface="Times New Roman" panose="02020603050405020304" pitchFamily="18" charset="0"/>
                        </a:rPr>
                        <a:t>Covered as In-Network </a:t>
                      </a:r>
                      <a:endParaRPr lang="en-US" sz="2000">
                        <a:solidFill>
                          <a:srgbClr val="50A2B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solidFill>
                            <a:srgbClr val="50A2B1"/>
                          </a:solidFill>
                          <a:effectLst/>
                          <a:latin typeface="Calibri" panose="020F0502020204030204" pitchFamily="34" charset="0"/>
                          <a:ea typeface="Times New Roman" panose="02020603050405020304" pitchFamily="18" charset="0"/>
                          <a:cs typeface="Times New Roman" panose="02020603050405020304" pitchFamily="18" charset="0"/>
                        </a:rPr>
                        <a:t>Covered as In-Network </a:t>
                      </a:r>
                      <a:endParaRPr lang="en-US" sz="2000" dirty="0">
                        <a:solidFill>
                          <a:srgbClr val="50A2B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018010852"/>
                  </a:ext>
                </a:extLst>
              </a:tr>
              <a:tr h="651373">
                <a:tc>
                  <a:txBody>
                    <a:bodyPr/>
                    <a:lstStyle/>
                    <a:p>
                      <a:pPr marL="0" marR="0">
                        <a:lnSpc>
                          <a:spcPct val="105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Outpatient Mental Health Facility Services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30% after deductible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Charges above allowed amount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60236689"/>
                  </a:ext>
                </a:extLst>
              </a:tr>
              <a:tr h="973987">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Hospital Inpatient Facility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$500/admission + 30% after deductible; limit: $1,500/day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Subject to $600/day limit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839504040"/>
                  </a:ext>
                </a:extLst>
              </a:tr>
            </a:tbl>
          </a:graphicData>
        </a:graphic>
      </p:graphicFrame>
    </p:spTree>
    <p:extLst>
      <p:ext uri="{BB962C8B-B14F-4D97-AF65-F5344CB8AC3E}">
        <p14:creationId xmlns:p14="http://schemas.microsoft.com/office/powerpoint/2010/main" val="271225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81709" y="235730"/>
            <a:ext cx="11299600"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Out of Network Plan Differences</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21</a:t>
            </a:fld>
            <a:endParaRPr lang="en" dirty="0"/>
          </a:p>
        </p:txBody>
      </p:sp>
      <p:sp>
        <p:nvSpPr>
          <p:cNvPr id="7" name="TextBox 6">
            <a:extLst>
              <a:ext uri="{FF2B5EF4-FFF2-40B4-BE49-F238E27FC236}">
                <a16:creationId xmlns:a16="http://schemas.microsoft.com/office/drawing/2014/main" id="{DC555633-D594-4653-83FA-B3122AB9477A}"/>
              </a:ext>
            </a:extLst>
          </p:cNvPr>
          <p:cNvSpPr txBox="1"/>
          <p:nvPr/>
        </p:nvSpPr>
        <p:spPr>
          <a:xfrm>
            <a:off x="781397" y="1400825"/>
            <a:ext cx="10124900" cy="402418"/>
          </a:xfrm>
          <a:prstGeom prst="rect">
            <a:avLst/>
          </a:prstGeom>
          <a:noFill/>
        </p:spPr>
        <p:txBody>
          <a:bodyPr wrap="square">
            <a:spAutoFit/>
          </a:bodyPr>
          <a:lstStyle/>
          <a:p>
            <a:pPr marL="0" marR="0">
              <a:lnSpc>
                <a:spcPct val="105000"/>
              </a:lnSpc>
              <a:spcBef>
                <a:spcPts val="0"/>
              </a:spcBef>
              <a:spcAft>
                <a:spcPts val="80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5755B9B4-4AA2-4D2E-8C2F-E07FC5151F0B}"/>
              </a:ext>
            </a:extLst>
          </p:cNvPr>
          <p:cNvGraphicFramePr>
            <a:graphicFrameLocks noGrp="1"/>
          </p:cNvGraphicFramePr>
          <p:nvPr>
            <p:extLst>
              <p:ext uri="{D42A27DB-BD31-4B8C-83A1-F6EECF244321}">
                <p14:modId xmlns:p14="http://schemas.microsoft.com/office/powerpoint/2010/main" val="501858351"/>
              </p:ext>
            </p:extLst>
          </p:nvPr>
        </p:nvGraphicFramePr>
        <p:xfrm>
          <a:off x="1285703" y="1873566"/>
          <a:ext cx="9620595" cy="4545695"/>
        </p:xfrm>
        <a:graphic>
          <a:graphicData uri="http://schemas.openxmlformats.org/drawingml/2006/table">
            <a:tbl>
              <a:tblPr firstRow="1" firstCol="1" bandRow="1"/>
              <a:tblGrid>
                <a:gridCol w="3206865">
                  <a:extLst>
                    <a:ext uri="{9D8B030D-6E8A-4147-A177-3AD203B41FA5}">
                      <a16:colId xmlns:a16="http://schemas.microsoft.com/office/drawing/2014/main" val="3605803406"/>
                    </a:ext>
                  </a:extLst>
                </a:gridCol>
                <a:gridCol w="3206865">
                  <a:extLst>
                    <a:ext uri="{9D8B030D-6E8A-4147-A177-3AD203B41FA5}">
                      <a16:colId xmlns:a16="http://schemas.microsoft.com/office/drawing/2014/main" val="1380670485"/>
                    </a:ext>
                  </a:extLst>
                </a:gridCol>
                <a:gridCol w="3206865">
                  <a:extLst>
                    <a:ext uri="{9D8B030D-6E8A-4147-A177-3AD203B41FA5}">
                      <a16:colId xmlns:a16="http://schemas.microsoft.com/office/drawing/2014/main" val="1181415662"/>
                    </a:ext>
                  </a:extLst>
                </a:gridCol>
              </a:tblGrid>
              <a:tr h="651373">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Skilled Nursing Facility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Covered; subject to balance billing beyond Anthem allowance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Subject to $600/day limit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265052039"/>
                  </a:ext>
                </a:extLst>
              </a:tr>
              <a:tr h="651373">
                <a:tc>
                  <a:txBody>
                    <a:bodyPr/>
                    <a:lstStyle/>
                    <a:p>
                      <a:pPr marL="0" marR="0">
                        <a:lnSpc>
                          <a:spcPct val="105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Home Health Care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Subject to $150/day limit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Same $150/day limit structure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110373691"/>
                  </a:ext>
                </a:extLst>
              </a:tr>
              <a:tr h="651373">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ASC / Dialysis Centers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Subject to $350/day or visit limit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Same $350/day or visit limit structure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210428498"/>
                  </a:ext>
                </a:extLst>
              </a:tr>
              <a:tr h="651373">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Durable Medical </a:t>
                      </a:r>
                    </a:p>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Equipment &amp; Prosthetics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Covered at 30% after deductible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Not covered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018010852"/>
                  </a:ext>
                </a:extLst>
              </a:tr>
              <a:tr h="651373">
                <a:tc>
                  <a:txBody>
                    <a:bodyPr/>
                    <a:lstStyle/>
                    <a:p>
                      <a:pPr marL="0" marR="0">
                        <a:lnSpc>
                          <a:spcPct val="105000"/>
                        </a:lnSpc>
                        <a:spcBef>
                          <a:spcPts val="0"/>
                        </a:spcBef>
                        <a:spcAft>
                          <a:spcPts val="0"/>
                        </a:spcAft>
                      </a:pPr>
                      <a:r>
                        <a:rPr lang="en-US" sz="2000" b="1">
                          <a:effectLst/>
                          <a:latin typeface="Calibri" panose="020F0502020204030204" pitchFamily="34" charset="0"/>
                          <a:ea typeface="Times New Roman" panose="02020603050405020304" pitchFamily="18" charset="0"/>
                          <a:cs typeface="Times New Roman" panose="02020603050405020304" pitchFamily="18" charset="0"/>
                        </a:rPr>
                        <a:t>Cardiac Rehabilitation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Covered at 30% after deductible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Not covered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460236689"/>
                  </a:ext>
                </a:extLst>
              </a:tr>
              <a:tr h="973987">
                <a:tc>
                  <a:txBody>
                    <a:bodyPr/>
                    <a:lstStyle/>
                    <a:p>
                      <a:pPr marL="0" marR="0">
                        <a:lnSpc>
                          <a:spcPct val="10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Hearing Aids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$2,000 maximum per ear,       every 36 months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$700 maximum both ears,                          every 24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839504040"/>
                  </a:ext>
                </a:extLst>
              </a:tr>
            </a:tbl>
          </a:graphicData>
        </a:graphic>
      </p:graphicFrame>
      <p:sp>
        <p:nvSpPr>
          <p:cNvPr id="8" name="TextBox 7">
            <a:extLst>
              <a:ext uri="{FF2B5EF4-FFF2-40B4-BE49-F238E27FC236}">
                <a16:creationId xmlns:a16="http://schemas.microsoft.com/office/drawing/2014/main" id="{73CDF0D8-BC57-4E3B-A17C-E59DF63DDED8}"/>
              </a:ext>
            </a:extLst>
          </p:cNvPr>
          <p:cNvSpPr txBox="1"/>
          <p:nvPr/>
        </p:nvSpPr>
        <p:spPr>
          <a:xfrm>
            <a:off x="869059" y="1330502"/>
            <a:ext cx="10124900" cy="415498"/>
          </a:xfrm>
          <a:prstGeom prst="rect">
            <a:avLst/>
          </a:prstGeom>
          <a:noFill/>
        </p:spPr>
        <p:txBody>
          <a:bodyPr wrap="square">
            <a:spAutoFit/>
          </a:bodyPr>
          <a:lstStyle/>
          <a:p>
            <a:pPr marL="0" marR="0" algn="ctr" rtl="0" eaLnBrk="1" fontAlgn="ctr" hangingPunct="1">
              <a:lnSpc>
                <a:spcPct val="105000"/>
              </a:lnSpc>
              <a:spcBef>
                <a:spcPts val="0"/>
              </a:spcBef>
              <a:spcAft>
                <a:spcPts val="0"/>
              </a:spcAft>
            </a:pPr>
            <a:r>
              <a:rPr lang="en-US" sz="20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Benefit Category                     ASCIP 90-70 Optional PPO            SISC 90-A $20 Anthem PPO</a:t>
            </a:r>
            <a:endParaRPr lang="en-US"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23165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FD2C-CF57-4D12-94A9-529E8406B501}"/>
              </a:ext>
            </a:extLst>
          </p:cNvPr>
          <p:cNvSpPr>
            <a:spLocks noGrp="1"/>
          </p:cNvSpPr>
          <p:nvPr>
            <p:ph type="title"/>
          </p:nvPr>
        </p:nvSpPr>
        <p:spPr>
          <a:xfrm>
            <a:off x="235543" y="221346"/>
            <a:ext cx="11299600" cy="944400"/>
          </a:xfrm>
        </p:spPr>
        <p:txBody>
          <a:bodyPr/>
          <a:lstStyle/>
          <a:p>
            <a:r>
              <a:rPr lang="en-US" sz="3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SISC pharmacy Benefits: PPO &amp; HMO</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EDCDFA3-A84D-4C3C-A307-F4D60AE7198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5543" y="467997"/>
            <a:ext cx="531869" cy="468525"/>
          </a:xfrm>
          <a:prstGeom prst="rect">
            <a:avLst/>
          </a:prstGeom>
        </p:spPr>
      </p:pic>
      <p:sp>
        <p:nvSpPr>
          <p:cNvPr id="4" name="TextBox 3">
            <a:extLst>
              <a:ext uri="{FF2B5EF4-FFF2-40B4-BE49-F238E27FC236}">
                <a16:creationId xmlns:a16="http://schemas.microsoft.com/office/drawing/2014/main" id="{88BE7AA9-A864-481B-A8FB-18924878C79D}"/>
              </a:ext>
            </a:extLst>
          </p:cNvPr>
          <p:cNvSpPr txBox="1"/>
          <p:nvPr/>
        </p:nvSpPr>
        <p:spPr>
          <a:xfrm>
            <a:off x="971334" y="988778"/>
            <a:ext cx="11632071" cy="2831544"/>
          </a:xfrm>
          <a:prstGeom prst="rect">
            <a:avLst/>
          </a:prstGeom>
          <a:noFill/>
        </p:spPr>
        <p:txBody>
          <a:bodyPr wrap="square" rtlCol="0">
            <a:spAutoFit/>
          </a:bodyPr>
          <a:lstStyle/>
          <a:p>
            <a:pPr marL="0" indent="0" eaLnBrk="1" fontAlgn="auto" hangingPunct="1">
              <a:spcBef>
                <a:spcPts val="0"/>
              </a:spcBef>
              <a:spcAft>
                <a:spcPts val="0"/>
              </a:spcAft>
              <a:buNone/>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indent="0" eaLnBrk="1" fontAlgn="auto" hangingPunct="1">
              <a:spcBef>
                <a:spcPts val="0"/>
              </a:spcBef>
              <a:spcAft>
                <a:spcPts val="0"/>
              </a:spcAft>
              <a:buNone/>
              <a:defRPr/>
            </a:pP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3895134-F872-4AB5-BECD-5263FB5F7996}"/>
              </a:ext>
            </a:extLst>
          </p:cNvPr>
          <p:cNvSpPr>
            <a:spLocks noGrp="1"/>
          </p:cNvSpPr>
          <p:nvPr>
            <p:ph type="sldNum" idx="10"/>
          </p:nvPr>
        </p:nvSpPr>
        <p:spPr/>
        <p:txBody>
          <a:bodyPr/>
          <a:lstStyle/>
          <a:p>
            <a:fld id="{00000000-1234-1234-1234-123412341234}" type="slidenum">
              <a:rPr lang="en" smtClean="0"/>
              <a:pPr/>
              <a:t>22</a:t>
            </a:fld>
            <a:endParaRPr lang="en"/>
          </a:p>
        </p:txBody>
      </p:sp>
      <p:pic>
        <p:nvPicPr>
          <p:cNvPr id="6" name="Picture 5">
            <a:extLst>
              <a:ext uri="{FF2B5EF4-FFF2-40B4-BE49-F238E27FC236}">
                <a16:creationId xmlns:a16="http://schemas.microsoft.com/office/drawing/2014/main" id="{40B02205-A538-43C0-AA55-73C8EFDC47E9}"/>
              </a:ext>
            </a:extLst>
          </p:cNvPr>
          <p:cNvPicPr>
            <a:picLocks noChangeAspect="1"/>
          </p:cNvPicPr>
          <p:nvPr/>
        </p:nvPicPr>
        <p:blipFill>
          <a:blip r:embed="rId3"/>
          <a:stretch>
            <a:fillRect/>
          </a:stretch>
        </p:blipFill>
        <p:spPr>
          <a:xfrm>
            <a:off x="6119110" y="1440561"/>
            <a:ext cx="5962406" cy="2379761"/>
          </a:xfrm>
          <a:prstGeom prst="rect">
            <a:avLst/>
          </a:prstGeom>
          <a:solidFill>
            <a:schemeClr val="lt1"/>
          </a:solidFill>
          <a:ln>
            <a:solidFill>
              <a:schemeClr val="accent1">
                <a:alpha val="76000"/>
              </a:schemeClr>
            </a:solidFill>
          </a:ln>
          <a:effectLst>
            <a:outerShdw blurRad="50800" dist="38100" dir="2700000" algn="tl" rotWithShape="0">
              <a:schemeClr val="accent5">
                <a:lumMod val="50000"/>
                <a:alpha val="40000"/>
              </a:schemeClr>
            </a:outerShdw>
          </a:effectLst>
        </p:spPr>
      </p:pic>
      <p:pic>
        <p:nvPicPr>
          <p:cNvPr id="10" name="Picture 9">
            <a:extLst>
              <a:ext uri="{FF2B5EF4-FFF2-40B4-BE49-F238E27FC236}">
                <a16:creationId xmlns:a16="http://schemas.microsoft.com/office/drawing/2014/main" id="{189153E7-FDA2-40CC-9C62-14042FCD34E6}"/>
              </a:ext>
            </a:extLst>
          </p:cNvPr>
          <p:cNvPicPr>
            <a:picLocks noChangeAspect="1"/>
          </p:cNvPicPr>
          <p:nvPr/>
        </p:nvPicPr>
        <p:blipFill>
          <a:blip r:embed="rId4"/>
          <a:stretch>
            <a:fillRect/>
          </a:stretch>
        </p:blipFill>
        <p:spPr>
          <a:xfrm>
            <a:off x="110484" y="1484277"/>
            <a:ext cx="5851923" cy="2446718"/>
          </a:xfrm>
          <a:prstGeom prst="rect">
            <a:avLst/>
          </a:prstGeom>
        </p:spPr>
      </p:pic>
      <p:sp>
        <p:nvSpPr>
          <p:cNvPr id="11" name="TextBox 10">
            <a:extLst>
              <a:ext uri="{FF2B5EF4-FFF2-40B4-BE49-F238E27FC236}">
                <a16:creationId xmlns:a16="http://schemas.microsoft.com/office/drawing/2014/main" id="{CFE9720D-DD7F-445F-8250-D1B86CF18DFB}"/>
              </a:ext>
            </a:extLst>
          </p:cNvPr>
          <p:cNvSpPr txBox="1"/>
          <p:nvPr/>
        </p:nvSpPr>
        <p:spPr>
          <a:xfrm>
            <a:off x="235543" y="3957647"/>
            <a:ext cx="12066637" cy="3041858"/>
          </a:xfrm>
          <a:prstGeom prst="rect">
            <a:avLst/>
          </a:prstGeom>
          <a:noFill/>
        </p:spPr>
        <p:txBody>
          <a:bodyPr wrap="none" rtlCol="0">
            <a:spAutoFit/>
          </a:bodyPr>
          <a:lstStyle/>
          <a:p>
            <a:pPr marL="0" marR="0">
              <a:lnSpc>
                <a:spcPct val="105000"/>
              </a:lnSpc>
              <a:spcBef>
                <a:spcPts val="0"/>
              </a:spcBef>
              <a:spcAft>
                <a:spcPts val="0"/>
              </a:spcAft>
            </a:pPr>
            <a:r>
              <a:rPr lang="en-US" sz="2000" b="1" dirty="0">
                <a:solidFill>
                  <a:srgbClr val="50A2B1"/>
                </a:solidFill>
                <a:effectLst/>
                <a:latin typeface="Calibri" panose="020F0502020204030204" pitchFamily="34" charset="0"/>
                <a:ea typeface="Calibri" panose="020F0502020204030204" pitchFamily="34" charset="0"/>
                <a:cs typeface="Calibri" panose="020F0502020204030204" pitchFamily="34" charset="0"/>
              </a:rPr>
              <a:t>Pharmacy Benefits are provided by Navitus Health Solutions on both plans, using the same formulary.</a:t>
            </a:r>
          </a:p>
          <a:p>
            <a:pPr marL="342900" marR="0" lvl="0" indent="-342900">
              <a:lnSpc>
                <a:spcPct val="10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ASCIP separates Preferred vs. Non-Preferred Brands </a:t>
            </a:r>
          </a:p>
          <a:p>
            <a:pPr marL="342900" marR="0" lvl="0" indent="-342900">
              <a:lnSpc>
                <a:spcPct val="10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SISC combines all brands into a single Brand Tier</a:t>
            </a:r>
          </a:p>
          <a:p>
            <a:pPr marL="800100" lvl="1" indent="-342900">
              <a:lnSpc>
                <a:spcPct val="105000"/>
              </a:lnSpc>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Calibri" panose="020F0502020204030204" pitchFamily="34" charset="0"/>
              </a:rPr>
              <a:t>Members using Preferred Brands may pay less under ASCIP. </a:t>
            </a:r>
          </a:p>
          <a:p>
            <a:pPr marL="800100" lvl="1" indent="-342900">
              <a:lnSpc>
                <a:spcPct val="105000"/>
              </a:lnSpc>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Calibri" panose="020F0502020204030204" pitchFamily="34" charset="0"/>
              </a:rPr>
              <a:t>Members using Non-Preferred Brands may pay less under SISC. </a:t>
            </a:r>
          </a:p>
          <a:p>
            <a:pPr marL="342900" marR="0" lvl="0" indent="-342900">
              <a:lnSpc>
                <a:spcPct val="105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SISC plan has lower Rx out-of-pocket maximums and richer Costco generic/mail-order generic structure</a:t>
            </a:r>
          </a:p>
          <a:p>
            <a:pPr marL="342900" marR="0" lvl="0" indent="-342900">
              <a:lnSpc>
                <a:spcPct val="105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SISC/Navitus Pharmacy Network includes most independent and all major chain pharmacies </a:t>
            </a:r>
            <a:r>
              <a:rPr lang="en-US" sz="2000" b="1" dirty="0">
                <a:solidFill>
                  <a:srgbClr val="B52A2B"/>
                </a:solidFill>
                <a:effectLst/>
                <a:latin typeface="Calibri" panose="020F0502020204030204" pitchFamily="34" charset="0"/>
                <a:ea typeface="Calibri" panose="020F0502020204030204" pitchFamily="34" charset="0"/>
                <a:cs typeface="Calibri" panose="020F0502020204030204" pitchFamily="34" charset="0"/>
              </a:rPr>
              <a:t>except Walgreens.</a:t>
            </a:r>
          </a:p>
          <a:p>
            <a:endParaRPr lang="en-US" sz="2000" b="1" dirty="0">
              <a:solidFill>
                <a:srgbClr val="B52A2B"/>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98209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FD2C-CF57-4D12-94A9-529E8406B501}"/>
              </a:ext>
            </a:extLst>
          </p:cNvPr>
          <p:cNvSpPr>
            <a:spLocks noGrp="1"/>
          </p:cNvSpPr>
          <p:nvPr>
            <p:ph type="title"/>
          </p:nvPr>
        </p:nvSpPr>
        <p:spPr>
          <a:xfrm>
            <a:off x="235543" y="267443"/>
            <a:ext cx="11299600" cy="944400"/>
          </a:xfrm>
        </p:spPr>
        <p:txBody>
          <a:bodyPr/>
          <a:lstStyle/>
          <a:p>
            <a:r>
              <a:rPr lang="en-US" sz="3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pharmacy Benefits – additional details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EDCDFA3-A84D-4C3C-A307-F4D60AE7198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5543" y="467997"/>
            <a:ext cx="579104" cy="640040"/>
          </a:xfrm>
          <a:prstGeom prst="rect">
            <a:avLst/>
          </a:prstGeom>
        </p:spPr>
      </p:pic>
      <p:sp>
        <p:nvSpPr>
          <p:cNvPr id="4" name="TextBox 3">
            <a:extLst>
              <a:ext uri="{FF2B5EF4-FFF2-40B4-BE49-F238E27FC236}">
                <a16:creationId xmlns:a16="http://schemas.microsoft.com/office/drawing/2014/main" id="{88BE7AA9-A864-481B-A8FB-18924878C79D}"/>
              </a:ext>
            </a:extLst>
          </p:cNvPr>
          <p:cNvSpPr txBox="1"/>
          <p:nvPr/>
        </p:nvSpPr>
        <p:spPr>
          <a:xfrm>
            <a:off x="501477" y="1316857"/>
            <a:ext cx="11462464" cy="4031873"/>
          </a:xfrm>
          <a:prstGeom prst="rect">
            <a:avLst/>
          </a:prstGeom>
          <a:noFill/>
        </p:spPr>
        <p:txBody>
          <a:bodyPr wrap="square" rtlCol="0">
            <a:spAutoFit/>
          </a:bodyPr>
          <a:lstStyle/>
          <a:p>
            <a:pPr marL="0" marR="0" indent="0">
              <a:spcBef>
                <a:spcPts val="0"/>
              </a:spcBef>
              <a:spcAft>
                <a:spcPts val="0"/>
              </a:spcAft>
              <a:buNone/>
            </a:pPr>
            <a:r>
              <a:rPr lang="en-US" sz="1600" b="1" dirty="0">
                <a:effectLst/>
                <a:latin typeface="Calibri" panose="020F0502020204030204" pitchFamily="34" charset="0"/>
                <a:ea typeface="Calibri" panose="020F0502020204030204" pitchFamily="34" charset="0"/>
                <a:cs typeface="Calibri" panose="020F0502020204030204" pitchFamily="34" charset="0"/>
              </a:rPr>
              <a:t>The SISC Navitus pharmacy benefit includes the following provisions to help sustain affordability.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b="1" spc="-1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Step Therapy:</a:t>
            </a:r>
            <a:r>
              <a:rPr lang="en-US" sz="16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Members may be required to try safe and cost-effective alternatives before other medications are covered. When filling a prescription that requires step therapy, the pharmacist will be prompted to contact the prescriber to discuss appropriate alternatives.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b="1" spc="-1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Prior Authorization:</a:t>
            </a:r>
            <a:r>
              <a:rPr lang="en-US" sz="16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Certain medications will only be approved if specific criteria are met.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b="1" spc="-1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Days Supply Limits:</a:t>
            </a:r>
            <a:r>
              <a:rPr lang="en-US" sz="16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Newly prescribed maintenance medications will be filled in a 30-day supply for the first three fills before a 90-day supply can be obtained.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Quantity Limits:</a:t>
            </a:r>
            <a:r>
              <a:rPr lang="en-US" sz="16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Some medications may have factors that necessitate dispensing a smaller quantity.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b="1" spc="-1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Brand Names with Generic Equivalents: </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Once a brand-name drug's patent expires, other companies can sell its generic version. Common examples include Lipitor (generic: atorvastatin) and Synthroid (generic: levothyroxine). Members who choose a brand-name drug when a generic is available must pay the cost difference between the brand and the generic, plus the generic copayment. An exception procedure is available for prescribing physicians if the brand-name drug is deemed medically necessary. </a:t>
            </a:r>
            <a:endParaRPr lang="en-US" sz="16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3895134-F872-4AB5-BECD-5263FB5F7996}"/>
              </a:ext>
            </a:extLst>
          </p:cNvPr>
          <p:cNvSpPr>
            <a:spLocks noGrp="1"/>
          </p:cNvSpPr>
          <p:nvPr>
            <p:ph type="sldNum" idx="10"/>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427236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FD2C-CF57-4D12-94A9-529E8406B501}"/>
              </a:ext>
            </a:extLst>
          </p:cNvPr>
          <p:cNvSpPr>
            <a:spLocks noGrp="1"/>
          </p:cNvSpPr>
          <p:nvPr>
            <p:ph type="title"/>
          </p:nvPr>
        </p:nvSpPr>
        <p:spPr>
          <a:xfrm>
            <a:off x="176981" y="182309"/>
            <a:ext cx="11299600" cy="944400"/>
          </a:xfrm>
        </p:spPr>
        <p:txBody>
          <a:bodyPr/>
          <a:lstStyle/>
          <a:p>
            <a:r>
              <a:rPr lang="en-US" sz="3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pharmacy Benefits – additional details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EDCDFA3-A84D-4C3C-A307-F4D60AE719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6981" y="420428"/>
            <a:ext cx="596103" cy="600743"/>
          </a:xfrm>
          <a:prstGeom prst="rect">
            <a:avLst/>
          </a:prstGeom>
        </p:spPr>
      </p:pic>
      <p:sp>
        <p:nvSpPr>
          <p:cNvPr id="4" name="TextBox 3">
            <a:extLst>
              <a:ext uri="{FF2B5EF4-FFF2-40B4-BE49-F238E27FC236}">
                <a16:creationId xmlns:a16="http://schemas.microsoft.com/office/drawing/2014/main" id="{88BE7AA9-A864-481B-A8FB-18924878C79D}"/>
              </a:ext>
            </a:extLst>
          </p:cNvPr>
          <p:cNvSpPr txBox="1"/>
          <p:nvPr/>
        </p:nvSpPr>
        <p:spPr>
          <a:xfrm>
            <a:off x="475032" y="1126709"/>
            <a:ext cx="11423730" cy="4524315"/>
          </a:xfrm>
          <a:prstGeom prst="rect">
            <a:avLst/>
          </a:prstGeom>
          <a:noFill/>
        </p:spPr>
        <p:txBody>
          <a:bodyPr wrap="square" rtlCol="0">
            <a:spAutoFit/>
          </a:bodyPr>
          <a:lstStyle/>
          <a:p>
            <a:pPr marL="0" marR="0" indent="0">
              <a:spcBef>
                <a:spcPts val="0"/>
              </a:spcBef>
              <a:spcAft>
                <a:spcPts val="0"/>
              </a:spcAft>
              <a:buNone/>
            </a:pPr>
            <a:r>
              <a:rPr lang="en-US" sz="1600" b="1" spc="-1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Non-Covered Medication Categories: </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Some medication categories are </a:t>
            </a:r>
            <a:r>
              <a:rPr lang="en-US" sz="16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excluded </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under the SISC Navitus                               Pharmacy Benefit, including: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b="1"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*Weight loss medications</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(e.g., Wegovy, Zepbound)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1657350" lvl="3" indent="-285750">
              <a:buFont typeface="Arial" panose="020B0604020202020204" pitchFamily="34" charset="0"/>
              <a:buChar char="•"/>
            </a:pPr>
            <a:r>
              <a:rPr lang="en-US" sz="1600" i="1"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GLP-1 medications are covered only with a diagnosis of Type II Diabetes</a:t>
            </a:r>
          </a:p>
          <a:p>
            <a:pPr marL="742950" lvl="1" indent="-285750">
              <a:buFont typeface="Arial" panose="020B0604020202020204" pitchFamily="34" charset="0"/>
              <a:buChar char="•"/>
            </a:pPr>
            <a:r>
              <a:rPr lang="en-US" sz="1600" b="1"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Medications used for cosmetic purposes</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(e.g., anti-wrinkle treatments, hair removal)</a:t>
            </a:r>
            <a:endParaRPr lang="en-US" sz="1600" dirty="0">
              <a:solidFill>
                <a:srgbClr val="1C1C1C"/>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b="1"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Over-the-counter medications</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(e.g., Prilosec, Nexium, Zyrtec, Flonase, Claritin)</a:t>
            </a:r>
          </a:p>
          <a:p>
            <a:pPr lvl="1"/>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*See note on </a:t>
            </a:r>
            <a:r>
              <a:rPr lang="en-US" sz="1600">
                <a:solidFill>
                  <a:srgbClr val="1C1C1C"/>
                </a:solidFill>
                <a:effectLst/>
                <a:latin typeface="Calibri" panose="020F0502020204030204" pitchFamily="34" charset="0"/>
                <a:ea typeface="Calibri" panose="020F0502020204030204" pitchFamily="34" charset="0"/>
                <a:cs typeface="Calibri" panose="020F0502020204030204" pitchFamily="34" charset="0"/>
              </a:rPr>
              <a:t>slide 25.</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1600" b="1" spc="-10" dirty="0">
              <a:solidFill>
                <a:srgbClr val="3B96AC"/>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b="1" spc="-1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Transitioning to the SISC Navitus Prescription Benefit</a:t>
            </a:r>
            <a:endParaRPr lang="en-US" sz="16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Most members will not see significant changes to their prescription coverage when moving to SISC.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1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During the first 90 days of coverage, </a:t>
            </a:r>
            <a:r>
              <a:rPr lang="en-US" sz="16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o</a:t>
            </a:r>
            <a:r>
              <a:rPr lang="en-US" sz="1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verrides will allow:</a:t>
            </a:r>
          </a:p>
          <a:p>
            <a:pPr marL="742950" lvl="1" indent="-285750">
              <a:buFont typeface="Arial" panose="020B0604020202020204" pitchFamily="34" charset="0"/>
              <a:buChar char="•"/>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Covered medications subject to step therapy or prior authorization to be filled once during the first 90 days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sz="1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16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Specialty Medications:</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Specialty medications are prescription drugs used to treat complex, chronic, or rare conditions. They often require special handling, close monitoring, or specific administration (such as injections or infusions). Members taking a specialty medication should contact Navitus for guidance. </a:t>
            </a:r>
            <a:r>
              <a:rPr lang="en-US" sz="1600" dirty="0">
                <a:latin typeface="Calibri" panose="020F0502020204030204" pitchFamily="34" charset="0"/>
                <a:ea typeface="Calibri" panose="020F0502020204030204" pitchFamily="34" charset="0"/>
                <a:cs typeface="Calibri" panose="020F0502020204030204" pitchFamily="34" charset="0"/>
              </a:rPr>
              <a:t>Lumicera is the Navitus Specialty pharmacy.</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3895134-F872-4AB5-BECD-5263FB5F7996}"/>
              </a:ext>
            </a:extLst>
          </p:cNvPr>
          <p:cNvSpPr>
            <a:spLocks noGrp="1"/>
          </p:cNvSpPr>
          <p:nvPr>
            <p:ph type="sldNum" idx="10"/>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52969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FD2C-CF57-4D12-94A9-529E8406B501}"/>
              </a:ext>
            </a:extLst>
          </p:cNvPr>
          <p:cNvSpPr>
            <a:spLocks noGrp="1"/>
          </p:cNvSpPr>
          <p:nvPr>
            <p:ph type="title"/>
          </p:nvPr>
        </p:nvSpPr>
        <p:spPr>
          <a:xfrm>
            <a:off x="228082" y="221346"/>
            <a:ext cx="11299600" cy="944400"/>
          </a:xfrm>
        </p:spPr>
        <p:txBody>
          <a:bodyPr/>
          <a:lstStyle/>
          <a:p>
            <a:r>
              <a:rPr lang="en-US" sz="3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pharmacy Benefits – additional Details</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5EDCDFA3-A84D-4C3C-A307-F4D60AE719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8082" y="431524"/>
            <a:ext cx="572909" cy="571319"/>
          </a:xfrm>
          <a:prstGeom prst="rect">
            <a:avLst/>
          </a:prstGeom>
        </p:spPr>
      </p:pic>
      <p:sp>
        <p:nvSpPr>
          <p:cNvPr id="3" name="Slide Number Placeholder 2">
            <a:extLst>
              <a:ext uri="{FF2B5EF4-FFF2-40B4-BE49-F238E27FC236}">
                <a16:creationId xmlns:a16="http://schemas.microsoft.com/office/drawing/2014/main" id="{B3895134-F872-4AB5-BECD-5263FB5F7996}"/>
              </a:ext>
            </a:extLst>
          </p:cNvPr>
          <p:cNvSpPr>
            <a:spLocks noGrp="1"/>
          </p:cNvSpPr>
          <p:nvPr>
            <p:ph type="sldNum" idx="10"/>
          </p:nvPr>
        </p:nvSpPr>
        <p:spPr/>
        <p:txBody>
          <a:bodyPr/>
          <a:lstStyle/>
          <a:p>
            <a:fld id="{00000000-1234-1234-1234-123412341234}" type="slidenum">
              <a:rPr lang="en" smtClean="0"/>
              <a:pPr/>
              <a:t>25</a:t>
            </a:fld>
            <a:endParaRPr lang="en"/>
          </a:p>
        </p:txBody>
      </p:sp>
      <p:sp>
        <p:nvSpPr>
          <p:cNvPr id="5" name="TextBox 4">
            <a:extLst>
              <a:ext uri="{FF2B5EF4-FFF2-40B4-BE49-F238E27FC236}">
                <a16:creationId xmlns:a16="http://schemas.microsoft.com/office/drawing/2014/main" id="{F99397E3-980B-4676-B5A4-818B368138F9}"/>
              </a:ext>
            </a:extLst>
          </p:cNvPr>
          <p:cNvSpPr txBox="1"/>
          <p:nvPr/>
        </p:nvSpPr>
        <p:spPr>
          <a:xfrm>
            <a:off x="491048" y="1485520"/>
            <a:ext cx="10902676" cy="3763659"/>
          </a:xfrm>
          <a:prstGeom prst="rect">
            <a:avLst/>
          </a:prstGeom>
          <a:noFill/>
        </p:spPr>
        <p:txBody>
          <a:bodyPr wrap="square" rtlCol="0">
            <a:spAutoFit/>
          </a:bodyPr>
          <a:lstStyle/>
          <a:p>
            <a:pPr>
              <a:lnSpc>
                <a:spcPct val="107000"/>
              </a:lnSpc>
            </a:pPr>
            <a:r>
              <a:rPr lang="en-US" sz="1600" b="1"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There is </a:t>
            </a:r>
            <a:r>
              <a:rPr lang="en-US" sz="1600" b="1" spc="-1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NO</a:t>
            </a:r>
            <a:r>
              <a:rPr lang="en-US" sz="1600" b="1"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transition coverage for medications prescribed for weight loss, cosmetic uses, brand-name drugs with generic equivalents, and over-the-counter medications. These categories will </a:t>
            </a:r>
            <a:r>
              <a:rPr lang="en-US" sz="1600" b="1" spc="-1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NOT</a:t>
            </a:r>
            <a:r>
              <a:rPr lang="en-US" sz="1600" b="1" spc="-1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be covered under the SISC Navitus pharmacy benefit. </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The pharmacy will explain that the medication is not covered; members with questions may call Navitus customer service.</a:t>
            </a:r>
          </a:p>
          <a:p>
            <a:pPr>
              <a:lnSpc>
                <a:spcPct val="107000"/>
              </a:lnSpc>
            </a:pPr>
            <a:endPar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600" b="1" dirty="0">
                <a:effectLst/>
                <a:latin typeface="Calibri" panose="020F0502020204030204" pitchFamily="34" charset="0"/>
                <a:ea typeface="Calibri" panose="020F0502020204030204" pitchFamily="34" charset="0"/>
                <a:cs typeface="Calibri" panose="020F0502020204030204" pitchFamily="34" charset="0"/>
              </a:rPr>
              <a:t>HMO</a:t>
            </a:r>
            <a:r>
              <a:rPr lang="en-US" sz="1600" dirty="0">
                <a:effectLst/>
                <a:latin typeface="Calibri" panose="020F0502020204030204" pitchFamily="34" charset="0"/>
                <a:ea typeface="Calibri" panose="020F0502020204030204" pitchFamily="34" charset="0"/>
                <a:cs typeface="Calibri" panose="020F0502020204030204" pitchFamily="34" charset="0"/>
              </a:rPr>
              <a:t> members with a BMI over 30 may access Vida’s medical weight loss program, which includes support from a nutritionist, health-coaching, and clinical provider visits. This medical weight loss program also offers the prescribing of weight loss medications, </a:t>
            </a:r>
            <a:r>
              <a:rPr lang="en-US" sz="1600" b="1" dirty="0">
                <a:effectLst/>
                <a:latin typeface="Calibri" panose="020F0502020204030204" pitchFamily="34" charset="0"/>
                <a:ea typeface="Calibri" panose="020F0502020204030204" pitchFamily="34" charset="0"/>
                <a:cs typeface="Calibri" panose="020F0502020204030204" pitchFamily="34" charset="0"/>
              </a:rPr>
              <a:t>including select GLP-1 therapies for HMO members with a BMI over 40 who meet clinical and program engagement criteria</a:t>
            </a:r>
            <a:r>
              <a:rPr lang="en-US" sz="16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pPr>
            <a:endPar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As of July 1, 2026, the SISC plan will cover generic Farxiga (dapagliflozin) only. Members currently taking Jardiance will be transitioned to generic </a:t>
            </a:r>
            <a:r>
              <a:rPr lang="en-US" sz="1600" dirty="0" err="1">
                <a:solidFill>
                  <a:srgbClr val="1C1C1C"/>
                </a:solidFill>
                <a:effectLst/>
                <a:latin typeface="Calibri" panose="020F0502020204030204" pitchFamily="34" charset="0"/>
                <a:ea typeface="Calibri" panose="020F0502020204030204" pitchFamily="34" charset="0"/>
                <a:cs typeface="Calibri" panose="020F0502020204030204" pitchFamily="34" charset="0"/>
              </a:rPr>
              <a:t>Farxiga</a:t>
            </a: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 (dapagliflozin).  An exception process may be available through Navitus for medical necessity. </a:t>
            </a:r>
          </a:p>
          <a:p>
            <a:pPr>
              <a:lnSpc>
                <a:spcPct val="107000"/>
              </a:lnSpc>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Jardiance and generic Farxiga are both SGLT2 inhibitors that treat the same conditions and work in a similar way.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600" dirty="0">
                <a:solidFill>
                  <a:srgbClr val="1C1C1C"/>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dirty="0">
                <a:solidFill>
                  <a:srgbClr val="1C1C1C"/>
                </a:solidFill>
                <a:effectLst/>
                <a:latin typeface="Calibri" panose="020F0502020204030204" pitchFamily="34" charset="0"/>
                <a:ea typeface="Calibri" panose="020F0502020204030204" pitchFamily="34" charset="0"/>
                <a:cs typeface="Calibri" panose="020F0502020204030204" pitchFamily="34" charset="0"/>
              </a:rPr>
              <a:t>If you are impacted by a coverage change and have questions, you may contact Navitus for guidance once enrolled.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7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18383" y="291085"/>
            <a:ext cx="11185738"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PlaNS Quoted: 1/1/2027-9/30/2027</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26</a:t>
            </a:fld>
            <a:endParaRPr lang="en" dirty="0"/>
          </a:p>
        </p:txBody>
      </p:sp>
      <p:sp>
        <p:nvSpPr>
          <p:cNvPr id="5" name="Rectangle 4">
            <a:extLst>
              <a:ext uri="{FF2B5EF4-FFF2-40B4-BE49-F238E27FC236}">
                <a16:creationId xmlns:a16="http://schemas.microsoft.com/office/drawing/2014/main" id="{6C5B25E2-531C-4C46-865C-97A596BD393E}"/>
              </a:ext>
            </a:extLst>
          </p:cNvPr>
          <p:cNvSpPr/>
          <p:nvPr/>
        </p:nvSpPr>
        <p:spPr>
          <a:xfrm>
            <a:off x="1026990" y="1889358"/>
            <a:ext cx="3074275" cy="43473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800" b="1" dirty="0">
                <a:latin typeface="Calibri" panose="020F0502020204030204" pitchFamily="34" charset="0"/>
                <a:ea typeface="Calibri" panose="020F0502020204030204" pitchFamily="34" charset="0"/>
                <a:cs typeface="Calibri" panose="020F0502020204030204" pitchFamily="34" charset="0"/>
              </a:rPr>
              <a:t>Anthem PPO </a:t>
            </a:r>
            <a:r>
              <a:rPr lang="en-US" b="1" dirty="0">
                <a:latin typeface="Calibri" panose="020F0502020204030204" pitchFamily="34" charset="0"/>
                <a:ea typeface="Calibri" panose="020F0502020204030204" pitchFamily="34" charset="0"/>
                <a:cs typeface="Calibri" panose="020F0502020204030204" pitchFamily="34" charset="0"/>
              </a:rPr>
              <a:t>100</a:t>
            </a:r>
            <a:r>
              <a:rPr lang="en-US" sz="1800" b="1" dirty="0">
                <a:latin typeface="Calibri" panose="020F0502020204030204" pitchFamily="34" charset="0"/>
                <a:ea typeface="Calibri" panose="020F0502020204030204" pitchFamily="34" charset="0"/>
                <a:cs typeface="Calibri" panose="020F0502020204030204" pitchFamily="34" charset="0"/>
              </a:rPr>
              <a:t>-A $20 (Medicare COB)</a:t>
            </a:r>
          </a:p>
          <a:p>
            <a:r>
              <a:rPr lang="en-US" sz="1800" b="1" dirty="0">
                <a:latin typeface="Calibri" panose="020F0502020204030204" pitchFamily="34" charset="0"/>
                <a:ea typeface="Calibri" panose="020F0502020204030204" pitchFamily="34" charset="0"/>
                <a:cs typeface="Calibri" panose="020F0502020204030204" pitchFamily="34" charset="0"/>
              </a:rPr>
              <a:t>Prudent Buyer Network;</a:t>
            </a:r>
          </a:p>
          <a:p>
            <a:r>
              <a:rPr lang="en-US" sz="1800" b="1" dirty="0">
                <a:latin typeface="Calibri" panose="020F0502020204030204" pitchFamily="34" charset="0"/>
                <a:ea typeface="Calibri" panose="020F0502020204030204" pitchFamily="34" charset="0"/>
                <a:cs typeface="Calibri" panose="020F0502020204030204" pitchFamily="34" charset="0"/>
              </a:rPr>
              <a:t>Navitus Part D Rx $0G/$20B </a:t>
            </a:r>
          </a:p>
          <a:p>
            <a:endParaRPr lang="en-US" sz="1800" u="sng" dirty="0">
              <a:latin typeface="Calibri" panose="020F0502020204030204" pitchFamily="34" charset="0"/>
              <a:ea typeface="Calibri" panose="020F0502020204030204" pitchFamily="34" charset="0"/>
              <a:cs typeface="Calibri" panose="020F0502020204030204" pitchFamily="34" charset="0"/>
            </a:endParaRPr>
          </a:p>
          <a:p>
            <a:r>
              <a:rPr lang="en-US" sz="1800" u="sng" dirty="0">
                <a:latin typeface="Calibri" panose="020F0502020204030204" pitchFamily="34" charset="0"/>
                <a:ea typeface="Calibri" panose="020F0502020204030204" pitchFamily="34" charset="0"/>
                <a:cs typeface="Calibri" panose="020F0502020204030204" pitchFamily="34" charset="0"/>
              </a:rPr>
              <a:t>3-Tier Monthly Rates</a:t>
            </a:r>
          </a:p>
          <a:p>
            <a:r>
              <a:rPr lang="en-US" sz="1800" dirty="0">
                <a:latin typeface="Calibri" panose="020F0502020204030204" pitchFamily="34" charset="0"/>
                <a:ea typeface="Calibri" panose="020F0502020204030204" pitchFamily="34" charset="0"/>
                <a:cs typeface="Calibri" panose="020F0502020204030204" pitchFamily="34" charset="0"/>
              </a:rPr>
              <a:t>Single 		$716</a:t>
            </a:r>
          </a:p>
          <a:p>
            <a:r>
              <a:rPr lang="en-US" sz="1800" dirty="0">
                <a:latin typeface="Calibri" panose="020F0502020204030204" pitchFamily="34" charset="0"/>
                <a:ea typeface="Calibri" panose="020F0502020204030204" pitchFamily="34" charset="0"/>
                <a:cs typeface="Calibri" panose="020F0502020204030204" pitchFamily="34" charset="0"/>
              </a:rPr>
              <a:t>2-Party 		$1,432</a:t>
            </a:r>
          </a:p>
          <a:p>
            <a:r>
              <a:rPr lang="en-US" sz="1800" dirty="0">
                <a:latin typeface="Calibri" panose="020F0502020204030204" pitchFamily="34" charset="0"/>
                <a:ea typeface="Calibri" panose="020F0502020204030204" pitchFamily="34" charset="0"/>
                <a:cs typeface="Calibri" panose="020F0502020204030204" pitchFamily="34" charset="0"/>
              </a:rPr>
              <a:t>Family 		$1,869</a:t>
            </a:r>
          </a:p>
          <a:p>
            <a:endParaRPr lang="en-US" sz="1800" dirty="0"/>
          </a:p>
        </p:txBody>
      </p:sp>
      <p:sp>
        <p:nvSpPr>
          <p:cNvPr id="8" name="Rectangle 7">
            <a:extLst>
              <a:ext uri="{FF2B5EF4-FFF2-40B4-BE49-F238E27FC236}">
                <a16:creationId xmlns:a16="http://schemas.microsoft.com/office/drawing/2014/main" id="{8C565EAF-4AC3-468A-A6FF-17334C259A11}"/>
              </a:ext>
            </a:extLst>
          </p:cNvPr>
          <p:cNvSpPr/>
          <p:nvPr/>
        </p:nvSpPr>
        <p:spPr>
          <a:xfrm>
            <a:off x="4496916" y="1889358"/>
            <a:ext cx="3074275" cy="432629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800" b="1" dirty="0">
                <a:latin typeface="Calibri" panose="020F0502020204030204" pitchFamily="34" charset="0"/>
                <a:ea typeface="Calibri" panose="020F0502020204030204" pitchFamily="34" charset="0"/>
                <a:cs typeface="Calibri" panose="020F0502020204030204" pitchFamily="34" charset="0"/>
              </a:rPr>
              <a:t>Anthem Blue Cross CompanionCare Medicare Supplement; Navitus Part D Rx $9G/$35B </a:t>
            </a:r>
          </a:p>
          <a:p>
            <a:endParaRPr lang="en-US" sz="1800" b="1" dirty="0">
              <a:latin typeface="Calibri" panose="020F0502020204030204" pitchFamily="34" charset="0"/>
              <a:ea typeface="Calibri" panose="020F0502020204030204" pitchFamily="34" charset="0"/>
              <a:cs typeface="Calibri" panose="020F0502020204030204" pitchFamily="34" charset="0"/>
            </a:endParaRPr>
          </a:p>
          <a:p>
            <a:r>
              <a:rPr lang="en-US" sz="1800" u="sng" dirty="0">
                <a:latin typeface="Calibri" panose="020F0502020204030204" pitchFamily="34" charset="0"/>
                <a:ea typeface="Calibri" panose="020F0502020204030204" pitchFamily="34" charset="0"/>
                <a:cs typeface="Calibri" panose="020F0502020204030204" pitchFamily="34" charset="0"/>
              </a:rPr>
              <a:t>3-Tier Monthly Rates</a:t>
            </a:r>
          </a:p>
          <a:p>
            <a:r>
              <a:rPr lang="en-US" sz="1800" dirty="0">
                <a:latin typeface="Calibri" panose="020F0502020204030204" pitchFamily="34" charset="0"/>
                <a:ea typeface="Calibri" panose="020F0502020204030204" pitchFamily="34" charset="0"/>
                <a:cs typeface="Calibri" panose="020F0502020204030204" pitchFamily="34" charset="0"/>
              </a:rPr>
              <a:t>Single 		$510</a:t>
            </a:r>
          </a:p>
          <a:p>
            <a:r>
              <a:rPr lang="en-US" sz="1800" dirty="0">
                <a:latin typeface="Calibri" panose="020F0502020204030204" pitchFamily="34" charset="0"/>
                <a:ea typeface="Calibri" panose="020F0502020204030204" pitchFamily="34" charset="0"/>
                <a:cs typeface="Calibri" panose="020F0502020204030204" pitchFamily="34" charset="0"/>
              </a:rPr>
              <a:t>2-Party 		$1,020</a:t>
            </a:r>
          </a:p>
        </p:txBody>
      </p:sp>
      <p:sp>
        <p:nvSpPr>
          <p:cNvPr id="10" name="Rectangle 9">
            <a:extLst>
              <a:ext uri="{FF2B5EF4-FFF2-40B4-BE49-F238E27FC236}">
                <a16:creationId xmlns:a16="http://schemas.microsoft.com/office/drawing/2014/main" id="{77FD9C5C-C1E6-4B2A-83D3-99BDE8B60FCE}"/>
              </a:ext>
            </a:extLst>
          </p:cNvPr>
          <p:cNvSpPr/>
          <p:nvPr/>
        </p:nvSpPr>
        <p:spPr>
          <a:xfrm>
            <a:off x="7966842" y="1889358"/>
            <a:ext cx="3074275" cy="434731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alibri" panose="020F0502020204030204" pitchFamily="34" charset="0"/>
                <a:ea typeface="Calibri" panose="020F0502020204030204" pitchFamily="34" charset="0"/>
                <a:cs typeface="Calibri" panose="020F0502020204030204" pitchFamily="34" charset="0"/>
              </a:rPr>
              <a:t>Kaiser Permanente Senior Advantage $10 OV / $10 Rx</a:t>
            </a:r>
          </a:p>
          <a:p>
            <a:r>
              <a:rPr lang="en-US" b="1" dirty="0">
                <a:latin typeface="Calibri" panose="020F0502020204030204" pitchFamily="34" charset="0"/>
                <a:ea typeface="Calibri" panose="020F0502020204030204" pitchFamily="34" charset="0"/>
                <a:cs typeface="Calibri" panose="020F0502020204030204" pitchFamily="34" charset="0"/>
              </a:rPr>
              <a:t>Medicare A&amp;B assigned to KP</a:t>
            </a:r>
          </a:p>
          <a:p>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800" u="sng" dirty="0">
              <a:latin typeface="Calibri" panose="020F0502020204030204" pitchFamily="34" charset="0"/>
              <a:ea typeface="Calibri" panose="020F0502020204030204" pitchFamily="34" charset="0"/>
              <a:cs typeface="Calibri" panose="020F0502020204030204" pitchFamily="34" charset="0"/>
            </a:endParaRPr>
          </a:p>
          <a:p>
            <a:r>
              <a:rPr lang="en-US" sz="1800" u="sng" dirty="0">
                <a:latin typeface="Calibri" panose="020F0502020204030204" pitchFamily="34" charset="0"/>
                <a:ea typeface="Calibri" panose="020F0502020204030204" pitchFamily="34" charset="0"/>
                <a:cs typeface="Calibri" panose="020F0502020204030204" pitchFamily="34" charset="0"/>
              </a:rPr>
              <a:t>3-Tier Monthly Rates</a:t>
            </a:r>
          </a:p>
          <a:p>
            <a:r>
              <a:rPr lang="en-US" sz="1800" dirty="0">
                <a:latin typeface="Calibri" panose="020F0502020204030204" pitchFamily="34" charset="0"/>
                <a:ea typeface="Calibri" panose="020F0502020204030204" pitchFamily="34" charset="0"/>
                <a:cs typeface="Calibri" panose="020F0502020204030204" pitchFamily="34" charset="0"/>
              </a:rPr>
              <a:t>Single 		$243</a:t>
            </a:r>
          </a:p>
          <a:p>
            <a:r>
              <a:rPr lang="en-US" sz="1800" dirty="0">
                <a:latin typeface="Calibri" panose="020F0502020204030204" pitchFamily="34" charset="0"/>
                <a:ea typeface="Calibri" panose="020F0502020204030204" pitchFamily="34" charset="0"/>
                <a:cs typeface="Calibri" panose="020F0502020204030204" pitchFamily="34" charset="0"/>
              </a:rPr>
              <a:t>2-Party 		$486</a:t>
            </a:r>
          </a:p>
          <a:p>
            <a:endParaRPr lang="en-US" sz="1800" dirty="0"/>
          </a:p>
        </p:txBody>
      </p:sp>
      <p:sp>
        <p:nvSpPr>
          <p:cNvPr id="3" name="TextBox 2">
            <a:extLst>
              <a:ext uri="{FF2B5EF4-FFF2-40B4-BE49-F238E27FC236}">
                <a16:creationId xmlns:a16="http://schemas.microsoft.com/office/drawing/2014/main" id="{353E9EE0-23D4-48DB-A503-CC1F04501B08}"/>
              </a:ext>
            </a:extLst>
          </p:cNvPr>
          <p:cNvSpPr txBox="1"/>
          <p:nvPr/>
        </p:nvSpPr>
        <p:spPr>
          <a:xfrm>
            <a:off x="4032770" y="1367391"/>
            <a:ext cx="3726148" cy="369332"/>
          </a:xfrm>
          <a:prstGeom prst="rect">
            <a:avLst/>
          </a:prstGeom>
          <a:noFill/>
        </p:spPr>
        <p:txBody>
          <a:bodyPr wrap="none" rtlCol="0">
            <a:spAutoFit/>
          </a:bodyPr>
          <a:lstStyle/>
          <a:p>
            <a:r>
              <a:rPr lang="en-US" b="1" dirty="0">
                <a:solidFill>
                  <a:schemeClr val="accent5">
                    <a:lumMod val="75000"/>
                  </a:schemeClr>
                </a:solidFill>
              </a:rPr>
              <a:t>Retirees 65+ with Medicare A&amp;B</a:t>
            </a:r>
          </a:p>
        </p:txBody>
      </p:sp>
      <p:sp>
        <p:nvSpPr>
          <p:cNvPr id="9" name="TextBox 8">
            <a:extLst>
              <a:ext uri="{FF2B5EF4-FFF2-40B4-BE49-F238E27FC236}">
                <a16:creationId xmlns:a16="http://schemas.microsoft.com/office/drawing/2014/main" id="{EC573ABD-E6E9-4F8F-976D-19A965B223DE}"/>
              </a:ext>
            </a:extLst>
          </p:cNvPr>
          <p:cNvSpPr txBox="1"/>
          <p:nvPr/>
        </p:nvSpPr>
        <p:spPr>
          <a:xfrm>
            <a:off x="3144209" y="6268304"/>
            <a:ext cx="5937844" cy="371384"/>
          </a:xfrm>
          <a:prstGeom prst="rect">
            <a:avLst/>
          </a:prstGeom>
          <a:noFill/>
        </p:spPr>
        <p:txBody>
          <a:bodyPr wrap="none" rtlCol="0">
            <a:spAutoFit/>
          </a:bodyPr>
          <a:lstStyle/>
          <a:p>
            <a:pPr marR="0" lvl="0">
              <a:lnSpc>
                <a:spcPct val="105000"/>
              </a:lnSpc>
              <a:spcBef>
                <a:spcPts val="0"/>
              </a:spcBef>
              <a:spcAft>
                <a:spcPts val="800"/>
              </a:spcAft>
            </a:pPr>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9812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FA2957-B7A5-47C7-BCEE-0694FB45479E}"/>
              </a:ext>
            </a:extLst>
          </p:cNvPr>
          <p:cNvSpPr>
            <a:spLocks noGrp="1"/>
          </p:cNvSpPr>
          <p:nvPr>
            <p:ph type="body" idx="1"/>
          </p:nvPr>
        </p:nvSpPr>
        <p:spPr>
          <a:xfrm>
            <a:off x="671052" y="1417833"/>
            <a:ext cx="10733069" cy="4755527"/>
          </a:xfrm>
        </p:spPr>
        <p:txBody>
          <a:bodyPr/>
          <a:lstStyle/>
          <a:p>
            <a:pPr>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Retirees who decline coverage will not be permitted enrollment in the future.</a:t>
            </a:r>
          </a:p>
          <a:p>
            <a:pPr>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Dependents may not be enrolled without the subscriber (unless Ed. Code 7000 applies)</a:t>
            </a:r>
          </a:p>
          <a:p>
            <a:pPr>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Under/over combos may remain enrolled on the &lt;65 plan, provided the Medicare eligible person enrolls in Parts A&amp;B on the first date of eligibility; </a:t>
            </a:r>
            <a:r>
              <a:rPr lang="en-US" sz="2000" u="sng" dirty="0">
                <a:latin typeface="Calibri" panose="020F0502020204030204" pitchFamily="34" charset="0"/>
                <a:ea typeface="Calibri" panose="020F0502020204030204" pitchFamily="34" charset="0"/>
                <a:cs typeface="Calibri" panose="020F0502020204030204" pitchFamily="34" charset="0"/>
              </a:rPr>
              <a:t>or</a:t>
            </a:r>
          </a:p>
          <a:p>
            <a:pPr>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enrollment may be split and the person over 65 may enroll in a SISC Medicare Plan, and the person under 65 may enroll on the &lt;65 plan with the same carrier.</a:t>
            </a:r>
          </a:p>
          <a:p>
            <a:pPr>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SISC requires retirees to maintain continuous enrollment in Medicare Parts A&amp;B; otherwise, a nonrefundable surcharge will apply to the monthly premium for the &lt;65 retiree plan. </a:t>
            </a:r>
          </a:p>
          <a:p>
            <a:pPr>
              <a:buClr>
                <a:schemeClr val="tx1"/>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Similarly, Kaiser Permanente members must maintain assignment of Medicare Parts A &amp; B to avoid monthly surcharges to the &lt;65 premium.</a:t>
            </a:r>
          </a:p>
          <a:p>
            <a:pPr marL="101598" indent="0">
              <a:buClr>
                <a:schemeClr val="tx1"/>
              </a:buClr>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6107BE4-E4A1-4B71-84F8-91E90FAD81DB}"/>
              </a:ext>
            </a:extLst>
          </p:cNvPr>
          <p:cNvSpPr>
            <a:spLocks noGrp="1"/>
          </p:cNvSpPr>
          <p:nvPr>
            <p:ph type="sldNum" idx="10"/>
          </p:nvPr>
        </p:nvSpPr>
        <p:spPr/>
        <p:txBody>
          <a:bodyPr/>
          <a:lstStyle/>
          <a:p>
            <a:fld id="{58BB6B16-05F7-4A2B-9182-7C1D6C5D6AA3}" type="slidenum">
              <a:rPr lang="en" smtClean="0"/>
              <a:pPr/>
              <a:t>27</a:t>
            </a:fld>
            <a:endParaRPr lang="en" dirty="0"/>
          </a:p>
        </p:txBody>
      </p:sp>
      <p:sp>
        <p:nvSpPr>
          <p:cNvPr id="5" name="Title 1">
            <a:extLst>
              <a:ext uri="{FF2B5EF4-FFF2-40B4-BE49-F238E27FC236}">
                <a16:creationId xmlns:a16="http://schemas.microsoft.com/office/drawing/2014/main" id="{E51D2150-CE24-4CB3-83A5-4DFE44D0D672}"/>
              </a:ext>
            </a:extLst>
          </p:cNvPr>
          <p:cNvSpPr txBox="1">
            <a:spLocks/>
          </p:cNvSpPr>
          <p:nvPr/>
        </p:nvSpPr>
        <p:spPr>
          <a:xfrm>
            <a:off x="-290561" y="260993"/>
            <a:ext cx="11299600" cy="94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en-US" sz="3200" kern="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en-US" sz="3200" kern="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SISC Retirees – important information</a:t>
            </a:r>
            <a:endParaRPr lang="en-US" sz="3200" kern="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940BD768-204C-4FAD-87E8-9C48C867146C}"/>
              </a:ext>
            </a:extLst>
          </p:cNvPr>
          <p:cNvGraphicFramePr>
            <a:graphicFrameLocks noGrp="1"/>
          </p:cNvGraphicFramePr>
          <p:nvPr>
            <p:extLst>
              <p:ext uri="{D42A27DB-BD31-4B8C-83A1-F6EECF244321}">
                <p14:modId xmlns:p14="http://schemas.microsoft.com/office/powerpoint/2010/main" val="1735109249"/>
              </p:ext>
            </p:extLst>
          </p:nvPr>
        </p:nvGraphicFramePr>
        <p:xfrm>
          <a:off x="6869659" y="5499727"/>
          <a:ext cx="4139380" cy="1097280"/>
        </p:xfrm>
        <a:graphic>
          <a:graphicData uri="http://schemas.openxmlformats.org/drawingml/2006/table">
            <a:tbl>
              <a:tblPr firstRow="1" firstCol="1" bandRow="1"/>
              <a:tblGrid>
                <a:gridCol w="2316359">
                  <a:extLst>
                    <a:ext uri="{9D8B030D-6E8A-4147-A177-3AD203B41FA5}">
                      <a16:colId xmlns:a16="http://schemas.microsoft.com/office/drawing/2014/main" val="3236862759"/>
                    </a:ext>
                  </a:extLst>
                </a:gridCol>
                <a:gridCol w="1823021">
                  <a:extLst>
                    <a:ext uri="{9D8B030D-6E8A-4147-A177-3AD203B41FA5}">
                      <a16:colId xmlns:a16="http://schemas.microsoft.com/office/drawing/2014/main" val="3898852455"/>
                    </a:ext>
                  </a:extLst>
                </a:gridCol>
              </a:tblGrid>
              <a:tr h="269159">
                <a:tc>
                  <a:txBody>
                    <a:bodyPr/>
                    <a:lstStyle/>
                    <a:p>
                      <a:pPr marL="0" marR="104775" algn="just">
                        <a:spcBef>
                          <a:spcPts val="0"/>
                        </a:spcBef>
                        <a:spcAft>
                          <a:spcPts val="0"/>
                        </a:spcAft>
                      </a:pPr>
                      <a:r>
                        <a:rPr lang="en-US" sz="1800" b="1" dirty="0">
                          <a:effectLst/>
                          <a:latin typeface="+mn-lt"/>
                          <a:ea typeface="Calibri" panose="020F0502020204030204" pitchFamily="34" charset="0"/>
                          <a:cs typeface="Calibri" panose="020F0502020204030204" pitchFamily="34" charset="0"/>
                        </a:rPr>
                        <a:t>Medicare Part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9D7B6"/>
                      </a:solidFill>
                      <a:prstDash val="solid"/>
                      <a:round/>
                      <a:headEnd type="none" w="med" len="med"/>
                      <a:tailEnd type="none" w="med" len="med"/>
                    </a:lnL>
                    <a:lnR w="12700" cap="flat" cmpd="sng" algn="ctr">
                      <a:solidFill>
                        <a:srgbClr val="A9D7B6"/>
                      </a:solidFill>
                      <a:prstDash val="solid"/>
                      <a:round/>
                      <a:headEnd type="none" w="med" len="med"/>
                      <a:tailEnd type="none" w="med" len="med"/>
                    </a:lnR>
                    <a:lnT w="12700" cap="flat" cmpd="sng" algn="ctr">
                      <a:solidFill>
                        <a:srgbClr val="A9D7B6"/>
                      </a:solidFill>
                      <a:prstDash val="solid"/>
                      <a:round/>
                      <a:headEnd type="none" w="med" len="med"/>
                      <a:tailEnd type="none" w="med" len="med"/>
                    </a:lnT>
                    <a:lnB w="19050" cap="flat" cmpd="sng" algn="ctr">
                      <a:solidFill>
                        <a:srgbClr val="7EC492"/>
                      </a:solidFill>
                      <a:prstDash val="solid"/>
                      <a:round/>
                      <a:headEnd type="none" w="med" len="med"/>
                      <a:tailEnd type="none" w="med" len="med"/>
                    </a:lnB>
                    <a:solidFill>
                      <a:schemeClr val="accent5">
                        <a:lumMod val="75000"/>
                        <a:alpha val="18000"/>
                      </a:schemeClr>
                    </a:solidFill>
                  </a:tcPr>
                </a:tc>
                <a:tc>
                  <a:txBody>
                    <a:bodyPr/>
                    <a:lstStyle/>
                    <a:p>
                      <a:pPr marL="48260" marR="0" algn="ctr">
                        <a:spcBef>
                          <a:spcPts val="0"/>
                        </a:spcBef>
                        <a:spcAft>
                          <a:spcPts val="0"/>
                        </a:spcAft>
                      </a:pPr>
                      <a:r>
                        <a:rPr lang="en-US" sz="1800" b="1" dirty="0">
                          <a:solidFill>
                            <a:srgbClr val="000000"/>
                          </a:solidFill>
                          <a:effectLst/>
                          <a:latin typeface="+mn-lt"/>
                          <a:ea typeface="Calibri" panose="020F0502020204030204" pitchFamily="34" charset="0"/>
                          <a:cs typeface="Calibri" panose="020F0502020204030204" pitchFamily="34" charset="0"/>
                        </a:rPr>
                        <a:t>Surcharge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9D7B6"/>
                      </a:solidFill>
                      <a:prstDash val="solid"/>
                      <a:round/>
                      <a:headEnd type="none" w="med" len="med"/>
                      <a:tailEnd type="none" w="med" len="med"/>
                    </a:lnL>
                    <a:lnR w="12700" cap="flat" cmpd="sng" algn="ctr">
                      <a:solidFill>
                        <a:srgbClr val="A9D7B6"/>
                      </a:solidFill>
                      <a:prstDash val="solid"/>
                      <a:round/>
                      <a:headEnd type="none" w="med" len="med"/>
                      <a:tailEnd type="none" w="med" len="med"/>
                    </a:lnR>
                    <a:lnT w="12700" cap="flat" cmpd="sng" algn="ctr">
                      <a:solidFill>
                        <a:srgbClr val="A9D7B6"/>
                      </a:solidFill>
                      <a:prstDash val="solid"/>
                      <a:round/>
                      <a:headEnd type="none" w="med" len="med"/>
                      <a:tailEnd type="none" w="med" len="med"/>
                    </a:lnT>
                    <a:lnB w="19050" cap="flat" cmpd="sng" algn="ctr">
                      <a:solidFill>
                        <a:srgbClr val="7EC492"/>
                      </a:solidFill>
                      <a:prstDash val="solid"/>
                      <a:round/>
                      <a:headEnd type="none" w="med" len="med"/>
                      <a:tailEnd type="none" w="med" len="med"/>
                    </a:lnB>
                    <a:solidFill>
                      <a:schemeClr val="accent5">
                        <a:lumMod val="75000"/>
                        <a:alpha val="18000"/>
                      </a:schemeClr>
                    </a:solidFill>
                  </a:tcPr>
                </a:tc>
                <a:extLst>
                  <a:ext uri="{0D108BD9-81ED-4DB2-BD59-A6C34878D82A}">
                    <a16:rowId xmlns:a16="http://schemas.microsoft.com/office/drawing/2014/main" val="1492955226"/>
                  </a:ext>
                </a:extLst>
              </a:tr>
              <a:tr h="269159">
                <a:tc>
                  <a:txBody>
                    <a:bodyPr/>
                    <a:lstStyle/>
                    <a:p>
                      <a:pPr marL="0" marR="0">
                        <a:spcBef>
                          <a:spcPts val="0"/>
                        </a:spcBef>
                        <a:spcAft>
                          <a:spcPts val="0"/>
                        </a:spcAft>
                      </a:pPr>
                      <a:r>
                        <a:rPr lang="en-US" sz="1800" b="0" dirty="0">
                          <a:effectLst/>
                          <a:latin typeface="+mn-lt"/>
                          <a:ea typeface="Calibri" panose="020F0502020204030204" pitchFamily="34" charset="0"/>
                          <a:cs typeface="Calibri" panose="020F0502020204030204" pitchFamily="34" charset="0"/>
                        </a:rPr>
                        <a:t>Missing Part A</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9D7B6"/>
                      </a:solidFill>
                      <a:prstDash val="solid"/>
                      <a:round/>
                      <a:headEnd type="none" w="med" len="med"/>
                      <a:tailEnd type="none" w="med" len="med"/>
                    </a:lnL>
                    <a:lnR w="12700" cap="flat" cmpd="sng" algn="ctr">
                      <a:solidFill>
                        <a:srgbClr val="A9D7B6"/>
                      </a:solidFill>
                      <a:prstDash val="solid"/>
                      <a:round/>
                      <a:headEnd type="none" w="med" len="med"/>
                      <a:tailEnd type="none" w="med" len="med"/>
                    </a:lnR>
                    <a:lnT w="19050" cap="flat" cmpd="sng" algn="ctr">
                      <a:solidFill>
                        <a:srgbClr val="7EC492"/>
                      </a:solidFill>
                      <a:prstDash val="solid"/>
                      <a:round/>
                      <a:headEnd type="none" w="med" len="med"/>
                      <a:tailEnd type="none" w="med" len="med"/>
                    </a:lnT>
                    <a:lnB w="12700" cap="flat" cmpd="sng" algn="ctr">
                      <a:solidFill>
                        <a:srgbClr val="A9D7B6"/>
                      </a:solidFill>
                      <a:prstDash val="solid"/>
                      <a:round/>
                      <a:headEnd type="none" w="med" len="med"/>
                      <a:tailEnd type="none" w="med" len="med"/>
                    </a:lnB>
                    <a:solidFill>
                      <a:schemeClr val="accent5">
                        <a:lumMod val="75000"/>
                        <a:alpha val="18000"/>
                      </a:schemeClr>
                    </a:solidFill>
                  </a:tcPr>
                </a:tc>
                <a:tc>
                  <a:txBody>
                    <a:bodyPr/>
                    <a:lstStyle/>
                    <a:p>
                      <a:pPr marL="0" marR="104775" algn="ctr">
                        <a:spcBef>
                          <a:spcPts val="0"/>
                        </a:spcBef>
                        <a:spcAft>
                          <a:spcPts val="0"/>
                        </a:spcAft>
                      </a:pPr>
                      <a:r>
                        <a:rPr lang="en-US" sz="1800" dirty="0">
                          <a:effectLst/>
                          <a:latin typeface="+mn-lt"/>
                          <a:ea typeface="Calibri" panose="020F0502020204030204" pitchFamily="34" charset="0"/>
                          <a:cs typeface="Calibri" panose="020F0502020204030204" pitchFamily="34" charset="0"/>
                        </a:rPr>
                        <a:t>$700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9D7B6"/>
                      </a:solidFill>
                      <a:prstDash val="solid"/>
                      <a:round/>
                      <a:headEnd type="none" w="med" len="med"/>
                      <a:tailEnd type="none" w="med" len="med"/>
                    </a:lnL>
                    <a:lnR w="12700" cap="flat" cmpd="sng" algn="ctr">
                      <a:solidFill>
                        <a:srgbClr val="A9D7B6"/>
                      </a:solidFill>
                      <a:prstDash val="solid"/>
                      <a:round/>
                      <a:headEnd type="none" w="med" len="med"/>
                      <a:tailEnd type="none" w="med" len="med"/>
                    </a:lnR>
                    <a:lnT w="19050" cap="flat" cmpd="sng" algn="ctr">
                      <a:solidFill>
                        <a:srgbClr val="7EC492"/>
                      </a:solidFill>
                      <a:prstDash val="solid"/>
                      <a:round/>
                      <a:headEnd type="none" w="med" len="med"/>
                      <a:tailEnd type="none" w="med" len="med"/>
                    </a:lnT>
                    <a:lnB w="12700" cap="flat" cmpd="sng" algn="ctr">
                      <a:solidFill>
                        <a:srgbClr val="A9D7B6"/>
                      </a:solidFill>
                      <a:prstDash val="solid"/>
                      <a:round/>
                      <a:headEnd type="none" w="med" len="med"/>
                      <a:tailEnd type="none" w="med" len="med"/>
                    </a:lnB>
                    <a:solidFill>
                      <a:schemeClr val="accent5">
                        <a:lumMod val="75000"/>
                        <a:alpha val="18000"/>
                      </a:schemeClr>
                    </a:solidFill>
                  </a:tcPr>
                </a:tc>
                <a:extLst>
                  <a:ext uri="{0D108BD9-81ED-4DB2-BD59-A6C34878D82A}">
                    <a16:rowId xmlns:a16="http://schemas.microsoft.com/office/drawing/2014/main" val="350205272"/>
                  </a:ext>
                </a:extLst>
              </a:tr>
              <a:tr h="269159">
                <a:tc>
                  <a:txBody>
                    <a:bodyPr/>
                    <a:lstStyle/>
                    <a:p>
                      <a:pPr marL="0" marR="47625" algn="just">
                        <a:spcBef>
                          <a:spcPts val="0"/>
                        </a:spcBef>
                        <a:spcAft>
                          <a:spcPts val="0"/>
                        </a:spcAft>
                      </a:pPr>
                      <a:r>
                        <a:rPr lang="en-US" sz="1800" b="0" dirty="0">
                          <a:effectLst/>
                          <a:latin typeface="+mn-lt"/>
                          <a:ea typeface="Calibri" panose="020F0502020204030204" pitchFamily="34" charset="0"/>
                          <a:cs typeface="Calibri" panose="020F0502020204030204" pitchFamily="34" charset="0"/>
                        </a:rPr>
                        <a:t>Missing Part B</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9D7B6"/>
                      </a:solidFill>
                      <a:prstDash val="solid"/>
                      <a:round/>
                      <a:headEnd type="none" w="med" len="med"/>
                      <a:tailEnd type="none" w="med" len="med"/>
                    </a:lnL>
                    <a:lnR w="12700" cap="flat" cmpd="sng" algn="ctr">
                      <a:solidFill>
                        <a:srgbClr val="A9D7B6"/>
                      </a:solidFill>
                      <a:prstDash val="solid"/>
                      <a:round/>
                      <a:headEnd type="none" w="med" len="med"/>
                      <a:tailEnd type="none" w="med" len="med"/>
                    </a:lnR>
                    <a:lnT w="12700" cap="flat" cmpd="sng" algn="ctr">
                      <a:solidFill>
                        <a:srgbClr val="A9D7B6"/>
                      </a:solidFill>
                      <a:prstDash val="solid"/>
                      <a:round/>
                      <a:headEnd type="none" w="med" len="med"/>
                      <a:tailEnd type="none" w="med" len="med"/>
                    </a:lnT>
                    <a:lnB w="12700" cap="flat" cmpd="sng" algn="ctr">
                      <a:solidFill>
                        <a:srgbClr val="A9D7B6"/>
                      </a:solidFill>
                      <a:prstDash val="solid"/>
                      <a:round/>
                      <a:headEnd type="none" w="med" len="med"/>
                      <a:tailEnd type="none" w="med" len="med"/>
                    </a:lnB>
                    <a:solidFill>
                      <a:schemeClr val="accent5">
                        <a:lumMod val="75000"/>
                        <a:alpha val="18000"/>
                      </a:schemeClr>
                    </a:solidFill>
                  </a:tcPr>
                </a:tc>
                <a:tc>
                  <a:txBody>
                    <a:bodyPr/>
                    <a:lstStyle/>
                    <a:p>
                      <a:pPr marL="0" marR="104775" algn="ctr">
                        <a:spcBef>
                          <a:spcPts val="0"/>
                        </a:spcBef>
                        <a:spcAft>
                          <a:spcPts val="0"/>
                        </a:spcAft>
                      </a:pPr>
                      <a:r>
                        <a:rPr lang="en-US" sz="1800" dirty="0">
                          <a:effectLst/>
                          <a:latin typeface="+mn-lt"/>
                          <a:ea typeface="Calibri" panose="020F0502020204030204" pitchFamily="34" charset="0"/>
                          <a:cs typeface="Calibri" panose="020F0502020204030204" pitchFamily="34" charset="0"/>
                        </a:rPr>
                        <a:t>$900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9D7B6"/>
                      </a:solidFill>
                      <a:prstDash val="solid"/>
                      <a:round/>
                      <a:headEnd type="none" w="med" len="med"/>
                      <a:tailEnd type="none" w="med" len="med"/>
                    </a:lnL>
                    <a:lnR w="12700" cap="flat" cmpd="sng" algn="ctr">
                      <a:solidFill>
                        <a:srgbClr val="A9D7B6"/>
                      </a:solidFill>
                      <a:prstDash val="solid"/>
                      <a:round/>
                      <a:headEnd type="none" w="med" len="med"/>
                      <a:tailEnd type="none" w="med" len="med"/>
                    </a:lnR>
                    <a:lnT w="12700" cap="flat" cmpd="sng" algn="ctr">
                      <a:solidFill>
                        <a:srgbClr val="A9D7B6"/>
                      </a:solidFill>
                      <a:prstDash val="solid"/>
                      <a:round/>
                      <a:headEnd type="none" w="med" len="med"/>
                      <a:tailEnd type="none" w="med" len="med"/>
                    </a:lnT>
                    <a:lnB w="12700" cap="flat" cmpd="sng" algn="ctr">
                      <a:solidFill>
                        <a:srgbClr val="A9D7B6"/>
                      </a:solidFill>
                      <a:prstDash val="solid"/>
                      <a:round/>
                      <a:headEnd type="none" w="med" len="med"/>
                      <a:tailEnd type="none" w="med" len="med"/>
                    </a:lnB>
                    <a:solidFill>
                      <a:schemeClr val="accent5">
                        <a:lumMod val="75000"/>
                        <a:alpha val="18000"/>
                      </a:schemeClr>
                    </a:solidFill>
                  </a:tcPr>
                </a:tc>
                <a:extLst>
                  <a:ext uri="{0D108BD9-81ED-4DB2-BD59-A6C34878D82A}">
                    <a16:rowId xmlns:a16="http://schemas.microsoft.com/office/drawing/2014/main" val="1656750955"/>
                  </a:ext>
                </a:extLst>
              </a:tr>
              <a:tr h="269159">
                <a:tc>
                  <a:txBody>
                    <a:bodyPr/>
                    <a:lstStyle/>
                    <a:p>
                      <a:pPr marL="0" marR="47625" algn="just">
                        <a:spcBef>
                          <a:spcPts val="0"/>
                        </a:spcBef>
                        <a:spcAft>
                          <a:spcPts val="0"/>
                        </a:spcAft>
                      </a:pPr>
                      <a:r>
                        <a:rPr lang="en-US" sz="1800" b="0" dirty="0">
                          <a:effectLst/>
                          <a:latin typeface="+mn-lt"/>
                          <a:ea typeface="Calibri" panose="020F0502020204030204" pitchFamily="34" charset="0"/>
                          <a:cs typeface="Calibri" panose="020F0502020204030204" pitchFamily="34" charset="0"/>
                        </a:rPr>
                        <a:t>Missing Parts A &amp; B</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9D7B6"/>
                      </a:solidFill>
                      <a:prstDash val="solid"/>
                      <a:round/>
                      <a:headEnd type="none" w="med" len="med"/>
                      <a:tailEnd type="none" w="med" len="med"/>
                    </a:lnL>
                    <a:lnR w="12700" cap="flat" cmpd="sng" algn="ctr">
                      <a:solidFill>
                        <a:srgbClr val="A9D7B6"/>
                      </a:solidFill>
                      <a:prstDash val="solid"/>
                      <a:round/>
                      <a:headEnd type="none" w="med" len="med"/>
                      <a:tailEnd type="none" w="med" len="med"/>
                    </a:lnR>
                    <a:lnT w="12700" cap="flat" cmpd="sng" algn="ctr">
                      <a:solidFill>
                        <a:srgbClr val="A9D7B6"/>
                      </a:solidFill>
                      <a:prstDash val="solid"/>
                      <a:round/>
                      <a:headEnd type="none" w="med" len="med"/>
                      <a:tailEnd type="none" w="med" len="med"/>
                    </a:lnT>
                    <a:lnB w="12700" cap="flat" cmpd="sng" algn="ctr">
                      <a:solidFill>
                        <a:srgbClr val="A9D7B6"/>
                      </a:solidFill>
                      <a:prstDash val="solid"/>
                      <a:round/>
                      <a:headEnd type="none" w="med" len="med"/>
                      <a:tailEnd type="none" w="med" len="med"/>
                    </a:lnB>
                    <a:solidFill>
                      <a:schemeClr val="accent5">
                        <a:lumMod val="75000"/>
                        <a:alpha val="18000"/>
                      </a:schemeClr>
                    </a:solidFill>
                  </a:tcPr>
                </a:tc>
                <a:tc>
                  <a:txBody>
                    <a:bodyPr/>
                    <a:lstStyle/>
                    <a:p>
                      <a:pPr marL="0" marR="104775" algn="ctr">
                        <a:spcBef>
                          <a:spcPts val="0"/>
                        </a:spcBef>
                        <a:spcAft>
                          <a:spcPts val="0"/>
                        </a:spcAft>
                      </a:pPr>
                      <a:r>
                        <a:rPr lang="en-US" sz="1800" dirty="0">
                          <a:effectLst/>
                          <a:latin typeface="+mn-lt"/>
                          <a:ea typeface="Calibri" panose="020F0502020204030204" pitchFamily="34" charset="0"/>
                          <a:cs typeface="Calibri" panose="020F0502020204030204" pitchFamily="34" charset="0"/>
                        </a:rPr>
                        <a:t>$1,600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A9D7B6"/>
                      </a:solidFill>
                      <a:prstDash val="solid"/>
                      <a:round/>
                      <a:headEnd type="none" w="med" len="med"/>
                      <a:tailEnd type="none" w="med" len="med"/>
                    </a:lnL>
                    <a:lnR w="12700" cap="flat" cmpd="sng" algn="ctr">
                      <a:solidFill>
                        <a:srgbClr val="A9D7B6"/>
                      </a:solidFill>
                      <a:prstDash val="solid"/>
                      <a:round/>
                      <a:headEnd type="none" w="med" len="med"/>
                      <a:tailEnd type="none" w="med" len="med"/>
                    </a:lnR>
                    <a:lnT w="12700" cap="flat" cmpd="sng" algn="ctr">
                      <a:solidFill>
                        <a:srgbClr val="A9D7B6"/>
                      </a:solidFill>
                      <a:prstDash val="solid"/>
                      <a:round/>
                      <a:headEnd type="none" w="med" len="med"/>
                      <a:tailEnd type="none" w="med" len="med"/>
                    </a:lnT>
                    <a:lnB w="12700" cap="flat" cmpd="sng" algn="ctr">
                      <a:solidFill>
                        <a:srgbClr val="A9D7B6"/>
                      </a:solidFill>
                      <a:prstDash val="solid"/>
                      <a:round/>
                      <a:headEnd type="none" w="med" len="med"/>
                      <a:tailEnd type="none" w="med" len="med"/>
                    </a:lnB>
                    <a:solidFill>
                      <a:schemeClr val="accent5">
                        <a:lumMod val="75000"/>
                        <a:alpha val="18000"/>
                      </a:schemeClr>
                    </a:solidFill>
                  </a:tcPr>
                </a:tc>
                <a:extLst>
                  <a:ext uri="{0D108BD9-81ED-4DB2-BD59-A6C34878D82A}">
                    <a16:rowId xmlns:a16="http://schemas.microsoft.com/office/drawing/2014/main" val="1490156543"/>
                  </a:ext>
                </a:extLst>
              </a:tr>
            </a:tbl>
          </a:graphicData>
        </a:graphic>
      </p:graphicFrame>
    </p:spTree>
    <p:extLst>
      <p:ext uri="{BB962C8B-B14F-4D97-AF65-F5344CB8AC3E}">
        <p14:creationId xmlns:p14="http://schemas.microsoft.com/office/powerpoint/2010/main" val="1483254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AED0B0-E863-494B-8FAD-04B7DEDAFE67}"/>
              </a:ext>
            </a:extLst>
          </p:cNvPr>
          <p:cNvSpPr txBox="1">
            <a:spLocks noGrp="1"/>
          </p:cNvSpPr>
          <p:nvPr>
            <p:ph type="ctrTitle"/>
          </p:nvPr>
        </p:nvSpPr>
        <p:spPr>
          <a:xfrm>
            <a:off x="177397" y="1281967"/>
            <a:ext cx="7529513" cy="200501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en-US" sz="3600" kern="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SISC ADDED VALUE PROGRAMS</a:t>
            </a:r>
            <a:endParaRPr lang="en-US" sz="3600" kern="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C6A06AAB-3D85-4E24-B7BC-0F46CCB8A222}"/>
              </a:ext>
            </a:extLst>
          </p:cNvPr>
          <p:cNvSpPr txBox="1">
            <a:spLocks/>
          </p:cNvSpPr>
          <p:nvPr/>
        </p:nvSpPr>
        <p:spPr>
          <a:xfrm>
            <a:off x="105787" y="3286979"/>
            <a:ext cx="8182001" cy="319349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85750" indent="-285750">
              <a:buClr>
                <a:schemeClr val="tx1"/>
              </a:buClr>
              <a:buFont typeface="Arial" panose="020B0604020202020204" pitchFamily="34" charset="0"/>
              <a:buChar char="•"/>
            </a:pPr>
            <a:r>
              <a:rPr lang="en-US" sz="1800" kern="0" dirty="0">
                <a:latin typeface="+mn-lt"/>
                <a:ea typeface="Calibri" panose="020F0502020204030204" pitchFamily="34" charset="0"/>
                <a:cs typeface="Calibri" panose="020F0502020204030204" pitchFamily="34" charset="0"/>
              </a:rPr>
              <a:t>SISC offers “</a:t>
            </a:r>
            <a:r>
              <a:rPr lang="en-US" sz="1800" b="1" kern="0" dirty="0">
                <a:solidFill>
                  <a:schemeClr val="accent5">
                    <a:lumMod val="75000"/>
                  </a:schemeClr>
                </a:solidFill>
                <a:latin typeface="+mn-lt"/>
                <a:ea typeface="Calibri" panose="020F0502020204030204" pitchFamily="34" charset="0"/>
                <a:cs typeface="Calibri" panose="020F0502020204030204" pitchFamily="34" charset="0"/>
              </a:rPr>
              <a:t>Added Value</a:t>
            </a:r>
            <a:r>
              <a:rPr lang="en-US" sz="1800" kern="0" dirty="0">
                <a:latin typeface="+mn-lt"/>
                <a:ea typeface="Calibri" panose="020F0502020204030204" pitchFamily="34" charset="0"/>
                <a:cs typeface="Calibri" panose="020F0502020204030204" pitchFamily="34" charset="0"/>
              </a:rPr>
              <a:t>” Programs in addition to traditional coverage. </a:t>
            </a:r>
          </a:p>
          <a:p>
            <a:pPr marL="387348" indent="-285750">
              <a:buClr>
                <a:schemeClr val="tx1"/>
              </a:buClr>
              <a:buFont typeface="Arial" panose="020B0604020202020204" pitchFamily="34" charset="0"/>
              <a:buChar char="•"/>
            </a:pPr>
            <a:endParaRPr lang="en-US" sz="1800" kern="0" dirty="0">
              <a:latin typeface="+mn-lt"/>
              <a:ea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1800" kern="0" dirty="0">
                <a:latin typeface="+mn-lt"/>
                <a:ea typeface="Calibri" panose="020F0502020204030204" pitchFamily="34" charset="0"/>
                <a:cs typeface="Calibri" panose="020F0502020204030204" pitchFamily="34" charset="0"/>
              </a:rPr>
              <a:t>These programs make healthcare more accessible and affordable for our members, and help eliminate gaps in care.</a:t>
            </a:r>
          </a:p>
          <a:p>
            <a:pPr marL="387348" indent="-285750">
              <a:buClr>
                <a:schemeClr val="tx1"/>
              </a:buClr>
              <a:buFont typeface="Arial" panose="020B0604020202020204" pitchFamily="34" charset="0"/>
              <a:buChar char="•"/>
            </a:pPr>
            <a:endParaRPr lang="en-US" sz="1800" kern="0" dirty="0">
              <a:latin typeface="+mn-lt"/>
              <a:ea typeface="Calibri" panose="020F0502020204030204" pitchFamily="34" charset="0"/>
              <a:cs typeface="Calibri" panose="020F0502020204030204" pitchFamily="34" charset="0"/>
            </a:endParaRPr>
          </a:p>
          <a:p>
            <a:pPr marL="285750" indent="-285750">
              <a:buClr>
                <a:schemeClr val="tx1"/>
              </a:buClr>
              <a:buFont typeface="Arial" panose="020B0604020202020204" pitchFamily="34" charset="0"/>
              <a:buChar char="•"/>
            </a:pPr>
            <a:r>
              <a:rPr lang="en-US" sz="1800" kern="0" dirty="0">
                <a:latin typeface="+mn-lt"/>
                <a:ea typeface="Calibri" panose="020F0502020204030204" pitchFamily="34" charset="0"/>
                <a:cs typeface="Calibri" panose="020F0502020204030204" pitchFamily="34" charset="0"/>
              </a:rPr>
              <a:t>The following slides explain the programs available through SISC.</a:t>
            </a:r>
            <a:endParaRPr lang="en-US" sz="1800" kern="0" dirty="0">
              <a:highlight>
                <a:srgbClr val="FFFF0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018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FA2957-B7A5-47C7-BCEE-0694FB45479E}"/>
              </a:ext>
            </a:extLst>
          </p:cNvPr>
          <p:cNvSpPr>
            <a:spLocks noGrp="1"/>
          </p:cNvSpPr>
          <p:nvPr>
            <p:ph type="body" idx="1"/>
          </p:nvPr>
        </p:nvSpPr>
        <p:spPr>
          <a:xfrm>
            <a:off x="504496" y="1164527"/>
            <a:ext cx="11177751" cy="5094383"/>
          </a:xfrm>
        </p:spPr>
        <p:txBody>
          <a:bodyPr/>
          <a:lstStyle/>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Employee Assistance Program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1" u="none" strike="noStrike" kern="1200" cap="none" spc="0" normalizeH="0" baseline="0" noProof="0" dirty="0">
                <a:ln>
                  <a:noFill/>
                </a:ln>
                <a:solidFill>
                  <a:srgbClr val="0792A5"/>
                </a:solidFill>
                <a:effectLst/>
                <a:uLnTx/>
                <a:uFillTx/>
                <a:latin typeface="Calibri" panose="020F0502020204030204" pitchFamily="34" charset="0"/>
                <a:ea typeface="Calibri" panose="020F0502020204030204" pitchFamily="34" charset="0"/>
                <a:cs typeface="Calibri" panose="020F0502020204030204" pitchFamily="34" charset="0"/>
              </a:rPr>
              <a:t>(EAP) </a:t>
            </a:r>
            <a:r>
              <a:rPr kumimoji="0" lang="en-US"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provides</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20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ccess to free, confidential resources for help with personal concerns – emotional, marital, financial, addiction and recovery, legal, stress and more.</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Expert Medical Opinion Benefit </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for all SISC members</a:t>
            </a:r>
            <a:r>
              <a:rPr kumimoji="0" lang="en-US" sz="2000" b="0"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1" u="none" strike="noStrike" kern="1200" cap="none" spc="0" normalizeH="0" baseline="0" noProof="0" dirty="0">
                <a:ln>
                  <a:noFill/>
                </a:ln>
                <a:solidFill>
                  <a:srgbClr val="0792A5"/>
                </a:solidFill>
                <a:effectLst/>
                <a:uLnTx/>
                <a:uFillTx/>
                <a:latin typeface="Calibri" panose="020F0502020204030204" pitchFamily="34" charset="0"/>
                <a:ea typeface="Calibri" panose="020F0502020204030204" pitchFamily="34" charset="0"/>
                <a:cs typeface="Calibri" panose="020F0502020204030204" pitchFamily="34" charset="0"/>
              </a:rPr>
              <a:t>Teladoc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provides free access to world-class physicians for the diagnosis of medical conditions and optimal treatment plans.</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Health Screening Program </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for all SISC members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2000" b="1" i="1" kern="1200" dirty="0">
                <a:solidFill>
                  <a:srgbClr val="0792A5"/>
                </a:solidFill>
                <a:latin typeface="Calibri" panose="020F0502020204030204" pitchFamily="34" charset="0"/>
                <a:ea typeface="Calibri" panose="020F0502020204030204" pitchFamily="34" charset="0"/>
                <a:cs typeface="Calibri" panose="020F0502020204030204" pitchFamily="34" charset="0"/>
              </a:rPr>
              <a:t>Quest Biometric Screenings </a:t>
            </a:r>
            <a:r>
              <a:rPr kumimoji="0" lang="en-US"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PPO members 45+ and over are also eligible for free colorectal screening kits.</a:t>
            </a:r>
          </a:p>
          <a:p>
            <a:pPr marL="285750" indent="-285750" eaLnBrk="0" fontAlgn="base" hangingPunct="0">
              <a:lnSpc>
                <a:spcPct val="100000"/>
              </a:lnSpc>
              <a:spcBef>
                <a:spcPts val="0"/>
              </a:spcBef>
              <a:spcAft>
                <a:spcPts val="1200"/>
              </a:spcAft>
              <a:buClrTx/>
              <a:buSzTx/>
              <a:buFont typeface="Arial" panose="020B0604020202020204" pitchFamily="34" charset="0"/>
              <a:buChar char="•"/>
              <a:defRPr/>
            </a:pPr>
            <a:r>
              <a:rPr lang="en-US" sz="2000" b="1" kern="1200" dirty="0">
                <a:solidFill>
                  <a:srgbClr val="000000"/>
                </a:solidFill>
                <a:latin typeface="Calibri" panose="020F0502020204030204" pitchFamily="34" charset="0"/>
                <a:ea typeface="Calibri" panose="020F0502020204030204" pitchFamily="34" charset="0"/>
                <a:cs typeface="Calibri" panose="020F0502020204030204" pitchFamily="34" charset="0"/>
              </a:rPr>
              <a:t>Personalized Support for Autoimmune &amp; Inflammatory Conditions </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for all SISC members</a:t>
            </a:r>
            <a:r>
              <a:rPr kumimoji="0" lang="en-US" sz="2000" b="0"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2000" b="1" i="1" kern="1200" dirty="0">
                <a:solidFill>
                  <a:srgbClr val="0792A5"/>
                </a:solidFill>
                <a:latin typeface="Calibri" panose="020F0502020204030204" pitchFamily="34" charset="0"/>
                <a:ea typeface="Calibri" panose="020F0502020204030204" pitchFamily="34" charset="0"/>
                <a:cs typeface="Calibri" panose="020F0502020204030204" pitchFamily="34" charset="0"/>
              </a:rPr>
              <a:t>WellTheory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offers personalized </a:t>
            </a:r>
            <a:r>
              <a:rPr lang="en-US"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nutrition and lifestyle coaching from Registered Dietitians and a</a:t>
            </a: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ccess to specialty lab testing for gut health, hormone balance, and food sensitivities.</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endParaRPr kumimoji="0" lang="en-US"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endParaRPr kumimoji="0" lang="en-US"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1200"/>
              </a:spcAft>
              <a:buClrTx/>
              <a:buSzTx/>
              <a:buNone/>
              <a:tabLst/>
              <a:defRPr/>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1200"/>
              </a:spcAft>
              <a:buClrTx/>
              <a:buSz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endParaRPr lang="en-US"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6107BE4-E4A1-4B71-84F8-91E90FAD81DB}"/>
              </a:ext>
            </a:extLst>
          </p:cNvPr>
          <p:cNvSpPr>
            <a:spLocks noGrp="1"/>
          </p:cNvSpPr>
          <p:nvPr>
            <p:ph type="sldNum" idx="10"/>
          </p:nvPr>
        </p:nvSpPr>
        <p:spPr/>
        <p:txBody>
          <a:bodyPr/>
          <a:lstStyle/>
          <a:p>
            <a:fld id="{58BB6B16-05F7-4A2B-9182-7C1D6C5D6AA3}" type="slidenum">
              <a:rPr lang="en" smtClean="0"/>
              <a:pPr/>
              <a:t>29</a:t>
            </a:fld>
            <a:endParaRPr lang="en" dirty="0"/>
          </a:p>
        </p:txBody>
      </p:sp>
      <p:sp>
        <p:nvSpPr>
          <p:cNvPr id="5" name="Title 1">
            <a:extLst>
              <a:ext uri="{FF2B5EF4-FFF2-40B4-BE49-F238E27FC236}">
                <a16:creationId xmlns:a16="http://schemas.microsoft.com/office/drawing/2014/main" id="{E51D2150-CE24-4CB3-83A5-4DFE44D0D672}"/>
              </a:ext>
            </a:extLst>
          </p:cNvPr>
          <p:cNvSpPr txBox="1">
            <a:spLocks/>
          </p:cNvSpPr>
          <p:nvPr/>
        </p:nvSpPr>
        <p:spPr>
          <a:xfrm>
            <a:off x="-297936" y="335808"/>
            <a:ext cx="11299600" cy="94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en-US" sz="3200" kern="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en-US" sz="3200" kern="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SISC ADDED VALUE PROGRAMS</a:t>
            </a:r>
            <a:endParaRPr lang="en-US" sz="32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057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6504-13E0-4C48-87FD-AB438B58B611}"/>
              </a:ext>
            </a:extLst>
          </p:cNvPr>
          <p:cNvSpPr>
            <a:spLocks noGrp="1"/>
          </p:cNvSpPr>
          <p:nvPr>
            <p:ph type="title"/>
          </p:nvPr>
        </p:nvSpPr>
        <p:spPr>
          <a:xfrm>
            <a:off x="-236082" y="183603"/>
            <a:ext cx="11558016" cy="723284"/>
          </a:xfrm>
        </p:spPr>
        <p:txBody>
          <a:bodyPr>
            <a:normAutofit/>
          </a:bodyPr>
          <a:lstStyle/>
          <a:p>
            <a:pPr algn="ctr"/>
            <a:r>
              <a:rPr lang="en-US" sz="3600" cap="all" spc="400" dirty="0">
                <a:solidFill>
                  <a:schemeClr val="tx1"/>
                </a:solidFill>
                <a:latin typeface="Calibri" panose="020F0502020204030204" pitchFamily="34" charset="0"/>
                <a:cs typeface="Times New Roman" panose="02020603050405020304" pitchFamily="18" charset="0"/>
              </a:rPr>
              <a:t>Geographic Diversity Provides Stability</a:t>
            </a:r>
          </a:p>
        </p:txBody>
      </p:sp>
      <p:pic>
        <p:nvPicPr>
          <p:cNvPr id="13" name="Picture 2">
            <a:extLst>
              <a:ext uri="{FF2B5EF4-FFF2-40B4-BE49-F238E27FC236}">
                <a16:creationId xmlns:a16="http://schemas.microsoft.com/office/drawing/2014/main" id="{8165766D-DC9E-A14A-A376-7DC5CF36F9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837" y="6176410"/>
            <a:ext cx="1433475" cy="4595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952807" y="6301759"/>
            <a:ext cx="2743200" cy="365125"/>
          </a:xfrm>
        </p:spPr>
        <p:txBody>
          <a:bodyPr/>
          <a:lstStyle/>
          <a:p>
            <a:pPr algn="r"/>
            <a:fld id="{E2B9EB18-679C-6F4B-8E8E-FEB46A988D52}" type="slidenum">
              <a:rPr lang="en-US" smtClean="0"/>
              <a:pPr algn="r"/>
              <a:t>3</a:t>
            </a:fld>
            <a:endParaRPr lang="en-US" dirty="0"/>
          </a:p>
        </p:txBody>
      </p:sp>
      <p:sp>
        <p:nvSpPr>
          <p:cNvPr id="5" name="Rectangle 4"/>
          <p:cNvSpPr/>
          <p:nvPr/>
        </p:nvSpPr>
        <p:spPr>
          <a:xfrm>
            <a:off x="630935" y="1118260"/>
            <a:ext cx="10845717" cy="3970318"/>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r>
              <a:rPr lang="en-US" dirty="0">
                <a:solidFill>
                  <a:schemeClr val="accent1">
                    <a:lumMod val="75000"/>
                  </a:schemeClr>
                </a:solidFill>
              </a:rPr>
              <a:t> </a:t>
            </a:r>
          </a:p>
          <a:p>
            <a:br>
              <a:rPr lang="en-US" dirty="0"/>
            </a:br>
            <a:endParaRPr lang="en-US" dirty="0"/>
          </a:p>
        </p:txBody>
      </p:sp>
      <p:sp>
        <p:nvSpPr>
          <p:cNvPr id="9" name="Rectangle 8"/>
          <p:cNvSpPr/>
          <p:nvPr/>
        </p:nvSpPr>
        <p:spPr>
          <a:xfrm>
            <a:off x="472659" y="1037026"/>
            <a:ext cx="6631951" cy="5016758"/>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We treat having membership spread out over all of California like a diversified investment.</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Renewal rates are based primarily on the experience of the entire statewide pool.</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Regional differences in the cost of medical care are taken into consideration, but the size and diversity of our pool allow us to spread the risk and minimize the regional adjustments.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lvl="0"/>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Low costs and stability are major reasons groups join SISC and stay for decades.</a:t>
            </a:r>
          </a:p>
          <a:p>
            <a:pPr lvl="0"/>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Our groups can depend on predictable and fair rate renewals.</a:t>
            </a:r>
          </a:p>
          <a:p>
            <a:endParaRPr lang="en-US" sz="2000" dirty="0">
              <a:latin typeface="Arial" panose="020B0604020202020204" pitchFamily="34" charset="0"/>
              <a:cs typeface="Arial" panose="020B0604020202020204" pitchFamily="34" charset="0"/>
            </a:endParaRPr>
          </a:p>
        </p:txBody>
      </p:sp>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098" y="1118260"/>
            <a:ext cx="3833926" cy="481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577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FA2957-B7A5-47C7-BCEE-0694FB45479E}"/>
              </a:ext>
            </a:extLst>
          </p:cNvPr>
          <p:cNvSpPr>
            <a:spLocks noGrp="1"/>
          </p:cNvSpPr>
          <p:nvPr>
            <p:ph type="body" idx="1"/>
          </p:nvPr>
        </p:nvSpPr>
        <p:spPr>
          <a:xfrm>
            <a:off x="549307" y="1164527"/>
            <a:ext cx="10854814" cy="4755527"/>
          </a:xfrm>
        </p:spPr>
        <p:txBody>
          <a:bodyPr/>
          <a:lstStyle/>
          <a:p>
            <a:pPr marL="285750" indent="-285750" eaLnBrk="0" fontAlgn="base" hangingPunct="0">
              <a:lnSpc>
                <a:spcPct val="100000"/>
              </a:lnSpc>
              <a:spcBef>
                <a:spcPts val="0"/>
              </a:spcBef>
              <a:spcAft>
                <a:spcPts val="1200"/>
              </a:spcAft>
              <a:buClrTx/>
              <a:buSzTx/>
              <a:buFont typeface="Arial" panose="020B0604020202020204" pitchFamily="34" charset="0"/>
              <a:buChar char="•"/>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$0 generic drugs at </a:t>
            </a:r>
            <a:r>
              <a:rPr kumimoji="0" lang="en-US" sz="2000" b="1" i="0" u="none" strike="noStrike" kern="1200" cap="none" spc="0" normalizeH="0" baseline="0" noProof="0" dirty="0">
                <a:ln>
                  <a:noFill/>
                </a:ln>
                <a:solidFill>
                  <a:srgbClr val="0792A5"/>
                </a:solidFill>
                <a:effectLst/>
                <a:uLnTx/>
                <a:uFillTx/>
                <a:latin typeface="Calibri" panose="020F0502020204030204" pitchFamily="34" charset="0"/>
                <a:ea typeface="Calibri" panose="020F0502020204030204" pitchFamily="34" charset="0"/>
                <a:cs typeface="Calibri" panose="020F0502020204030204" pitchFamily="34" charset="0"/>
              </a:rPr>
              <a:t>Costco</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and through Mail Order </a:t>
            </a:r>
            <a:r>
              <a:rPr lang="en-US" sz="2000" b="1" kern="1200" dirty="0">
                <a:solidFill>
                  <a:srgbClr val="50A2B1"/>
                </a:solidFill>
                <a:latin typeface="Calibri" panose="020F0502020204030204" pitchFamily="34" charset="0"/>
                <a:ea typeface="Calibri" panose="020F0502020204030204" pitchFamily="34" charset="0"/>
                <a:cs typeface="Calibri" panose="020F0502020204030204" pitchFamily="34" charset="0"/>
              </a:rPr>
              <a:t>for</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 PPO &amp; HMO members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Members who use Costco retail pharmacies can have their prescriptions delivered for free through Instacart! </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(Instacart will deliver within a 60 minute travel radius)</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a:t>
            </a:r>
            <a:r>
              <a:rPr lang="en-US" sz="2000" b="1" kern="1200" dirty="0" err="1">
                <a:solidFill>
                  <a:srgbClr val="000000"/>
                </a:solidFill>
                <a:latin typeface="Calibri" panose="020F0502020204030204" pitchFamily="34" charset="0"/>
                <a:ea typeface="Calibri" panose="020F0502020204030204" pitchFamily="34" charset="0"/>
                <a:cs typeface="Calibri" panose="020F0502020204030204" pitchFamily="34" charset="0"/>
              </a:rPr>
              <a:t>ree</a:t>
            </a:r>
            <a:r>
              <a:rPr lang="en-US" sz="2000" b="1" kern="1200" dirty="0">
                <a:solidFill>
                  <a:srgbClr val="000000"/>
                </a:solidFill>
                <a:latin typeface="Calibri" panose="020F0502020204030204" pitchFamily="34" charset="0"/>
                <a:ea typeface="Calibri" panose="020F0502020204030204" pitchFamily="34" charset="0"/>
                <a:cs typeface="Calibri" panose="020F0502020204030204" pitchFamily="34" charset="0"/>
              </a:rPr>
              <a:t> remote access to personal health care support </a:t>
            </a:r>
            <a:r>
              <a:rPr lang="en-US" sz="2000" b="1" kern="1200" dirty="0">
                <a:solidFill>
                  <a:srgbClr val="50A2B1"/>
                </a:solidFill>
                <a:latin typeface="Calibri" panose="020F0502020204030204" pitchFamily="34" charset="0"/>
                <a:ea typeface="Calibri" panose="020F0502020204030204" pitchFamily="34" charset="0"/>
                <a:cs typeface="Calibri" panose="020F0502020204030204" pitchFamily="34" charset="0"/>
              </a:rPr>
              <a:t>for PPO</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 &amp; HMO</a:t>
            </a:r>
            <a:r>
              <a:rPr lang="en-US" sz="2000" b="1" kern="1200" dirty="0">
                <a:solidFill>
                  <a:srgbClr val="50A2B1"/>
                </a:solidFill>
                <a:latin typeface="Calibri" panose="020F0502020204030204" pitchFamily="34" charset="0"/>
                <a:ea typeface="Calibri" panose="020F0502020204030204" pitchFamily="34" charset="0"/>
                <a:cs typeface="Calibri" panose="020F0502020204030204" pitchFamily="34" charset="0"/>
              </a:rPr>
              <a:t> members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lang="en-US" sz="2000" b="1" i="1" kern="1200" dirty="0">
                <a:solidFill>
                  <a:srgbClr val="0792A5"/>
                </a:solidFill>
                <a:latin typeface="Calibri" panose="020F0502020204030204" pitchFamily="34" charset="0"/>
                <a:ea typeface="Calibri" panose="020F0502020204030204" pitchFamily="34" charset="0"/>
                <a:cs typeface="Calibri" panose="020F0502020204030204" pitchFamily="34" charset="0"/>
              </a:rPr>
              <a:t> Vida </a:t>
            </a:r>
            <a:r>
              <a:rPr lang="en-US" sz="20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benefits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include one-on-one coaching from clinicians and therapists who can help members lose weight, sleep better, manage chronic medical conditions, and cope with stress, anxiety and depression.</a:t>
            </a:r>
          </a:p>
          <a:p>
            <a:pPr marL="285750" indent="-285750" eaLnBrk="0" fontAlgn="base" hangingPunct="0">
              <a:lnSpc>
                <a:spcPct val="100000"/>
              </a:lnSpc>
              <a:spcBef>
                <a:spcPts val="0"/>
              </a:spcBef>
              <a:spcAft>
                <a:spcPts val="1200"/>
              </a:spcAft>
              <a:buClrTx/>
              <a:buSzTx/>
              <a:buFont typeface="Arial" panose="020B0604020202020204" pitchFamily="34" charset="0"/>
              <a:buChar char="•"/>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24/7 Urgent Care and Mental Health Telehealth for </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PPO &amp; HMO members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1" u="none" strike="noStrike" kern="1200" cap="none" spc="0" normalizeH="0" baseline="0" noProof="0" dirty="0" err="1">
                <a:ln>
                  <a:noFill/>
                </a:ln>
                <a:solidFill>
                  <a:srgbClr val="0792A5"/>
                </a:solidFill>
                <a:effectLst/>
                <a:uLnTx/>
                <a:uFillTx/>
                <a:latin typeface="Calibri" panose="020F0502020204030204" pitchFamily="34" charset="0"/>
                <a:ea typeface="Calibri" panose="020F0502020204030204" pitchFamily="34" charset="0"/>
                <a:cs typeface="Calibri" panose="020F0502020204030204" pitchFamily="34" charset="0"/>
              </a:rPr>
              <a:t>MDLive</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provides free virtual access to board certified physicians, pediatricians, therapists and psychiatrists.</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endParaRPr lang="en-US"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6107BE4-E4A1-4B71-84F8-91E90FAD81DB}"/>
              </a:ext>
            </a:extLst>
          </p:cNvPr>
          <p:cNvSpPr>
            <a:spLocks noGrp="1"/>
          </p:cNvSpPr>
          <p:nvPr>
            <p:ph type="sldNum" idx="10"/>
          </p:nvPr>
        </p:nvSpPr>
        <p:spPr/>
        <p:txBody>
          <a:bodyPr/>
          <a:lstStyle/>
          <a:p>
            <a:fld id="{58BB6B16-05F7-4A2B-9182-7C1D6C5D6AA3}" type="slidenum">
              <a:rPr lang="en" smtClean="0"/>
              <a:pPr/>
              <a:t>30</a:t>
            </a:fld>
            <a:endParaRPr lang="en" dirty="0"/>
          </a:p>
        </p:txBody>
      </p:sp>
      <p:sp>
        <p:nvSpPr>
          <p:cNvPr id="5" name="Title 1">
            <a:extLst>
              <a:ext uri="{FF2B5EF4-FFF2-40B4-BE49-F238E27FC236}">
                <a16:creationId xmlns:a16="http://schemas.microsoft.com/office/drawing/2014/main" id="{E51D2150-CE24-4CB3-83A5-4DFE44D0D672}"/>
              </a:ext>
            </a:extLst>
          </p:cNvPr>
          <p:cNvSpPr txBox="1">
            <a:spLocks/>
          </p:cNvSpPr>
          <p:nvPr/>
        </p:nvSpPr>
        <p:spPr>
          <a:xfrm>
            <a:off x="-297936" y="335808"/>
            <a:ext cx="11299600" cy="94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en-US" sz="3200" kern="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en-US" sz="3200" kern="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SISC ADDED VALUE PROGRAMS</a:t>
            </a:r>
            <a:endParaRPr lang="en-US" sz="32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6940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A9EAEE-5A6D-4F75-AB79-779CC11089F1}"/>
              </a:ext>
            </a:extLst>
          </p:cNvPr>
          <p:cNvSpPr>
            <a:spLocks noGrp="1"/>
          </p:cNvSpPr>
          <p:nvPr>
            <p:ph type="body" idx="1"/>
          </p:nvPr>
        </p:nvSpPr>
        <p:spPr>
          <a:xfrm>
            <a:off x="524924" y="1142420"/>
            <a:ext cx="11142151" cy="4573160"/>
          </a:xfrm>
        </p:spPr>
        <p:txBody>
          <a:bodyPr/>
          <a:lstStyle/>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Virtual Primary Care </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for PPO members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With</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1" u="none" strike="noStrike" kern="1200" cap="none" spc="0" normalizeH="0" baseline="0" noProof="0" dirty="0" err="1">
                <a:ln>
                  <a:noFill/>
                </a:ln>
                <a:solidFill>
                  <a:srgbClr val="0792A5"/>
                </a:solidFill>
                <a:effectLst/>
                <a:uLnTx/>
                <a:uFillTx/>
                <a:latin typeface="Calibri" panose="020F0502020204030204" pitchFamily="34" charset="0"/>
                <a:ea typeface="Calibri" panose="020F0502020204030204" pitchFamily="34" charset="0"/>
                <a:cs typeface="Calibri" panose="020F0502020204030204" pitchFamily="34" charset="0"/>
              </a:rPr>
              <a:t>Centivo</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members can connect with a primary care provider virtually who can diagnose conditions, prescribe medication, refer to in‐network specialists, and provide mental health support all at no cost.</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Maternity Support </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for PPO members</a:t>
            </a:r>
            <a:r>
              <a:rPr kumimoji="0" lang="en-US" sz="2000" b="0"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1" u="none" strike="noStrike" kern="1200" cap="none" spc="0" normalizeH="0" baseline="0" noProof="0" dirty="0">
                <a:ln>
                  <a:noFill/>
                </a:ln>
                <a:solidFill>
                  <a:srgbClr val="0792A5"/>
                </a:solidFill>
                <a:effectLst/>
                <a:uLnTx/>
                <a:uFillTx/>
                <a:latin typeface="Calibri" panose="020F0502020204030204" pitchFamily="34" charset="0"/>
                <a:ea typeface="Calibri" panose="020F0502020204030204" pitchFamily="34" charset="0"/>
                <a:cs typeface="Calibri" panose="020F0502020204030204" pitchFamily="34" charset="0"/>
              </a:rPr>
              <a:t>Maven</a:t>
            </a:r>
            <a:r>
              <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provides free 24/7 virtual access to one-on-one maternity and postpartum support. </a:t>
            </a:r>
            <a:r>
              <a:rPr lang="en-US" sz="20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Join</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20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in the first or second trimester to find out how to get a </a:t>
            </a:r>
            <a:r>
              <a:rPr lang="en-US" sz="2000" b="1" i="1" kern="1200" dirty="0">
                <a:solidFill>
                  <a:srgbClr val="33CCCC"/>
                </a:solidFill>
                <a:latin typeface="Calibri" panose="020F0502020204030204" pitchFamily="34" charset="0"/>
                <a:ea typeface="Calibri" panose="020F0502020204030204" pitchFamily="34" charset="0"/>
                <a:cs typeface="Calibri" panose="020F0502020204030204" pitchFamily="34" charset="0"/>
              </a:rPr>
              <a:t>FREE</a:t>
            </a:r>
            <a:r>
              <a:rPr lang="en-US" sz="2000" i="1" kern="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6-month diaper subscription!</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Digital Joint and Back Pain solution </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for PPO members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1" u="none" strike="noStrike" kern="1200" cap="none" spc="0" normalizeH="0" baseline="0" noProof="0" dirty="0">
                <a:ln>
                  <a:noFill/>
                </a:ln>
                <a:solidFill>
                  <a:srgbClr val="0792A5"/>
                </a:solidFill>
                <a:effectLst/>
                <a:uLnTx/>
                <a:uFillTx/>
                <a:latin typeface="Calibri" panose="020F0502020204030204" pitchFamily="34" charset="0"/>
                <a:ea typeface="Calibri" panose="020F0502020204030204" pitchFamily="34" charset="0"/>
                <a:cs typeface="Calibri" panose="020F0502020204030204" pitchFamily="34" charset="0"/>
              </a:rPr>
              <a:t>Hinge Health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provides</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free access to virtual physical therapy and digital tools to reduce back and joint pain from the comfort of their own home.</a:t>
            </a:r>
          </a:p>
          <a:p>
            <a:pPr marL="285750" marR="0" lvl="0" indent="-2857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Guided Support </a:t>
            </a:r>
            <a:r>
              <a:rPr kumimoji="0" lang="en-US" sz="2000" b="1"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for PPO members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with Cancer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1" u="none" strike="noStrike" kern="1200" cap="none" spc="0" normalizeH="0" baseline="0" noProof="0" dirty="0">
                <a:ln>
                  <a:noFill/>
                </a:ln>
                <a:solidFill>
                  <a:srgbClr val="0792A5"/>
                </a:solidFill>
                <a:effectLst/>
                <a:uLnTx/>
                <a:uFillTx/>
                <a:latin typeface="Calibri" panose="020F0502020204030204" pitchFamily="34" charset="0"/>
                <a:ea typeface="Calibri" panose="020F0502020204030204" pitchFamily="34" charset="0"/>
                <a:cs typeface="Calibri" panose="020F0502020204030204" pitchFamily="34" charset="0"/>
              </a:rPr>
              <a:t>Lantern Cancer Care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provides free access to a personal Oncology Nurse who partners with the member through every step of their cancer journey. The program also facilitates expert medical opinions and, when needed, provides expedited access to national cancer institutes.</a:t>
            </a:r>
          </a:p>
          <a:p>
            <a:endParaRPr lang="en-US" sz="1800" dirty="0"/>
          </a:p>
        </p:txBody>
      </p:sp>
      <p:sp>
        <p:nvSpPr>
          <p:cNvPr id="4" name="Slide Number Placeholder 3">
            <a:extLst>
              <a:ext uri="{FF2B5EF4-FFF2-40B4-BE49-F238E27FC236}">
                <a16:creationId xmlns:a16="http://schemas.microsoft.com/office/drawing/2014/main" id="{35AF3C5B-170D-4454-B388-D190244C974E}"/>
              </a:ext>
            </a:extLst>
          </p:cNvPr>
          <p:cNvSpPr>
            <a:spLocks noGrp="1"/>
          </p:cNvSpPr>
          <p:nvPr>
            <p:ph type="sldNum" idx="10"/>
          </p:nvPr>
        </p:nvSpPr>
        <p:spPr/>
        <p:txBody>
          <a:bodyPr/>
          <a:lstStyle/>
          <a:p>
            <a:fld id="{58BB6B16-05F7-4A2B-9182-7C1D6C5D6AA3}" type="slidenum">
              <a:rPr lang="en" smtClean="0"/>
              <a:pPr/>
              <a:t>31</a:t>
            </a:fld>
            <a:endParaRPr lang="en" dirty="0"/>
          </a:p>
        </p:txBody>
      </p:sp>
      <p:sp>
        <p:nvSpPr>
          <p:cNvPr id="5" name="Title 1">
            <a:extLst>
              <a:ext uri="{FF2B5EF4-FFF2-40B4-BE49-F238E27FC236}">
                <a16:creationId xmlns:a16="http://schemas.microsoft.com/office/drawing/2014/main" id="{7C466632-93DD-40B9-A69E-9604B7BC9A2B}"/>
              </a:ext>
            </a:extLst>
          </p:cNvPr>
          <p:cNvSpPr txBox="1">
            <a:spLocks noGrp="1"/>
          </p:cNvSpPr>
          <p:nvPr>
            <p:ph type="title"/>
          </p:nvPr>
        </p:nvSpPr>
        <p:spPr>
          <a:xfrm>
            <a:off x="266290" y="296095"/>
            <a:ext cx="11299825" cy="94456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r>
              <a:rPr lang="en-US" sz="3200" kern="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SISC ADDED VALUE PROGRAMS </a:t>
            </a:r>
            <a:endParaRPr lang="en-US" sz="3200" kern="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39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D85E50-13F7-4D4C-B2CE-3786642CC86A}"/>
              </a:ext>
            </a:extLst>
          </p:cNvPr>
          <p:cNvSpPr>
            <a:spLocks noGrp="1"/>
          </p:cNvSpPr>
          <p:nvPr>
            <p:ph type="body" idx="1"/>
          </p:nvPr>
        </p:nvSpPr>
        <p:spPr>
          <a:xfrm>
            <a:off x="490953" y="1044245"/>
            <a:ext cx="10552739" cy="476951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43700" algn="l"/>
              </a:tabLs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46556E28-12E2-43D9-ADE5-54730BA6492D}"/>
              </a:ext>
            </a:extLst>
          </p:cNvPr>
          <p:cNvSpPr txBox="1">
            <a:spLocks/>
          </p:cNvSpPr>
          <p:nvPr/>
        </p:nvSpPr>
        <p:spPr>
          <a:xfrm>
            <a:off x="947530" y="270364"/>
            <a:ext cx="11299600" cy="94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endParaRPr lang="en-US" kern="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7663D65-3CCB-4F60-8327-DA49F8B1D545}"/>
              </a:ext>
            </a:extLst>
          </p:cNvPr>
          <p:cNvSpPr>
            <a:spLocks noGrp="1"/>
          </p:cNvSpPr>
          <p:nvPr>
            <p:ph type="sldNum" idx="10"/>
          </p:nvPr>
        </p:nvSpPr>
        <p:spPr/>
        <p:txBody>
          <a:bodyPr/>
          <a:lstStyle/>
          <a:p>
            <a:fld id="{00000000-1234-1234-1234-123412341234}" type="slidenum">
              <a:rPr lang="en" smtClean="0"/>
              <a:pPr/>
              <a:t>32</a:t>
            </a:fld>
            <a:endParaRPr lang="en"/>
          </a:p>
        </p:txBody>
      </p:sp>
      <p:sp>
        <p:nvSpPr>
          <p:cNvPr id="8" name="Title 1">
            <a:extLst>
              <a:ext uri="{FF2B5EF4-FFF2-40B4-BE49-F238E27FC236}">
                <a16:creationId xmlns:a16="http://schemas.microsoft.com/office/drawing/2014/main" id="{128C5E98-63C6-4EE5-852E-6DD910439A5E}"/>
              </a:ext>
            </a:extLst>
          </p:cNvPr>
          <p:cNvSpPr>
            <a:spLocks noGrp="1"/>
          </p:cNvSpPr>
          <p:nvPr>
            <p:ph type="title"/>
          </p:nvPr>
        </p:nvSpPr>
        <p:spPr>
          <a:xfrm>
            <a:off x="829543" y="270364"/>
            <a:ext cx="11299600" cy="944400"/>
          </a:xfrm>
        </p:spPr>
        <p:txBody>
          <a:bodyPr/>
          <a:lstStyle/>
          <a:p>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eligibility</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D895816-B624-475D-9046-69CAC6C30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21" y="414878"/>
            <a:ext cx="527064" cy="602760"/>
          </a:xfrm>
          <a:prstGeom prst="rect">
            <a:avLst/>
          </a:prstGeom>
        </p:spPr>
      </p:pic>
      <p:sp>
        <p:nvSpPr>
          <p:cNvPr id="12" name="TextBox 11">
            <a:extLst>
              <a:ext uri="{FF2B5EF4-FFF2-40B4-BE49-F238E27FC236}">
                <a16:creationId xmlns:a16="http://schemas.microsoft.com/office/drawing/2014/main" id="{B8D29427-FAF6-4816-B3CF-7593D6AA46F6}"/>
              </a:ext>
            </a:extLst>
          </p:cNvPr>
          <p:cNvSpPr txBox="1"/>
          <p:nvPr/>
        </p:nvSpPr>
        <p:spPr>
          <a:xfrm>
            <a:off x="490953" y="1128180"/>
            <a:ext cx="11299601" cy="5355312"/>
          </a:xfrm>
          <a:prstGeom prst="rect">
            <a:avLst/>
          </a:prstGeom>
          <a:noFill/>
        </p:spPr>
        <p:txBody>
          <a:bodyPr wrap="square">
            <a:spAutoFit/>
          </a:bodyPr>
          <a:lstStyle/>
          <a:p>
            <a:pPr algn="l"/>
            <a:r>
              <a:rPr lang="en-US" b="1" i="0" u="none" strike="noStrike" baseline="0" dirty="0">
                <a:solidFill>
                  <a:schemeClr val="accent5">
                    <a:lumMod val="75000"/>
                  </a:schemeClr>
                </a:solidFill>
                <a:ea typeface="Calibri" panose="020F0502020204030204" pitchFamily="34" charset="0"/>
                <a:cs typeface="Calibri" panose="020F0502020204030204" pitchFamily="34" charset="0"/>
              </a:rPr>
              <a:t>Who Must Enroll in Coverage?</a:t>
            </a:r>
          </a:p>
          <a:p>
            <a:pPr marL="742950" lvl="1" indent="-285750">
              <a:buFont typeface="Arial" panose="020B0604020202020204" pitchFamily="34" charset="0"/>
              <a:buChar char="•"/>
            </a:pPr>
            <a:r>
              <a:rPr kumimoji="0" lang="en-US" kern="1200" cap="none" spc="0" normalizeH="0" noProof="0" dirty="0">
                <a:ln>
                  <a:noFill/>
                </a:ln>
                <a:effectLst/>
                <a:uLnTx/>
                <a:uFillTx/>
                <a:ea typeface="Calibri" panose="020F0502020204030204" pitchFamily="34" charset="0"/>
                <a:cs typeface="Calibri" panose="020F0502020204030204" pitchFamily="34" charset="0"/>
              </a:rPr>
              <a:t>Employees working 90%+ FTE must enroll in SISC benefits</a:t>
            </a:r>
          </a:p>
          <a:p>
            <a:pPr marL="742950" lvl="1" indent="-285750">
              <a:buFont typeface="Arial" panose="020B0604020202020204" pitchFamily="34" charset="0"/>
              <a:buChar char="•"/>
            </a:pPr>
            <a:r>
              <a:rPr lang="en-US" dirty="0">
                <a:ea typeface="Calibri" panose="020F0502020204030204" pitchFamily="34" charset="0"/>
                <a:cs typeface="Calibri" panose="020F0502020204030204" pitchFamily="34" charset="0"/>
              </a:rPr>
              <a:t>Except grandfathered waivers, all full-time employees must choose benefits or WABE (if offered by district)</a:t>
            </a:r>
          </a:p>
          <a:p>
            <a:pPr lvl="1"/>
            <a:endParaRPr kumimoji="0" lang="en-US" b="1" kern="1200" cap="none" spc="0" normalizeH="0" noProof="0" dirty="0">
              <a:ln>
                <a:noFill/>
              </a:ln>
              <a:solidFill>
                <a:srgbClr val="58595B"/>
              </a:solidFill>
              <a:effectLst/>
              <a:uLnTx/>
              <a:uFillTx/>
              <a:ea typeface="Calibri" panose="020F0502020204030204" pitchFamily="34" charset="0"/>
              <a:cs typeface="Calibri" panose="020F0502020204030204" pitchFamily="34" charset="0"/>
            </a:endParaRPr>
          </a:p>
          <a:p>
            <a:pPr algn="l"/>
            <a:r>
              <a:rPr lang="en-US" b="1" i="0" u="none" strike="noStrike" baseline="0" dirty="0">
                <a:solidFill>
                  <a:schemeClr val="accent5">
                    <a:lumMod val="75000"/>
                  </a:schemeClr>
                </a:solidFill>
                <a:ea typeface="Calibri" panose="020F0502020204030204" pitchFamily="34" charset="0"/>
                <a:cs typeface="Calibri" panose="020F0502020204030204" pitchFamily="34" charset="0"/>
              </a:rPr>
              <a:t>Who is Eligible?</a:t>
            </a:r>
            <a:endParaRPr kumimoji="0" lang="en-US" b="0" i="0" u="none" strike="noStrike" kern="1200" cap="none" spc="0" normalizeH="0" baseline="0" noProof="0" dirty="0">
              <a:ln>
                <a:noFill/>
              </a:ln>
              <a:solidFill>
                <a:schemeClr val="accent5">
                  <a:lumMod val="75000"/>
                </a:schemeClr>
              </a:solidFill>
              <a:effectLst/>
              <a:uLnTx/>
              <a:uFillTx/>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dirty="0">
                <a:solidFill>
                  <a:prstClr val="black"/>
                </a:solidFill>
                <a:ea typeface="Calibri" panose="020F0502020204030204" pitchFamily="34" charset="0"/>
                <a:cs typeface="Calibri" panose="020F0502020204030204" pitchFamily="34" charset="0"/>
              </a:rPr>
              <a:t>Employees working at least 50% FTE; adjunct faculty who work a minimum of 40% of a full-time faculty job and who receive at least 50% of the FT employee contribution</a:t>
            </a:r>
          </a:p>
          <a:p>
            <a:pPr marL="742950" lvl="1" indent="-285750">
              <a:buFont typeface="Arial" panose="020B0604020202020204" pitchFamily="34" charset="0"/>
              <a:buChar char="•"/>
            </a:pPr>
            <a:r>
              <a:rPr lang="en-US" dirty="0">
                <a:solidFill>
                  <a:prstClr val="black"/>
                </a:solidFill>
                <a:ea typeface="Calibri" panose="020F0502020204030204" pitchFamily="34" charset="0"/>
                <a:cs typeface="Calibri" panose="020F0502020204030204" pitchFamily="34" charset="0"/>
              </a:rPr>
              <a:t>Eligible dependents: spouse, registered domestic partner, children (natural, step, adopted (up to age 26), legal guardianship (up to age 18)</a:t>
            </a:r>
          </a:p>
          <a:p>
            <a:pPr marL="742950" lvl="1" indent="-285750">
              <a:buFont typeface="Arial" panose="020B0604020202020204" pitchFamily="34" charset="0"/>
              <a:buChar char="•"/>
            </a:pPr>
            <a:r>
              <a:rPr lang="en-US" dirty="0">
                <a:solidFill>
                  <a:prstClr val="black"/>
                </a:solidFill>
                <a:ea typeface="Calibri" panose="020F0502020204030204" pitchFamily="34" charset="0"/>
                <a:cs typeface="Calibri" panose="020F0502020204030204" pitchFamily="34" charset="0"/>
              </a:rPr>
              <a:t>Disabled dependents may continue past 26 if all criteria are met – </a:t>
            </a:r>
            <a:r>
              <a:rPr lang="en-US" b="1" i="1" dirty="0">
                <a:ea typeface="Calibri" panose="020F0502020204030204" pitchFamily="34" charset="0"/>
                <a:cs typeface="Calibri" panose="020F0502020204030204" pitchFamily="34" charset="0"/>
              </a:rPr>
              <a:t>MUST BE AN IRS TAX DEPENDENT</a:t>
            </a:r>
          </a:p>
          <a:p>
            <a:pPr marL="742950" lvl="1" indent="-285750">
              <a:buFont typeface="Arial" panose="020B0604020202020204" pitchFamily="34" charset="0"/>
              <a:buChar char="•"/>
            </a:pPr>
            <a:r>
              <a:rPr lang="en-US" dirty="0">
                <a:solidFill>
                  <a:prstClr val="black"/>
                </a:solidFill>
                <a:ea typeface="Calibri" panose="020F0502020204030204" pitchFamily="34" charset="0"/>
                <a:cs typeface="Calibri" panose="020F0502020204030204" pitchFamily="34" charset="0"/>
              </a:rPr>
              <a:t>SISC allows enrollment of surviving spouse of certificated employee as per Ed Code 7000; this provision may be extended to other employee classifications upon request with a copy of the district’s policy</a:t>
            </a:r>
          </a:p>
          <a:p>
            <a:pPr algn="l"/>
            <a:endParaRPr lang="en-US" dirty="0">
              <a:solidFill>
                <a:prstClr val="black"/>
              </a:solidFill>
              <a:ea typeface="Calibri" panose="020F0502020204030204" pitchFamily="34" charset="0"/>
              <a:cs typeface="Calibri" panose="020F0502020204030204" pitchFamily="34" charset="0"/>
            </a:endParaRPr>
          </a:p>
          <a:p>
            <a:r>
              <a:rPr lang="en-US" b="1" dirty="0">
                <a:solidFill>
                  <a:schemeClr val="accent5">
                    <a:lumMod val="75000"/>
                  </a:schemeClr>
                </a:solidFill>
                <a:ea typeface="Calibri" panose="020F0502020204030204" pitchFamily="34" charset="0"/>
                <a:cs typeface="Calibri" panose="020F0502020204030204" pitchFamily="34" charset="0"/>
              </a:rPr>
              <a:t>Who May Decline Coverage?</a:t>
            </a:r>
          </a:p>
          <a:p>
            <a:pPr marL="742950" lvl="1" indent="-285750">
              <a:buFont typeface="Arial" panose="020B0604020202020204" pitchFamily="34" charset="0"/>
              <a:buChar char="•"/>
            </a:pPr>
            <a:r>
              <a:rPr lang="en-US" dirty="0">
                <a:ea typeface="Calibri" panose="020F0502020204030204" pitchFamily="34" charset="0"/>
                <a:cs typeface="Calibri" panose="020F0502020204030204" pitchFamily="34" charset="0"/>
              </a:rPr>
              <a:t>Current grandfathered waivers </a:t>
            </a:r>
          </a:p>
          <a:p>
            <a:pPr marL="742950" lvl="1" indent="-285750">
              <a:buFont typeface="Arial" panose="020B0604020202020204" pitchFamily="34" charset="0"/>
              <a:buChar char="•"/>
            </a:pPr>
            <a:r>
              <a:rPr lang="en-US" dirty="0">
                <a:ea typeface="Calibri" panose="020F0502020204030204" pitchFamily="34" charset="0"/>
                <a:cs typeface="Calibri" panose="020F0502020204030204" pitchFamily="34" charset="0"/>
              </a:rPr>
              <a:t>Employees working less than 90% FTE</a:t>
            </a:r>
          </a:p>
          <a:p>
            <a:pPr marL="742950" lvl="1" indent="-285750">
              <a:buFont typeface="Arial" panose="020B0604020202020204" pitchFamily="34" charset="0"/>
              <a:buChar char="•"/>
            </a:pPr>
            <a:r>
              <a:rPr lang="en-US" dirty="0">
                <a:ea typeface="Calibri" panose="020F0502020204030204" pitchFamily="34" charset="0"/>
                <a:cs typeface="Calibri" panose="020F0502020204030204" pitchFamily="34" charset="0"/>
              </a:rPr>
              <a:t>Those with proof of enrollment in certain other governmental plans such as Medical</a:t>
            </a:r>
          </a:p>
          <a:p>
            <a:pPr marL="742950" lvl="1" indent="-285750">
              <a:buFont typeface="Arial" panose="020B0604020202020204" pitchFamily="34" charset="0"/>
              <a:buChar char="•"/>
            </a:pP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122DD5B-F8D3-49F5-B532-68C5DB87DB2C}"/>
              </a:ext>
            </a:extLst>
          </p:cNvPr>
          <p:cNvSpPr txBox="1"/>
          <p:nvPr/>
        </p:nvSpPr>
        <p:spPr>
          <a:xfrm>
            <a:off x="1803567" y="6284719"/>
            <a:ext cx="9143978" cy="338554"/>
          </a:xfrm>
          <a:prstGeom prst="rect">
            <a:avLst/>
          </a:prstGeom>
          <a:noFill/>
        </p:spPr>
        <p:txBody>
          <a:bodyPr wrap="square" rtlCol="0">
            <a:spAutoFit/>
          </a:bodyPr>
          <a:lstStyle/>
          <a:p>
            <a:r>
              <a:rPr lang="en-US" sz="1600" i="1" dirty="0"/>
              <a:t>These are SISC minimum requirements; member districts may have more stringent participation rules.</a:t>
            </a:r>
          </a:p>
        </p:txBody>
      </p:sp>
    </p:spTree>
    <p:extLst>
      <p:ext uri="{BB962C8B-B14F-4D97-AF65-F5344CB8AC3E}">
        <p14:creationId xmlns:p14="http://schemas.microsoft.com/office/powerpoint/2010/main" val="3814005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D85E50-13F7-4D4C-B2CE-3786642CC86A}"/>
              </a:ext>
            </a:extLst>
          </p:cNvPr>
          <p:cNvSpPr>
            <a:spLocks noGrp="1"/>
          </p:cNvSpPr>
          <p:nvPr>
            <p:ph type="body" idx="1"/>
          </p:nvPr>
        </p:nvSpPr>
        <p:spPr>
          <a:xfrm>
            <a:off x="490953" y="1479059"/>
            <a:ext cx="10552739" cy="476951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43700" algn="l"/>
              </a:tabLs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46556E28-12E2-43D9-ADE5-54730BA6492D}"/>
              </a:ext>
            </a:extLst>
          </p:cNvPr>
          <p:cNvSpPr txBox="1">
            <a:spLocks/>
          </p:cNvSpPr>
          <p:nvPr/>
        </p:nvSpPr>
        <p:spPr>
          <a:xfrm>
            <a:off x="947530" y="270364"/>
            <a:ext cx="11299600" cy="94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endParaRPr lang="en-US" kern="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7663D65-3CCB-4F60-8327-DA49F8B1D545}"/>
              </a:ext>
            </a:extLst>
          </p:cNvPr>
          <p:cNvSpPr>
            <a:spLocks noGrp="1"/>
          </p:cNvSpPr>
          <p:nvPr>
            <p:ph type="sldNum" idx="10"/>
          </p:nvPr>
        </p:nvSpPr>
        <p:spPr/>
        <p:txBody>
          <a:bodyPr/>
          <a:lstStyle/>
          <a:p>
            <a:fld id="{00000000-1234-1234-1234-123412341234}" type="slidenum">
              <a:rPr lang="en" smtClean="0"/>
              <a:pPr/>
              <a:t>33</a:t>
            </a:fld>
            <a:endParaRPr lang="en"/>
          </a:p>
        </p:txBody>
      </p:sp>
      <p:sp>
        <p:nvSpPr>
          <p:cNvPr id="8" name="Title 1">
            <a:extLst>
              <a:ext uri="{FF2B5EF4-FFF2-40B4-BE49-F238E27FC236}">
                <a16:creationId xmlns:a16="http://schemas.microsoft.com/office/drawing/2014/main" id="{128C5E98-63C6-4EE5-852E-6DD910439A5E}"/>
              </a:ext>
            </a:extLst>
          </p:cNvPr>
          <p:cNvSpPr>
            <a:spLocks noGrp="1"/>
          </p:cNvSpPr>
          <p:nvPr>
            <p:ph type="title"/>
          </p:nvPr>
        </p:nvSpPr>
        <p:spPr>
          <a:xfrm>
            <a:off x="829543" y="183236"/>
            <a:ext cx="11299600" cy="944400"/>
          </a:xfrm>
        </p:spPr>
        <p:txBody>
          <a:bodyPr/>
          <a:lstStyle/>
          <a:p>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dependent Verification</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D895816-B624-475D-9046-69CAC6C30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21" y="414878"/>
            <a:ext cx="527064" cy="602760"/>
          </a:xfrm>
          <a:prstGeom prst="rect">
            <a:avLst/>
          </a:prstGeom>
        </p:spPr>
      </p:pic>
      <p:sp>
        <p:nvSpPr>
          <p:cNvPr id="12" name="TextBox 11">
            <a:extLst>
              <a:ext uri="{FF2B5EF4-FFF2-40B4-BE49-F238E27FC236}">
                <a16:creationId xmlns:a16="http://schemas.microsoft.com/office/drawing/2014/main" id="{B8D29427-FAF6-4816-B3CF-7593D6AA46F6}"/>
              </a:ext>
            </a:extLst>
          </p:cNvPr>
          <p:cNvSpPr txBox="1"/>
          <p:nvPr/>
        </p:nvSpPr>
        <p:spPr>
          <a:xfrm>
            <a:off x="490953" y="1170256"/>
            <a:ext cx="1146998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SISC requires </a:t>
            </a:r>
            <a:r>
              <a:rPr kumimoji="0" lang="en-US" sz="18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copies</a:t>
            </a:r>
            <a:r>
              <a:rPr kumimoji="0" lang="en-US"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of dependent verification documents. </a:t>
            </a:r>
            <a:endParaRPr lang="en-US" dirty="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9781F45-B119-4C13-B02D-5CD4FA839AA1}"/>
              </a:ext>
            </a:extLst>
          </p:cNvPr>
          <p:cNvPicPr>
            <a:picLocks noChangeAspect="1"/>
          </p:cNvPicPr>
          <p:nvPr/>
        </p:nvPicPr>
        <p:blipFill>
          <a:blip r:embed="rId3"/>
          <a:stretch>
            <a:fillRect/>
          </a:stretch>
        </p:blipFill>
        <p:spPr>
          <a:xfrm>
            <a:off x="829543" y="1660084"/>
            <a:ext cx="10076007" cy="4467989"/>
          </a:xfrm>
          <a:prstGeom prst="rect">
            <a:avLst/>
          </a:prstGeom>
        </p:spPr>
      </p:pic>
    </p:spTree>
    <p:extLst>
      <p:ext uri="{BB962C8B-B14F-4D97-AF65-F5344CB8AC3E}">
        <p14:creationId xmlns:p14="http://schemas.microsoft.com/office/powerpoint/2010/main" val="8105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D85E50-13F7-4D4C-B2CE-3786642CC86A}"/>
              </a:ext>
            </a:extLst>
          </p:cNvPr>
          <p:cNvSpPr>
            <a:spLocks noGrp="1"/>
          </p:cNvSpPr>
          <p:nvPr>
            <p:ph type="body" idx="1"/>
          </p:nvPr>
        </p:nvSpPr>
        <p:spPr>
          <a:xfrm>
            <a:off x="886969" y="1620981"/>
            <a:ext cx="10156723" cy="4627587"/>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743700" algn="l"/>
              </a:tabLs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46556E28-12E2-43D9-ADE5-54730BA6492D}"/>
              </a:ext>
            </a:extLst>
          </p:cNvPr>
          <p:cNvSpPr txBox="1">
            <a:spLocks/>
          </p:cNvSpPr>
          <p:nvPr/>
        </p:nvSpPr>
        <p:spPr>
          <a:xfrm>
            <a:off x="947530" y="270364"/>
            <a:ext cx="11299600" cy="94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endParaRPr lang="en-US" kern="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7663D65-3CCB-4F60-8327-DA49F8B1D545}"/>
              </a:ext>
            </a:extLst>
          </p:cNvPr>
          <p:cNvSpPr>
            <a:spLocks noGrp="1"/>
          </p:cNvSpPr>
          <p:nvPr>
            <p:ph type="sldNum" idx="10"/>
          </p:nvPr>
        </p:nvSpPr>
        <p:spPr/>
        <p:txBody>
          <a:bodyPr/>
          <a:lstStyle/>
          <a:p>
            <a:fld id="{00000000-1234-1234-1234-123412341234}" type="slidenum">
              <a:rPr lang="en" smtClean="0"/>
              <a:pPr/>
              <a:t>34</a:t>
            </a:fld>
            <a:endParaRPr lang="en"/>
          </a:p>
        </p:txBody>
      </p:sp>
      <p:sp>
        <p:nvSpPr>
          <p:cNvPr id="8" name="Title 1">
            <a:extLst>
              <a:ext uri="{FF2B5EF4-FFF2-40B4-BE49-F238E27FC236}">
                <a16:creationId xmlns:a16="http://schemas.microsoft.com/office/drawing/2014/main" id="{128C5E98-63C6-4EE5-852E-6DD910439A5E}"/>
              </a:ext>
            </a:extLst>
          </p:cNvPr>
          <p:cNvSpPr>
            <a:spLocks noGrp="1"/>
          </p:cNvSpPr>
          <p:nvPr>
            <p:ph type="title"/>
          </p:nvPr>
        </p:nvSpPr>
        <p:spPr>
          <a:xfrm>
            <a:off x="711556" y="230859"/>
            <a:ext cx="11299600" cy="944400"/>
          </a:xfrm>
        </p:spPr>
        <p:txBody>
          <a:bodyPr/>
          <a:lstStyle/>
          <a:p>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dependent Verification</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D895816-B624-475D-9046-69CAC6C30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92" y="441184"/>
            <a:ext cx="527064" cy="602760"/>
          </a:xfrm>
          <a:prstGeom prst="rect">
            <a:avLst/>
          </a:prstGeom>
        </p:spPr>
      </p:pic>
      <p:sp>
        <p:nvSpPr>
          <p:cNvPr id="12" name="TextBox 11">
            <a:extLst>
              <a:ext uri="{FF2B5EF4-FFF2-40B4-BE49-F238E27FC236}">
                <a16:creationId xmlns:a16="http://schemas.microsoft.com/office/drawing/2014/main" id="{B8D29427-FAF6-4816-B3CF-7593D6AA46F6}"/>
              </a:ext>
            </a:extLst>
          </p:cNvPr>
          <p:cNvSpPr txBox="1"/>
          <p:nvPr/>
        </p:nvSpPr>
        <p:spPr>
          <a:xfrm>
            <a:off x="829543" y="1136799"/>
            <a:ext cx="11469989" cy="923330"/>
          </a:xfrm>
          <a:prstGeom prst="rect">
            <a:avLst/>
          </a:prstGeom>
          <a:noFill/>
        </p:spPr>
        <p:txBody>
          <a:bodyPr wrap="square">
            <a:spAutoFit/>
          </a:bodyPr>
          <a:lstStyle/>
          <a:p>
            <a:r>
              <a:rPr lang="en-US" dirty="0">
                <a:solidFill>
                  <a:srgbClr val="B52A2B"/>
                </a:solidFill>
                <a:ea typeface="Calibri" panose="020F0502020204030204" pitchFamily="34" charset="0"/>
                <a:cs typeface="Times New Roman" panose="02020603050405020304" pitchFamily="18" charset="0"/>
              </a:rPr>
              <a:t>Disabled Dependents over age 26 must be handled timely and carefully in order to continue coverage!</a:t>
            </a:r>
          </a:p>
          <a:p>
            <a:r>
              <a:rPr lang="en-US" sz="1800" b="1" dirty="0">
                <a:solidFill>
                  <a:srgbClr val="0792A5"/>
                </a:solidFill>
                <a:ea typeface="Calibri"/>
                <a:cs typeface="Times New Roman"/>
              </a:rPr>
              <a:t>All items listed below are required</a:t>
            </a:r>
          </a:p>
          <a:p>
            <a:r>
              <a:rPr lang="en-US" dirty="0">
                <a:solidFill>
                  <a:srgbClr val="B52A2B"/>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13" name="Picture 12">
            <a:extLst>
              <a:ext uri="{FF2B5EF4-FFF2-40B4-BE49-F238E27FC236}">
                <a16:creationId xmlns:a16="http://schemas.microsoft.com/office/drawing/2014/main" id="{EE94B2CB-E9EB-4FEA-A5FB-740F45889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69" y="2570980"/>
            <a:ext cx="3023748" cy="1283391"/>
          </a:xfrm>
          <a:prstGeom prst="rect">
            <a:avLst/>
          </a:prstGeom>
        </p:spPr>
      </p:pic>
      <p:pic>
        <p:nvPicPr>
          <p:cNvPr id="15" name="Picture 14">
            <a:extLst>
              <a:ext uri="{FF2B5EF4-FFF2-40B4-BE49-F238E27FC236}">
                <a16:creationId xmlns:a16="http://schemas.microsoft.com/office/drawing/2014/main" id="{64377E2C-FC00-4343-B953-3332B0992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969" y="1988765"/>
            <a:ext cx="9997341" cy="457916"/>
          </a:xfrm>
          <a:prstGeom prst="rect">
            <a:avLst/>
          </a:prstGeom>
        </p:spPr>
      </p:pic>
      <p:sp>
        <p:nvSpPr>
          <p:cNvPr id="19" name="TextBox 18">
            <a:extLst>
              <a:ext uri="{FF2B5EF4-FFF2-40B4-BE49-F238E27FC236}">
                <a16:creationId xmlns:a16="http://schemas.microsoft.com/office/drawing/2014/main" id="{F30BBE6B-EB11-4468-B494-F1799ABF6C75}"/>
              </a:ext>
            </a:extLst>
          </p:cNvPr>
          <p:cNvSpPr txBox="1"/>
          <p:nvPr/>
        </p:nvSpPr>
        <p:spPr>
          <a:xfrm>
            <a:off x="829543" y="4851572"/>
            <a:ext cx="4789592" cy="923330"/>
          </a:xfrm>
          <a:prstGeom prst="rect">
            <a:avLst/>
          </a:prstGeom>
          <a:noFill/>
        </p:spPr>
        <p:txBody>
          <a:bodyPr wrap="square">
            <a:spAutoFit/>
          </a:bodyPr>
          <a:lstStyle/>
          <a:p>
            <a:pPr marL="285750" indent="-285750" algn="l">
              <a:buFont typeface="Wingdings" panose="05000000000000000000" pitchFamily="2" charset="2"/>
              <a:buChar char="ü"/>
            </a:pPr>
            <a:r>
              <a:rPr lang="en-US"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There can be no break in coverage.</a:t>
            </a:r>
          </a:p>
          <a:p>
            <a:pPr marL="285750" indent="-285750" algn="l">
              <a:buFont typeface="Wingdings" panose="05000000000000000000" pitchFamily="2" charset="2"/>
              <a:buChar char="ü"/>
            </a:pPr>
            <a:r>
              <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Plus</a:t>
            </a:r>
            <a:r>
              <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Dependent Certification Form for applicable carrier: </a:t>
            </a:r>
            <a:r>
              <a:rPr lang="en-US"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Blue Shield, Anthem, etc.</a:t>
            </a:r>
          </a:p>
        </p:txBody>
      </p:sp>
      <p:pic>
        <p:nvPicPr>
          <p:cNvPr id="10" name="Picture 9">
            <a:extLst>
              <a:ext uri="{FF2B5EF4-FFF2-40B4-BE49-F238E27FC236}">
                <a16:creationId xmlns:a16="http://schemas.microsoft.com/office/drawing/2014/main" id="{E149A68E-06EA-45A7-956C-5F6AFE9E6C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133" y="2564576"/>
            <a:ext cx="6677966" cy="1606997"/>
          </a:xfrm>
          <a:prstGeom prst="rect">
            <a:avLst/>
          </a:prstGeom>
        </p:spPr>
      </p:pic>
    </p:spTree>
    <p:extLst>
      <p:ext uri="{BB962C8B-B14F-4D97-AF65-F5344CB8AC3E}">
        <p14:creationId xmlns:p14="http://schemas.microsoft.com/office/powerpoint/2010/main" val="100752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CD72C-9AC4-46B0-A97E-1EBE5D386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92" y="515567"/>
            <a:ext cx="520321" cy="524386"/>
          </a:xfrm>
          <a:prstGeom prst="rect">
            <a:avLst/>
          </a:prstGeom>
        </p:spPr>
      </p:pic>
      <p:sp>
        <p:nvSpPr>
          <p:cNvPr id="5" name="Title 1">
            <a:extLst>
              <a:ext uri="{FF2B5EF4-FFF2-40B4-BE49-F238E27FC236}">
                <a16:creationId xmlns:a16="http://schemas.microsoft.com/office/drawing/2014/main" id="{58CFC8C1-A7A6-4E1E-B467-03112493DE8C}"/>
              </a:ext>
            </a:extLst>
          </p:cNvPr>
          <p:cNvSpPr>
            <a:spLocks noGrp="1"/>
          </p:cNvSpPr>
          <p:nvPr>
            <p:ph type="title"/>
          </p:nvPr>
        </p:nvSpPr>
        <p:spPr>
          <a:xfrm>
            <a:off x="817586" y="308769"/>
            <a:ext cx="11299600" cy="944400"/>
          </a:xfrm>
        </p:spPr>
        <p:txBody>
          <a:bodyPr/>
          <a:lstStyle/>
          <a:p>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SISC Timeline</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587D765-269D-4F22-90A3-D0AF27423D25}"/>
              </a:ext>
            </a:extLst>
          </p:cNvPr>
          <p:cNvSpPr txBox="1"/>
          <p:nvPr/>
        </p:nvSpPr>
        <p:spPr>
          <a:xfrm>
            <a:off x="657185" y="1293276"/>
            <a:ext cx="10988226" cy="4985980"/>
          </a:xfrm>
          <a:prstGeom prst="rect">
            <a:avLst/>
          </a:prstGeom>
          <a:noFill/>
        </p:spPr>
        <p:txBody>
          <a:bodyPr wrap="square">
            <a:spAutoFit/>
          </a:bodyPr>
          <a:lstStyle/>
          <a:p>
            <a:pPr marL="285750" indent="-285750" algn="l">
              <a:buFont typeface="Arial" panose="020B0604020202020204" pitchFamily="34" charset="0"/>
              <a:buChar char="•"/>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Kaiser Permanente Break in rule apply</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KP quote will follow release of ASCIP renewal</a:t>
            </a:r>
          </a:p>
          <a:p>
            <a:pPr marL="742950" lvl="1"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KP rates are revenue neutral, net of benefit adjustments </a:t>
            </a:r>
          </a:p>
          <a:p>
            <a:pPr lvl="1"/>
            <a:endParaRPr lang="en-US" sz="200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Initial rates effective Januar</a:t>
            </a:r>
            <a:r>
              <a:rPr lang="en-US" sz="2000" dirty="0">
                <a:latin typeface="Calibri" panose="020F0502020204030204" pitchFamily="34" charset="0"/>
                <a:ea typeface="Calibri" panose="020F0502020204030204" pitchFamily="34" charset="0"/>
                <a:cs typeface="Calibri" panose="020F0502020204030204" pitchFamily="34" charset="0"/>
              </a:rPr>
              <a:t>y 1, 2027</a:t>
            </a:r>
          </a:p>
          <a:p>
            <a:pPr algn="l"/>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SISC </a:t>
            </a:r>
            <a:r>
              <a:rPr lang="en-US" sz="2000" dirty="0">
                <a:latin typeface="Calibri" panose="020F0502020204030204" pitchFamily="34" charset="0"/>
                <a:ea typeface="Calibri" panose="020F0502020204030204" pitchFamily="34" charset="0"/>
                <a:cs typeface="Calibri" panose="020F0502020204030204" pitchFamily="34" charset="0"/>
              </a:rPr>
              <a:t>plans renew each October 1</a:t>
            </a:r>
            <a:r>
              <a:rPr lang="en-US" sz="2000" baseline="30000" dirty="0">
                <a:latin typeface="Calibri" panose="020F0502020204030204" pitchFamily="34" charset="0"/>
                <a:ea typeface="Calibri" panose="020F0502020204030204" pitchFamily="34" charset="0"/>
                <a:cs typeface="Calibri" panose="020F0502020204030204" pitchFamily="34" charset="0"/>
              </a:rPr>
              <a:t>st</a:t>
            </a:r>
          </a:p>
          <a:p>
            <a:pPr algn="l"/>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First renewal: October 1, 2027 – September 30, 2028</a:t>
            </a:r>
          </a:p>
          <a:p>
            <a:pPr marL="800100" lvl="1" indent="-3429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 Orange County renewal range will apply</a:t>
            </a:r>
          </a:p>
          <a:p>
            <a:pPr lvl="1"/>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SISC </a:t>
            </a:r>
            <a:r>
              <a:rPr lang="en-US" sz="2000" dirty="0">
                <a:latin typeface="Calibri" panose="020F0502020204030204" pitchFamily="34" charset="0"/>
                <a:ea typeface="Calibri" panose="020F0502020204030204" pitchFamily="34" charset="0"/>
                <a:cs typeface="Calibri" panose="020F0502020204030204" pitchFamily="34" charset="0"/>
              </a:rPr>
              <a:t>plan accumulations</a:t>
            </a: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 run on a calendar year</a:t>
            </a:r>
          </a:p>
          <a:p>
            <a:pPr marL="285750" indent="-285750" algn="l">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Joining documents due at SISC by September 1, 2026</a:t>
            </a:r>
          </a:p>
          <a:p>
            <a:pPr marL="742950" lvl="1" indent="-285750">
              <a:buFont typeface="Arial" panose="020B0604020202020204" pitchFamily="34" charset="0"/>
              <a:buChar char="•"/>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JPA agreement, Board Resolution, Plan Se</a:t>
            </a:r>
            <a:r>
              <a:rPr lang="en-US" sz="2000" dirty="0">
                <a:latin typeface="Calibri" panose="020F0502020204030204" pitchFamily="34" charset="0"/>
                <a:ea typeface="Calibri" panose="020F0502020204030204" pitchFamily="34" charset="0"/>
                <a:cs typeface="Calibri" panose="020F0502020204030204" pitchFamily="34" charset="0"/>
              </a:rPr>
              <a:t>lection Letter, SISCconnect Registration Form</a:t>
            </a:r>
            <a:endParaRPr lang="en-US" sz="18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356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C1079-BA06-4946-8AFA-D7430CF73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92" y="515567"/>
            <a:ext cx="520321" cy="524386"/>
          </a:xfrm>
          <a:prstGeom prst="rect">
            <a:avLst/>
          </a:prstGeom>
        </p:spPr>
      </p:pic>
      <p:sp>
        <p:nvSpPr>
          <p:cNvPr id="5" name="Title 1">
            <a:extLst>
              <a:ext uri="{FF2B5EF4-FFF2-40B4-BE49-F238E27FC236}">
                <a16:creationId xmlns:a16="http://schemas.microsoft.com/office/drawing/2014/main" id="{3156A925-3754-4521-AB01-BC12850A6CF8}"/>
              </a:ext>
            </a:extLst>
          </p:cNvPr>
          <p:cNvSpPr>
            <a:spLocks noGrp="1"/>
          </p:cNvSpPr>
          <p:nvPr>
            <p:ph type="title"/>
          </p:nvPr>
        </p:nvSpPr>
        <p:spPr>
          <a:xfrm>
            <a:off x="812917" y="311360"/>
            <a:ext cx="11299600" cy="944400"/>
          </a:xfrm>
        </p:spPr>
        <p:txBody>
          <a:bodyPr/>
          <a:lstStyle/>
          <a:p>
            <a:r>
              <a:rPr lang="en-US" sz="36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SISC Timeline</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1D363B1-D70D-41DA-89F4-2A25B6872510}"/>
              </a:ext>
            </a:extLst>
          </p:cNvPr>
          <p:cNvSpPr txBox="1"/>
          <p:nvPr/>
        </p:nvSpPr>
        <p:spPr>
          <a:xfrm>
            <a:off x="187263" y="1591437"/>
            <a:ext cx="11093107" cy="4647426"/>
          </a:xfrm>
          <a:prstGeom prst="rect">
            <a:avLst/>
          </a:prstGeom>
          <a:noFill/>
        </p:spPr>
        <p:txBody>
          <a:bodyPr wrap="square">
            <a:spAutoFit/>
          </a:bodyPr>
          <a:lstStyle/>
          <a:p>
            <a:pPr marL="742950" lvl="1" indent="-285750">
              <a:buFont typeface="Arial" panose="020B0604020202020204" pitchFamily="34" charset="0"/>
              <a:buChar char="•"/>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Enrollment options: </a:t>
            </a:r>
          </a:p>
          <a:p>
            <a:pPr marL="1257300" lvl="2" indent="-342900">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Upload to SISCconnect portal of completed, signed enrollment forms with dependent verification copies</a:t>
            </a:r>
          </a:p>
          <a:p>
            <a:pPr marL="1257300" lvl="2" indent="-342900">
              <a:buFont typeface="Courier New" panose="02070309020205020404" pitchFamily="49" charset="0"/>
              <a:buChar char="o"/>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EDI </a:t>
            </a:r>
            <a:r>
              <a:rPr lang="en-US" sz="2000" dirty="0">
                <a:latin typeface="Calibri" panose="020F0502020204030204" pitchFamily="34" charset="0"/>
                <a:ea typeface="Calibri" panose="020F0502020204030204" pitchFamily="34" charset="0"/>
                <a:cs typeface="Calibri" panose="020F0502020204030204" pitchFamily="34" charset="0"/>
              </a:rPr>
              <a:t>file </a:t>
            </a:r>
            <a:r>
              <a:rPr lang="en-US" sz="2000" i="1" dirty="0">
                <a:latin typeface="Calibri" panose="020F0502020204030204" pitchFamily="34" charset="0"/>
                <a:ea typeface="Calibri" panose="020F0502020204030204" pitchFamily="34" charset="0"/>
                <a:cs typeface="Calibri" panose="020F0502020204030204" pitchFamily="34" charset="0"/>
              </a:rPr>
              <a:t>if approved by SISC</a:t>
            </a:r>
            <a:r>
              <a:rPr lang="en-US" sz="2000" dirty="0">
                <a:latin typeface="Calibri" panose="020F0502020204030204" pitchFamily="34" charset="0"/>
                <a:ea typeface="Calibri" panose="020F0502020204030204" pitchFamily="34" charset="0"/>
                <a:cs typeface="Calibri" panose="020F0502020204030204" pitchFamily="34" charset="0"/>
              </a:rPr>
              <a:t>; dependent verification copies will be upload to SISCconnect portal (Current approved vendors: American Fidelity, Apprize, Benefits Bridge, Plan Source, Selerix, Synergy, Ward)</a:t>
            </a:r>
          </a:p>
          <a:p>
            <a:pPr marL="1714500" lvl="3" indent="-342900">
              <a:buFont typeface="Courier New" panose="02070309020205020404" pitchFamily="49" charset="0"/>
              <a:buChar char="o"/>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Courier New" panose="02070309020205020404" pitchFamily="49" charset="0"/>
              <a:buChar char="o"/>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Estimated </a:t>
            </a:r>
            <a:r>
              <a:rPr lang="en-US" sz="2000" dirty="0">
                <a:latin typeface="Calibri" panose="020F0502020204030204" pitchFamily="34" charset="0"/>
                <a:ea typeface="Calibri" panose="020F0502020204030204" pitchFamily="34" charset="0"/>
                <a:cs typeface="Calibri" panose="020F0502020204030204" pitchFamily="34" charset="0"/>
              </a:rPr>
              <a:t>enrollment due dates:  </a:t>
            </a:r>
          </a:p>
          <a:p>
            <a:pPr marL="1714500" lvl="3" indent="-342900">
              <a:buFont typeface="Wingdings" panose="05000000000000000000" pitchFamily="2" charset="2"/>
              <a:buChar char="§"/>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October 19</a:t>
            </a:r>
            <a:r>
              <a:rPr lang="en-US" sz="2000" i="0" u="none" strike="noStrike" baseline="30000" dirty="0">
                <a:latin typeface="Calibri" panose="020F0502020204030204" pitchFamily="34" charset="0"/>
                <a:ea typeface="Calibri" panose="020F0502020204030204" pitchFamily="34" charset="0"/>
                <a:cs typeface="Calibri" panose="020F0502020204030204" pitchFamily="34" charset="0"/>
              </a:rPr>
              <a:t>th</a:t>
            </a: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n-US" sz="2000" i="0" u="none" strike="noStrike" baseline="0">
                <a:latin typeface="Calibri" panose="020F0502020204030204" pitchFamily="34" charset="0"/>
                <a:ea typeface="Calibri" panose="020F0502020204030204" pitchFamily="34" charset="0"/>
                <a:cs typeface="Calibri" panose="020F0502020204030204" pitchFamily="34" charset="0"/>
              </a:rPr>
              <a:t>Medicare Retirees</a:t>
            </a:r>
            <a:endParaRPr lang="en-US" sz="200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1714500" lvl="3" indent="-342900">
              <a:buFont typeface="Wingdings" panose="05000000000000000000" pitchFamily="2" charset="2"/>
              <a:buChar char="§"/>
            </a:pP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November 16</a:t>
            </a:r>
            <a:r>
              <a:rPr lang="en-US" sz="2000" i="0" u="none" strike="noStrike" baseline="30000" dirty="0">
                <a:latin typeface="Calibri" panose="020F0502020204030204" pitchFamily="34" charset="0"/>
                <a:ea typeface="Calibri" panose="020F0502020204030204" pitchFamily="34" charset="0"/>
                <a:cs typeface="Calibri" panose="020F0502020204030204" pitchFamily="34" charset="0"/>
              </a:rPr>
              <a:t>th</a:t>
            </a:r>
            <a:r>
              <a:rPr lang="en-US" sz="2000" i="0" u="none" strike="noStrike" baseline="0" dirty="0">
                <a:latin typeface="Calibri" panose="020F0502020204030204" pitchFamily="34" charset="0"/>
                <a:ea typeface="Calibri" panose="020F0502020204030204" pitchFamily="34" charset="0"/>
                <a:cs typeface="Calibri" panose="020F0502020204030204" pitchFamily="34" charset="0"/>
              </a:rPr>
              <a:t> Active, Early Retirees (EDI File due date TBD by scheduling discussion)</a:t>
            </a:r>
            <a:endParaRPr lang="en-US" sz="2000" dirty="0">
              <a:latin typeface="Calibri" panose="020F0502020204030204" pitchFamily="34" charset="0"/>
              <a:ea typeface="Calibri" panose="020F0502020204030204" pitchFamily="34" charset="0"/>
              <a:cs typeface="Calibri" panose="020F0502020204030204" pitchFamily="34" charset="0"/>
            </a:endParaRPr>
          </a:p>
          <a:p>
            <a:pPr lvl="3"/>
            <a:endParaRPr lang="en-US" sz="200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algn="l"/>
            <a:endParaRPr lang="en-US" sz="2000" i="0" u="none" strike="noStrike" baseline="0" dirty="0">
              <a:latin typeface="Calibri" panose="020F0502020204030204" pitchFamily="34" charset="0"/>
              <a:ea typeface="Calibri" panose="020F0502020204030204" pitchFamily="34" charset="0"/>
              <a:cs typeface="Calibri" panose="020F0502020204030204" pitchFamily="34" charset="0"/>
            </a:endParaRPr>
          </a:p>
          <a:p>
            <a:pPr algn="l"/>
            <a:endParaRPr lang="en-US" sz="18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5791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556E28-12E2-43D9-ADE5-54730BA6492D}"/>
              </a:ext>
            </a:extLst>
          </p:cNvPr>
          <p:cNvSpPr txBox="1">
            <a:spLocks/>
          </p:cNvSpPr>
          <p:nvPr/>
        </p:nvSpPr>
        <p:spPr>
          <a:xfrm>
            <a:off x="947530" y="270364"/>
            <a:ext cx="11299600" cy="944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000"/>
              <a:buFont typeface="DM Sans"/>
              <a:buNone/>
              <a:defRPr sz="3000" b="1" i="0" u="none" strike="noStrike" cap="none">
                <a:solidFill>
                  <a:srgbClr val="818286"/>
                </a:solidFill>
                <a:latin typeface="DM Sans"/>
                <a:ea typeface="DM Sans"/>
                <a:cs typeface="DM Sans"/>
                <a:sym typeface="DM Sans"/>
              </a:defRPr>
            </a:lvl1pPr>
            <a:lvl2pPr marR="0" lvl="1"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2pPr>
            <a:lvl3pPr marR="0" lvl="2"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3pPr>
            <a:lvl4pPr marR="0" lvl="3"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4pPr>
            <a:lvl5pPr marR="0" lvl="4"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5pPr>
            <a:lvl6pPr marR="0" lvl="5"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6pPr>
            <a:lvl7pPr marR="0" lvl="6"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7pPr>
            <a:lvl8pPr marR="0" lvl="7"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8pPr>
            <a:lvl9pPr marR="0" lvl="8" algn="l" rtl="0" eaLnBrk="1" hangingPunct="1">
              <a:lnSpc>
                <a:spcPct val="90000"/>
              </a:lnSpc>
              <a:spcBef>
                <a:spcPts val="0"/>
              </a:spcBef>
              <a:spcAft>
                <a:spcPts val="0"/>
              </a:spcAft>
              <a:buClr>
                <a:schemeClr val="accent1"/>
              </a:buClr>
              <a:buSzPts val="3000"/>
              <a:buFont typeface="DM Sans"/>
              <a:buNone/>
              <a:defRPr sz="3000" b="1" i="0" u="none" strike="noStrike" cap="none">
                <a:solidFill>
                  <a:schemeClr val="accent1"/>
                </a:solidFill>
                <a:latin typeface="DM Sans"/>
                <a:ea typeface="DM Sans"/>
                <a:cs typeface="DM Sans"/>
                <a:sym typeface="DM Sans"/>
              </a:defRPr>
            </a:lvl9pPr>
          </a:lstStyle>
          <a:p>
            <a:endParaRPr lang="en-US" kern="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7663D65-3CCB-4F60-8327-DA49F8B1D545}"/>
              </a:ext>
            </a:extLst>
          </p:cNvPr>
          <p:cNvSpPr>
            <a:spLocks noGrp="1"/>
          </p:cNvSpPr>
          <p:nvPr>
            <p:ph type="sldNum" idx="10"/>
          </p:nvPr>
        </p:nvSpPr>
        <p:spPr/>
        <p:txBody>
          <a:bodyPr/>
          <a:lstStyle/>
          <a:p>
            <a:fld id="{00000000-1234-1234-1234-123412341234}" type="slidenum">
              <a:rPr lang="en" smtClean="0"/>
              <a:pPr/>
              <a:t>37</a:t>
            </a:fld>
            <a:endParaRPr lang="en"/>
          </a:p>
        </p:txBody>
      </p:sp>
      <p:sp>
        <p:nvSpPr>
          <p:cNvPr id="8" name="Title 1">
            <a:extLst>
              <a:ext uri="{FF2B5EF4-FFF2-40B4-BE49-F238E27FC236}">
                <a16:creationId xmlns:a16="http://schemas.microsoft.com/office/drawing/2014/main" id="{128C5E98-63C6-4EE5-852E-6DD910439A5E}"/>
              </a:ext>
            </a:extLst>
          </p:cNvPr>
          <p:cNvSpPr>
            <a:spLocks noGrp="1"/>
          </p:cNvSpPr>
          <p:nvPr>
            <p:ph type="title"/>
          </p:nvPr>
        </p:nvSpPr>
        <p:spPr>
          <a:xfrm>
            <a:off x="2083886" y="2340481"/>
            <a:ext cx="11299600" cy="944400"/>
          </a:xfrm>
        </p:spPr>
        <p:txBody>
          <a:bodyPr/>
          <a:lstStyle/>
          <a:p>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questions?</a:t>
            </a: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t>Thank you for the opportunity!</a:t>
            </a: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br>
              <a:rPr lang="en-US" sz="3200" cap="all" spc="400" dirty="0">
                <a:solidFill>
                  <a:schemeClr val="tx1"/>
                </a:solidFill>
                <a:latin typeface="Calibri" panose="020F0502020204030204" pitchFamily="34" charset="0"/>
                <a:ea typeface="Calibri Light" panose="020F0302020204030204" pitchFamily="34" charset="0"/>
                <a:cs typeface="Times New Roman" panose="02020603050405020304" pitchFamily="18"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2479565-BE6A-4ABA-9E2D-1F8AA3FB8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765" y="1211377"/>
            <a:ext cx="2162477" cy="1743318"/>
          </a:xfrm>
          <a:prstGeom prst="rect">
            <a:avLst/>
          </a:prstGeom>
        </p:spPr>
      </p:pic>
    </p:spTree>
    <p:extLst>
      <p:ext uri="{BB962C8B-B14F-4D97-AF65-F5344CB8AC3E}">
        <p14:creationId xmlns:p14="http://schemas.microsoft.com/office/powerpoint/2010/main" val="372036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E5AC-9A07-4C1D-A103-EF19AC5E2436}"/>
              </a:ext>
            </a:extLst>
          </p:cNvPr>
          <p:cNvSpPr>
            <a:spLocks noGrp="1"/>
          </p:cNvSpPr>
          <p:nvPr>
            <p:ph type="title"/>
          </p:nvPr>
        </p:nvSpPr>
        <p:spPr>
          <a:xfrm>
            <a:off x="3394955" y="0"/>
            <a:ext cx="5923200" cy="944400"/>
          </a:xfrm>
        </p:spPr>
        <p:txBody>
          <a:bodyPr/>
          <a:lstStyle/>
          <a:p>
            <a:r>
              <a:rPr lang="en-US" sz="3200" cap="all" spc="400" dirty="0">
                <a:solidFill>
                  <a:schemeClr val="tx1"/>
                </a:solidFill>
                <a:latin typeface="Calibri" panose="020F0502020204030204" pitchFamily="34" charset="0"/>
                <a:cs typeface="Times New Roman" panose="02020603050405020304" pitchFamily="18" charset="0"/>
              </a:rPr>
              <a:t>About the region</a:t>
            </a:r>
            <a:endParaRPr lang="en-US" dirty="0"/>
          </a:p>
        </p:txBody>
      </p:sp>
      <p:sp>
        <p:nvSpPr>
          <p:cNvPr id="4" name="Rectangle 3">
            <a:extLst>
              <a:ext uri="{FF2B5EF4-FFF2-40B4-BE49-F238E27FC236}">
                <a16:creationId xmlns:a16="http://schemas.microsoft.com/office/drawing/2014/main" id="{2218AD2B-57C6-4FC9-96C7-FDE84168B4A3}"/>
              </a:ext>
            </a:extLst>
          </p:cNvPr>
          <p:cNvSpPr/>
          <p:nvPr/>
        </p:nvSpPr>
        <p:spPr>
          <a:xfrm>
            <a:off x="639097" y="1082423"/>
            <a:ext cx="11434916" cy="5062924"/>
          </a:xfrm>
          <a:prstGeom prst="rect">
            <a:avLst/>
          </a:prstGeom>
        </p:spPr>
        <p:txBody>
          <a:bodyPr wrap="square">
            <a:spAutoFit/>
          </a:bodyPr>
          <a:lstStyle/>
          <a:p>
            <a:pPr lvl="0"/>
            <a:r>
              <a:rPr lang="en-US" sz="1700" b="1" u="sng" dirty="0">
                <a:solidFill>
                  <a:prstClr val="black"/>
                </a:solidFill>
                <a:ea typeface="Calibri" panose="020F0502020204030204" pitchFamily="34" charset="0"/>
                <a:cs typeface="Calibri" panose="020F0502020204030204" pitchFamily="34" charset="0"/>
              </a:rPr>
              <a:t>Public Entity Transparency</a:t>
            </a:r>
            <a:r>
              <a:rPr lang="en-US" sz="1700" b="1" dirty="0">
                <a:solidFill>
                  <a:prstClr val="black"/>
                </a:solidFill>
                <a:ea typeface="Calibri" panose="020F0502020204030204" pitchFamily="34" charset="0"/>
                <a:cs typeface="Calibri" panose="020F0502020204030204" pitchFamily="34" charset="0"/>
              </a:rPr>
              <a:t>:</a:t>
            </a:r>
          </a:p>
          <a:p>
            <a:pPr lvl="0"/>
            <a:endParaRPr lang="en-US" sz="1700" b="1" u="sng" dirty="0">
              <a:solidFill>
                <a:prstClr val="black"/>
              </a:solidFill>
              <a:ea typeface="Calibri" panose="020F0502020204030204" pitchFamily="34" charset="0"/>
              <a:cs typeface="Calibri" panose="020F0502020204030204" pitchFamily="34" charset="0"/>
            </a:endParaRPr>
          </a:p>
          <a:p>
            <a:pPr lvl="0"/>
            <a:r>
              <a:rPr lang="en-US" sz="1700" b="1" dirty="0">
                <a:ea typeface="Calibri" panose="020F0502020204030204" pitchFamily="34" charset="0"/>
                <a:cs typeface="Calibri" panose="020F0502020204030204" pitchFamily="34" charset="0"/>
              </a:rPr>
              <a:t>Q:  Is the pool a public entity?</a:t>
            </a:r>
          </a:p>
          <a:p>
            <a:pPr lvl="0"/>
            <a:endParaRPr lang="en-US" sz="1700" b="1" dirty="0">
              <a:solidFill>
                <a:srgbClr val="0070C0"/>
              </a:solidFill>
              <a:ea typeface="Calibri" panose="020F0502020204030204" pitchFamily="34" charset="0"/>
              <a:cs typeface="Calibri" panose="020F0502020204030204" pitchFamily="34" charset="0"/>
            </a:endParaRPr>
          </a:p>
          <a:p>
            <a:pPr lvl="0"/>
            <a:r>
              <a:rPr lang="en-US" sz="1700" b="1" dirty="0">
                <a:solidFill>
                  <a:srgbClr val="0070C0"/>
                </a:solidFill>
                <a:ea typeface="Calibri" panose="020F0502020204030204" pitchFamily="34" charset="0"/>
                <a:cs typeface="Calibri" panose="020F0502020204030204" pitchFamily="34" charset="0"/>
              </a:rPr>
              <a:t>Yes, SISC is a public entity. The administration is carried out by a staff of public school employees.</a:t>
            </a:r>
          </a:p>
          <a:p>
            <a:pPr lvl="0"/>
            <a:r>
              <a:rPr lang="en-US" sz="1700" b="1" dirty="0">
                <a:solidFill>
                  <a:srgbClr val="0070C0"/>
                </a:solidFill>
                <a:ea typeface="Calibri" panose="020F0502020204030204" pitchFamily="34" charset="0"/>
                <a:cs typeface="Calibri" panose="020F0502020204030204" pitchFamily="34" charset="0"/>
              </a:rPr>
              <a:t>Like public schools, we are subject to the Brown Act. Our board meetings are open to the public.</a:t>
            </a:r>
          </a:p>
          <a:p>
            <a:pPr lvl="0"/>
            <a:endParaRPr lang="en-US" sz="1700" b="1" u="sng" dirty="0">
              <a:solidFill>
                <a:srgbClr val="0070C0"/>
              </a:solidFill>
              <a:ea typeface="Calibri" panose="020F0502020204030204" pitchFamily="34" charset="0"/>
              <a:cs typeface="Calibri" panose="020F0502020204030204" pitchFamily="34" charset="0"/>
            </a:endParaRPr>
          </a:p>
          <a:p>
            <a:pPr lvl="0"/>
            <a:endParaRPr lang="en-US" sz="1700" b="1" u="sng" dirty="0">
              <a:solidFill>
                <a:schemeClr val="tx2"/>
              </a:solidFill>
              <a:ea typeface="Calibri" panose="020F0502020204030204" pitchFamily="34" charset="0"/>
              <a:cs typeface="Calibri" panose="020F0502020204030204" pitchFamily="34" charset="0"/>
            </a:endParaRPr>
          </a:p>
          <a:p>
            <a:r>
              <a:rPr lang="en-US" sz="1700" b="1" u="sng" dirty="0">
                <a:ea typeface="Calibri" panose="020F0502020204030204" pitchFamily="34" charset="0"/>
                <a:cs typeface="Calibri" panose="020F0502020204030204" pitchFamily="34" charset="0"/>
              </a:rPr>
              <a:t>Timing of Renewals</a:t>
            </a:r>
            <a:r>
              <a:rPr lang="en-US" sz="1700" b="1" dirty="0">
                <a:ea typeface="Calibri" panose="020F0502020204030204" pitchFamily="34" charset="0"/>
                <a:cs typeface="Calibri" panose="020F0502020204030204" pitchFamily="34" charset="0"/>
              </a:rPr>
              <a:t>:</a:t>
            </a:r>
          </a:p>
          <a:p>
            <a:r>
              <a:rPr lang="en-US" sz="1700" b="1" dirty="0">
                <a:ea typeface="Calibri" panose="020F0502020204030204" pitchFamily="34" charset="0"/>
                <a:cs typeface="Calibri" panose="020F0502020204030204" pitchFamily="34" charset="0"/>
              </a:rPr>
              <a:t>Q:  When does the pool deliver renewal rates?</a:t>
            </a:r>
          </a:p>
          <a:p>
            <a:r>
              <a:rPr lang="en-US" sz="1700" b="1" dirty="0">
                <a:solidFill>
                  <a:srgbClr val="984807"/>
                </a:solidFill>
                <a:ea typeface="Calibri" panose="020F0502020204030204" pitchFamily="34" charset="0"/>
                <a:cs typeface="Calibri" panose="020F0502020204030204" pitchFamily="34" charset="0"/>
              </a:rPr>
              <a:t> </a:t>
            </a:r>
          </a:p>
          <a:p>
            <a:r>
              <a:rPr lang="en-US" sz="1700" b="1" dirty="0">
                <a:solidFill>
                  <a:srgbClr val="0070C0"/>
                </a:solidFill>
                <a:ea typeface="Calibri" panose="020F0502020204030204" pitchFamily="34" charset="0"/>
                <a:cs typeface="Calibri" panose="020F0502020204030204" pitchFamily="34" charset="0"/>
              </a:rPr>
              <a:t>SISC delivers renewal rates in March and early April, six months in advance of the effective date.</a:t>
            </a:r>
          </a:p>
          <a:p>
            <a:endParaRPr lang="en-US" sz="1700" b="1" dirty="0">
              <a:ea typeface="Calibri" panose="020F0502020204030204" pitchFamily="34" charset="0"/>
              <a:cs typeface="Calibri" panose="020F0502020204030204" pitchFamily="34" charset="0"/>
            </a:endParaRPr>
          </a:p>
          <a:p>
            <a:endParaRPr lang="en-US" sz="1700" b="1" dirty="0">
              <a:ea typeface="Calibri" panose="020F0502020204030204" pitchFamily="34" charset="0"/>
              <a:cs typeface="Calibri" panose="020F0502020204030204" pitchFamily="34" charset="0"/>
            </a:endParaRPr>
          </a:p>
          <a:p>
            <a:r>
              <a:rPr lang="en-US" sz="1700" b="1" u="sng" dirty="0">
                <a:ea typeface="Calibri" panose="020F0502020204030204" pitchFamily="34" charset="0"/>
                <a:cs typeface="Calibri" panose="020F0502020204030204" pitchFamily="34" charset="0"/>
              </a:rPr>
              <a:t>Regions:</a:t>
            </a:r>
            <a:endParaRPr lang="en-US" sz="1700" b="1" dirty="0">
              <a:ea typeface="Calibri" panose="020F0502020204030204" pitchFamily="34" charset="0"/>
              <a:cs typeface="Calibri" panose="020F0502020204030204" pitchFamily="34" charset="0"/>
            </a:endParaRPr>
          </a:p>
          <a:p>
            <a:r>
              <a:rPr lang="en-US" sz="1700" b="1" dirty="0">
                <a:ea typeface="Calibri" panose="020F0502020204030204" pitchFamily="34" charset="0"/>
                <a:cs typeface="Calibri" panose="020F0502020204030204" pitchFamily="34" charset="0"/>
              </a:rPr>
              <a:t>Q:  Are renewals based on regions?</a:t>
            </a:r>
          </a:p>
          <a:p>
            <a:endParaRPr lang="en-US" sz="1700" b="1" dirty="0">
              <a:solidFill>
                <a:srgbClr val="0070C0"/>
              </a:solidFill>
              <a:ea typeface="Calibri" panose="020F0502020204030204" pitchFamily="34" charset="0"/>
              <a:cs typeface="Calibri" panose="020F0502020204030204" pitchFamily="34" charset="0"/>
            </a:endParaRPr>
          </a:p>
          <a:p>
            <a:r>
              <a:rPr lang="en-US" sz="1700" b="1" dirty="0">
                <a:solidFill>
                  <a:srgbClr val="0070C0"/>
                </a:solidFill>
                <a:ea typeface="Calibri" panose="020F0502020204030204" pitchFamily="34" charset="0"/>
                <a:cs typeface="Calibri" panose="020F0502020204030204" pitchFamily="34" charset="0"/>
              </a:rPr>
              <a:t>Renewal rates are based primarily on the experience of the entire statewide pool with regional differences in the cost of medical care taken into consideration.</a:t>
            </a:r>
          </a:p>
        </p:txBody>
      </p:sp>
    </p:spTree>
    <p:extLst>
      <p:ext uri="{BB962C8B-B14F-4D97-AF65-F5344CB8AC3E}">
        <p14:creationId xmlns:p14="http://schemas.microsoft.com/office/powerpoint/2010/main" val="245067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6504-13E0-4C48-87FD-AB438B58B611}"/>
              </a:ext>
            </a:extLst>
          </p:cNvPr>
          <p:cNvSpPr>
            <a:spLocks noGrp="1"/>
          </p:cNvSpPr>
          <p:nvPr>
            <p:ph type="title"/>
          </p:nvPr>
        </p:nvSpPr>
        <p:spPr>
          <a:xfrm>
            <a:off x="237743" y="217714"/>
            <a:ext cx="11558016" cy="649448"/>
          </a:xfrm>
        </p:spPr>
        <p:txBody>
          <a:bodyPr>
            <a:normAutofit/>
          </a:bodyPr>
          <a:lstStyle/>
          <a:p>
            <a:pPr algn="ctr"/>
            <a:r>
              <a:rPr lang="en-US" sz="3600" cap="all" spc="400" dirty="0">
                <a:solidFill>
                  <a:schemeClr val="tx1"/>
                </a:solidFill>
                <a:latin typeface="Calibri" panose="020F0502020204030204" pitchFamily="34" charset="0"/>
                <a:cs typeface="Times New Roman" panose="02020603050405020304" pitchFamily="18" charset="0"/>
              </a:rPr>
              <a:t>Things to consider</a:t>
            </a:r>
          </a:p>
        </p:txBody>
      </p:sp>
      <p:pic>
        <p:nvPicPr>
          <p:cNvPr id="13" name="Picture 2">
            <a:extLst>
              <a:ext uri="{FF2B5EF4-FFF2-40B4-BE49-F238E27FC236}">
                <a16:creationId xmlns:a16="http://schemas.microsoft.com/office/drawing/2014/main" id="{8165766D-DC9E-A14A-A376-7DC5CF36F9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911" y="6080277"/>
            <a:ext cx="1433475" cy="4595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9052559" y="6310070"/>
            <a:ext cx="2743200" cy="365125"/>
          </a:xfrm>
        </p:spPr>
        <p:txBody>
          <a:bodyPr/>
          <a:lstStyle/>
          <a:p>
            <a:pPr algn="r"/>
            <a:fld id="{E2B9EB18-679C-6F4B-8E8E-FEB46A988D52}" type="slidenum">
              <a:rPr lang="en-US" smtClean="0"/>
              <a:pPr algn="r"/>
              <a:t>5</a:t>
            </a:fld>
            <a:endParaRPr lang="en-US" dirty="0"/>
          </a:p>
        </p:txBody>
      </p:sp>
      <p:sp>
        <p:nvSpPr>
          <p:cNvPr id="5" name="Rectangle 4"/>
          <p:cNvSpPr/>
          <p:nvPr/>
        </p:nvSpPr>
        <p:spPr>
          <a:xfrm>
            <a:off x="237745" y="777240"/>
            <a:ext cx="11238908" cy="3970318"/>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r>
              <a:rPr lang="en-US" dirty="0">
                <a:solidFill>
                  <a:schemeClr val="accent1">
                    <a:lumMod val="75000"/>
                  </a:schemeClr>
                </a:solidFill>
              </a:rPr>
              <a:t> </a:t>
            </a:r>
          </a:p>
          <a:p>
            <a:br>
              <a:rPr lang="en-US" dirty="0"/>
            </a:br>
            <a:endParaRPr lang="en-US" dirty="0"/>
          </a:p>
        </p:txBody>
      </p:sp>
      <p:sp>
        <p:nvSpPr>
          <p:cNvPr id="7" name="Rectangle 6"/>
          <p:cNvSpPr/>
          <p:nvPr/>
        </p:nvSpPr>
        <p:spPr>
          <a:xfrm>
            <a:off x="608832" y="918805"/>
            <a:ext cx="10974335" cy="1575624"/>
          </a:xfrm>
          <a:prstGeom prst="rect">
            <a:avLst/>
          </a:prstGeom>
        </p:spPr>
        <p:txBody>
          <a:bodyPr wrap="square">
            <a:spAutoFit/>
          </a:bodyPr>
          <a:lstStyle/>
          <a:p>
            <a:pPr lvl="0">
              <a:lnSpc>
                <a:spcPct val="115000"/>
              </a:lnSpc>
            </a:pPr>
            <a:r>
              <a:rPr lang="en-US" sz="1600" b="1" u="sng" dirty="0">
                <a:latin typeface="Calibri" panose="020F0502020204030204" pitchFamily="34" charset="0"/>
                <a:ea typeface="Calibri" panose="020F0502020204030204" pitchFamily="34" charset="0"/>
                <a:cs typeface="Calibri" panose="020F0502020204030204" pitchFamily="34" charset="0"/>
              </a:rPr>
              <a:t>Regions:</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lvl="0">
              <a:lnSpc>
                <a:spcPts val="1500"/>
              </a:lnSpc>
            </a:pPr>
            <a:endParaRPr lang="en-US" sz="1600" b="1" dirty="0">
              <a:solidFill>
                <a:srgbClr val="984807"/>
              </a:solidFill>
              <a:latin typeface="Calibri" panose="020F0502020204030204" pitchFamily="34" charset="0"/>
              <a:ea typeface="Calibri" panose="020F0502020204030204" pitchFamily="34" charset="0"/>
              <a:cs typeface="Calibri" panose="020F0502020204030204" pitchFamily="34" charset="0"/>
            </a:endParaRPr>
          </a:p>
          <a:p>
            <a:pPr>
              <a:lnSpc>
                <a:spcPts val="1500"/>
              </a:lnSpc>
            </a:pPr>
            <a:r>
              <a:rPr lang="en-US" sz="1600" b="1" dirty="0">
                <a:latin typeface="Calibri" panose="020F0502020204030204" pitchFamily="34" charset="0"/>
                <a:ea typeface="Calibri" panose="020F0502020204030204" pitchFamily="34" charset="0"/>
                <a:cs typeface="Calibri" panose="020F0502020204030204" pitchFamily="34" charset="0"/>
              </a:rPr>
              <a:t>Q:  What region would we be in?</a:t>
            </a:r>
          </a:p>
          <a:p>
            <a:pPr>
              <a:lnSpc>
                <a:spcPts val="1500"/>
              </a:lnSpc>
            </a:pPr>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a:lnSpc>
                <a:spcPts val="1500"/>
              </a:lnSpc>
            </a:pPr>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 Rancho Santiago Community College District would be in the Orange/LA/San Bernardino/Riverside Region.</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a:lnSpc>
                <a:spcPts val="1500"/>
              </a:lnSpc>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a:lnSpc>
                <a:spcPts val="1500"/>
              </a:lnSpc>
            </a:pPr>
            <a:r>
              <a:rPr lang="en-US" sz="1600" b="1" dirty="0">
                <a:latin typeface="Calibri" panose="020F0502020204030204" pitchFamily="34" charset="0"/>
                <a:ea typeface="Calibri" panose="020F0502020204030204" pitchFamily="34" charset="0"/>
                <a:cs typeface="Calibri" panose="020F0502020204030204" pitchFamily="34" charset="0"/>
              </a:rPr>
              <a:t>Q:  What other groups are in this region?</a:t>
            </a:r>
          </a:p>
        </p:txBody>
      </p:sp>
      <p:graphicFrame>
        <p:nvGraphicFramePr>
          <p:cNvPr id="3" name="Table 2"/>
          <p:cNvGraphicFramePr>
            <a:graphicFrameLocks noGrp="1"/>
          </p:cNvGraphicFramePr>
          <p:nvPr>
            <p:extLst>
              <p:ext uri="{D42A27DB-BD31-4B8C-83A1-F6EECF244321}">
                <p14:modId xmlns:p14="http://schemas.microsoft.com/office/powerpoint/2010/main" val="2521114807"/>
              </p:ext>
            </p:extLst>
          </p:nvPr>
        </p:nvGraphicFramePr>
        <p:xfrm>
          <a:off x="631766" y="2485108"/>
          <a:ext cx="11163993" cy="3040380"/>
        </p:xfrm>
        <a:graphic>
          <a:graphicData uri="http://schemas.openxmlformats.org/drawingml/2006/table">
            <a:tbl>
              <a:tblPr/>
              <a:tblGrid>
                <a:gridCol w="2591587">
                  <a:extLst>
                    <a:ext uri="{9D8B030D-6E8A-4147-A177-3AD203B41FA5}">
                      <a16:colId xmlns:a16="http://schemas.microsoft.com/office/drawing/2014/main" val="2829029178"/>
                    </a:ext>
                  </a:extLst>
                </a:gridCol>
                <a:gridCol w="2886501">
                  <a:extLst>
                    <a:ext uri="{9D8B030D-6E8A-4147-A177-3AD203B41FA5}">
                      <a16:colId xmlns:a16="http://schemas.microsoft.com/office/drawing/2014/main" val="2122698333"/>
                    </a:ext>
                  </a:extLst>
                </a:gridCol>
                <a:gridCol w="2837681">
                  <a:extLst>
                    <a:ext uri="{9D8B030D-6E8A-4147-A177-3AD203B41FA5}">
                      <a16:colId xmlns:a16="http://schemas.microsoft.com/office/drawing/2014/main" val="3740853723"/>
                    </a:ext>
                  </a:extLst>
                </a:gridCol>
                <a:gridCol w="2848224">
                  <a:extLst>
                    <a:ext uri="{9D8B030D-6E8A-4147-A177-3AD203B41FA5}">
                      <a16:colId xmlns:a16="http://schemas.microsoft.com/office/drawing/2014/main" val="2205426503"/>
                    </a:ext>
                  </a:extLst>
                </a:gridCol>
              </a:tblGrid>
              <a:tr h="249567">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Alvord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Fullerton Jt. Union High </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Orange County Dept. of Ed</a:t>
                      </a:r>
                    </a:p>
                  </a:txBody>
                  <a:tcPr marL="9525" marR="9525" marT="9525" marB="0" anchor="b">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Santa Clarita CCD</a:t>
                      </a:r>
                    </a:p>
                  </a:txBody>
                  <a:tcPr marL="9525" marR="9525" marT="9525" marB="0" anchor="b">
                    <a:lnL>
                      <a:noFill/>
                    </a:lnL>
                    <a:lnR>
                      <a:noFill/>
                    </a:lnR>
                    <a:lnT>
                      <a:noFill/>
                    </a:lnT>
                    <a:lnB>
                      <a:noFill/>
                    </a:lnB>
                  </a:tcPr>
                </a:tc>
                <a:extLst>
                  <a:ext uri="{0D108BD9-81ED-4DB2-BD59-A6C34878D82A}">
                    <a16:rowId xmlns:a16="http://schemas.microsoft.com/office/drawing/2014/main" val="234103270"/>
                  </a:ext>
                </a:extLst>
              </a:tr>
              <a:tr h="19119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Anaheim Elementary</a:t>
                      </a:r>
                    </a:p>
                  </a:txBody>
                  <a:tcPr marL="9525" marR="9525" marT="9525"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Glendale Unified</a:t>
                      </a:r>
                    </a:p>
                  </a:txBody>
                  <a:tcPr marL="9525" marR="9525" marT="9525"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Orange Unified</a:t>
                      </a:r>
                    </a:p>
                  </a:txBody>
                  <a:tcPr marL="9525" marR="9525" marT="9525" marB="0" anchor="b">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Santa Monica-Malibu Unified</a:t>
                      </a:r>
                    </a:p>
                  </a:txBody>
                  <a:tcPr marL="9525" marR="9525" marT="9525" marB="0" anchor="b">
                    <a:lnL>
                      <a:noFill/>
                    </a:lnL>
                    <a:lnR>
                      <a:noFill/>
                    </a:lnR>
                    <a:lnT>
                      <a:noFill/>
                    </a:lnT>
                    <a:lnB>
                      <a:noFill/>
                    </a:lnB>
                  </a:tcPr>
                </a:tc>
                <a:extLst>
                  <a:ext uri="{0D108BD9-81ED-4DB2-BD59-A6C34878D82A}">
                    <a16:rowId xmlns:a16="http://schemas.microsoft.com/office/drawing/2014/main" val="1554816287"/>
                  </a:ext>
                </a:extLst>
              </a:tr>
              <a:tr h="167814">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Arcadia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Huntington Beach City Elem.</a:t>
                      </a:r>
                    </a:p>
                  </a:txBody>
                  <a:tcPr marL="9525" marR="9525" marT="9525"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Palisades Charter High</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Santa Rosa Academy</a:t>
                      </a:r>
                    </a:p>
                  </a:txBody>
                  <a:tcPr marL="9525" marR="9525" marT="9525" marB="0" anchor="b">
                    <a:lnL>
                      <a:noFill/>
                    </a:lnL>
                    <a:lnR>
                      <a:noFill/>
                    </a:lnR>
                    <a:lnT>
                      <a:noFill/>
                    </a:lnT>
                    <a:lnB>
                      <a:noFill/>
                    </a:lnB>
                  </a:tcPr>
                </a:tc>
                <a:extLst>
                  <a:ext uri="{0D108BD9-81ED-4DB2-BD59-A6C34878D82A}">
                    <a16:rowId xmlns:a16="http://schemas.microsoft.com/office/drawing/2014/main" val="1891018325"/>
                  </a:ext>
                </a:extLst>
              </a:tr>
              <a:tr h="119496">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Azusa Unified</a:t>
                      </a:r>
                    </a:p>
                  </a:txBody>
                  <a:tcPr marL="9525" marR="9525" marT="9525"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LA County Office of 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Palm Springs Unified </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So Orange County CCD </a:t>
                      </a:r>
                    </a:p>
                  </a:txBody>
                  <a:tcPr marL="9525" marR="9525" marT="9525" marB="0" anchor="b">
                    <a:lnL>
                      <a:noFill/>
                    </a:lnL>
                    <a:lnR>
                      <a:noFill/>
                    </a:lnR>
                    <a:lnT>
                      <a:noFill/>
                    </a:lnT>
                    <a:lnB>
                      <a:noFill/>
                    </a:lnB>
                  </a:tcPr>
                </a:tc>
                <a:extLst>
                  <a:ext uri="{0D108BD9-81ED-4DB2-BD59-A6C34878D82A}">
                    <a16:rowId xmlns:a16="http://schemas.microsoft.com/office/drawing/2014/main" val="3229880181"/>
                  </a:ext>
                </a:extLst>
              </a:tr>
              <a:tr h="71178">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Buena Park </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La Habra City </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Pasadena Area CCD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Sulphur Springs Union Elem.</a:t>
                      </a:r>
                    </a:p>
                  </a:txBody>
                  <a:tcPr marL="9525" marR="9525" marT="9525" marB="0" anchor="b">
                    <a:lnL>
                      <a:noFill/>
                    </a:lnL>
                    <a:lnR>
                      <a:noFill/>
                    </a:lnR>
                    <a:lnT>
                      <a:noFill/>
                    </a:lnT>
                    <a:lnB>
                      <a:noFill/>
                    </a:lnB>
                  </a:tcPr>
                </a:tc>
                <a:extLst>
                  <a:ext uri="{0D108BD9-81ED-4DB2-BD59-A6C34878D82A}">
                    <a16:rowId xmlns:a16="http://schemas.microsoft.com/office/drawing/2014/main" val="2759651621"/>
                  </a:ext>
                </a:extLst>
              </a:tr>
              <a:tr h="72737">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Coachella Valley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Lake Elsinore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Pasadena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Temecula Valley Unified</a:t>
                      </a:r>
                    </a:p>
                  </a:txBody>
                  <a:tcPr marL="9525" marR="9525" marT="9525" marB="0" anchor="b">
                    <a:lnL>
                      <a:noFill/>
                    </a:lnL>
                    <a:lnR>
                      <a:noFill/>
                    </a:lnR>
                    <a:lnT>
                      <a:noFill/>
                    </a:lnT>
                    <a:lnB>
                      <a:noFill/>
                    </a:lnB>
                  </a:tcPr>
                </a:tc>
                <a:extLst>
                  <a:ext uri="{0D108BD9-81ED-4DB2-BD59-A6C34878D82A}">
                    <a16:rowId xmlns:a16="http://schemas.microsoft.com/office/drawing/2014/main" val="1035249565"/>
                  </a:ext>
                </a:extLst>
              </a:tr>
              <a:tr h="115859">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College of the Desert</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Lewis Center</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Placentia-Yorba Linda</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Victor Elementary </a:t>
                      </a:r>
                    </a:p>
                  </a:txBody>
                  <a:tcPr marL="9525" marR="9525" marT="9525" marB="0" anchor="b">
                    <a:lnL>
                      <a:noFill/>
                    </a:lnL>
                    <a:lnR>
                      <a:noFill/>
                    </a:lnR>
                    <a:lnT>
                      <a:noFill/>
                    </a:lnT>
                    <a:lnB>
                      <a:noFill/>
                    </a:lnB>
                  </a:tcPr>
                </a:tc>
                <a:extLst>
                  <a:ext uri="{0D108BD9-81ED-4DB2-BD59-A6C34878D82A}">
                    <a16:rowId xmlns:a16="http://schemas.microsoft.com/office/drawing/2014/main" val="1777367100"/>
                  </a:ext>
                </a:extLst>
              </a:tr>
              <a:tr h="0">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Corona-Norco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Menifee Union Elem.</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Pomona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Westminster Elementary</a:t>
                      </a:r>
                    </a:p>
                  </a:txBody>
                  <a:tcPr marL="9525" marR="9525" marT="9525" marB="0" anchor="b">
                    <a:lnL>
                      <a:noFill/>
                    </a:lnL>
                    <a:lnR>
                      <a:noFill/>
                    </a:lnR>
                    <a:lnT>
                      <a:noFill/>
                    </a:lnT>
                    <a:lnB>
                      <a:noFill/>
                    </a:lnB>
                  </a:tcPr>
                </a:tc>
                <a:extLst>
                  <a:ext uri="{0D108BD9-81ED-4DB2-BD59-A6C34878D82A}">
                    <a16:rowId xmlns:a16="http://schemas.microsoft.com/office/drawing/2014/main" val="961737927"/>
                  </a:ext>
                </a:extLst>
              </a:tr>
              <a:tr h="94038">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Desert Sands Unified </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Monrovia Unified </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Redondo Beach Unified</a:t>
                      </a:r>
                    </a:p>
                  </a:txBody>
                  <a:tcPr marL="9525" marR="9525" marT="9525" marB="0" anchor="b">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Whittier City School</a:t>
                      </a:r>
                    </a:p>
                  </a:txBody>
                  <a:tcPr marL="9525" marR="9525" marT="9525" marB="0" anchor="b">
                    <a:lnL>
                      <a:noFill/>
                    </a:lnL>
                    <a:lnR>
                      <a:noFill/>
                    </a:lnR>
                    <a:lnT>
                      <a:noFill/>
                    </a:lnT>
                    <a:lnB>
                      <a:noFill/>
                    </a:lnB>
                  </a:tcPr>
                </a:tc>
                <a:extLst>
                  <a:ext uri="{0D108BD9-81ED-4DB2-BD59-A6C34878D82A}">
                    <a16:rowId xmlns:a16="http://schemas.microsoft.com/office/drawing/2014/main" val="1069222111"/>
                  </a:ext>
                </a:extLst>
              </a:tr>
              <a:tr h="170411">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East Whittier City</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Moreno Valley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Saddleback Valley Unified</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William S. Hart Union High</a:t>
                      </a:r>
                    </a:p>
                  </a:txBody>
                  <a:tcPr marL="9525" marR="9525" marT="9525" marB="0" anchor="b">
                    <a:lnL>
                      <a:noFill/>
                    </a:lnL>
                    <a:lnR>
                      <a:noFill/>
                    </a:lnR>
                    <a:lnT>
                      <a:noFill/>
                    </a:lnT>
                    <a:lnB>
                      <a:noFill/>
                    </a:lnB>
                  </a:tcPr>
                </a:tc>
                <a:extLst>
                  <a:ext uri="{0D108BD9-81ED-4DB2-BD59-A6C34878D82A}">
                    <a16:rowId xmlns:a16="http://schemas.microsoft.com/office/drawing/2014/main" val="4103194413"/>
                  </a:ext>
                </a:extLst>
              </a:tr>
              <a:tr h="122094">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El Camino Real Charter HS</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Mt. San Antonio College</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San Bernardino CCD</a:t>
                      </a:r>
                    </a:p>
                  </a:txBody>
                  <a:tcPr marL="9525" marR="9525" marT="9525" marB="0" anchor="b">
                    <a:lnL>
                      <a:noFill/>
                    </a:lnL>
                    <a:lnR>
                      <a:noFill/>
                    </a:lnR>
                    <a:lnT>
                      <a:noFill/>
                    </a:lnT>
                    <a:lnB>
                      <a:noFill/>
                    </a:lnB>
                  </a:tcPr>
                </a:tc>
                <a:tc>
                  <a:txBody>
                    <a:bodyPr/>
                    <a:lstStyle/>
                    <a:p>
                      <a:pPr algn="l" fontAlgn="b"/>
                      <a:endParaRPr lang="en-US" sz="1400" b="1" i="0" u="none" strike="noStrike" baseline="0" dirty="0">
                        <a:solidFill>
                          <a:srgbClr val="0070C0"/>
                        </a:solidFill>
                        <a:effectLst/>
                        <a:latin typeface="Century Gothic" panose="020B0502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3790665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Fullerton Elementary </a:t>
                      </a:r>
                    </a:p>
                  </a:txBody>
                  <a:tcPr marL="9525" marR="9525" marT="9525" marB="0" anchor="b">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Nuview Union </a:t>
                      </a:r>
                    </a:p>
                  </a:txBody>
                  <a:tcPr marL="9525" marR="9525" marT="9525" marB="0" anchor="b">
                    <a:lnL>
                      <a:noFill/>
                    </a:lnL>
                    <a:lnR>
                      <a:noFill/>
                    </a:lnR>
                    <a:lnT>
                      <a:noFill/>
                    </a:lnT>
                    <a:lnB>
                      <a:noFill/>
                    </a:lnB>
                  </a:tcPr>
                </a:tc>
                <a:tc>
                  <a:txBody>
                    <a:bodyPr/>
                    <a:lstStyle/>
                    <a:p>
                      <a:pPr algn="l" fontAlgn="b"/>
                      <a:r>
                        <a:rPr lang="en-US" sz="1600" b="1" i="0" u="none" strike="noStrike" baseline="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San Gabriel Unified</a:t>
                      </a:r>
                    </a:p>
                  </a:txBody>
                  <a:tcPr marL="9525" marR="9525" marT="9525" marB="0" anchor="b">
                    <a:lnL>
                      <a:noFill/>
                    </a:lnL>
                    <a:lnR>
                      <a:noFill/>
                    </a:lnR>
                    <a:lnT>
                      <a:noFill/>
                    </a:lnT>
                    <a:lnB>
                      <a:noFill/>
                    </a:lnB>
                  </a:tcPr>
                </a:tc>
                <a:tc>
                  <a:txBody>
                    <a:bodyPr/>
                    <a:lstStyle/>
                    <a:p>
                      <a:endParaRPr lang="en-US" sz="1400" b="1" dirty="0">
                        <a:latin typeface="Century Gothic" panose="020B0502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65578598"/>
                  </a:ext>
                </a:extLst>
              </a:tr>
            </a:tbl>
          </a:graphicData>
        </a:graphic>
      </p:graphicFrame>
    </p:spTree>
    <p:extLst>
      <p:ext uri="{BB962C8B-B14F-4D97-AF65-F5344CB8AC3E}">
        <p14:creationId xmlns:p14="http://schemas.microsoft.com/office/powerpoint/2010/main" val="382281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6504-13E0-4C48-87FD-AB438B58B611}"/>
              </a:ext>
            </a:extLst>
          </p:cNvPr>
          <p:cNvSpPr>
            <a:spLocks noGrp="1"/>
          </p:cNvSpPr>
          <p:nvPr>
            <p:ph type="title"/>
          </p:nvPr>
        </p:nvSpPr>
        <p:spPr>
          <a:xfrm>
            <a:off x="237743" y="217714"/>
            <a:ext cx="11558016" cy="649448"/>
          </a:xfrm>
        </p:spPr>
        <p:txBody>
          <a:bodyPr>
            <a:normAutofit/>
          </a:bodyPr>
          <a:lstStyle/>
          <a:p>
            <a:pPr algn="ctr"/>
            <a:r>
              <a:rPr lang="en-US" sz="4000" cap="all" spc="400" dirty="0">
                <a:solidFill>
                  <a:schemeClr val="tx1"/>
                </a:solidFill>
                <a:latin typeface="Calibri" panose="020F0502020204030204" pitchFamily="34" charset="0"/>
                <a:cs typeface="Times New Roman" panose="02020603050405020304" pitchFamily="18" charset="0"/>
              </a:rPr>
              <a:t>CCD Membership in SISC</a:t>
            </a:r>
          </a:p>
        </p:txBody>
      </p:sp>
      <p:pic>
        <p:nvPicPr>
          <p:cNvPr id="13" name="Picture 2">
            <a:extLst>
              <a:ext uri="{FF2B5EF4-FFF2-40B4-BE49-F238E27FC236}">
                <a16:creationId xmlns:a16="http://schemas.microsoft.com/office/drawing/2014/main" id="{8165766D-DC9E-A14A-A376-7DC5CF36F9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42117" y="6251631"/>
            <a:ext cx="1433475" cy="4595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798917" y="6357302"/>
            <a:ext cx="2743200" cy="365125"/>
          </a:xfrm>
        </p:spPr>
        <p:txBody>
          <a:bodyPr/>
          <a:lstStyle/>
          <a:p>
            <a:fld id="{E2B9EB18-679C-6F4B-8E8E-FEB46A988D52}" type="slidenum">
              <a:rPr lang="en-US" smtClean="0"/>
              <a:t>6</a:t>
            </a:fld>
            <a:endParaRPr lang="en-US" dirty="0"/>
          </a:p>
        </p:txBody>
      </p:sp>
      <p:sp>
        <p:nvSpPr>
          <p:cNvPr id="5" name="Rectangle 4"/>
          <p:cNvSpPr/>
          <p:nvPr/>
        </p:nvSpPr>
        <p:spPr>
          <a:xfrm>
            <a:off x="237745" y="777240"/>
            <a:ext cx="11238908" cy="3970318"/>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r>
              <a:rPr lang="en-US" dirty="0">
                <a:solidFill>
                  <a:schemeClr val="accent1">
                    <a:lumMod val="75000"/>
                  </a:schemeClr>
                </a:solidFill>
              </a:rPr>
              <a:t> </a:t>
            </a:r>
          </a:p>
          <a:p>
            <a:br>
              <a:rPr lang="en-US" dirty="0"/>
            </a:br>
            <a:endParaRPr lang="en-US" dirty="0"/>
          </a:p>
        </p:txBody>
      </p:sp>
      <p:sp>
        <p:nvSpPr>
          <p:cNvPr id="7" name="Rectangle 6"/>
          <p:cNvSpPr/>
          <p:nvPr/>
        </p:nvSpPr>
        <p:spPr>
          <a:xfrm>
            <a:off x="390911" y="878372"/>
            <a:ext cx="10974335" cy="288733"/>
          </a:xfrm>
          <a:prstGeom prst="rect">
            <a:avLst/>
          </a:prstGeom>
        </p:spPr>
        <p:txBody>
          <a:bodyPr wrap="square">
            <a:spAutoFit/>
          </a:bodyPr>
          <a:lstStyle/>
          <a:p>
            <a:pPr>
              <a:lnSpc>
                <a:spcPts val="1500"/>
              </a:lnSpc>
            </a:pPr>
            <a:r>
              <a:rPr lang="en-US" sz="1600" b="1" dirty="0">
                <a:latin typeface="Calibri" panose="020F0502020204030204" pitchFamily="34" charset="0"/>
                <a:ea typeface="Calibri" panose="020F0502020204030204" pitchFamily="34" charset="0"/>
                <a:cs typeface="Calibri" panose="020F0502020204030204" pitchFamily="34" charset="0"/>
              </a:rPr>
              <a:t>Q:  Which Community College Districts participate in the SISC Health Benefits program?</a:t>
            </a:r>
            <a:endParaRPr lang="en-US" sz="1600" b="1" dirty="0">
              <a:latin typeface="Century Gothic" panose="020B0502020202020204" pitchFamily="34" charset="0"/>
              <a:ea typeface="Calibri"/>
              <a:cs typeface="Arial" panose="020B0604020202020204" pitchFamily="34" charset="0"/>
            </a:endParaRPr>
          </a:p>
        </p:txBody>
      </p:sp>
      <p:sp>
        <p:nvSpPr>
          <p:cNvPr id="8" name="TextBox 7">
            <a:extLst>
              <a:ext uri="{FF2B5EF4-FFF2-40B4-BE49-F238E27FC236}">
                <a16:creationId xmlns:a16="http://schemas.microsoft.com/office/drawing/2014/main" id="{76354D85-1061-49B7-A69E-988E8C26C63E}"/>
              </a:ext>
            </a:extLst>
          </p:cNvPr>
          <p:cNvSpPr txBox="1"/>
          <p:nvPr/>
        </p:nvSpPr>
        <p:spPr>
          <a:xfrm>
            <a:off x="390911" y="1234873"/>
            <a:ext cx="292132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kumimoji="0" lang="en-US" sz="1600" b="1" i="0" u="sng"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Alameda County</a:t>
            </a:r>
          </a:p>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Ohlone CCD – 2019</a:t>
            </a:r>
            <a:r>
              <a:rPr lang="en-US" sz="1600"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kumimoji="0" lang="en-US" sz="1600"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Peralta </a:t>
            </a: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CCD - 2023</a:t>
            </a:r>
          </a:p>
          <a:p>
            <a:pPr marL="0" marR="0" lvl="0" indent="0" algn="l" defTabSz="914400" rtl="0" eaLnBrk="1" fontAlgn="auto" latinLnBrk="0" hangingPunct="1">
              <a:lnSpc>
                <a:spcPct val="100000"/>
              </a:lnSpc>
              <a:spcBef>
                <a:spcPts val="0"/>
              </a:spcBef>
              <a:spcAft>
                <a:spcPts val="0"/>
              </a:spcAft>
              <a:buClr>
                <a:srgbClr val="0070C0"/>
              </a:buClr>
              <a:buSzTx/>
              <a:buFontTx/>
              <a:buNone/>
              <a:tabLst/>
              <a:defRPr/>
            </a:pPr>
            <a:endParaRPr kumimoji="0" lang="en-US" sz="1600"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Butte/Glenn County</a:t>
            </a:r>
          </a:p>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kumimoji="0" lang="en-US" sz="1600" i="0" u="none" strike="noStrike" kern="1200" cap="none" spc="0" normalizeH="0" baseline="0" noProof="0" dirty="0">
                <a:ln>
                  <a:noFill/>
                </a:ln>
                <a:solidFill>
                  <a:srgbClr val="50A2B1"/>
                </a:solidFill>
                <a:effectLst/>
                <a:uLnTx/>
                <a:uFillTx/>
                <a:latin typeface="Calibri" panose="020F0502020204030204" pitchFamily="34" charset="0"/>
                <a:ea typeface="Calibri" panose="020F0502020204030204" pitchFamily="34" charset="0"/>
                <a:cs typeface="Calibri" panose="020F0502020204030204" pitchFamily="34" charset="0"/>
              </a:rPr>
              <a:t>Butte </a:t>
            </a: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Glenn CCD - 2017</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Fresno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West Hills CCD – 2004</a:t>
            </a:r>
            <a:r>
              <a:rPr lang="en-US" sz="1600" dirty="0">
                <a:latin typeface="Calibri" panose="020F0502020204030204" pitchFamily="34" charset="0"/>
                <a:ea typeface="Calibri" panose="020F0502020204030204" pitchFamily="34" charset="0"/>
                <a:cs typeface="Calibri" panose="020F0502020204030204" pitchFamily="34" charset="0"/>
              </a:rPr>
              <a:t>*</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Humboldt</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College of the Redwoods</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- 2019</a:t>
            </a:r>
          </a:p>
          <a:p>
            <a:pPr>
              <a:buClr>
                <a:srgbClr val="0070C0"/>
              </a:buClr>
            </a:pPr>
            <a:endPar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Kern</a:t>
            </a:r>
          </a:p>
          <a:p>
            <a:pPr marL="0" marR="0" lvl="0" indent="0" algn="l" defTabSz="914400" rtl="0" eaLnBrk="1" fontAlgn="auto" latinLnBrk="0" hangingPunct="1">
              <a:lnSpc>
                <a:spcPct val="100000"/>
              </a:lnSpc>
              <a:spcBef>
                <a:spcPts val="0"/>
              </a:spcBef>
              <a:spcAft>
                <a:spcPts val="0"/>
              </a:spcAft>
              <a:buClr>
                <a:srgbClr val="0070C0"/>
              </a:buClr>
              <a:buSzTx/>
              <a:buFontTx/>
              <a:buNone/>
              <a:tabLst/>
              <a:defRP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Kern CCD - 1983</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West Kern CCD - 1987</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Lassen</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Lassen CCD – 1999</a:t>
            </a:r>
            <a:r>
              <a:rPr lang="en-US" sz="1600" dirty="0">
                <a:latin typeface="Calibri" panose="020F0502020204030204" pitchFamily="34" charset="0"/>
                <a:ea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03AB7841-C121-4589-AB4D-BE4E65F82A7C}"/>
              </a:ext>
            </a:extLst>
          </p:cNvPr>
          <p:cNvSpPr txBox="1"/>
          <p:nvPr/>
        </p:nvSpPr>
        <p:spPr>
          <a:xfrm>
            <a:off x="2980276" y="1218445"/>
            <a:ext cx="2825615" cy="5509200"/>
          </a:xfrm>
          <a:prstGeom prst="rect">
            <a:avLst/>
          </a:prstGeom>
          <a:noFill/>
        </p:spPr>
        <p:txBody>
          <a:bodyPr wrap="square" rtlCol="0">
            <a:spAutoFit/>
          </a:bodyPr>
          <a:lstStyle/>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Los Angeles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Antelope Valley CCD - 2012</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Mt. San Antonio CCD – 2020</a:t>
            </a:r>
            <a:r>
              <a:rPr lang="en-US" sz="1600" dirty="0">
                <a:latin typeface="Calibri" panose="020F0502020204030204" pitchFamily="34" charset="0"/>
                <a:ea typeface="Calibri" panose="020F0502020204030204" pitchFamily="34" charset="0"/>
                <a:cs typeface="Calibri" panose="020F0502020204030204" pitchFamily="34" charset="0"/>
              </a:rPr>
              <a:t>*</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Pasadena Area CCD - 2017</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Santa Clarita CCD - 2010</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Marin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College of Marin - 2014</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Merced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Merced CCD – 1989</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Monterey County</a:t>
            </a:r>
            <a:b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Hartnell College - 2026</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Orange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South Orange County CCD</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- 2003</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Placer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Sierra Jt. CCD - 2012</a:t>
            </a:r>
          </a:p>
          <a:p>
            <a:endParaRPr lang="en-US" sz="1600" dirty="0">
              <a:solidFill>
                <a:prstClr val="black"/>
              </a:solidFill>
              <a:latin typeface="Montserrat Classic" panose="020B0604020202020204" charset="0"/>
            </a:endParaRPr>
          </a:p>
        </p:txBody>
      </p:sp>
      <p:sp>
        <p:nvSpPr>
          <p:cNvPr id="10" name="TextBox 9">
            <a:extLst>
              <a:ext uri="{FF2B5EF4-FFF2-40B4-BE49-F238E27FC236}">
                <a16:creationId xmlns:a16="http://schemas.microsoft.com/office/drawing/2014/main" id="{BF11627F-E944-432D-B604-B4A4061FD29B}"/>
              </a:ext>
            </a:extLst>
          </p:cNvPr>
          <p:cNvSpPr txBox="1"/>
          <p:nvPr/>
        </p:nvSpPr>
        <p:spPr>
          <a:xfrm>
            <a:off x="5857199" y="1218445"/>
            <a:ext cx="2786369" cy="5262979"/>
          </a:xfrm>
          <a:prstGeom prst="rect">
            <a:avLst/>
          </a:prstGeom>
          <a:noFill/>
        </p:spPr>
        <p:txBody>
          <a:bodyPr wrap="square" rtlCol="0">
            <a:spAutoFit/>
          </a:bodyPr>
          <a:lstStyle/>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Riverside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College of the Desert - 2010</a:t>
            </a:r>
          </a:p>
          <a:p>
            <a:pPr>
              <a:buClr>
                <a:srgbClr val="0070C0"/>
              </a:buClr>
            </a:pPr>
            <a:endPar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San Bernardino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San Bernardino CCD - 2020</a:t>
            </a:r>
          </a:p>
          <a:p>
            <a:pPr>
              <a:buClr>
                <a:srgbClr val="0070C0"/>
              </a:buClr>
            </a:pPr>
            <a:endParaRPr lang="en-US" sz="1600" u="sng"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San Diego County</a:t>
            </a:r>
          </a:p>
          <a:p>
            <a:pPr>
              <a:buClr>
                <a:srgbClr val="0070C0"/>
              </a:buClr>
            </a:pPr>
            <a:r>
              <a:rPr lang="en-US" sz="1600" dirty="0" err="1">
                <a:solidFill>
                  <a:srgbClr val="50A2B1"/>
                </a:solidFill>
                <a:latin typeface="Calibri" panose="020F0502020204030204" pitchFamily="34" charset="0"/>
                <a:ea typeface="Calibri" panose="020F0502020204030204" pitchFamily="34" charset="0"/>
                <a:cs typeface="Calibri" panose="020F0502020204030204" pitchFamily="34" charset="0"/>
              </a:rPr>
              <a:t>Miracosta</a:t>
            </a: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 CCD - 2024</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Palomar CCD - 2016</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San Luis Obispo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SLO County CCD – 2002</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Santa Barbara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Santa Barbara City College - 1993</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Santa Clara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Gavilan Jt. CCD - 2018</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San Jose Evergreen CCD - 2018</a:t>
            </a:r>
          </a:p>
          <a:p>
            <a:pPr>
              <a:buClr>
                <a:srgbClr val="0070C0"/>
              </a:buClr>
            </a:pPr>
            <a:endParaRPr lang="en-US" sz="1600" dirty="0">
              <a:solidFill>
                <a:prstClr val="black"/>
              </a:solidFill>
              <a:latin typeface="Montserrat Classic" panose="020B0604020202020204" charset="0"/>
            </a:endParaRPr>
          </a:p>
        </p:txBody>
      </p:sp>
      <p:sp>
        <p:nvSpPr>
          <p:cNvPr id="11" name="TextBox 10">
            <a:extLst>
              <a:ext uri="{FF2B5EF4-FFF2-40B4-BE49-F238E27FC236}">
                <a16:creationId xmlns:a16="http://schemas.microsoft.com/office/drawing/2014/main" id="{F4144921-819A-4231-B66E-AFB1FFC1DD68}"/>
              </a:ext>
            </a:extLst>
          </p:cNvPr>
          <p:cNvSpPr txBox="1"/>
          <p:nvPr/>
        </p:nvSpPr>
        <p:spPr>
          <a:xfrm>
            <a:off x="8785003" y="972833"/>
            <a:ext cx="3190589" cy="4524315"/>
          </a:xfrm>
          <a:prstGeom prst="rect">
            <a:avLst/>
          </a:prstGeom>
          <a:noFill/>
        </p:spPr>
        <p:txBody>
          <a:bodyPr wrap="square" rtlCol="0">
            <a:spAutoFit/>
          </a:bodyPr>
          <a:lstStyle/>
          <a:p>
            <a:pPr>
              <a:buClr>
                <a:srgbClr val="0070C0"/>
              </a:buClr>
            </a:pPr>
            <a:endParaRPr lang="en-US" sz="1600" b="1"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Santa Cruz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Cabrillo College - 2006</a:t>
            </a:r>
          </a:p>
          <a:p>
            <a:pPr>
              <a:buClr>
                <a:srgbClr val="0070C0"/>
              </a:buClr>
            </a:pPr>
            <a:endPar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Shasta/Tehama/Trinity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Shasta-Tehama- Trinity CCD -2016</a:t>
            </a:r>
          </a:p>
          <a:p>
            <a:pPr marL="285750" indent="-285750">
              <a:buClr>
                <a:srgbClr val="0070C0"/>
              </a:buClr>
              <a:buFontTx/>
              <a:buChar cha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Sonoma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Santa Rosa Junior College - 2008</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Stanislaus /Tuolumne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Yosemite CCD - 2010</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Tulare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College of the Sequoias - 2016</a:t>
            </a:r>
          </a:p>
          <a:p>
            <a:pPr>
              <a:buClr>
                <a:srgbClr val="0070C0"/>
              </a:buClr>
            </a:pPr>
            <a:endPar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endParaRPr>
          </a:p>
          <a:p>
            <a:pPr>
              <a:buClr>
                <a:srgbClr val="0070C0"/>
              </a:buClr>
            </a:pPr>
            <a:r>
              <a:rPr lang="en-US" sz="1600" b="1" u="sng" dirty="0">
                <a:solidFill>
                  <a:srgbClr val="50A2B1"/>
                </a:solidFill>
                <a:latin typeface="Calibri" panose="020F0502020204030204" pitchFamily="34" charset="0"/>
                <a:ea typeface="Calibri" panose="020F0502020204030204" pitchFamily="34" charset="0"/>
                <a:cs typeface="Calibri" panose="020F0502020204030204" pitchFamily="34" charset="0"/>
              </a:rPr>
              <a:t>Ventura County</a:t>
            </a:r>
          </a:p>
          <a:p>
            <a:pPr>
              <a:buClr>
                <a:srgbClr val="0070C0"/>
              </a:buClr>
            </a:pPr>
            <a:r>
              <a:rPr lang="en-US" sz="1600" dirty="0">
                <a:solidFill>
                  <a:srgbClr val="50A2B1"/>
                </a:solidFill>
                <a:latin typeface="Calibri" panose="020F0502020204030204" pitchFamily="34" charset="0"/>
                <a:ea typeface="Calibri" panose="020F0502020204030204" pitchFamily="34" charset="0"/>
                <a:cs typeface="Calibri" panose="020F0502020204030204" pitchFamily="34" charset="0"/>
              </a:rPr>
              <a:t>Ventura County CCD - 2024</a:t>
            </a:r>
          </a:p>
        </p:txBody>
      </p:sp>
      <p:sp>
        <p:nvSpPr>
          <p:cNvPr id="6" name="TextBox 5">
            <a:extLst>
              <a:ext uri="{FF2B5EF4-FFF2-40B4-BE49-F238E27FC236}">
                <a16:creationId xmlns:a16="http://schemas.microsoft.com/office/drawing/2014/main" id="{893EACD7-A7EF-4C71-B21A-D6DCFC03C7DA}"/>
              </a:ext>
            </a:extLst>
          </p:cNvPr>
          <p:cNvSpPr txBox="1"/>
          <p:nvPr/>
        </p:nvSpPr>
        <p:spPr>
          <a:xfrm>
            <a:off x="3000828" y="6411355"/>
            <a:ext cx="5610126" cy="369332"/>
          </a:xfrm>
          <a:prstGeom prst="rect">
            <a:avLst/>
          </a:prstGeom>
          <a:noFill/>
        </p:spPr>
        <p:txBody>
          <a:bodyPr wrap="none" rtlCol="0">
            <a:spAutoFit/>
          </a:bodyPr>
          <a:lstStyle/>
          <a:p>
            <a:r>
              <a:rPr lang="en-US" i="1" dirty="0"/>
              <a:t>*</a:t>
            </a:r>
            <a:r>
              <a:rPr lang="en-US" sz="1600" i="1" dirty="0">
                <a:latin typeface="Calibri" panose="020F0502020204030204" pitchFamily="34" charset="0"/>
                <a:ea typeface="Calibri" panose="020F0502020204030204" pitchFamily="34" charset="0"/>
                <a:cs typeface="Calibri" panose="020F0502020204030204" pitchFamily="34" charset="0"/>
              </a:rPr>
              <a:t>Community College Districts with bargaining unit outside of SISC</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013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A7C6A-4AD1-41A8-94EF-A525A3AAA94F}"/>
              </a:ext>
            </a:extLst>
          </p:cNvPr>
          <p:cNvSpPr/>
          <p:nvPr/>
        </p:nvSpPr>
        <p:spPr>
          <a:xfrm>
            <a:off x="671394" y="731960"/>
            <a:ext cx="11520606" cy="5866991"/>
          </a:xfrm>
          <a:prstGeom prst="rect">
            <a:avLst/>
          </a:prstGeom>
        </p:spPr>
        <p:txBody>
          <a:bodyPr wrap="square">
            <a:spAutoFit/>
          </a:bodyPr>
          <a:lstStyle/>
          <a:p>
            <a:pPr lvl="0">
              <a:lnSpc>
                <a:spcPts val="1800"/>
              </a:lnSpc>
            </a:pPr>
            <a:r>
              <a:rPr lang="en-US" sz="1500" b="1" dirty="0">
                <a:ea typeface="Calibri" panose="020F0502020204030204" pitchFamily="34" charset="0"/>
                <a:cs typeface="Calibri" panose="020F0502020204030204" pitchFamily="34" charset="0"/>
              </a:rPr>
              <a:t>Q:  What is the breakdown of the number of members covered by PPO, HMO and Kaiser plans in this region?</a:t>
            </a:r>
          </a:p>
          <a:p>
            <a:pPr lvl="0">
              <a:lnSpc>
                <a:spcPts val="1200"/>
              </a:lnSpc>
            </a:pPr>
            <a:endParaRPr lang="en-US" sz="1500" b="1" dirty="0">
              <a:ea typeface="Calibri" panose="020F0502020204030204" pitchFamily="34" charset="0"/>
              <a:cs typeface="Calibri" panose="020F0502020204030204" pitchFamily="34" charset="0"/>
            </a:endParaRPr>
          </a:p>
          <a:p>
            <a:pPr lvl="0">
              <a:lnSpc>
                <a:spcPts val="1800"/>
              </a:lnSpc>
            </a:pPr>
            <a:r>
              <a:rPr lang="en-US" sz="1500" b="1" dirty="0">
                <a:solidFill>
                  <a:srgbClr val="0070C0"/>
                </a:solidFill>
                <a:ea typeface="Calibri" panose="020F0502020204030204" pitchFamily="34" charset="0"/>
                <a:cs typeface="Calibri" panose="020F0502020204030204" pitchFamily="34" charset="0"/>
              </a:rPr>
              <a:t>	</a:t>
            </a:r>
            <a:r>
              <a:rPr lang="en-US" sz="1600" b="1" dirty="0">
                <a:solidFill>
                  <a:srgbClr val="0070C0"/>
                </a:solidFill>
                <a:ea typeface="Calibri" panose="020F0502020204030204" pitchFamily="34" charset="0"/>
                <a:cs typeface="Calibri" panose="020F0502020204030204" pitchFamily="34" charset="0"/>
              </a:rPr>
              <a:t>Orange/LA/San Bernardino/Riverside Members:</a:t>
            </a:r>
          </a:p>
          <a:p>
            <a:pPr lvl="0">
              <a:lnSpc>
                <a:spcPts val="1800"/>
              </a:lnSpc>
            </a:pPr>
            <a:r>
              <a:rPr lang="en-US" sz="1600" b="1" dirty="0">
                <a:solidFill>
                  <a:srgbClr val="0070C0"/>
                </a:solidFill>
                <a:ea typeface="Calibri" panose="020F0502020204030204" pitchFamily="34" charset="0"/>
                <a:cs typeface="Calibri" panose="020F0502020204030204" pitchFamily="34" charset="0"/>
              </a:rPr>
              <a:t>	PPO:     35,585</a:t>
            </a:r>
          </a:p>
          <a:p>
            <a:pPr lvl="0">
              <a:lnSpc>
                <a:spcPts val="1800"/>
              </a:lnSpc>
            </a:pPr>
            <a:r>
              <a:rPr lang="en-US" sz="1600" b="1" dirty="0">
                <a:solidFill>
                  <a:srgbClr val="0070C0"/>
                </a:solidFill>
                <a:ea typeface="Calibri" panose="020F0502020204030204" pitchFamily="34" charset="0"/>
                <a:cs typeface="Calibri" panose="020F0502020204030204" pitchFamily="34" charset="0"/>
              </a:rPr>
              <a:t>	HMO:   37,665</a:t>
            </a:r>
          </a:p>
          <a:p>
            <a:pPr lvl="0">
              <a:lnSpc>
                <a:spcPts val="1800"/>
              </a:lnSpc>
            </a:pPr>
            <a:r>
              <a:rPr lang="en-US" sz="1600" b="1" dirty="0">
                <a:solidFill>
                  <a:srgbClr val="0070C0"/>
                </a:solidFill>
                <a:ea typeface="Calibri" panose="020F0502020204030204" pitchFamily="34" charset="0"/>
                <a:cs typeface="Calibri" panose="020F0502020204030204" pitchFamily="34" charset="0"/>
              </a:rPr>
              <a:t>	</a:t>
            </a:r>
            <a:r>
              <a:rPr lang="en-US" sz="1600" b="1" u="sng" dirty="0">
                <a:solidFill>
                  <a:srgbClr val="0070C0"/>
                </a:solidFill>
                <a:ea typeface="Calibri" panose="020F0502020204030204" pitchFamily="34" charset="0"/>
                <a:cs typeface="Calibri" panose="020F0502020204030204" pitchFamily="34" charset="0"/>
              </a:rPr>
              <a:t>Kaiser:  46,533</a:t>
            </a:r>
          </a:p>
          <a:p>
            <a:pPr lvl="0">
              <a:lnSpc>
                <a:spcPts val="1800"/>
              </a:lnSpc>
            </a:pPr>
            <a:r>
              <a:rPr lang="en-US" sz="1600" b="1" dirty="0">
                <a:solidFill>
                  <a:srgbClr val="0070C0"/>
                </a:solidFill>
                <a:ea typeface="Calibri" panose="020F0502020204030204" pitchFamily="34" charset="0"/>
                <a:cs typeface="Calibri" panose="020F0502020204030204" pitchFamily="34" charset="0"/>
              </a:rPr>
              <a:t>	Total:  119,783</a:t>
            </a:r>
          </a:p>
          <a:p>
            <a:pPr>
              <a:lnSpc>
                <a:spcPts val="1800"/>
              </a:lnSpc>
            </a:pPr>
            <a:endParaRPr lang="en-US" sz="1500" b="1" u="sng" dirty="0">
              <a:solidFill>
                <a:schemeClr val="tx2"/>
              </a:solidFill>
              <a:ea typeface="Calibri" panose="020F0502020204030204" pitchFamily="34" charset="0"/>
              <a:cs typeface="Calibri" panose="020F0502020204030204" pitchFamily="34" charset="0"/>
            </a:endParaRPr>
          </a:p>
          <a:p>
            <a:pPr>
              <a:lnSpc>
                <a:spcPts val="1800"/>
              </a:lnSpc>
            </a:pPr>
            <a:r>
              <a:rPr lang="en-US" sz="1500" b="1" u="sng" dirty="0">
                <a:ea typeface="Calibri" panose="020F0502020204030204" pitchFamily="34" charset="0"/>
                <a:cs typeface="Calibri" panose="020F0502020204030204" pitchFamily="34" charset="0"/>
              </a:rPr>
              <a:t>Size and Stability:</a:t>
            </a:r>
            <a:endParaRPr lang="en-US" sz="1500" b="1" dirty="0">
              <a:ea typeface="Calibri" panose="020F0502020204030204" pitchFamily="34" charset="0"/>
              <a:cs typeface="Calibri" panose="020F0502020204030204" pitchFamily="34" charset="0"/>
            </a:endParaRPr>
          </a:p>
          <a:p>
            <a:pPr>
              <a:lnSpc>
                <a:spcPts val="1200"/>
              </a:lnSpc>
            </a:pPr>
            <a:r>
              <a:rPr lang="en-US" sz="1500" b="1" dirty="0">
                <a:ea typeface="Calibri" panose="020F0502020204030204" pitchFamily="34" charset="0"/>
                <a:cs typeface="Calibri" panose="020F0502020204030204" pitchFamily="34" charset="0"/>
              </a:rPr>
              <a:t> </a:t>
            </a:r>
          </a:p>
          <a:p>
            <a:pPr>
              <a:lnSpc>
                <a:spcPts val="1800"/>
              </a:lnSpc>
            </a:pPr>
            <a:r>
              <a:rPr lang="en-US" sz="1500" b="1" dirty="0">
                <a:ea typeface="Calibri" panose="020F0502020204030204" pitchFamily="34" charset="0"/>
                <a:cs typeface="Calibri" panose="020F0502020204030204" pitchFamily="34" charset="0"/>
              </a:rPr>
              <a:t>Q:  For the region we would be in, what is the renewal history for the past five years for PPO, HMO and Kaiser plans?</a:t>
            </a:r>
          </a:p>
          <a:p>
            <a:pPr>
              <a:lnSpc>
                <a:spcPts val="1800"/>
              </a:lnSpc>
            </a:pPr>
            <a:r>
              <a:rPr lang="it-IT" sz="1500" b="1" dirty="0">
                <a:solidFill>
                  <a:srgbClr val="0070C0"/>
                </a:solidFill>
                <a:ea typeface="Calibri" panose="020F0502020204030204" pitchFamily="34" charset="0"/>
                <a:cs typeface="Calibri" panose="020F0502020204030204" pitchFamily="34" charset="0"/>
              </a:rPr>
              <a:t>			</a:t>
            </a:r>
            <a:r>
              <a:rPr lang="it-IT" sz="1500" b="1" u="sng" dirty="0">
                <a:solidFill>
                  <a:srgbClr val="0070C0"/>
                </a:solidFill>
                <a:ea typeface="Calibri" panose="020F0502020204030204" pitchFamily="34" charset="0"/>
                <a:cs typeface="Calibri" panose="020F0502020204030204" pitchFamily="34" charset="0"/>
              </a:rPr>
              <a:t>PPO</a:t>
            </a:r>
            <a:r>
              <a:rPr lang="it-IT" sz="1500" b="1" dirty="0">
                <a:solidFill>
                  <a:srgbClr val="0070C0"/>
                </a:solidFill>
                <a:ea typeface="Calibri" panose="020F0502020204030204" pitchFamily="34" charset="0"/>
                <a:cs typeface="Calibri" panose="020F0502020204030204" pitchFamily="34" charset="0"/>
              </a:rPr>
              <a:t>	</a:t>
            </a:r>
            <a:r>
              <a:rPr lang="it-IT" sz="1500" b="1" u="sng" dirty="0">
                <a:solidFill>
                  <a:srgbClr val="0070C0"/>
                </a:solidFill>
                <a:ea typeface="Calibri" panose="020F0502020204030204" pitchFamily="34" charset="0"/>
                <a:cs typeface="Calibri" panose="020F0502020204030204" pitchFamily="34" charset="0"/>
              </a:rPr>
              <a:t>HMO</a:t>
            </a:r>
            <a:r>
              <a:rPr lang="it-IT" sz="1500" b="1" dirty="0">
                <a:solidFill>
                  <a:srgbClr val="0070C0"/>
                </a:solidFill>
                <a:ea typeface="Calibri" panose="020F0502020204030204" pitchFamily="34" charset="0"/>
                <a:cs typeface="Calibri" panose="020F0502020204030204" pitchFamily="34" charset="0"/>
              </a:rPr>
              <a:t>	 </a:t>
            </a:r>
            <a:r>
              <a:rPr lang="it-IT" sz="1500" b="1" u="sng" dirty="0">
                <a:solidFill>
                  <a:srgbClr val="0070C0"/>
                </a:solidFill>
                <a:ea typeface="Calibri" panose="020F0502020204030204" pitchFamily="34" charset="0"/>
                <a:cs typeface="Calibri" panose="020F0502020204030204" pitchFamily="34" charset="0"/>
              </a:rPr>
              <a:t>KP</a:t>
            </a:r>
          </a:p>
          <a:p>
            <a:pPr>
              <a:lnSpc>
                <a:spcPts val="1800"/>
              </a:lnSpc>
            </a:pPr>
            <a:r>
              <a:rPr lang="it-IT" sz="1500" b="1" dirty="0">
                <a:solidFill>
                  <a:srgbClr val="0070C0"/>
                </a:solidFill>
                <a:ea typeface="Calibri" panose="020F0502020204030204" pitchFamily="34" charset="0"/>
                <a:cs typeface="Calibri" panose="020F0502020204030204" pitchFamily="34" charset="0"/>
              </a:rPr>
              <a:t>	2022 - 23:		5.3%	5.7%	7.1%</a:t>
            </a:r>
            <a:endParaRPr lang="en-US" sz="1500" b="1" dirty="0">
              <a:solidFill>
                <a:srgbClr val="0070C0"/>
              </a:solidFill>
              <a:ea typeface="Calibri" panose="020F0502020204030204" pitchFamily="34" charset="0"/>
              <a:cs typeface="Calibri" panose="020F0502020204030204" pitchFamily="34" charset="0"/>
            </a:endParaRPr>
          </a:p>
          <a:p>
            <a:pPr>
              <a:lnSpc>
                <a:spcPts val="1800"/>
              </a:lnSpc>
            </a:pPr>
            <a:r>
              <a:rPr lang="it-IT" sz="1500" b="1" dirty="0">
                <a:solidFill>
                  <a:srgbClr val="0070C0"/>
                </a:solidFill>
                <a:ea typeface="Calibri" panose="020F0502020204030204" pitchFamily="34" charset="0"/>
                <a:cs typeface="Calibri" panose="020F0502020204030204" pitchFamily="34" charset="0"/>
              </a:rPr>
              <a:t>	2023 - 24:		8.1%	8.7%	8.6%</a:t>
            </a:r>
          </a:p>
          <a:p>
            <a:pPr>
              <a:lnSpc>
                <a:spcPts val="1800"/>
              </a:lnSpc>
            </a:pPr>
            <a:r>
              <a:rPr lang="it-IT" sz="1500" b="1" dirty="0">
                <a:solidFill>
                  <a:srgbClr val="0070C0"/>
                </a:solidFill>
                <a:ea typeface="Calibri" panose="020F0502020204030204" pitchFamily="34" charset="0"/>
                <a:cs typeface="Calibri" panose="020F0502020204030204" pitchFamily="34" charset="0"/>
              </a:rPr>
              <a:t>	2024 - 25:		4.6%	5.7%	5.4%</a:t>
            </a:r>
          </a:p>
          <a:p>
            <a:pPr>
              <a:lnSpc>
                <a:spcPts val="1800"/>
              </a:lnSpc>
            </a:pPr>
            <a:r>
              <a:rPr lang="it-IT" sz="1500" b="1" dirty="0">
                <a:solidFill>
                  <a:srgbClr val="0070C0"/>
                </a:solidFill>
                <a:ea typeface="Calibri" panose="020F0502020204030204" pitchFamily="34" charset="0"/>
                <a:cs typeface="Calibri" panose="020F0502020204030204" pitchFamily="34" charset="0"/>
              </a:rPr>
              <a:t>	2025 - 26:		7.9%	8.3%	8.8%</a:t>
            </a:r>
          </a:p>
          <a:p>
            <a:pPr>
              <a:lnSpc>
                <a:spcPts val="1800"/>
              </a:lnSpc>
            </a:pPr>
            <a:r>
              <a:rPr lang="it-IT" sz="1500" b="1" dirty="0">
                <a:solidFill>
                  <a:srgbClr val="0070C0"/>
                </a:solidFill>
                <a:ea typeface="Calibri" panose="020F0502020204030204" pitchFamily="34" charset="0"/>
                <a:cs typeface="Calibri" panose="020F0502020204030204" pitchFamily="34" charset="0"/>
              </a:rPr>
              <a:t>	2026 - 27:		9.0%	9.3%	8.0%</a:t>
            </a:r>
            <a:endParaRPr lang="en-US" sz="1500" b="1" dirty="0">
              <a:solidFill>
                <a:srgbClr val="0070C0"/>
              </a:solidFill>
              <a:ea typeface="Calibri" panose="020F0502020204030204" pitchFamily="34" charset="0"/>
              <a:cs typeface="Calibri" panose="020F0502020204030204" pitchFamily="34" charset="0"/>
            </a:endParaRPr>
          </a:p>
          <a:p>
            <a:pPr>
              <a:lnSpc>
                <a:spcPts val="1800"/>
              </a:lnSpc>
            </a:pPr>
            <a:endParaRPr lang="en-US" sz="1500" b="1" dirty="0">
              <a:solidFill>
                <a:schemeClr val="accent6">
                  <a:lumMod val="50000"/>
                </a:schemeClr>
              </a:solidFill>
              <a:ea typeface="Calibri" panose="020F0502020204030204" pitchFamily="34" charset="0"/>
              <a:cs typeface="Calibri" panose="020F0502020204030204" pitchFamily="34" charset="0"/>
            </a:endParaRPr>
          </a:p>
          <a:p>
            <a:pPr>
              <a:lnSpc>
                <a:spcPts val="1800"/>
              </a:lnSpc>
            </a:pPr>
            <a:r>
              <a:rPr lang="en-US" sz="1500" b="1" dirty="0">
                <a:ea typeface="Calibri" panose="020F0502020204030204" pitchFamily="34" charset="0"/>
                <a:cs typeface="Calibri" panose="020F0502020204030204" pitchFamily="34" charset="0"/>
              </a:rPr>
              <a:t>Q:  Do all groups in this region receive the same renewal percent change or have some groups sometimes received a different percent change?</a:t>
            </a:r>
          </a:p>
          <a:p>
            <a:pPr>
              <a:lnSpc>
                <a:spcPts val="1200"/>
              </a:lnSpc>
            </a:pPr>
            <a:endParaRPr lang="en-US" sz="1500" b="1" dirty="0">
              <a:ea typeface="Calibri" panose="020F0502020204030204" pitchFamily="34" charset="0"/>
              <a:cs typeface="Calibri" panose="020F0502020204030204" pitchFamily="34" charset="0"/>
            </a:endParaRPr>
          </a:p>
          <a:p>
            <a:pPr>
              <a:lnSpc>
                <a:spcPts val="1200"/>
              </a:lnSpc>
            </a:pPr>
            <a:r>
              <a:rPr lang="en-US" sz="1500" b="1" dirty="0">
                <a:solidFill>
                  <a:srgbClr val="0070C0"/>
                </a:solidFill>
                <a:ea typeface="Calibri" panose="020F0502020204030204" pitchFamily="34" charset="0"/>
                <a:cs typeface="Calibri" panose="020F0502020204030204" pitchFamily="34" charset="0"/>
              </a:rPr>
              <a:t>	All groups within the same region receive the same renewal range regardless of their size or when they joined.</a:t>
            </a:r>
          </a:p>
          <a:p>
            <a:pPr fontAlgn="ctr">
              <a:lnSpc>
                <a:spcPts val="1200"/>
              </a:lnSpc>
            </a:pPr>
            <a:endParaRPr lang="en-US" sz="1500" b="1" dirty="0">
              <a:solidFill>
                <a:srgbClr val="002060"/>
              </a:solidFill>
              <a:ea typeface="Calibri" panose="020F0502020204030204" pitchFamily="34" charset="0"/>
              <a:cs typeface="Calibri" panose="020F0502020204030204" pitchFamily="34" charset="0"/>
            </a:endParaRPr>
          </a:p>
          <a:p>
            <a:pPr fontAlgn="ctr">
              <a:lnSpc>
                <a:spcPts val="1800"/>
              </a:lnSpc>
            </a:pPr>
            <a:r>
              <a:rPr lang="en-US" sz="1500" b="1" dirty="0">
                <a:ea typeface="Calibri" panose="020F0502020204030204" pitchFamily="34" charset="0"/>
                <a:cs typeface="Calibri" panose="020F0502020204030204" pitchFamily="34" charset="0"/>
              </a:rPr>
              <a:t>Q:  What is the total number of Medical Plan members covered statewide broken down by PPO, HMO and Kaiser?</a:t>
            </a:r>
          </a:p>
          <a:p>
            <a:pPr fontAlgn="ctr">
              <a:lnSpc>
                <a:spcPts val="1200"/>
              </a:lnSpc>
            </a:pPr>
            <a:endParaRPr lang="en-US" sz="1500" b="1" dirty="0">
              <a:solidFill>
                <a:schemeClr val="accent6">
                  <a:lumMod val="50000"/>
                </a:schemeClr>
              </a:solidFill>
              <a:ea typeface="Calibri" panose="020F0502020204030204" pitchFamily="34" charset="0"/>
              <a:cs typeface="Calibri" panose="020F0502020204030204" pitchFamily="34" charset="0"/>
            </a:endParaRPr>
          </a:p>
          <a:p>
            <a:pPr fontAlgn="ctr">
              <a:lnSpc>
                <a:spcPts val="1800"/>
              </a:lnSpc>
            </a:pPr>
            <a:r>
              <a:rPr lang="it-IT" sz="1500" b="1" dirty="0">
                <a:solidFill>
                  <a:srgbClr val="0070C0"/>
                </a:solidFill>
                <a:ea typeface="Calibri" panose="020F0502020204030204" pitchFamily="34" charset="0"/>
                <a:cs typeface="Calibri" panose="020F0502020204030204" pitchFamily="34" charset="0"/>
              </a:rPr>
              <a:t>	</a:t>
            </a:r>
            <a:r>
              <a:rPr lang="it-IT" sz="1600" b="1" dirty="0">
                <a:solidFill>
                  <a:srgbClr val="0070C0"/>
                </a:solidFill>
                <a:ea typeface="Calibri" panose="020F0502020204030204" pitchFamily="34" charset="0"/>
                <a:cs typeface="Calibri" panose="020F0502020204030204" pitchFamily="34" charset="0"/>
              </a:rPr>
              <a:t> </a:t>
            </a:r>
            <a:r>
              <a:rPr lang="it-IT" sz="1600" b="1" u="sng" dirty="0">
                <a:solidFill>
                  <a:srgbClr val="0070C0"/>
                </a:solidFill>
                <a:ea typeface="Calibri" panose="020F0502020204030204" pitchFamily="34" charset="0"/>
                <a:cs typeface="Calibri" panose="020F0502020204030204" pitchFamily="34" charset="0"/>
              </a:rPr>
              <a:t>PPO</a:t>
            </a:r>
            <a:r>
              <a:rPr lang="it-IT" sz="1600" b="1" dirty="0">
                <a:solidFill>
                  <a:srgbClr val="0070C0"/>
                </a:solidFill>
                <a:ea typeface="Calibri" panose="020F0502020204030204" pitchFamily="34" charset="0"/>
                <a:cs typeface="Calibri" panose="020F0502020204030204" pitchFamily="34" charset="0"/>
              </a:rPr>
              <a:t>	 </a:t>
            </a:r>
            <a:r>
              <a:rPr lang="it-IT" sz="1600" b="1" u="sng" dirty="0">
                <a:solidFill>
                  <a:srgbClr val="0070C0"/>
                </a:solidFill>
                <a:ea typeface="Calibri" panose="020F0502020204030204" pitchFamily="34" charset="0"/>
                <a:cs typeface="Calibri" panose="020F0502020204030204" pitchFamily="34" charset="0"/>
              </a:rPr>
              <a:t>HMO</a:t>
            </a:r>
            <a:r>
              <a:rPr lang="it-IT" sz="1600" b="1" dirty="0">
                <a:solidFill>
                  <a:srgbClr val="0070C0"/>
                </a:solidFill>
                <a:ea typeface="Calibri" panose="020F0502020204030204" pitchFamily="34" charset="0"/>
                <a:cs typeface="Calibri" panose="020F0502020204030204" pitchFamily="34" charset="0"/>
              </a:rPr>
              <a:t>	    </a:t>
            </a:r>
            <a:r>
              <a:rPr lang="it-IT" sz="1600" b="1" u="sng" dirty="0">
                <a:solidFill>
                  <a:srgbClr val="0070C0"/>
                </a:solidFill>
                <a:ea typeface="Calibri" panose="020F0502020204030204" pitchFamily="34" charset="0"/>
                <a:cs typeface="Calibri" panose="020F0502020204030204" pitchFamily="34" charset="0"/>
              </a:rPr>
              <a:t>KP</a:t>
            </a:r>
            <a:r>
              <a:rPr lang="it-IT" sz="1600" b="1" dirty="0">
                <a:solidFill>
                  <a:srgbClr val="0070C0"/>
                </a:solidFill>
                <a:ea typeface="Calibri" panose="020F0502020204030204" pitchFamily="34" charset="0"/>
                <a:cs typeface="Calibri" panose="020F0502020204030204" pitchFamily="34" charset="0"/>
              </a:rPr>
              <a:t>	  </a:t>
            </a:r>
            <a:r>
              <a:rPr lang="it-IT" sz="1600" b="1" u="sng" dirty="0">
                <a:solidFill>
                  <a:srgbClr val="0070C0"/>
                </a:solidFill>
                <a:ea typeface="Calibri" panose="020F0502020204030204" pitchFamily="34" charset="0"/>
                <a:cs typeface="Calibri" panose="020F0502020204030204" pitchFamily="34" charset="0"/>
              </a:rPr>
              <a:t>Total</a:t>
            </a:r>
          </a:p>
          <a:p>
            <a:pPr fontAlgn="ctr">
              <a:lnSpc>
                <a:spcPts val="1800"/>
              </a:lnSpc>
            </a:pPr>
            <a:r>
              <a:rPr lang="en-US" sz="1600" b="1" dirty="0">
                <a:solidFill>
                  <a:srgbClr val="0070C0"/>
                </a:solidFill>
                <a:ea typeface="Calibri" panose="020F0502020204030204" pitchFamily="34" charset="0"/>
                <a:cs typeface="Calibri" panose="020F0502020204030204" pitchFamily="34" charset="0"/>
              </a:rPr>
              <a:t>              	260,985	49,225	113,196	423,406</a:t>
            </a:r>
          </a:p>
        </p:txBody>
      </p:sp>
      <p:sp>
        <p:nvSpPr>
          <p:cNvPr id="5" name="Title 1">
            <a:extLst>
              <a:ext uri="{FF2B5EF4-FFF2-40B4-BE49-F238E27FC236}">
                <a16:creationId xmlns:a16="http://schemas.microsoft.com/office/drawing/2014/main" id="{47F549C5-5104-41BC-8EF8-B28724F3AC79}"/>
              </a:ext>
            </a:extLst>
          </p:cNvPr>
          <p:cNvSpPr>
            <a:spLocks noGrp="1"/>
          </p:cNvSpPr>
          <p:nvPr>
            <p:ph type="title"/>
          </p:nvPr>
        </p:nvSpPr>
        <p:spPr>
          <a:xfrm>
            <a:off x="316992" y="0"/>
            <a:ext cx="11558016" cy="731960"/>
          </a:xfrm>
        </p:spPr>
        <p:txBody>
          <a:bodyPr>
            <a:normAutofit/>
          </a:bodyPr>
          <a:lstStyle/>
          <a:p>
            <a:pPr algn="ctr"/>
            <a:r>
              <a:rPr lang="en-US" sz="3600" cap="all" spc="400" dirty="0">
                <a:solidFill>
                  <a:schemeClr val="tx1"/>
                </a:solidFill>
                <a:latin typeface="Calibri" panose="020F0502020204030204" pitchFamily="34" charset="0"/>
                <a:cs typeface="Times New Roman" panose="02020603050405020304" pitchFamily="18" charset="0"/>
              </a:rPr>
              <a:t>Things to consider</a:t>
            </a:r>
          </a:p>
        </p:txBody>
      </p:sp>
    </p:spTree>
    <p:extLst>
      <p:ext uri="{BB962C8B-B14F-4D97-AF65-F5344CB8AC3E}">
        <p14:creationId xmlns:p14="http://schemas.microsoft.com/office/powerpoint/2010/main" val="372011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18383" y="270356"/>
            <a:ext cx="11185738"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PlaNS Quoted: 1/1/2027-9/30/2027</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8</a:t>
            </a:fld>
            <a:endParaRPr lang="en" dirty="0"/>
          </a:p>
        </p:txBody>
      </p:sp>
      <p:sp>
        <p:nvSpPr>
          <p:cNvPr id="5" name="Rectangle 4">
            <a:extLst>
              <a:ext uri="{FF2B5EF4-FFF2-40B4-BE49-F238E27FC236}">
                <a16:creationId xmlns:a16="http://schemas.microsoft.com/office/drawing/2014/main" id="{6C5B25E2-531C-4C46-865C-97A596BD393E}"/>
              </a:ext>
            </a:extLst>
          </p:cNvPr>
          <p:cNvSpPr/>
          <p:nvPr/>
        </p:nvSpPr>
        <p:spPr>
          <a:xfrm>
            <a:off x="1026990" y="1672662"/>
            <a:ext cx="3074275" cy="43473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800" b="1" dirty="0">
                <a:latin typeface="Calibri" panose="020F0502020204030204" pitchFamily="34" charset="0"/>
                <a:ea typeface="Calibri" panose="020F0502020204030204" pitchFamily="34" charset="0"/>
                <a:cs typeface="Calibri" panose="020F0502020204030204" pitchFamily="34" charset="0"/>
              </a:rPr>
              <a:t>Anthem PPO 90-A $20 </a:t>
            </a:r>
          </a:p>
          <a:p>
            <a:r>
              <a:rPr lang="en-US" sz="1800" b="1" dirty="0">
                <a:latin typeface="Calibri" panose="020F0502020204030204" pitchFamily="34" charset="0"/>
                <a:ea typeface="Calibri" panose="020F0502020204030204" pitchFamily="34" charset="0"/>
                <a:cs typeface="Calibri" panose="020F0502020204030204" pitchFamily="34" charset="0"/>
              </a:rPr>
              <a:t>Prudent Buyer Network;</a:t>
            </a:r>
          </a:p>
          <a:p>
            <a:r>
              <a:rPr lang="en-US" sz="1800" b="1" dirty="0">
                <a:latin typeface="Calibri" panose="020F0502020204030204" pitchFamily="34" charset="0"/>
                <a:ea typeface="Calibri" panose="020F0502020204030204" pitchFamily="34" charset="0"/>
                <a:cs typeface="Calibri" panose="020F0502020204030204" pitchFamily="34" charset="0"/>
              </a:rPr>
              <a:t>Navitus $5G/$20B Rx</a:t>
            </a:r>
          </a:p>
          <a:p>
            <a:endParaRPr lang="en-US" sz="1800" u="sng" dirty="0">
              <a:latin typeface="Calibri" panose="020F0502020204030204" pitchFamily="34" charset="0"/>
              <a:ea typeface="Calibri" panose="020F0502020204030204" pitchFamily="34" charset="0"/>
              <a:cs typeface="Calibri" panose="020F0502020204030204" pitchFamily="34" charset="0"/>
            </a:endParaRPr>
          </a:p>
          <a:p>
            <a:r>
              <a:rPr lang="en-US" sz="1800" u="sng" dirty="0">
                <a:latin typeface="Calibri" panose="020F0502020204030204" pitchFamily="34" charset="0"/>
                <a:ea typeface="Calibri" panose="020F0502020204030204" pitchFamily="34" charset="0"/>
                <a:cs typeface="Calibri" panose="020F0502020204030204" pitchFamily="34" charset="0"/>
              </a:rPr>
              <a:t>3-Tier Rates</a:t>
            </a:r>
          </a:p>
          <a:p>
            <a:r>
              <a:rPr lang="en-US" sz="1800" dirty="0">
                <a:latin typeface="Calibri" panose="020F0502020204030204" pitchFamily="34" charset="0"/>
                <a:ea typeface="Calibri" panose="020F0502020204030204" pitchFamily="34" charset="0"/>
                <a:cs typeface="Calibri" panose="020F0502020204030204" pitchFamily="34" charset="0"/>
              </a:rPr>
              <a:t>Single 		$1,361</a:t>
            </a:r>
          </a:p>
          <a:p>
            <a:r>
              <a:rPr lang="en-US" sz="1800" dirty="0">
                <a:latin typeface="Calibri" panose="020F0502020204030204" pitchFamily="34" charset="0"/>
                <a:ea typeface="Calibri" panose="020F0502020204030204" pitchFamily="34" charset="0"/>
                <a:cs typeface="Calibri" panose="020F0502020204030204" pitchFamily="34" charset="0"/>
              </a:rPr>
              <a:t>2-Party 		$2,896</a:t>
            </a:r>
          </a:p>
          <a:p>
            <a:r>
              <a:rPr lang="en-US" sz="1800" dirty="0">
                <a:latin typeface="Calibri" panose="020F0502020204030204" pitchFamily="34" charset="0"/>
                <a:ea typeface="Calibri" panose="020F0502020204030204" pitchFamily="34" charset="0"/>
                <a:cs typeface="Calibri" panose="020F0502020204030204" pitchFamily="34" charset="0"/>
              </a:rPr>
              <a:t>Family 		$4,036</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4-Tier Rates</a:t>
            </a:r>
          </a:p>
          <a:p>
            <a:r>
              <a:rPr lang="en-US" sz="1800" dirty="0">
                <a:latin typeface="Calibri" panose="020F0502020204030204" pitchFamily="34" charset="0"/>
                <a:ea typeface="Calibri" panose="020F0502020204030204" pitchFamily="34" charset="0"/>
                <a:cs typeface="Calibri" panose="020F0502020204030204" pitchFamily="34" charset="0"/>
              </a:rPr>
              <a:t>EE		$1,361</a:t>
            </a:r>
          </a:p>
          <a:p>
            <a:r>
              <a:rPr lang="en-US" sz="1800" dirty="0">
                <a:latin typeface="Calibri" panose="020F0502020204030204" pitchFamily="34" charset="0"/>
                <a:ea typeface="Calibri" panose="020F0502020204030204" pitchFamily="34" charset="0"/>
                <a:cs typeface="Calibri" panose="020F0502020204030204" pitchFamily="34" charset="0"/>
              </a:rPr>
              <a:t>EE+SPS		$3,014</a:t>
            </a:r>
          </a:p>
          <a:p>
            <a:r>
              <a:rPr lang="en-US" sz="1800" dirty="0">
                <a:latin typeface="Calibri" panose="020F0502020204030204" pitchFamily="34" charset="0"/>
                <a:ea typeface="Calibri" panose="020F0502020204030204" pitchFamily="34" charset="0"/>
                <a:cs typeface="Calibri" panose="020F0502020204030204" pitchFamily="34" charset="0"/>
              </a:rPr>
              <a:t>EE+CH(N)		$2,657</a:t>
            </a:r>
          </a:p>
          <a:p>
            <a:r>
              <a:rPr lang="en-US" sz="1800" dirty="0">
                <a:latin typeface="Calibri" panose="020F0502020204030204" pitchFamily="34" charset="0"/>
                <a:ea typeface="Calibri" panose="020F0502020204030204" pitchFamily="34" charset="0"/>
                <a:cs typeface="Calibri" panose="020F0502020204030204" pitchFamily="34" charset="0"/>
              </a:rPr>
              <a:t>EE+FAM		$4,191</a:t>
            </a:r>
          </a:p>
        </p:txBody>
      </p:sp>
      <p:sp>
        <p:nvSpPr>
          <p:cNvPr id="8" name="Rectangle 7">
            <a:extLst>
              <a:ext uri="{FF2B5EF4-FFF2-40B4-BE49-F238E27FC236}">
                <a16:creationId xmlns:a16="http://schemas.microsoft.com/office/drawing/2014/main" id="{8C565EAF-4AC3-468A-A6FF-17334C259A11}"/>
              </a:ext>
            </a:extLst>
          </p:cNvPr>
          <p:cNvSpPr/>
          <p:nvPr/>
        </p:nvSpPr>
        <p:spPr>
          <a:xfrm>
            <a:off x="4496916" y="1683172"/>
            <a:ext cx="3074275" cy="432629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sz="1800" b="1" dirty="0">
                <a:latin typeface="Calibri" panose="020F0502020204030204" pitchFamily="34" charset="0"/>
                <a:ea typeface="Calibri" panose="020F0502020204030204" pitchFamily="34" charset="0"/>
                <a:cs typeface="Calibri" panose="020F0502020204030204" pitchFamily="34" charset="0"/>
              </a:rPr>
              <a:t>Anthem HMO Premier 10 </a:t>
            </a:r>
          </a:p>
          <a:p>
            <a:r>
              <a:rPr lang="en-US" sz="1800" b="1" dirty="0">
                <a:latin typeface="Calibri" panose="020F0502020204030204" pitchFamily="34" charset="0"/>
                <a:ea typeface="Calibri" panose="020F0502020204030204" pitchFamily="34" charset="0"/>
                <a:cs typeface="Calibri" panose="020F0502020204030204" pitchFamily="34" charset="0"/>
              </a:rPr>
              <a:t>Full HMO Network</a:t>
            </a:r>
          </a:p>
          <a:p>
            <a:r>
              <a:rPr lang="en-US" sz="1800" b="1" dirty="0">
                <a:latin typeface="Calibri" panose="020F0502020204030204" pitchFamily="34" charset="0"/>
                <a:ea typeface="Calibri" panose="020F0502020204030204" pitchFamily="34" charset="0"/>
                <a:cs typeface="Calibri" panose="020F0502020204030204" pitchFamily="34" charset="0"/>
              </a:rPr>
              <a:t>Navitus $5G/$20B Rx</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u="sng" dirty="0">
                <a:latin typeface="Calibri" panose="020F0502020204030204" pitchFamily="34" charset="0"/>
                <a:ea typeface="Calibri" panose="020F0502020204030204" pitchFamily="34" charset="0"/>
                <a:cs typeface="Calibri" panose="020F0502020204030204" pitchFamily="34" charset="0"/>
              </a:rPr>
              <a:t>3-Tier Rates</a:t>
            </a:r>
          </a:p>
          <a:p>
            <a:r>
              <a:rPr lang="en-US" sz="1800" dirty="0">
                <a:latin typeface="Calibri" panose="020F0502020204030204" pitchFamily="34" charset="0"/>
                <a:ea typeface="Calibri" panose="020F0502020204030204" pitchFamily="34" charset="0"/>
                <a:cs typeface="Calibri" panose="020F0502020204030204" pitchFamily="34" charset="0"/>
              </a:rPr>
              <a:t>Single 		$1,066</a:t>
            </a:r>
          </a:p>
          <a:p>
            <a:r>
              <a:rPr lang="en-US" sz="1800" dirty="0">
                <a:latin typeface="Calibri" panose="020F0502020204030204" pitchFamily="34" charset="0"/>
                <a:ea typeface="Calibri" panose="020F0502020204030204" pitchFamily="34" charset="0"/>
                <a:cs typeface="Calibri" panose="020F0502020204030204" pitchFamily="34" charset="0"/>
              </a:rPr>
              <a:t>2-Party 		$2,248</a:t>
            </a:r>
          </a:p>
          <a:p>
            <a:r>
              <a:rPr lang="en-US" sz="1800" dirty="0">
                <a:latin typeface="Calibri" panose="020F0502020204030204" pitchFamily="34" charset="0"/>
                <a:ea typeface="Calibri" panose="020F0502020204030204" pitchFamily="34" charset="0"/>
                <a:cs typeface="Calibri" panose="020F0502020204030204" pitchFamily="34" charset="0"/>
              </a:rPr>
              <a:t>Family 		$3,123</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4-Tier Rates</a:t>
            </a:r>
          </a:p>
          <a:p>
            <a:r>
              <a:rPr lang="en-US" sz="1800" dirty="0">
                <a:latin typeface="Calibri" panose="020F0502020204030204" pitchFamily="34" charset="0"/>
                <a:ea typeface="Calibri" panose="020F0502020204030204" pitchFamily="34" charset="0"/>
                <a:cs typeface="Calibri" panose="020F0502020204030204" pitchFamily="34" charset="0"/>
              </a:rPr>
              <a:t>EE		$1,066</a:t>
            </a:r>
          </a:p>
          <a:p>
            <a:r>
              <a:rPr lang="en-US" sz="1800" dirty="0">
                <a:latin typeface="Calibri" panose="020F0502020204030204" pitchFamily="34" charset="0"/>
                <a:ea typeface="Calibri" panose="020F0502020204030204" pitchFamily="34" charset="0"/>
                <a:cs typeface="Calibri" panose="020F0502020204030204" pitchFamily="34" charset="0"/>
              </a:rPr>
              <a:t>EE+SPS		$2,345</a:t>
            </a:r>
          </a:p>
          <a:p>
            <a:r>
              <a:rPr lang="en-US" sz="1800" dirty="0">
                <a:latin typeface="Calibri" panose="020F0502020204030204" pitchFamily="34" charset="0"/>
                <a:ea typeface="Calibri" panose="020F0502020204030204" pitchFamily="34" charset="0"/>
                <a:cs typeface="Calibri" panose="020F0502020204030204" pitchFamily="34" charset="0"/>
              </a:rPr>
              <a:t>EE+CH(N)		$2,050</a:t>
            </a:r>
          </a:p>
          <a:p>
            <a:r>
              <a:rPr lang="en-US" sz="1800" dirty="0">
                <a:latin typeface="Calibri" panose="020F0502020204030204" pitchFamily="34" charset="0"/>
                <a:ea typeface="Calibri" panose="020F0502020204030204" pitchFamily="34" charset="0"/>
                <a:cs typeface="Calibri" panose="020F0502020204030204" pitchFamily="34" charset="0"/>
              </a:rPr>
              <a:t>EE+FAM		$3,245</a:t>
            </a:r>
          </a:p>
        </p:txBody>
      </p:sp>
      <p:sp>
        <p:nvSpPr>
          <p:cNvPr id="10" name="Rectangle 9">
            <a:extLst>
              <a:ext uri="{FF2B5EF4-FFF2-40B4-BE49-F238E27FC236}">
                <a16:creationId xmlns:a16="http://schemas.microsoft.com/office/drawing/2014/main" id="{77FD9C5C-C1E6-4B2A-83D3-99BDE8B60FCE}"/>
              </a:ext>
            </a:extLst>
          </p:cNvPr>
          <p:cNvSpPr/>
          <p:nvPr/>
        </p:nvSpPr>
        <p:spPr>
          <a:xfrm>
            <a:off x="7966842" y="1672662"/>
            <a:ext cx="3074275" cy="434731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latin typeface="Calibri" panose="020F0502020204030204" pitchFamily="34" charset="0"/>
                <a:ea typeface="Calibri" panose="020F0502020204030204" pitchFamily="34" charset="0"/>
                <a:cs typeface="Calibri" panose="020F0502020204030204" pitchFamily="34" charset="0"/>
              </a:rPr>
              <a:t>Kaiser Permanente</a:t>
            </a:r>
          </a:p>
          <a:p>
            <a:r>
              <a:rPr lang="en-US" b="1" dirty="0">
                <a:latin typeface="Calibri" panose="020F0502020204030204" pitchFamily="34" charset="0"/>
                <a:ea typeface="Calibri" panose="020F0502020204030204" pitchFamily="34" charset="0"/>
                <a:cs typeface="Calibri" panose="020F0502020204030204" pitchFamily="34" charset="0"/>
              </a:rPr>
              <a:t>$0 OV / $5 Rx or </a:t>
            </a:r>
          </a:p>
          <a:p>
            <a:pPr marR="0">
              <a:lnSpc>
                <a:spcPct val="105000"/>
              </a:lnSpc>
              <a:spcBef>
                <a:spcPts val="0"/>
              </a:spcBef>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$10 OV / $10 Rx</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u="sng" dirty="0">
                <a:latin typeface="Calibri" panose="020F0502020204030204" pitchFamily="34" charset="0"/>
                <a:ea typeface="Calibri" panose="020F0502020204030204" pitchFamily="34" charset="0"/>
                <a:cs typeface="Calibri" panose="020F0502020204030204" pitchFamily="34" charset="0"/>
              </a:rPr>
              <a:t>3-Tier Rates</a:t>
            </a:r>
          </a:p>
          <a:p>
            <a:r>
              <a:rPr lang="en-US" sz="1800" dirty="0">
                <a:latin typeface="Calibri" panose="020F0502020204030204" pitchFamily="34" charset="0"/>
                <a:ea typeface="Calibri" panose="020F0502020204030204" pitchFamily="34" charset="0"/>
                <a:cs typeface="Calibri" panose="020F0502020204030204" pitchFamily="34" charset="0"/>
              </a:rPr>
              <a:t>Single 		TBD</a:t>
            </a:r>
          </a:p>
          <a:p>
            <a:r>
              <a:rPr lang="en-US" sz="1800" dirty="0">
                <a:latin typeface="Calibri" panose="020F0502020204030204" pitchFamily="34" charset="0"/>
                <a:ea typeface="Calibri" panose="020F0502020204030204" pitchFamily="34" charset="0"/>
                <a:cs typeface="Calibri" panose="020F0502020204030204" pitchFamily="34" charset="0"/>
              </a:rPr>
              <a:t>2-Party 		TBD</a:t>
            </a:r>
          </a:p>
          <a:p>
            <a:r>
              <a:rPr lang="en-US" sz="1800" dirty="0">
                <a:latin typeface="Calibri" panose="020F0502020204030204" pitchFamily="34" charset="0"/>
                <a:ea typeface="Calibri" panose="020F0502020204030204" pitchFamily="34" charset="0"/>
                <a:cs typeface="Calibri" panose="020F0502020204030204" pitchFamily="34" charset="0"/>
              </a:rPr>
              <a:t>Family 		TBD</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4-Tier Rates</a:t>
            </a:r>
          </a:p>
          <a:p>
            <a:r>
              <a:rPr lang="en-US" sz="1800" dirty="0">
                <a:latin typeface="Calibri" panose="020F0502020204030204" pitchFamily="34" charset="0"/>
                <a:ea typeface="Calibri" panose="020F0502020204030204" pitchFamily="34" charset="0"/>
                <a:cs typeface="Calibri" panose="020F0502020204030204" pitchFamily="34" charset="0"/>
              </a:rPr>
              <a:t>EE		TBD</a:t>
            </a:r>
          </a:p>
          <a:p>
            <a:r>
              <a:rPr lang="en-US" sz="1800" dirty="0">
                <a:latin typeface="Calibri" panose="020F0502020204030204" pitchFamily="34" charset="0"/>
                <a:ea typeface="Calibri" panose="020F0502020204030204" pitchFamily="34" charset="0"/>
                <a:cs typeface="Calibri" panose="020F0502020204030204" pitchFamily="34" charset="0"/>
              </a:rPr>
              <a:t>EE+SPS		TBD</a:t>
            </a:r>
          </a:p>
          <a:p>
            <a:r>
              <a:rPr lang="en-US" sz="1800" dirty="0">
                <a:latin typeface="Calibri" panose="020F0502020204030204" pitchFamily="34" charset="0"/>
                <a:ea typeface="Calibri" panose="020F0502020204030204" pitchFamily="34" charset="0"/>
                <a:cs typeface="Calibri" panose="020F0502020204030204" pitchFamily="34" charset="0"/>
              </a:rPr>
              <a:t>EE+CH(N)		TBD</a:t>
            </a:r>
          </a:p>
          <a:p>
            <a:r>
              <a:rPr lang="en-US" sz="1800" dirty="0">
                <a:latin typeface="Calibri" panose="020F0502020204030204" pitchFamily="34" charset="0"/>
                <a:ea typeface="Calibri" panose="020F0502020204030204" pitchFamily="34" charset="0"/>
                <a:cs typeface="Calibri" panose="020F0502020204030204" pitchFamily="34" charset="0"/>
              </a:rPr>
              <a:t>EE+FAM		TBD</a:t>
            </a:r>
          </a:p>
        </p:txBody>
      </p:sp>
      <p:sp>
        <p:nvSpPr>
          <p:cNvPr id="6" name="TextBox 5">
            <a:extLst>
              <a:ext uri="{FF2B5EF4-FFF2-40B4-BE49-F238E27FC236}">
                <a16:creationId xmlns:a16="http://schemas.microsoft.com/office/drawing/2014/main" id="{7A7E0C9A-2FF2-4C9A-9358-92E6F3304F88}"/>
              </a:ext>
            </a:extLst>
          </p:cNvPr>
          <p:cNvSpPr txBox="1"/>
          <p:nvPr/>
        </p:nvSpPr>
        <p:spPr>
          <a:xfrm>
            <a:off x="3021724" y="6218312"/>
            <a:ext cx="5840060" cy="369332"/>
          </a:xfrm>
          <a:prstGeom prst="rect">
            <a:avLst/>
          </a:prstGeom>
          <a:noFill/>
        </p:spPr>
        <p:txBody>
          <a:bodyPr wrap="none" rtlCol="0">
            <a:spAutoFit/>
          </a:bodyPr>
          <a:lstStyle/>
          <a:p>
            <a:r>
              <a:rPr lang="en-US" i="1" dirty="0"/>
              <a:t>SISC KP quote will follow after release of ASCIP renewal.</a:t>
            </a:r>
          </a:p>
        </p:txBody>
      </p:sp>
      <p:sp>
        <p:nvSpPr>
          <p:cNvPr id="3" name="TextBox 2">
            <a:extLst>
              <a:ext uri="{FF2B5EF4-FFF2-40B4-BE49-F238E27FC236}">
                <a16:creationId xmlns:a16="http://schemas.microsoft.com/office/drawing/2014/main" id="{353E9EE0-23D4-48DB-A503-CC1F04501B08}"/>
              </a:ext>
            </a:extLst>
          </p:cNvPr>
          <p:cNvSpPr txBox="1"/>
          <p:nvPr/>
        </p:nvSpPr>
        <p:spPr>
          <a:xfrm>
            <a:off x="3997245" y="1198908"/>
            <a:ext cx="4073616" cy="369332"/>
          </a:xfrm>
          <a:prstGeom prst="rect">
            <a:avLst/>
          </a:prstGeom>
          <a:noFill/>
        </p:spPr>
        <p:txBody>
          <a:bodyPr wrap="none" rtlCol="0">
            <a:spAutoFit/>
          </a:bodyPr>
          <a:lstStyle/>
          <a:p>
            <a:r>
              <a:rPr lang="en-US" b="1" dirty="0">
                <a:solidFill>
                  <a:schemeClr val="accent5">
                    <a:lumMod val="75000"/>
                  </a:schemeClr>
                </a:solidFill>
              </a:rPr>
              <a:t>Active Employees and Early Retirees</a:t>
            </a:r>
          </a:p>
        </p:txBody>
      </p:sp>
    </p:spTree>
    <p:extLst>
      <p:ext uri="{BB962C8B-B14F-4D97-AF65-F5344CB8AC3E}">
        <p14:creationId xmlns:p14="http://schemas.microsoft.com/office/powerpoint/2010/main" val="125628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DD3D-90DF-4FFF-9C7B-6FCF6E3C8965}"/>
              </a:ext>
            </a:extLst>
          </p:cNvPr>
          <p:cNvSpPr>
            <a:spLocks noGrp="1"/>
          </p:cNvSpPr>
          <p:nvPr>
            <p:ph type="title"/>
          </p:nvPr>
        </p:nvSpPr>
        <p:spPr>
          <a:xfrm>
            <a:off x="218383" y="311756"/>
            <a:ext cx="11185738" cy="944400"/>
          </a:xfrm>
        </p:spPr>
        <p:txBody>
          <a:bodyPr/>
          <a:lstStyle/>
          <a:p>
            <a:r>
              <a:rPr lang="en-US" sz="3600" cap="all" spc="400" dirty="0">
                <a:solidFill>
                  <a:schemeClr val="tx1"/>
                </a:solidFill>
                <a:latin typeface="Calibri" panose="020F0502020204030204" pitchFamily="34" charset="0"/>
                <a:cs typeface="Times New Roman" panose="02020603050405020304" pitchFamily="18" charset="0"/>
              </a:rPr>
              <a:t>SISC: Kaiser Permanente Options</a:t>
            </a:r>
          </a:p>
        </p:txBody>
      </p:sp>
      <p:sp>
        <p:nvSpPr>
          <p:cNvPr id="4" name="Slide Number Placeholder 3">
            <a:extLst>
              <a:ext uri="{FF2B5EF4-FFF2-40B4-BE49-F238E27FC236}">
                <a16:creationId xmlns:a16="http://schemas.microsoft.com/office/drawing/2014/main" id="{86704031-155C-4CC5-B09C-E198A2D80789}"/>
              </a:ext>
            </a:extLst>
          </p:cNvPr>
          <p:cNvSpPr>
            <a:spLocks noGrp="1"/>
          </p:cNvSpPr>
          <p:nvPr>
            <p:ph type="sldNum" idx="10"/>
          </p:nvPr>
        </p:nvSpPr>
        <p:spPr/>
        <p:txBody>
          <a:bodyPr/>
          <a:lstStyle/>
          <a:p>
            <a:fld id="{58BB6B16-05F7-4A2B-9182-7C1D6C5D6AA3}" type="slidenum">
              <a:rPr lang="en" smtClean="0"/>
              <a:pPr/>
              <a:t>9</a:t>
            </a:fld>
            <a:endParaRPr lang="en" dirty="0"/>
          </a:p>
        </p:txBody>
      </p:sp>
      <p:graphicFrame>
        <p:nvGraphicFramePr>
          <p:cNvPr id="5" name="Table 4">
            <a:extLst>
              <a:ext uri="{FF2B5EF4-FFF2-40B4-BE49-F238E27FC236}">
                <a16:creationId xmlns:a16="http://schemas.microsoft.com/office/drawing/2014/main" id="{4F57A459-3C04-44E4-8D20-CA963B1A080E}"/>
              </a:ext>
            </a:extLst>
          </p:cNvPr>
          <p:cNvGraphicFramePr>
            <a:graphicFrameLocks noGrp="1"/>
          </p:cNvGraphicFramePr>
          <p:nvPr>
            <p:extLst>
              <p:ext uri="{D42A27DB-BD31-4B8C-83A1-F6EECF244321}">
                <p14:modId xmlns:p14="http://schemas.microsoft.com/office/powerpoint/2010/main" val="594304998"/>
              </p:ext>
            </p:extLst>
          </p:nvPr>
        </p:nvGraphicFramePr>
        <p:xfrm>
          <a:off x="520262" y="1683570"/>
          <a:ext cx="10883859" cy="4100685"/>
        </p:xfrm>
        <a:graphic>
          <a:graphicData uri="http://schemas.openxmlformats.org/drawingml/2006/table">
            <a:tbl>
              <a:tblPr firstRow="1" firstCol="1" bandRow="1"/>
              <a:tblGrid>
                <a:gridCol w="3646856">
                  <a:extLst>
                    <a:ext uri="{9D8B030D-6E8A-4147-A177-3AD203B41FA5}">
                      <a16:colId xmlns:a16="http://schemas.microsoft.com/office/drawing/2014/main" val="3482938287"/>
                    </a:ext>
                  </a:extLst>
                </a:gridCol>
                <a:gridCol w="3590147">
                  <a:extLst>
                    <a:ext uri="{9D8B030D-6E8A-4147-A177-3AD203B41FA5}">
                      <a16:colId xmlns:a16="http://schemas.microsoft.com/office/drawing/2014/main" val="2725042020"/>
                    </a:ext>
                  </a:extLst>
                </a:gridCol>
                <a:gridCol w="3646856">
                  <a:extLst>
                    <a:ext uri="{9D8B030D-6E8A-4147-A177-3AD203B41FA5}">
                      <a16:colId xmlns:a16="http://schemas.microsoft.com/office/drawing/2014/main" val="1044587076"/>
                    </a:ext>
                  </a:extLst>
                </a:gridCol>
              </a:tblGrid>
              <a:tr h="742395">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Benefit</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Kaiser $0 OV / $5 Rx</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Kaiser $10 OV / $10 Rx</a:t>
                      </a:r>
                      <a:endParaRPr lang="en-US" sz="20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704566180"/>
                  </a:ext>
                </a:extLst>
              </a:tr>
              <a:tr h="37470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Annual Deductible</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3315384766"/>
                  </a:ext>
                </a:extLst>
              </a:tr>
              <a:tr h="742395">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Out-of-Pocket Maximum</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$1,500 Person / $3,000 Family</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$1,500 Person/ $3,000 Family</a:t>
                      </a:r>
                    </a:p>
                  </a:txBody>
                  <a:tcPr marL="9525" marR="9525" marT="9525" marB="9525" anchor="ctr">
                    <a:lnL>
                      <a:noFill/>
                    </a:lnL>
                    <a:lnR>
                      <a:noFill/>
                    </a:lnR>
                    <a:lnT>
                      <a:noFill/>
                    </a:lnT>
                    <a:lnB>
                      <a:noFill/>
                    </a:lnB>
                  </a:tcPr>
                </a:tc>
                <a:extLst>
                  <a:ext uri="{0D108BD9-81ED-4DB2-BD59-A6C34878D82A}">
                    <a16:rowId xmlns:a16="http://schemas.microsoft.com/office/drawing/2014/main" val="2743640926"/>
                  </a:ext>
                </a:extLst>
              </a:tr>
              <a:tr h="37470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Primary Care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a:t>
                      </a:r>
                    </a:p>
                  </a:txBody>
                  <a:tcPr marL="9525" marR="9525" marT="9525" marB="9525" anchor="ctr">
                    <a:lnL>
                      <a:noFill/>
                    </a:lnL>
                    <a:lnR>
                      <a:noFill/>
                    </a:lnR>
                    <a:lnT>
                      <a:noFill/>
                    </a:lnT>
                    <a:lnB>
                      <a:noFill/>
                    </a:lnB>
                  </a:tcPr>
                </a:tc>
                <a:extLst>
                  <a:ext uri="{0D108BD9-81ED-4DB2-BD59-A6C34878D82A}">
                    <a16:rowId xmlns:a16="http://schemas.microsoft.com/office/drawing/2014/main" val="2011108187"/>
                  </a:ext>
                </a:extLst>
              </a:tr>
              <a:tr h="37470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Specialist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a:t>
                      </a:r>
                    </a:p>
                  </a:txBody>
                  <a:tcPr marL="9525" marR="9525" marT="9525" marB="9525" anchor="ctr">
                    <a:lnL>
                      <a:noFill/>
                    </a:lnL>
                    <a:lnR>
                      <a:noFill/>
                    </a:lnR>
                    <a:lnT>
                      <a:noFill/>
                    </a:lnT>
                    <a:lnB>
                      <a:noFill/>
                    </a:lnB>
                  </a:tcPr>
                </a:tc>
                <a:extLst>
                  <a:ext uri="{0D108BD9-81ED-4DB2-BD59-A6C34878D82A}">
                    <a16:rowId xmlns:a16="http://schemas.microsoft.com/office/drawing/2014/main" val="3317198165"/>
                  </a:ext>
                </a:extLst>
              </a:tr>
              <a:tr h="742395">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Mental Health Office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a:t>
                      </a:r>
                    </a:p>
                  </a:txBody>
                  <a:tcPr marL="9525" marR="9525" marT="9525" marB="9525" anchor="ctr">
                    <a:lnL>
                      <a:noFill/>
                    </a:lnL>
                    <a:lnR>
                      <a:noFill/>
                    </a:lnR>
                    <a:lnT>
                      <a:noFill/>
                    </a:lnT>
                    <a:lnB>
                      <a:noFill/>
                    </a:lnB>
                  </a:tcPr>
                </a:tc>
                <a:extLst>
                  <a:ext uri="{0D108BD9-81ED-4DB2-BD59-A6C34878D82A}">
                    <a16:rowId xmlns:a16="http://schemas.microsoft.com/office/drawing/2014/main" val="1407069360"/>
                  </a:ext>
                </a:extLst>
              </a:tr>
              <a:tr h="37470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Telehealth Visits</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extLst>
                  <a:ext uri="{0D108BD9-81ED-4DB2-BD59-A6C34878D82A}">
                    <a16:rowId xmlns:a16="http://schemas.microsoft.com/office/drawing/2014/main" val="1293536475"/>
                  </a:ext>
                </a:extLst>
              </a:tr>
              <a:tr h="374700">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Urgent Care</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$0</a:t>
                      </a:r>
                    </a:p>
                  </a:txBody>
                  <a:tcPr marL="9525" marR="9525" marT="9525" marB="9525" anchor="ctr">
                    <a:lnL>
                      <a:noFill/>
                    </a:lnL>
                    <a:lnR>
                      <a:noFill/>
                    </a:lnR>
                    <a:lnT>
                      <a:noFill/>
                    </a:lnT>
                    <a:lnB>
                      <a:noFill/>
                    </a:lnB>
                  </a:tcPr>
                </a:tc>
                <a:tc>
                  <a:txBody>
                    <a:bodyPr/>
                    <a:lstStyle/>
                    <a:p>
                      <a:pPr marL="0" marR="0">
                        <a:lnSpc>
                          <a:spcPct val="105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$10</a:t>
                      </a:r>
                    </a:p>
                  </a:txBody>
                  <a:tcPr marL="9525" marR="9525" marT="9525" marB="9525" anchor="ctr">
                    <a:lnL>
                      <a:noFill/>
                    </a:lnL>
                    <a:lnR>
                      <a:noFill/>
                    </a:lnR>
                    <a:lnT>
                      <a:noFill/>
                    </a:lnT>
                    <a:lnB>
                      <a:noFill/>
                    </a:lnB>
                  </a:tcPr>
                </a:tc>
                <a:extLst>
                  <a:ext uri="{0D108BD9-81ED-4DB2-BD59-A6C34878D82A}">
                    <a16:rowId xmlns:a16="http://schemas.microsoft.com/office/drawing/2014/main" val="2330755455"/>
                  </a:ext>
                </a:extLst>
              </a:tr>
            </a:tbl>
          </a:graphicData>
        </a:graphic>
      </p:graphicFrame>
      <p:sp>
        <p:nvSpPr>
          <p:cNvPr id="6" name="TextBox 5">
            <a:extLst>
              <a:ext uri="{FF2B5EF4-FFF2-40B4-BE49-F238E27FC236}">
                <a16:creationId xmlns:a16="http://schemas.microsoft.com/office/drawing/2014/main" id="{E2AE623C-07F8-417E-94A7-2BEA0C0520EF}"/>
              </a:ext>
            </a:extLst>
          </p:cNvPr>
          <p:cNvSpPr txBox="1"/>
          <p:nvPr/>
        </p:nvSpPr>
        <p:spPr>
          <a:xfrm>
            <a:off x="3116049" y="6211669"/>
            <a:ext cx="5959901" cy="646331"/>
          </a:xfrm>
          <a:prstGeom prst="rect">
            <a:avLst/>
          </a:prstGeom>
          <a:noFill/>
        </p:spPr>
        <p:txBody>
          <a:bodyPr wrap="none" rtlCol="0">
            <a:spAutoFit/>
          </a:bodyPr>
          <a:lstStyle/>
          <a:p>
            <a:r>
              <a:rPr lang="en-US" sz="1800" i="1" dirty="0">
                <a:effectLst/>
                <a:latin typeface="Calibri" panose="020F0502020204030204" pitchFamily="34" charset="0"/>
                <a:ea typeface="Times New Roman" panose="02020603050405020304" pitchFamily="18" charset="0"/>
                <a:cs typeface="Calibri" panose="020F0502020204030204" pitchFamily="34" charset="0"/>
              </a:rPr>
              <a:t>See benefit summaries and plan booklets </a:t>
            </a:r>
            <a:r>
              <a:rPr lang="en-US" sz="1800" i="1" dirty="0">
                <a:latin typeface="Calibri" panose="020F0502020204030204" pitchFamily="34" charset="0"/>
                <a:ea typeface="Times New Roman" panose="02020603050405020304" pitchFamily="18" charset="0"/>
                <a:cs typeface="Calibri" panose="020F0502020204030204" pitchFamily="34" charset="0"/>
              </a:rPr>
              <a:t>for coverage details.</a:t>
            </a:r>
            <a:endParaRPr lang="en-US" sz="1800" i="1"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509149132"/>
      </p:ext>
    </p:extLst>
  </p:cSld>
  <p:clrMapOvr>
    <a:masterClrMapping/>
  </p:clrMapOvr>
</p:sld>
</file>

<file path=ppt/theme/theme1.xml><?xml version="1.0" encoding="utf-8"?>
<a:theme xmlns:a="http://schemas.openxmlformats.org/drawingml/2006/main" name="Dercetus template">
  <a:themeElements>
    <a:clrScheme name="Custom 1">
      <a:dk1>
        <a:sysClr val="windowText" lastClr="000000"/>
      </a:dk1>
      <a:lt1>
        <a:sysClr val="window" lastClr="FFFFFF"/>
      </a:lt1>
      <a:dk2>
        <a:srgbClr val="17365D"/>
      </a:dk2>
      <a:lt2>
        <a:srgbClr val="EEECE1"/>
      </a:lt2>
      <a:accent1>
        <a:srgbClr val="31859B"/>
      </a:accent1>
      <a:accent2>
        <a:srgbClr val="FF0000"/>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RAFT_2026-2027 Renewal PPT.potx" id="{DCD515A1-0E7D-4BA4-99DC-0BC0CBC34CD8}" vid="{1089EA85-34DD-436A-9B4F-DF85F0937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A6F683-8122-4ABC-99AC-18576DEE8559}"/>
</file>

<file path=customXml/itemProps2.xml><?xml version="1.0" encoding="utf-8"?>
<ds:datastoreItem xmlns:ds="http://schemas.openxmlformats.org/officeDocument/2006/customXml" ds:itemID="{7A5B4B1F-9EBC-4344-9070-43BF8A88D6D7}"/>
</file>

<file path=customXml/itemProps3.xml><?xml version="1.0" encoding="utf-8"?>
<ds:datastoreItem xmlns:ds="http://schemas.openxmlformats.org/officeDocument/2006/customXml" ds:itemID="{4D075664-B66D-4D07-90B0-242B8EA7F696}"/>
</file>

<file path=docProps/app.xml><?xml version="1.0" encoding="utf-8"?>
<Properties xmlns="http://schemas.openxmlformats.org/officeDocument/2006/extended-properties" xmlns:vt="http://schemas.openxmlformats.org/officeDocument/2006/docPropsVTypes">
  <Template>2026-2027 Health Benefits Renewal_USE THIS PPT</Template>
  <TotalTime>4587</TotalTime>
  <Words>4705</Words>
  <Application>Microsoft Office PowerPoint</Application>
  <PresentationFormat>Widescreen</PresentationFormat>
  <Paragraphs>750</Paragraphs>
  <Slides>37</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Arial Bold</vt:lpstr>
      <vt:lpstr>Calibri</vt:lpstr>
      <vt:lpstr>Calibri Light</vt:lpstr>
      <vt:lpstr>Century Gothic</vt:lpstr>
      <vt:lpstr>Courier New</vt:lpstr>
      <vt:lpstr>DM Sans</vt:lpstr>
      <vt:lpstr>Montserrat Classic</vt:lpstr>
      <vt:lpstr>Segoe UI</vt:lpstr>
      <vt:lpstr>Symbol</vt:lpstr>
      <vt:lpstr>Wingdings</vt:lpstr>
      <vt:lpstr>Dercetus template</vt:lpstr>
      <vt:lpstr>PowerPoint Presentation</vt:lpstr>
      <vt:lpstr>PowerPoint Presentation</vt:lpstr>
      <vt:lpstr>Geographic Diversity Provides Stability</vt:lpstr>
      <vt:lpstr>About the region</vt:lpstr>
      <vt:lpstr>Things to consider</vt:lpstr>
      <vt:lpstr>CCD Membership in SISC</vt:lpstr>
      <vt:lpstr>Things to consider</vt:lpstr>
      <vt:lpstr>SISC PlaNS Quoted: 1/1/2027-9/30/2027</vt:lpstr>
      <vt:lpstr>SISC: Kaiser Permanente Options</vt:lpstr>
      <vt:lpstr>SISC: Kaiser Permanente Options</vt:lpstr>
      <vt:lpstr>SISC: Kaiser Permanente Options</vt:lpstr>
      <vt:lpstr>SISC: Kaiser Permanente Options</vt:lpstr>
      <vt:lpstr>SISC: Anthem Blue Cross HMO Premier 10</vt:lpstr>
      <vt:lpstr>SISC: Anthem Blue Cross HMO Premier 10</vt:lpstr>
      <vt:lpstr>SISC: Anthem Blue Cross HMO Premier 10</vt:lpstr>
      <vt:lpstr>SISC: Anthem Blue Cross PPO 90-A $20</vt:lpstr>
      <vt:lpstr>SISC: Anthem Blue Cross PPO 90-A $20</vt:lpstr>
      <vt:lpstr>Out of Network Plan Differences</vt:lpstr>
      <vt:lpstr>Out of Network Plan Differences</vt:lpstr>
      <vt:lpstr>Out of Network Plan Differences</vt:lpstr>
      <vt:lpstr>Out of Network Plan Differences</vt:lpstr>
      <vt:lpstr>       SISC pharmacy Benefits: PPO &amp; HMO</vt:lpstr>
      <vt:lpstr>       pharmacy Benefits – additional details</vt:lpstr>
      <vt:lpstr>       pharmacy Benefits – additional details</vt:lpstr>
      <vt:lpstr>       pharmacy Benefits – additional Details</vt:lpstr>
      <vt:lpstr>SISC PlaNS Quoted: 1/1/2027-9/30/2027</vt:lpstr>
      <vt:lpstr>PowerPoint Presentation</vt:lpstr>
      <vt:lpstr>SISC ADDED VALUE PROGRAMS</vt:lpstr>
      <vt:lpstr>PowerPoint Presentation</vt:lpstr>
      <vt:lpstr>PowerPoint Presentation</vt:lpstr>
      <vt:lpstr>SISC ADDED VALUE PROGRAMS </vt:lpstr>
      <vt:lpstr>eligibility</vt:lpstr>
      <vt:lpstr>dependent Verification</vt:lpstr>
      <vt:lpstr>dependent Verification</vt:lpstr>
      <vt:lpstr>SISC Timeline</vt:lpstr>
      <vt:lpstr>SISC Timeline</vt:lpstr>
      <vt:lpstr>      questions?    Thank you for the opportunity!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2026 - 2027 HEALTH BENEFITS RENEWAL</dc:title>
  <dc:creator>Cristina DeGuzman</dc:creator>
  <cp:lastModifiedBy>Lola Nickell</cp:lastModifiedBy>
  <cp:revision>446</cp:revision>
  <cp:lastPrinted>2026-03-10T20:52:54Z</cp:lastPrinted>
  <dcterms:created xsi:type="dcterms:W3CDTF">2026-03-06T03:59:39Z</dcterms:created>
  <dcterms:modified xsi:type="dcterms:W3CDTF">2026-05-29T21:34:39Z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0x0101004C51ECCE53A53C40803A6EBA0DA96BC9</vt:lpwstr>
  </property>
</Properties>
</file>