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omments/modernComment_154_7777F27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43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299" r:id="rId11"/>
    <p:sldId id="291" r:id="rId12"/>
    <p:sldId id="321" r:id="rId13"/>
    <p:sldId id="316" r:id="rId14"/>
    <p:sldId id="319" r:id="rId15"/>
    <p:sldId id="318" r:id="rId16"/>
    <p:sldId id="328" r:id="rId17"/>
    <p:sldId id="317" r:id="rId18"/>
    <p:sldId id="340" r:id="rId19"/>
    <p:sldId id="335" r:id="rId20"/>
    <p:sldId id="345" r:id="rId21"/>
    <p:sldId id="341" r:id="rId22"/>
    <p:sldId id="346" r:id="rId23"/>
    <p:sldId id="294" r:id="rId24"/>
    <p:sldId id="329" r:id="rId25"/>
    <p:sldId id="269" r:id="rId26"/>
    <p:sldId id="285" r:id="rId27"/>
    <p:sldId id="322" r:id="rId28"/>
    <p:sldId id="323" r:id="rId29"/>
    <p:sldId id="278" r:id="rId30"/>
    <p:sldId id="324" r:id="rId31"/>
    <p:sldId id="325" r:id="rId32"/>
    <p:sldId id="326" r:id="rId33"/>
    <p:sldId id="330" r:id="rId34"/>
    <p:sldId id="331" r:id="rId35"/>
    <p:sldId id="332" r:id="rId36"/>
    <p:sldId id="333" r:id="rId37"/>
    <p:sldId id="334" r:id="rId38"/>
    <p:sldId id="300" r:id="rId39"/>
    <p:sldId id="306" r:id="rId40"/>
    <p:sldId id="339" r:id="rId41"/>
    <p:sldId id="257" r:id="rId42"/>
    <p:sldId id="259" r:id="rId43"/>
    <p:sldId id="33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7CA6AA-2D97-3754-29CE-AE1C858BEEF2}" name="Day, Emily" initials="ED" userId="S::Day_Emily@rsccd.edu::fc222ef0-3a58-444c-ab31-c3e22502b2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3C7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54780-ECF7-4540-90C8-B1024CD1C5E0}" v="2" dt="2026-09-10T00:57:45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72" y="273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rsccd.org\diststf\Department%20Directories\Fiscal%20Services\2026-2027\Adopted\Adopt%20202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Expenditures in Millions</a:t>
            </a:r>
          </a:p>
        </c:rich>
      </c:tx>
      <c:layout>
        <c:manualLayout>
          <c:xMode val="edge"/>
          <c:yMode val="edge"/>
          <c:x val="0.39648677727297787"/>
          <c:y val="3.642384105960265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34880803011293"/>
          <c:y val="0.32119205298013243"/>
          <c:w val="0.47427854454203261"/>
          <c:h val="0.49668874172187116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8B2-4B3D-822C-F83B95183D62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8B2-4B3D-822C-F83B95183D62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8B2-4B3D-822C-F83B95183D62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78B2-4B3D-822C-F83B95183D62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78B2-4B3D-822C-F83B95183D62}"/>
              </c:ext>
            </c:extLst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78B2-4B3D-822C-F83B95183D62}"/>
              </c:ext>
            </c:extLst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78B2-4B3D-822C-F83B95183D62}"/>
              </c:ext>
            </c:extLst>
          </c:dPt>
          <c:dLbls>
            <c:dLbl>
              <c:idx val="0"/>
              <c:layout>
                <c:manualLayout>
                  <c:x val="1.3832449111991441E-2"/>
                  <c:y val="-8.742834298030674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8B2-4B3D-822C-F83B95183D62}"/>
                </c:ext>
              </c:extLst>
            </c:dLbl>
            <c:dLbl>
              <c:idx val="1"/>
              <c:layout>
                <c:manualLayout>
                  <c:x val="4.8060541993104111E-2"/>
                  <c:y val="6.99900922980654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2-4B3D-822C-F83B95183D62}"/>
                </c:ext>
              </c:extLst>
            </c:dLbl>
            <c:dLbl>
              <c:idx val="2"/>
              <c:layout>
                <c:manualLayout>
                  <c:x val="-3.8429807315490831E-2"/>
                  <c:y val="-3.558290313048620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8B2-4B3D-822C-F83B95183D62}"/>
                </c:ext>
              </c:extLst>
            </c:dLbl>
            <c:dLbl>
              <c:idx val="3"/>
              <c:layout>
                <c:manualLayout>
                  <c:x val="-2.7451367826200335E-2"/>
                  <c:y val="-4.4534598738071633E-2"/>
                </c:manualLayout>
              </c:layout>
              <c:tx>
                <c:rich>
                  <a:bodyPr/>
                  <a:lstStyle/>
                  <a:p>
                    <a:fld id="{B83C0134-ABC2-4E17-804A-CB7711C3020A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$1.56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8B2-4B3D-822C-F83B95183D62}"/>
                </c:ext>
              </c:extLst>
            </c:dLbl>
            <c:dLbl>
              <c:idx val="4"/>
              <c:layout>
                <c:manualLayout>
                  <c:x val="-4.6830652095431524E-2"/>
                  <c:y val="-8.584105994965096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8B2-4B3D-822C-F83B95183D62}"/>
                </c:ext>
              </c:extLst>
            </c:dLbl>
            <c:dLbl>
              <c:idx val="5"/>
              <c:layout>
                <c:manualLayout>
                  <c:x val="-8.1228403082141562E-2"/>
                  <c:y val="-0.11662174902852353"/>
                </c:manualLayout>
              </c:layout>
              <c:tx>
                <c:rich>
                  <a:bodyPr/>
                  <a:lstStyle/>
                  <a:p>
                    <a:fld id="{B0CE3C39-1F1C-4F63-97B9-F5C46AA8C9D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$0.43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8B2-4B3D-822C-F83B95183D62}"/>
                </c:ext>
              </c:extLst>
            </c:dLbl>
            <c:dLbl>
              <c:idx val="6"/>
              <c:layout>
                <c:manualLayout>
                  <c:x val="9.8011396102025736E-2"/>
                  <c:y val="-0.1039780094675788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Other</a:t>
                    </a:r>
                    <a:r>
                      <a:rPr lang="en-US" baseline="0"/>
                      <a:t> Outgo, </a:t>
                    </a:r>
                    <a:fld id="{0D96066A-3659-4DDF-AD0D-8A48A76774FD}" type="VALUE">
                      <a:rPr lang="en-US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8B2-4B3D-822C-F83B95183D62}"/>
                </c:ext>
              </c:extLst>
            </c:dLbl>
            <c:dLbl>
              <c:idx val="7"/>
              <c:layout>
                <c:manualLayout>
                  <c:x val="6.7483764678018088E-2"/>
                  <c:y val="-4.211891940445370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8B2-4B3D-822C-F83B95183D62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'11-Graph'!$A$10:$A$17</c:f>
              <c:strCache>
                <c:ptCount val="8"/>
                <c:pt idx="0">
                  <c:v>Academic Salaries</c:v>
                </c:pt>
                <c:pt idx="1">
                  <c:v>Classified Salaries</c:v>
                </c:pt>
                <c:pt idx="2">
                  <c:v>Employee Benefits</c:v>
                </c:pt>
                <c:pt idx="3">
                  <c:v>Books &amp; Supplies</c:v>
                </c:pt>
                <c:pt idx="4">
                  <c:v>Other Operating</c:v>
                </c:pt>
                <c:pt idx="5">
                  <c:v>Sites &amp; Buildings</c:v>
                </c:pt>
                <c:pt idx="6">
                  <c:v>Other Outgo</c:v>
                </c:pt>
                <c:pt idx="7">
                  <c:v>Reserves</c:v>
                </c:pt>
              </c:strCache>
            </c:strRef>
          </c:cat>
          <c:val>
            <c:numRef>
              <c:f>'11-Graph'!$B$10:$B$17</c:f>
              <c:numCache>
                <c:formatCode>"$"#,##0.00_);[Red]\("$"#,##0.00\)</c:formatCode>
                <c:ptCount val="8"/>
                <c:pt idx="0">
                  <c:v>113.48</c:v>
                </c:pt>
                <c:pt idx="1">
                  <c:v>61.4</c:v>
                </c:pt>
                <c:pt idx="2">
                  <c:v>84.57</c:v>
                </c:pt>
                <c:pt idx="3">
                  <c:v>2.06</c:v>
                </c:pt>
                <c:pt idx="4">
                  <c:v>30.84</c:v>
                </c:pt>
                <c:pt idx="5">
                  <c:v>0.92999999999999994</c:v>
                </c:pt>
                <c:pt idx="6">
                  <c:v>6.38</c:v>
                </c:pt>
                <c:pt idx="7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8B2-4B3D-822C-F83B95183D62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Revenue in Millions</a:t>
            </a:r>
          </a:p>
        </c:rich>
      </c:tx>
      <c:layout>
        <c:manualLayout>
          <c:xMode val="edge"/>
          <c:yMode val="edge"/>
          <c:x val="0.41405275384964618"/>
          <c:y val="3.618421052631722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858218318696616"/>
          <c:y val="0.34868477057973263"/>
          <c:w val="0.42409033877038899"/>
          <c:h val="0.43750070270851982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731-4267-86E8-2C311F97EEBA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731-4267-86E8-2C311F97EEBA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731-4267-86E8-2C311F97EEBA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731-4267-86E8-2C311F97EEBA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731-4267-86E8-2C311F97EEBA}"/>
                </c:ext>
              </c:extLst>
            </c:dLbl>
            <c:dLbl>
              <c:idx val="1"/>
              <c:layout>
                <c:manualLayout>
                  <c:x val="2.9267816206518488E-2"/>
                  <c:y val="6.776902887139107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31-4267-86E8-2C311F97EEBA}"/>
                </c:ext>
              </c:extLst>
            </c:dLbl>
            <c:dLbl>
              <c:idx val="2"/>
              <c:layout>
                <c:manualLayout>
                  <c:x val="-2.7553983606504052E-2"/>
                  <c:y val="4.201490928998938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31-4267-86E8-2C311F97EEBA}"/>
                </c:ext>
              </c:extLst>
            </c:dLbl>
            <c:dLbl>
              <c:idx val="3"/>
              <c:layout>
                <c:manualLayout>
                  <c:x val="5.1557194591182395E-3"/>
                  <c:y val="-3.754938527420988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Other, $0.01 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731-4267-86E8-2C311F97EEB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731-4267-86E8-2C311F97EEBA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">
                  <a:solidFill>
                    <a:srgbClr val="000000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'11-Graph'!$A$3:$A$7</c:f>
              <c:strCache>
                <c:ptCount val="5"/>
                <c:pt idx="0">
                  <c:v>Federal</c:v>
                </c:pt>
                <c:pt idx="1">
                  <c:v>State</c:v>
                </c:pt>
                <c:pt idx="2">
                  <c:v>Local</c:v>
                </c:pt>
                <c:pt idx="3">
                  <c:v>Other</c:v>
                </c:pt>
                <c:pt idx="4">
                  <c:v>Beginning Fund Balance</c:v>
                </c:pt>
              </c:strCache>
            </c:strRef>
          </c:cat>
          <c:val>
            <c:numRef>
              <c:f>'11-Graph'!$B$3:$B$7</c:f>
              <c:numCache>
                <c:formatCode>"$"#,##0.00_);[Red]\("$"#,##0.00\)</c:formatCode>
                <c:ptCount val="5"/>
                <c:pt idx="0">
                  <c:v>0</c:v>
                </c:pt>
                <c:pt idx="1">
                  <c:v>155.01</c:v>
                </c:pt>
                <c:pt idx="2">
                  <c:v>154.74</c:v>
                </c:pt>
                <c:pt idx="3">
                  <c:v>0.9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731-4267-86E8-2C311F97EEBA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Expenditures in Millions</a:t>
            </a:r>
          </a:p>
        </c:rich>
      </c:tx>
      <c:layout>
        <c:manualLayout>
          <c:xMode val="edge"/>
          <c:yMode val="edge"/>
          <c:x val="0.39648677727297871"/>
          <c:y val="3.642384105960265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14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34880803011293"/>
          <c:y val="0.32119205298013243"/>
          <c:w val="0.47427854454203261"/>
          <c:h val="0.49668874172187161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CD9-4025-8DC9-6248A71342DC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CD9-4025-8DC9-6248A71342DC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CD9-4025-8DC9-6248A71342DC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CD9-4025-8DC9-6248A71342DC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CD9-4025-8DC9-6248A71342DC}"/>
              </c:ext>
            </c:extLst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CCD9-4025-8DC9-6248A71342DC}"/>
              </c:ext>
            </c:extLst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CCD9-4025-8DC9-6248A71342DC}"/>
              </c:ext>
            </c:extLst>
          </c:dPt>
          <c:dLbls>
            <c:dLbl>
              <c:idx val="0"/>
              <c:layout>
                <c:manualLayout>
                  <c:x val="4.2096415163294459E-2"/>
                  <c:y val="-1.9234847299716674E-3"/>
                </c:manualLayout>
              </c:layout>
              <c:tx>
                <c:rich>
                  <a:bodyPr/>
                  <a:lstStyle/>
                  <a:p>
                    <a:fld id="{8B3292C0-DBAC-406F-9753-F141A77AEEDC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$0.62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CCD9-4025-8DC9-6248A71342DC}"/>
                </c:ext>
              </c:extLst>
            </c:dLbl>
            <c:dLbl>
              <c:idx val="1"/>
              <c:layout>
                <c:manualLayout>
                  <c:x val="2.0719359447157713E-2"/>
                  <c:y val="7.1167544454294213E-2"/>
                </c:manualLayout>
              </c:layout>
              <c:tx>
                <c:rich>
                  <a:bodyPr/>
                  <a:lstStyle/>
                  <a:p>
                    <a:fld id="{9D089DE1-7851-4FC9-85E3-69E5A74D3408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$0.25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CD9-4025-8DC9-6248A71342DC}"/>
                </c:ext>
              </c:extLst>
            </c:dLbl>
            <c:dLbl>
              <c:idx val="2"/>
              <c:layout>
                <c:manualLayout>
                  <c:x val="-7.7994351971826303E-2"/>
                  <c:y val="9.81509099442040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D9-4025-8DC9-6248A71342DC}"/>
                </c:ext>
              </c:extLst>
            </c:dLbl>
            <c:dLbl>
              <c:idx val="3"/>
              <c:layout>
                <c:manualLayout>
                  <c:x val="-0.18454739360111633"/>
                  <c:y val="6.0865620274286908E-2"/>
                </c:manualLayout>
              </c:layout>
              <c:tx>
                <c:rich>
                  <a:bodyPr/>
                  <a:lstStyle/>
                  <a:p>
                    <a:fld id="{4DAC15FC-3BD1-4CEB-A4C2-1FA94981ECAA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$0.49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CD9-4025-8DC9-6248A71342DC}"/>
                </c:ext>
              </c:extLst>
            </c:dLbl>
            <c:dLbl>
              <c:idx val="4"/>
              <c:layout>
                <c:manualLayout>
                  <c:x val="-2.6879896342071167E-2"/>
                  <c:y val="1.349463767360205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D9-4025-8DC9-6248A71342DC}"/>
                </c:ext>
              </c:extLst>
            </c:dLbl>
            <c:dLbl>
              <c:idx val="5"/>
              <c:layout>
                <c:manualLayout>
                  <c:x val="-1.3767367686634108E-2"/>
                  <c:y val="8.8752151014227711E-4"/>
                </c:manualLayout>
              </c:layout>
              <c:tx>
                <c:rich>
                  <a:bodyPr/>
                  <a:lstStyle/>
                  <a:p>
                    <a:fld id="{7EE5C854-2AA2-471B-834F-BD57975C1AA2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$0.11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CD9-4025-8DC9-6248A71342DC}"/>
                </c:ext>
              </c:extLst>
            </c:dLbl>
            <c:dLbl>
              <c:idx val="6"/>
              <c:layout>
                <c:manualLayout>
                  <c:x val="-6.9556463669889365E-2"/>
                  <c:y val="-6.74001842484922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D9-4025-8DC9-6248A71342DC}"/>
                </c:ext>
              </c:extLst>
            </c:dLbl>
            <c:dLbl>
              <c:idx val="7"/>
              <c:layout>
                <c:manualLayout>
                  <c:x val="-2.3799926907870694E-2"/>
                  <c:y val="-4.163146825189897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CD9-4025-8DC9-6248A71342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'13-Graph'!$A$10:$A$17</c:f>
              <c:strCache>
                <c:ptCount val="8"/>
                <c:pt idx="0">
                  <c:v>Academic Salaries</c:v>
                </c:pt>
                <c:pt idx="1">
                  <c:v>Classified Salaries</c:v>
                </c:pt>
                <c:pt idx="2">
                  <c:v>Employee Benefits</c:v>
                </c:pt>
                <c:pt idx="3">
                  <c:v>Books &amp; Supplies</c:v>
                </c:pt>
                <c:pt idx="4">
                  <c:v>Other Operating</c:v>
                </c:pt>
                <c:pt idx="5">
                  <c:v>Sites &amp; Buildings</c:v>
                </c:pt>
                <c:pt idx="6">
                  <c:v>Other Outgo</c:v>
                </c:pt>
                <c:pt idx="7">
                  <c:v>Ending Fund Balance</c:v>
                </c:pt>
              </c:strCache>
            </c:strRef>
          </c:cat>
          <c:val>
            <c:numRef>
              <c:f>'13-Graph'!$B$10:$B$17</c:f>
              <c:numCache>
                <c:formatCode>"$"#,##0.00_);[Red]\("$"#,##0.00\)</c:formatCode>
                <c:ptCount val="8"/>
                <c:pt idx="0">
                  <c:v>1.1200000000000001</c:v>
                </c:pt>
                <c:pt idx="1">
                  <c:v>0.75</c:v>
                </c:pt>
                <c:pt idx="2">
                  <c:v>8.39</c:v>
                </c:pt>
                <c:pt idx="3">
                  <c:v>0.99</c:v>
                </c:pt>
                <c:pt idx="4">
                  <c:v>19.25</c:v>
                </c:pt>
                <c:pt idx="5">
                  <c:v>0.61</c:v>
                </c:pt>
                <c:pt idx="6">
                  <c:v>2.36</c:v>
                </c:pt>
                <c:pt idx="7">
                  <c:v>88.8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CD9-4025-8DC9-6248A71342D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Revenue in Millions</a:t>
            </a:r>
          </a:p>
        </c:rich>
      </c:tx>
      <c:layout>
        <c:manualLayout>
          <c:xMode val="edge"/>
          <c:yMode val="edge"/>
          <c:x val="0.41405275384964668"/>
          <c:y val="3.618421052631725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7170457490282324"/>
          <c:y val="0.34868490122945761"/>
          <c:w val="0.46797222499086705"/>
          <c:h val="0.48136033982594723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290-4186-9D34-5E5EA9EB7316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290-4186-9D34-5E5EA9EB7316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4290-4186-9D34-5E5EA9EB7316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4290-4186-9D34-5E5EA9EB7316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290-4186-9D34-5E5EA9EB7316}"/>
                </c:ext>
              </c:extLst>
            </c:dLbl>
            <c:dLbl>
              <c:idx val="1"/>
              <c:layout>
                <c:manualLayout>
                  <c:x val="-2.8626997574670254E-2"/>
                  <c:y val="-7.226757839480590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90-4186-9D34-5E5EA9EB7316}"/>
                </c:ext>
              </c:extLst>
            </c:dLbl>
            <c:dLbl>
              <c:idx val="2"/>
              <c:layout>
                <c:manualLayout>
                  <c:x val="1.6877637130801686E-2"/>
                  <c:y val="-3.07017543859649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Local, $0.29 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290-4186-9D34-5E5EA9EB731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90-4186-9D34-5E5EA9EB7316}"/>
                </c:ext>
              </c:extLst>
            </c:dLbl>
            <c:dLbl>
              <c:idx val="4"/>
              <c:layout>
                <c:manualLayout>
                  <c:x val="-2.0253164556962026E-2"/>
                  <c:y val="2.63157894736840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90-4186-9D34-5E5EA9EB7316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">
                  <a:solidFill>
                    <a:srgbClr val="000000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'13-Graph'!$A$3:$A$7</c:f>
              <c:strCache>
                <c:ptCount val="5"/>
                <c:pt idx="0">
                  <c:v>Federal</c:v>
                </c:pt>
                <c:pt idx="1">
                  <c:v>State</c:v>
                </c:pt>
                <c:pt idx="2">
                  <c:v>Local</c:v>
                </c:pt>
                <c:pt idx="3">
                  <c:v>Other</c:v>
                </c:pt>
                <c:pt idx="4">
                  <c:v>Beginning Fund Balance</c:v>
                </c:pt>
              </c:strCache>
            </c:strRef>
          </c:cat>
          <c:val>
            <c:numRef>
              <c:f>'13-Graph'!$B$3:$B$7</c:f>
              <c:numCache>
                <c:formatCode>"$"#,##0.00_);[Red]\("$"#,##0.00\)</c:formatCode>
                <c:ptCount val="5"/>
                <c:pt idx="0">
                  <c:v>0</c:v>
                </c:pt>
                <c:pt idx="1">
                  <c:v>8.07</c:v>
                </c:pt>
                <c:pt idx="2">
                  <c:v>0.79</c:v>
                </c:pt>
                <c:pt idx="3">
                  <c:v>0</c:v>
                </c:pt>
                <c:pt idx="4">
                  <c:v>111.91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290-4186-9D34-5E5EA9EB7316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Expenditures in Millions</a:t>
            </a:r>
          </a:p>
        </c:rich>
      </c:tx>
      <c:layout>
        <c:manualLayout>
          <c:xMode val="edge"/>
          <c:yMode val="edge"/>
          <c:x val="0.39648677727297787"/>
          <c:y val="3.6423841059602655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34880803011293"/>
          <c:y val="0.32119205298013243"/>
          <c:w val="0.47427854454203261"/>
          <c:h val="0.49668874172187116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A72-40BE-93C7-BE3761809A95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A72-40BE-93C7-BE3761809A95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9A72-40BE-93C7-BE3761809A95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9A72-40BE-93C7-BE3761809A95}"/>
              </c:ext>
            </c:extLst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9A72-40BE-93C7-BE3761809A95}"/>
              </c:ext>
            </c:extLst>
          </c:dPt>
          <c:dPt>
            <c:idx val="6"/>
            <c:bubble3D val="0"/>
            <c:spPr>
              <a:solidFill>
                <a:srgbClr val="0080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9A72-40BE-93C7-BE3761809A95}"/>
              </c:ext>
            </c:extLst>
          </c:dPt>
          <c:dPt>
            <c:idx val="7"/>
            <c:bubble3D val="0"/>
            <c:spPr>
              <a:solidFill>
                <a:srgbClr val="C0C0FF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9A72-40BE-93C7-BE3761809A95}"/>
              </c:ext>
            </c:extLst>
          </c:dPt>
          <c:dLbls>
            <c:dLbl>
              <c:idx val="0"/>
              <c:layout>
                <c:manualLayout>
                  <c:x val="1.3832449111991441E-2"/>
                  <c:y val="-8.742834298030674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A72-40BE-93C7-BE3761809A95}"/>
                </c:ext>
              </c:extLst>
            </c:dLbl>
            <c:dLbl>
              <c:idx val="1"/>
              <c:layout>
                <c:manualLayout>
                  <c:x val="4.8060541993104111E-2"/>
                  <c:y val="6.999009229806542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72-40BE-93C7-BE3761809A95}"/>
                </c:ext>
              </c:extLst>
            </c:dLbl>
            <c:dLbl>
              <c:idx val="2"/>
              <c:layout>
                <c:manualLayout>
                  <c:x val="-3.1678793315392535E-2"/>
                  <c:y val="4.830195894387378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72-40BE-93C7-BE3761809A95}"/>
                </c:ext>
              </c:extLst>
            </c:dLbl>
            <c:dLbl>
              <c:idx val="3"/>
              <c:layout>
                <c:manualLayout>
                  <c:x val="-2.7451410345858671E-2"/>
                  <c:y val="-4.7994994003233435E-3"/>
                </c:manualLayout>
              </c:layout>
              <c:tx>
                <c:rich>
                  <a:bodyPr/>
                  <a:lstStyle/>
                  <a:p>
                    <a:fld id="{1B77C098-15C8-482F-95A2-D663A701821F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$2.04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A72-40BE-93C7-BE3761809A95}"/>
                </c:ext>
              </c:extLst>
            </c:dLbl>
            <c:dLbl>
              <c:idx val="4"/>
              <c:layout>
                <c:manualLayout>
                  <c:x val="-3.6956842420013972E-2"/>
                  <c:y val="-0.116276442265908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72-40BE-93C7-BE3761809A95}"/>
                </c:ext>
              </c:extLst>
            </c:dLbl>
            <c:dLbl>
              <c:idx val="5"/>
              <c:layout>
                <c:manualLayout>
                  <c:x val="-3.9170248010090412E-2"/>
                  <c:y val="-5.9132641532393601E-2"/>
                </c:manualLayout>
              </c:layout>
              <c:tx>
                <c:rich>
                  <a:bodyPr/>
                  <a:lstStyle/>
                  <a:p>
                    <a:fld id="{14E637E3-F053-4E54-A9D6-7CFFF343601D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, $0.54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A72-40BE-93C7-BE3761809A95}"/>
                </c:ext>
              </c:extLst>
            </c:dLbl>
            <c:dLbl>
              <c:idx val="6"/>
              <c:layout>
                <c:manualLayout>
                  <c:x val="-1.3440823033884185E-2"/>
                  <c:y val="-0.1286690653734508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72-40BE-93C7-BE3761809A95}"/>
                </c:ext>
              </c:extLst>
            </c:dLbl>
            <c:dLbl>
              <c:idx val="7"/>
              <c:layout>
                <c:manualLayout>
                  <c:x val="7.494060732998091E-2"/>
                  <c:y val="-8.73292659609602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72-40BE-93C7-BE3761809A95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'Combined-11-13-Graph'!$A$10:$A$17</c:f>
              <c:strCache>
                <c:ptCount val="8"/>
                <c:pt idx="0">
                  <c:v>Academic Salaries</c:v>
                </c:pt>
                <c:pt idx="1">
                  <c:v>Classified Salaries</c:v>
                </c:pt>
                <c:pt idx="2">
                  <c:v>Employee Benefits</c:v>
                </c:pt>
                <c:pt idx="3">
                  <c:v>Books &amp; Supplies</c:v>
                </c:pt>
                <c:pt idx="4">
                  <c:v>Other Operating</c:v>
                </c:pt>
                <c:pt idx="5">
                  <c:v>Sites &amp; Buildings</c:v>
                </c:pt>
                <c:pt idx="6">
                  <c:v>Other Outgo</c:v>
                </c:pt>
                <c:pt idx="7">
                  <c:v>Ending Fund Balance</c:v>
                </c:pt>
              </c:strCache>
            </c:strRef>
          </c:cat>
          <c:val>
            <c:numRef>
              <c:f>'Combined-11-13-Graph'!$B$10:$B$17</c:f>
              <c:numCache>
                <c:formatCode>"$"#,##0.00_);[Red]\("$"#,##0.00\)</c:formatCode>
                <c:ptCount val="8"/>
                <c:pt idx="0">
                  <c:v>114.1</c:v>
                </c:pt>
                <c:pt idx="1">
                  <c:v>61.66</c:v>
                </c:pt>
                <c:pt idx="2">
                  <c:v>92.96</c:v>
                </c:pt>
                <c:pt idx="3">
                  <c:v>5.04</c:v>
                </c:pt>
                <c:pt idx="4">
                  <c:v>50.09</c:v>
                </c:pt>
                <c:pt idx="5">
                  <c:v>3.54</c:v>
                </c:pt>
                <c:pt idx="6">
                  <c:v>8.73</c:v>
                </c:pt>
                <c:pt idx="7">
                  <c:v>99.91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A72-40BE-93C7-BE3761809A95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75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en-US"/>
              <a:t>Revenue in Millions</a:t>
            </a:r>
          </a:p>
        </c:rich>
      </c:tx>
      <c:layout>
        <c:manualLayout>
          <c:xMode val="edge"/>
          <c:yMode val="edge"/>
          <c:x val="0.41405275384964618"/>
          <c:y val="3.618421052631722E-2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858218318696616"/>
          <c:y val="0.34868477057973263"/>
          <c:w val="0.42409033877038899"/>
          <c:h val="0.43750070270851982"/>
        </c:manualLayout>
      </c:layout>
      <c:pie3DChart>
        <c:varyColors val="1"/>
        <c:ser>
          <c:idx val="0"/>
          <c:order val="0"/>
          <c:spPr>
            <a:solidFill>
              <a:srgbClr val="8080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1"/>
            <c:bubble3D val="0"/>
            <c:spPr>
              <a:solidFill>
                <a:srgbClr val="80206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A9D-4382-821F-6DDAE1CBE0F7}"/>
              </c:ext>
            </c:extLst>
          </c:dPt>
          <c:dPt>
            <c:idx val="2"/>
            <c:bubble3D val="0"/>
            <c:spPr>
              <a:solidFill>
                <a:srgbClr val="FFFFC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A9D-4382-821F-6DDAE1CBE0F7}"/>
              </c:ext>
            </c:extLst>
          </c:dPt>
          <c:dPt>
            <c:idx val="3"/>
            <c:bubble3D val="0"/>
            <c:spPr>
              <a:solidFill>
                <a:srgbClr val="A0E0E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A9D-4382-821F-6DDAE1CBE0F7}"/>
              </c:ext>
            </c:extLst>
          </c:dPt>
          <c:dPt>
            <c:idx val="4"/>
            <c:bubble3D val="0"/>
            <c:spPr>
              <a:solidFill>
                <a:srgbClr val="600080"/>
              </a:solidFill>
              <a:ln w="12700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A9D-4382-821F-6DDAE1CBE0F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A9D-4382-821F-6DDAE1CBE0F7}"/>
                </c:ext>
              </c:extLst>
            </c:dLbl>
            <c:dLbl>
              <c:idx val="1"/>
              <c:layout>
                <c:manualLayout>
                  <c:x val="3.4331107345759296E-2"/>
                  <c:y val="-2.872219919878433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9D-4382-821F-6DDAE1CBE0F7}"/>
                </c:ext>
              </c:extLst>
            </c:dLbl>
            <c:dLbl>
              <c:idx val="2"/>
              <c:layout>
                <c:manualLayout>
                  <c:x val="-2.7553983606504052E-2"/>
                  <c:y val="4.201490928998938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A9D-4382-821F-6DDAE1CBE0F7}"/>
                </c:ext>
              </c:extLst>
            </c:dLbl>
            <c:dLbl>
              <c:idx val="3"/>
              <c:layout>
                <c:manualLayout>
                  <c:x val="-1.5206418817900941E-2"/>
                  <c:y val="-2.2354606989915802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Other, $ 0.01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A9D-4382-821F-6DDAE1CBE0F7}"/>
                </c:ext>
              </c:extLst>
            </c:dLbl>
            <c:dLbl>
              <c:idx val="4"/>
              <c:layout>
                <c:manualLayout>
                  <c:x val="0.10471397720854514"/>
                  <c:y val="-0.1150252106644564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501259178045779"/>
                      <c:h val="4.9122807017543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A9D-4382-821F-6DDAE1CBE0F7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">
                  <a:solidFill>
                    <a:srgbClr val="000000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'Combined-11-13-Graph'!$A$3:$A$7</c:f>
              <c:strCache>
                <c:ptCount val="5"/>
                <c:pt idx="0">
                  <c:v>Federal</c:v>
                </c:pt>
                <c:pt idx="1">
                  <c:v>State</c:v>
                </c:pt>
                <c:pt idx="2">
                  <c:v>Local</c:v>
                </c:pt>
                <c:pt idx="3">
                  <c:v>Other</c:v>
                </c:pt>
                <c:pt idx="4">
                  <c:v>Beginning Fund Balance</c:v>
                </c:pt>
              </c:strCache>
            </c:strRef>
          </c:cat>
          <c:val>
            <c:numRef>
              <c:f>'Combined-11-13-Graph'!$B$3:$B$7</c:f>
              <c:numCache>
                <c:formatCode>"$"#,##0.00_);[Red]\("$"#,##0.00\)</c:formatCode>
                <c:ptCount val="5"/>
                <c:pt idx="0">
                  <c:v>0</c:v>
                </c:pt>
                <c:pt idx="1">
                  <c:v>163.08000000000001</c:v>
                </c:pt>
                <c:pt idx="2">
                  <c:v>155.03</c:v>
                </c:pt>
                <c:pt idx="3">
                  <c:v>3.01</c:v>
                </c:pt>
                <c:pt idx="4">
                  <c:v>111.91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A9D-4382-821F-6DDAE1CBE0F7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rgbClr val="FFFFFF"/>
    </a:solidFill>
    <a:ln w="19050">
      <a:solidFill>
        <a:srgbClr val="000000"/>
      </a:solidFill>
      <a:prstDash val="solid"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omments/modernComment_154_7777F2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4DDD06F-8C2D-4D49-AC55-88573B041B3E}" authorId="{4F7CA6AA-2D97-3754-29CE-AE1C858BEEF2}" status="resolved" created="2026-09-09T20:31:54.486" complete="100000">
    <pc:sldMkLst xmlns:pc="http://schemas.microsoft.com/office/powerpoint/2013/main/command">
      <pc:docMk/>
      <pc:sldMk cId="125271847" sldId="340"/>
    </pc:sldMkLst>
    <p188:txBody>
      <a:bodyPr/>
      <a:lstStyle/>
      <a:p>
        <a:r>
          <a:rPr lang="en-US"/>
          <a:t>Add circle around sac &amp; scc amounts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FB8A4-2D37-47CB-AB81-E1CC8E7ED5DF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104B7-C61D-4423-BEC9-4B9B26D689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25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93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3B58E-6A1D-9B85-7E46-6A7B0130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9E2030-AB78-B301-9443-88D8AC1616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CDFB92-D7F0-6355-7A27-56C3A78EB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A06F4-E8F9-391B-F0D3-D4910ECDA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382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4FCCA-BBA0-7071-3F36-9027E169F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E8F017-55B3-B8F2-6BFD-A9367B27A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B5184B-6C2B-DF45-1D76-BEC5C049E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9C080-5867-DD6C-EF88-529BBCE17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31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FE7D9-2950-C0C5-4053-310F5A74D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2A28D5-DA16-CEF1-390F-E7CE22E9D7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21352-A442-6AC0-BF24-7C02ED443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6B428-AAF9-4680-FC42-EB6E8E96C8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83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C8AAA-BB25-55C9-7581-A0167CC5E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BCA7A0-BE42-789F-14F9-D2E46174A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F5A2B-9E4A-CE39-20EC-094122919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D2292-9A12-89D2-78E7-37E25927D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068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2E8A9-07BB-3D03-F27A-12D63000E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B1914-A362-1889-1BF3-DC68197BA9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8BDCD7-7935-1FA0-B5DE-9210F4AF8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A8E08-C686-5A98-8B53-8A0C0DDD9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601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742A6-5865-DF81-FC0C-CF6B00357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2759C-5DBC-024D-BDA9-3E258989A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F23DB-0764-E1BB-BECE-48A0E761B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A93C3-FC37-B6E6-74DF-31FF36167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0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81FF2-03A6-53D0-E8DD-C75555A5F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16E9B-CCC4-1925-6CE8-92ABCC48D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F94D62-04DD-B868-9DAE-E72495850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380B9-E43B-E927-79CF-D5757AF7A9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96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7CB5-9952-E04C-6402-97AD3E8FA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2A1BCA-9E0C-8F00-5148-82EB5AF37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24EC81-B60D-723E-F0C7-8C037296E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51553-6935-ABE5-7A38-609BC599B8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4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104B7-C61D-4423-BEC9-4B9B26D6898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42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8EC4-6853-4628-8A92-26CE199AC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D3316B-58A6-4795-9397-13406712A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28638-8B90-4FA8-9B95-C76BEA94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D07E3-DFD0-4DA6-A850-7AAB8C5636B8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8B003-667A-457A-8C9F-D68BC1A60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5E36E-D557-4382-94AC-382F9562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94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17244-422C-4C6F-B679-CADB0A11B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C8B18-1639-4A2C-96E6-1E11CD18F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F6544-F58E-4B81-A7E0-D4E053FD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9F1A-CFA6-4D25-80D4-8D1F8F088AFC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940C9A-D1A2-4D0E-BB8E-EA2C0503F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5D4EB-0E54-423C-9E98-E081742BA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0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5EBB-77F7-4B73-8532-D5F14E8E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B51F1-C7A8-48D8-BA4C-E482CAED6D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AE11F-D178-4F49-8EAC-42E8C01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144B1-0629-4B0D-ADB2-7F5A41E4256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28289-E2A9-4B92-91E5-4ACB7EF3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82059-38F6-461A-8423-7144E33BB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483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9F856-01E2-4485-B9D1-4E63BBEE1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D868D-849B-44D6-8614-9548DE0CA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FF5B1-562C-4A71-9292-0DE41C519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479AF-A2BC-41F8-A077-0ED99B45C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31EE-7676-4039-8D3B-2FE6E1141101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AB508-7CAD-4E16-92AA-576CB05D6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9AA419-02D8-48FB-B987-631F7B015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23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AE0D-352E-4C23-AAD5-8EB9E334D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8AAAAA-8565-48F8-A47A-1DCC770AA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B81E3F-F4D4-4F25-9370-863454C03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33118-44AC-4D8D-A40F-D89D226DB4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3E962E-5026-4757-A8D4-4CE439ED7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A66AB4-61B5-4878-B126-EC4036A5C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228D7-20FD-49F6-9F03-1352E93C983C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F84275-E5CB-486C-856F-BBC8EAAC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B7DF07-F019-4A1F-A90F-622E45640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16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33EA7-D554-41FF-B8F0-081E2FD1C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1BCBF3-6839-4B56-8E72-BE0B183C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F4647-4973-4698-948C-23245174F3AD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E6DC9F-E1CC-4B85-979D-A8E88168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B51FB-3505-4705-BA6A-681FC052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27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856E5-8A17-4950-A97C-C3D3F5FDE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726E1-6D78-4F39-84BF-21152CF648D4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FF5B9A-C272-40D9-95D0-0E4ADF65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5E005-1715-4B5E-83A1-E5CEB07B9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12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58E20-E6AA-4EC2-845F-AF4E6A266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8B773-8B6A-4034-838E-30126E66C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3EF2B-7F4C-422E-B520-517FBDCAB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0C18D-A9C1-46F1-AB30-C986D1A8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0CE5E-4A98-4848-9A9B-C0FDB16795CB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3EC0B-01D3-477F-B1CA-53F997E48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9E65B-846F-43E4-B35D-40CDA8743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68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5501-0BC1-4E27-92A6-3C817539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3EE7F-2EBB-405A-8563-B9FBE8A2E8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84F261-E864-4674-ADBD-1986008F0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04D75-8F7E-4626-8FB9-04D5CD380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4964-1CD8-4273-B649-F436DF3216C2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2FD3A-1055-4F75-8FBB-DDDCC02F7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C61C6-350B-45D5-A544-0C7C4DF8E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032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856A0-20D5-43EC-B54A-22BF24AD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B6D0B-8DAD-4588-9F6E-BB74279E3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B921F-7EED-4972-A039-6D698E7DE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6889A-4ABD-4F40-A971-143629A1F214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6EC79-36E1-47AF-9711-9EB95455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2AED2-12F4-4903-8F18-6490CF019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75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40BDE4-DEAE-4A5C-AC55-2792C09C9E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78AE1F-715B-4221-AF2D-A73D6EA81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4B58D-33B4-4D57-8B8F-3FF599CF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93A02-F81C-475B-AA8C-8A8CCEB05AF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6F3B5-A54B-4DDE-93D6-2C29B2F52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6FDBC-9A7D-42C6-BA82-0094AAC78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82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D365DF-7C13-44D9-AD3B-2443F0BB6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C53DD-A443-42D2-8034-C4115FA2F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AE0F6-ABD3-498B-A651-243AB0E86C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0C720-82D0-437D-A15E-1C73EE99224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A0AC8-E110-4857-BF94-AA0C025EF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Adopted Budget 2026-27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AAABD-40CF-4FD8-9B91-4F8B1C9024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285A1-AEF2-43B7-96E1-44FE6D54E6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363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Worksheet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54_7777F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satblog.blogspot.com/2010/02/june-2010-lsat-questions-answers.html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F4134-4FD9-43C8-8883-851488E227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85" y="1153571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RSCCD</a:t>
            </a:r>
            <a:b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2026-2027 Proposed Adopted Budget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53D01-935B-4387-8224-FFDC4D672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3200" b="1" dirty="0"/>
              <a:t>Board of Trustees Meeting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3200" b="1" dirty="0"/>
              <a:t>September 14, 2026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Iris Ingram, Vice Chancellor, Business Services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D2925-6FA0-CD4C-B0E1-465292594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86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01EF90-FA91-45C5-8E5C-2167BC472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F8A7DB2-7BEC-F39C-36D9-45B9F86BF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7B758BE-47A1-651B-61FA-8FC5F5D4D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3134ED02-479B-148A-0E86-850D0CD93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7A75FD-D637-DE53-800A-FB2152D09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A7BA50-14D7-EA90-9A5C-409A14AAA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" y="1565663"/>
            <a:ext cx="6245352" cy="827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751ABD-FE6F-18FB-9F3E-78A753C67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0" y="2552344"/>
            <a:ext cx="6249272" cy="2124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3110E5-4276-F5F4-7542-F88B01789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5584" y="0"/>
            <a:ext cx="5672667" cy="6858000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9076728B-AFE1-95D5-2109-0A6C732AA12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770A49-935F-D19F-5ED3-6FCE5D9B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5752" y="6469857"/>
            <a:ext cx="2743200" cy="365125"/>
          </a:xfrm>
        </p:spPr>
        <p:txBody>
          <a:bodyPr/>
          <a:lstStyle/>
          <a:p>
            <a:fld id="{22C285A1-AEF2-43B7-96E1-44FE6D54E6E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6C645F-4E41-286D-4F64-2AD2EE7D1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5E4E3F1-8B29-D1AA-18BC-AB13A0AF3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6267F5E8-51E0-04B8-60D1-C6EE7D151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6F6624-DBF1-95DE-4A6A-0966C95777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85" y="1103471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2026-27 State Budget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2955D2AC-01EA-DF26-E1B7-E9CE52ECC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59B1AA-36B1-B430-6377-097B4733F397}"/>
              </a:ext>
            </a:extLst>
          </p:cNvPr>
          <p:cNvSpPr txBox="1"/>
          <p:nvPr/>
        </p:nvSpPr>
        <p:spPr>
          <a:xfrm>
            <a:off x="4087586" y="878500"/>
            <a:ext cx="7832271" cy="4640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2026-27 State Budget Agreement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Main Budget Bill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 109, as amended by SB 111, signed June 29, 2026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Appropriated the money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Trailer Bills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Statutory and policy changes needed to implement the budget 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Education trailer bill (AB 126)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 education trailer bill (SB 135)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3F70E-EB8A-9590-6AF2-A94A59F73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784576A-A057-8D4D-80FE-DBA32DD107D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38E5BD-5A1D-8C0C-954D-3EAF6C00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52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FCD030E-4FB0-270B-3198-42797B35E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C68ECA6-2A91-5143-FB73-023AFE67D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069C905-9CD9-ADA3-5D01-A5FCE7631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DA2FF-4EA4-DE94-339F-E4E63AFE9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85" y="1198418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2026-27 State Budget (continued)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F4A795E-F4E5-3BC1-4392-D65D93FA1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9C2E18-C2A7-CCE2-9E95-4B58ADDCFC23}"/>
              </a:ext>
            </a:extLst>
          </p:cNvPr>
          <p:cNvSpPr txBox="1"/>
          <p:nvPr/>
        </p:nvSpPr>
        <p:spPr>
          <a:xfrm>
            <a:off x="4383009" y="828118"/>
            <a:ext cx="6803136" cy="544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Main Budget Bill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2.87% SCFF COLA (~$292 million ongoing)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1.44% discretionary COLA  </a:t>
            </a:r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~$159.7 million ongoing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Intended to help districts absorb the new paid pregnancy disability leave requirements and other operating pressures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2.5% funded enrollment growth over two years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~$153 million ongoing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1.0% growth funded for 2025-26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1.5% growth funded for 2026-27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Permanent Proposition 98 split increase to 11.1%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Significant one-time funding for student support and facilities.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494A19-245D-AFDD-A213-51168C7A7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A5EA03A8-8405-379B-F2BA-AD4ECC16094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FE79F4-9C17-D2CE-4257-7EC64E586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011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004F7EF-0568-FC96-32A0-4BB38EABA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F9845DB9-81A4-EB59-DE73-6A733DB1E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4093F8A-375B-532C-0091-7F097E43C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31C46-4450-90A8-F735-13FDFA0BEB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85" y="1198418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2026-27 State Budget (continued)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D99C56BF-147E-3A46-9345-48B334BE2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08E038-ABE3-49F2-D48C-4A72CA1C0CBE}"/>
              </a:ext>
            </a:extLst>
          </p:cNvPr>
          <p:cNvSpPr txBox="1">
            <a:spLocks/>
          </p:cNvSpPr>
          <p:nvPr/>
        </p:nvSpPr>
        <p:spPr>
          <a:xfrm>
            <a:off x="2083636" y="687666"/>
            <a:ext cx="10515600" cy="649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t"/>
            <a:r>
              <a:rPr lang="en-US" dirty="0"/>
              <a:t>Major One-Time Investments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FD8F05CC-9345-DD7F-4D6C-EA06A9D34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3561614"/>
              </p:ext>
            </p:extLst>
          </p:nvPr>
        </p:nvGraphicFramePr>
        <p:xfrm>
          <a:off x="4245429" y="1502229"/>
          <a:ext cx="7456714" cy="40132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493632">
                  <a:extLst>
                    <a:ext uri="{9D8B030D-6E8A-4147-A177-3AD203B41FA5}">
                      <a16:colId xmlns:a16="http://schemas.microsoft.com/office/drawing/2014/main" val="4196547020"/>
                    </a:ext>
                  </a:extLst>
                </a:gridCol>
                <a:gridCol w="1963082">
                  <a:extLst>
                    <a:ext uri="{9D8B030D-6E8A-4147-A177-3AD203B41FA5}">
                      <a16:colId xmlns:a16="http://schemas.microsoft.com/office/drawing/2014/main" val="1588794882"/>
                    </a:ext>
                  </a:extLst>
                </a:gridCol>
              </a:tblGrid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Program</a:t>
                      </a:r>
                    </a:p>
                  </a:txBody>
                  <a:tcPr>
                    <a:solidFill>
                      <a:srgbClr val="3C7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Amount</a:t>
                      </a:r>
                    </a:p>
                  </a:txBody>
                  <a:tcPr>
                    <a:solidFill>
                      <a:srgbClr val="3C7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368562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Student Support Block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$147.2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21689"/>
                  </a:ext>
                </a:extLst>
              </a:tr>
              <a:tr h="451257">
                <a:tc>
                  <a:txBody>
                    <a:bodyPr/>
                    <a:lstStyle/>
                    <a:p>
                      <a:r>
                        <a:rPr lang="en-US" dirty="0"/>
                        <a:t>Deferred Maintenance &amp; Instructional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$120.7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09280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Dreamer Resource Liaisons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$71.1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74218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Common Cloud Data 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$36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270877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Credit for Prior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$35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153666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LGBTQ+ Centers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$30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35160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Apprenticeship Backfill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$16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91355"/>
                  </a:ext>
                </a:extLst>
              </a:tr>
              <a:tr h="445250">
                <a:tc>
                  <a:txBody>
                    <a:bodyPr/>
                    <a:lstStyle/>
                    <a:p>
                      <a:r>
                        <a:rPr lang="en-US" dirty="0"/>
                        <a:t>Strong Workforce Backfill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$15.8 million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74207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276D199-9EBE-475C-EBFE-C6C31FA79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3FC6749-DDD8-A444-9085-601FA2CC7DAB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F5A240-49F2-33EB-DBD8-24A0A48EA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75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AEE509-EC98-0AD9-3673-371363BAB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CAFE5D-51FA-191D-DEC2-5D84E7DCF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347B0E5-8ADA-6B30-BF40-CCE2A3A13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7138FA-2223-084F-EFB0-3D52F5A16D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85" y="1198418"/>
            <a:ext cx="3200400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2026-27 State Budget (continued)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95988E96-0793-2716-355B-2D8BD1244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6A136E-D1D8-E183-F1FB-6AF589D7A2AE}"/>
              </a:ext>
            </a:extLst>
          </p:cNvPr>
          <p:cNvSpPr txBox="1"/>
          <p:nvPr/>
        </p:nvSpPr>
        <p:spPr>
          <a:xfrm>
            <a:off x="3278578" y="582948"/>
            <a:ext cx="8694637" cy="5454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Trailer Bills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"Higher-of-current-year-or-three-year-average" FTES funding methodology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Statutory implementation of paid pregnancy disability leave funding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SCFF and apportionment formula revisions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Calbright statutory changes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 implementation and conforming Education Code amendments.</a:t>
            </a:r>
            <a:endParaRPr lang="en-US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3A6205-F816-5C9C-EF4D-1FD61A171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93304CEA-7E98-01FB-A7F8-59005DB1BAFF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95D05-66DA-8F50-AB60-B710E6840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42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DA11233-61E8-5F7E-156A-4E1F7378E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60315A3-86B8-7105-F08B-6D268CE71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E536F14-7433-CE49-D267-2976F7FDB7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E45244-0B14-8DF8-CF13-AF238EBD5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321" y="1198418"/>
            <a:ext cx="3965058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Macroeconomic </a:t>
            </a:r>
            <a:br>
              <a:rPr lang="en-US" sz="4400" b="1" dirty="0">
                <a:solidFill>
                  <a:srgbClr val="FFFFFF"/>
                </a:solidFill>
              </a:rPr>
            </a:br>
            <a:r>
              <a:rPr lang="en-US" sz="4400" b="1" dirty="0">
                <a:solidFill>
                  <a:srgbClr val="FFFFFF"/>
                </a:solidFill>
              </a:rPr>
              <a:t>Impacts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86326704-735F-2870-8885-313DFEA6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7174F2A-76F8-EE01-DD83-1283CEFDC749}"/>
              </a:ext>
            </a:extLst>
          </p:cNvPr>
          <p:cNvSpPr txBox="1">
            <a:spLocks/>
          </p:cNvSpPr>
          <p:nvPr/>
        </p:nvSpPr>
        <p:spPr>
          <a:xfrm>
            <a:off x="3857633" y="136526"/>
            <a:ext cx="8119340" cy="64023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t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State Economy Remains Resilient</a:t>
            </a:r>
          </a:p>
          <a:p>
            <a:pPr marL="342900" marR="0" lvl="0" indent="-342900" algn="l" defTabSz="914400" rtl="0" eaLnBrk="1" fontAlgn="t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California's economy continues to outperform the nation, with California real GDP growing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3.7% in the first quarter of 2026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compared with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2.1% U.S. GDP growth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0" indent="-342900" algn="l" fontAlgn="t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spending remains a key driver of economic activity, supporting state revenues despite broader economic uncertainty.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0" algn="l" fontAlgn="t">
              <a:lnSpc>
                <a:spcPct val="80000"/>
              </a:lnSpc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Inflation Is Moderating but Remains Elevated</a:t>
            </a:r>
          </a:p>
          <a:p>
            <a:pPr marL="342900" marR="0" lvl="0" indent="-342900" algn="l" defTabSz="914400" rtl="0" eaLnBrk="1" fontAlgn="t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Inflation has eased from earlier 2026 highs, with U.S. headline inflation declining from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4.2% in May to 3.5% in June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further to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3.4% in July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Core inflation also continued to trend downward.</a:t>
            </a:r>
          </a:p>
          <a:p>
            <a:pPr marL="342900" marR="0" lvl="0" indent="-342900" algn="l" defTabSz="914400" rtl="0" eaLnBrk="1" fontAlgn="t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California inflation similarly moderated to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3.4%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which may help reduce some cost pressures on utilities, supplies, and contracted services over time.</a:t>
            </a:r>
          </a:p>
          <a:p>
            <a:pPr marL="342900" marR="0" lvl="0" indent="-342900" algn="l" defTabSz="914400" rtl="0" eaLnBrk="1" fontAlgn="t" latinLnBrk="0" hangingPunct="1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While inflation is cooling, pricing levels remain above pre-pandemic norms, continuing to pressure operating budgets and compensation negotiations.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60A5A5-732E-5F52-8935-0D52F04FE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2B24682-B48C-3A58-4291-E76AC932383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61E689-D456-BC55-EC2F-D1213EAA6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12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86EE90B-11BF-3DEE-3D63-82B5A3EF7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ACDECDA-6408-9F5D-08A5-71167C8E3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1EE684A-DEF1-C67E-2866-75C094D87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ACF770-5F9C-04EF-7A9E-CBB0ABCD99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321" y="1198418"/>
            <a:ext cx="3965058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Macroeconomic </a:t>
            </a:r>
            <a:br>
              <a:rPr lang="en-US" sz="4400" b="1" dirty="0">
                <a:solidFill>
                  <a:srgbClr val="FFFFFF"/>
                </a:solidFill>
              </a:rPr>
            </a:br>
            <a:r>
              <a:rPr lang="en-US" sz="4400" b="1" dirty="0">
                <a:solidFill>
                  <a:srgbClr val="FFFFFF"/>
                </a:solidFill>
              </a:rPr>
              <a:t>Impacts (continued)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806E48E8-AAB6-495D-A6CB-ECC6F3C351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4C8DC-6459-BBD9-267B-DE84BC5686F9}"/>
              </a:ext>
            </a:extLst>
          </p:cNvPr>
          <p:cNvSpPr txBox="1">
            <a:spLocks/>
          </p:cNvSpPr>
          <p:nvPr/>
        </p:nvSpPr>
        <p:spPr>
          <a:xfrm>
            <a:off x="4447308" y="591344"/>
            <a:ext cx="7542749" cy="57650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Labor Market Signals Are Mixed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California's unemployment rate improved slightly from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5.3% in May to 5.1% in July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but labor force participation declined and statewide payroll employment contracted in both June and July.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state lost approximately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2,900 jobs in June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20,500 jobs in July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led by declines in professional services, financial activities, government, and hospitality sectors.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Slower employment growth could influence enrollment patterns as displaced workers seek retraining and career education opportunities within community colleges. </a:t>
            </a:r>
          </a:p>
          <a:p>
            <a:pPr marL="228600" marR="0" lvl="0" indent="-2286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Housing Activity Continues to Stabilize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Housing permit activity remains stronger than last year, with total housing permits up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17% to 20% year-over-year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largely driven by multifamily development.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Home prices remain elevated despite recent monthly declines, continuing affordability challenges for employees and students.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03DD3F-7CDA-E1EB-B4D9-E7717B01E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2362D5E2-9FED-76C7-7778-42459EFE4E9D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2E803-0E8D-0ED3-DC7D-43305D03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693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6DDBD27-9846-4850-03DF-725BD4C24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3D20843B-FD5A-E272-7906-1066C9F9C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A5E61B2-FFD6-861D-456F-23AA2FA4F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628E76-BF5C-3BB5-7773-4C7A500EF4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7321" y="1198418"/>
            <a:ext cx="3965058" cy="44611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Macroeconomic </a:t>
            </a:r>
            <a:br>
              <a:rPr lang="en-US" sz="4400" b="1" dirty="0">
                <a:solidFill>
                  <a:srgbClr val="FFFFFF"/>
                </a:solidFill>
              </a:rPr>
            </a:br>
            <a:r>
              <a:rPr lang="en-US" sz="4400" b="1" dirty="0">
                <a:solidFill>
                  <a:srgbClr val="FFFFFF"/>
                </a:solidFill>
              </a:rPr>
              <a:t>Impacts (continued)</a:t>
            </a:r>
            <a:endParaRPr lang="en-US" sz="44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B1E00776-7EAE-F8EB-B199-53161F4A5B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0B9D07-B932-6A60-0104-57BAE801A036}"/>
              </a:ext>
            </a:extLst>
          </p:cNvPr>
          <p:cNvSpPr txBox="1"/>
          <p:nvPr/>
        </p:nvSpPr>
        <p:spPr>
          <a:xfrm>
            <a:off x="4447308" y="591344"/>
            <a:ext cx="7400981" cy="57650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t">
              <a:lnSpc>
                <a:spcPct val="80000"/>
              </a:lnSpc>
              <a:spcBef>
                <a:spcPts val="1000"/>
              </a:spcBef>
              <a:buNone/>
            </a:pPr>
            <a:r>
              <a:rPr lang="en-US" sz="2200" b="1" dirty="0"/>
              <a:t>State Revenue Collections Are Exceeding Forecasts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General Fund revenues finished 2025-26 approximately </a:t>
            </a:r>
            <a:r>
              <a:rPr lang="en-US" sz="2200" b="1" dirty="0"/>
              <a:t>$828 million above forecast</a:t>
            </a:r>
            <a:r>
              <a:rPr lang="en-US" sz="2200" dirty="0"/>
              <a:t>, driven by stronger corporation tax, personal income tax, and sales tax receipts.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Through July, 2026-27 revenues remained </a:t>
            </a:r>
            <a:r>
              <a:rPr lang="en-US" sz="2200" b="1" dirty="0"/>
              <a:t>$821 million above forecast</a:t>
            </a:r>
            <a:r>
              <a:rPr lang="en-US" sz="2200" dirty="0"/>
              <a:t>, primarily due to stronger corporation tax collections and sales tax performance. 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Strong revenue performance provides positive near-term indicators for state budget stability, though portions of the gains are tied to one-time timing factors such as Pass-Through Entity Tax payments. </a:t>
            </a:r>
          </a:p>
          <a:p>
            <a:pPr fontAlgn="t">
              <a:lnSpc>
                <a:spcPct val="80000"/>
              </a:lnSpc>
              <a:spcBef>
                <a:spcPts val="1000"/>
              </a:spcBef>
              <a:buNone/>
            </a:pPr>
            <a:r>
              <a:rPr lang="en-US" sz="2200" b="1" dirty="0"/>
              <a:t>Key Risks to Monitor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Slowing national GDP growth, which declined from </a:t>
            </a:r>
            <a:r>
              <a:rPr lang="en-US" sz="2200" b="1" dirty="0"/>
              <a:t>2.1% in Q1 to 1.5% in Q2 2026</a:t>
            </a:r>
            <a:r>
              <a:rPr lang="en-US" sz="2200" dirty="0"/>
              <a:t>, may signal moderating economic momentum.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Continued job losses in high-wage sectors such as professional services and finance could eventually affect state income tax collections.</a:t>
            </a:r>
          </a:p>
          <a:p>
            <a:pPr marL="342900" lvl="0" indent="-342900" fontAlgn="t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Geopolitical and energy-related risks remain a concern, although fuel-price inflation has begun to moderate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EE49B0-37F3-B172-296D-85F3BD8DD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A5519E2-DCF8-44CF-5AD5-0A8D8CCBFD32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CA1C5E-45B2-B1A1-0639-7414ACF9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402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25836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278E4E-D50E-099F-191D-36FB22148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6" y="647593"/>
            <a:ext cx="5676900" cy="306054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Rancho Santiago CCD Budget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368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756603-A3D5-BD20-FF4B-41F65AE53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747" y="2226942"/>
            <a:ext cx="4252055" cy="2404116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AF071E-3384-5EE6-07D2-DD09F44C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19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D06A3D-1322-41F8-B923-241516A8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44428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2026-27 RSCCD Budget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3BADF-1F21-461E-AE1D-36F5875E8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9357" y="319087"/>
            <a:ext cx="7888893" cy="6157913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Total </a:t>
            </a:r>
            <a:r>
              <a:rPr lang="en-US" sz="3200" b="1" dirty="0"/>
              <a:t>General Fund </a:t>
            </a:r>
            <a:r>
              <a:rPr lang="en-US" sz="3200" dirty="0"/>
              <a:t>Budget of $551,636,785</a:t>
            </a:r>
          </a:p>
          <a:p>
            <a:r>
              <a:rPr lang="en-US" sz="3200" dirty="0"/>
              <a:t>Total </a:t>
            </a:r>
            <a:r>
              <a:rPr lang="en-US" sz="3200" b="1" dirty="0"/>
              <a:t>ALL Funds </a:t>
            </a:r>
            <a:r>
              <a:rPr lang="en-US" sz="3200" dirty="0"/>
              <a:t>Budget of $915,994,944</a:t>
            </a:r>
          </a:p>
          <a:p>
            <a:r>
              <a:rPr lang="en-US" sz="3200" dirty="0"/>
              <a:t>Statutory COLA of 2.87% &amp; Discretionary COLA of 1.44%</a:t>
            </a:r>
          </a:p>
          <a:p>
            <a:r>
              <a:rPr lang="en-US" sz="3200" dirty="0"/>
              <a:t>Growth of 2.5% with the District’s growth authority of $4,459,846</a:t>
            </a:r>
          </a:p>
          <a:p>
            <a:r>
              <a:rPr lang="en-US" sz="3200" dirty="0"/>
              <a:t>Balanced budget (5th year) with no structural deficit</a:t>
            </a:r>
          </a:p>
          <a:p>
            <a:r>
              <a:rPr lang="en-US" sz="3200" dirty="0"/>
              <a:t>Additional on-going revenues of </a:t>
            </a:r>
            <a:r>
              <a:rPr lang="en-US" sz="4000" b="1" dirty="0"/>
              <a:t>$25.8M </a:t>
            </a:r>
            <a:r>
              <a:rPr lang="en-US" sz="3200" dirty="0"/>
              <a:t>flowing through the Budget Allocation Model (BAM)</a:t>
            </a:r>
            <a:r>
              <a:rPr lang="en-US" sz="1600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F0DCF-A581-4E08-9EBB-1F42F55FF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973ACF-69C4-63AC-57EB-6DDA665DF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54A8E1F0-BA5C-6005-F136-E1071BF9C34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173845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B1EEF7F-9D5A-97BA-ACEC-481279D46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458762-4E2B-B61D-DCEB-E6B5D2F8D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C3FA3F1-B7B7-61BA-D8F7-7EBC71942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E5EDA90-12C9-7849-7849-E842E15CAA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0BD9F34-B9E4-7500-F164-647CDB2AD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097B8D2-13FA-538F-C0E0-D4BB87532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A449D7-DC01-4A81-0D05-42A0B1574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1389" y="6463655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12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836B7C-6051-086D-2573-99599DC76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A608712-6113-A77D-460A-EA630FB4FC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256627"/>
              </p:ext>
            </p:extLst>
          </p:nvPr>
        </p:nvGraphicFramePr>
        <p:xfrm>
          <a:off x="100353" y="1407380"/>
          <a:ext cx="5473700" cy="2286000"/>
        </p:xfrm>
        <a:graphic>
          <a:graphicData uri="http://schemas.openxmlformats.org/drawingml/2006/table">
            <a:tbl>
              <a:tblPr/>
              <a:tblGrid>
                <a:gridCol w="2055016">
                  <a:extLst>
                    <a:ext uri="{9D8B030D-6E8A-4147-A177-3AD203B41FA5}">
                      <a16:colId xmlns:a16="http://schemas.microsoft.com/office/drawing/2014/main" val="1101674532"/>
                    </a:ext>
                  </a:extLst>
                </a:gridCol>
                <a:gridCol w="887970">
                  <a:extLst>
                    <a:ext uri="{9D8B030D-6E8A-4147-A177-3AD203B41FA5}">
                      <a16:colId xmlns:a16="http://schemas.microsoft.com/office/drawing/2014/main" val="95797206"/>
                    </a:ext>
                  </a:extLst>
                </a:gridCol>
                <a:gridCol w="1293899">
                  <a:extLst>
                    <a:ext uri="{9D8B030D-6E8A-4147-A177-3AD203B41FA5}">
                      <a16:colId xmlns:a16="http://schemas.microsoft.com/office/drawing/2014/main" val="169350680"/>
                    </a:ext>
                  </a:extLst>
                </a:gridCol>
                <a:gridCol w="180765">
                  <a:extLst>
                    <a:ext uri="{9D8B030D-6E8A-4147-A177-3AD203B41FA5}">
                      <a16:colId xmlns:a16="http://schemas.microsoft.com/office/drawing/2014/main" val="581766602"/>
                    </a:ext>
                  </a:extLst>
                </a:gridCol>
                <a:gridCol w="1056050">
                  <a:extLst>
                    <a:ext uri="{9D8B030D-6E8A-4147-A177-3AD203B41FA5}">
                      <a16:colId xmlns:a16="http://schemas.microsoft.com/office/drawing/2014/main" val="414510817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sng" strike="noStrike">
                          <a:effectLst/>
                          <a:latin typeface="Arial" panose="020B0604020202020204" pitchFamily="34" charset="0"/>
                        </a:rPr>
                        <a:t>New Revenues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Ongoing Only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497494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63078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Student Centered Funding Formula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14593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Projected COLA of 4.31% </a:t>
                      </a:r>
                    </a:p>
                  </a:txBody>
                  <a:tcPr marL="11430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$11,490,331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04636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PY Funded Growth</a:t>
                      </a:r>
                    </a:p>
                  </a:txBody>
                  <a:tcPr marL="22860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$7,946,596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34765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Growth Authority 2.28%</a:t>
                      </a:r>
                    </a:p>
                  </a:txBody>
                  <a:tcPr marL="11430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$4,459,846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966525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Unrestricted Lottery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$479,054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3179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Mandates Block Grant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$102,944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0609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Non-Resident Tuition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$300,000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61739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Interest Earnings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7382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Apprenticeship - SCC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$488,969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619046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Misc. Income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$519,504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62656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Full-time Faculty Allocation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124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  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$25,787,244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894025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65B8416A-798F-E179-288C-269F30FE02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541577"/>
              </p:ext>
            </p:extLst>
          </p:nvPr>
        </p:nvGraphicFramePr>
        <p:xfrm>
          <a:off x="1066800" y="271413"/>
          <a:ext cx="10058400" cy="930637"/>
        </p:xfrm>
        <a:graphic>
          <a:graphicData uri="http://schemas.openxmlformats.org/drawingml/2006/table">
            <a:tbl>
              <a:tblPr/>
              <a:tblGrid>
                <a:gridCol w="10058400">
                  <a:extLst>
                    <a:ext uri="{9D8B030D-6E8A-4147-A177-3AD203B41FA5}">
                      <a16:colId xmlns:a16="http://schemas.microsoft.com/office/drawing/2014/main" val="631096979"/>
                    </a:ext>
                  </a:extLst>
                </a:gridCol>
              </a:tblGrid>
              <a:tr h="33841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100" b="1" i="0" u="none" strike="noStrike">
                          <a:effectLst/>
                          <a:latin typeface="Arial" panose="020B0604020202020204" pitchFamily="34" charset="0"/>
                        </a:rPr>
                        <a:t>Rancho Santiago Community College District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807870"/>
                  </a:ext>
                </a:extLst>
              </a:tr>
              <a:tr h="2961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i="0" u="none" strike="noStrike">
                          <a:effectLst/>
                          <a:latin typeface="Arial" panose="020B0604020202020204" pitchFamily="34" charset="0"/>
                        </a:rPr>
                        <a:t>Unrestricted General Fund Summary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602099"/>
                  </a:ext>
                </a:extLst>
              </a:tr>
              <a:tr h="29611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i="0" u="none" strike="noStrike" dirty="0">
                          <a:effectLst/>
                          <a:latin typeface="Arial" panose="020B0604020202020204" pitchFamily="34" charset="0"/>
                        </a:rPr>
                        <a:t>2026/27 Adopted Budget Assumptions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597392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EF79E8FC-01DB-8EFC-8E7E-70594D3920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220309"/>
              </p:ext>
            </p:extLst>
          </p:nvPr>
        </p:nvGraphicFramePr>
        <p:xfrm>
          <a:off x="5674406" y="1403014"/>
          <a:ext cx="6362700" cy="4038600"/>
        </p:xfrm>
        <a:graphic>
          <a:graphicData uri="http://schemas.openxmlformats.org/drawingml/2006/table">
            <a:tbl>
              <a:tblPr/>
              <a:tblGrid>
                <a:gridCol w="2055349">
                  <a:extLst>
                    <a:ext uri="{9D8B030D-6E8A-4147-A177-3AD203B41FA5}">
                      <a16:colId xmlns:a16="http://schemas.microsoft.com/office/drawing/2014/main" val="2407192775"/>
                    </a:ext>
                  </a:extLst>
                </a:gridCol>
                <a:gridCol w="888114">
                  <a:extLst>
                    <a:ext uri="{9D8B030D-6E8A-4147-A177-3AD203B41FA5}">
                      <a16:colId xmlns:a16="http://schemas.microsoft.com/office/drawing/2014/main" val="3928273143"/>
                    </a:ext>
                  </a:extLst>
                </a:gridCol>
                <a:gridCol w="1294108">
                  <a:extLst>
                    <a:ext uri="{9D8B030D-6E8A-4147-A177-3AD203B41FA5}">
                      <a16:colId xmlns:a16="http://schemas.microsoft.com/office/drawing/2014/main" val="3184366250"/>
                    </a:ext>
                  </a:extLst>
                </a:gridCol>
                <a:gridCol w="180795">
                  <a:extLst>
                    <a:ext uri="{9D8B030D-6E8A-4147-A177-3AD203B41FA5}">
                      <a16:colId xmlns:a16="http://schemas.microsoft.com/office/drawing/2014/main" val="2182754987"/>
                    </a:ext>
                  </a:extLst>
                </a:gridCol>
                <a:gridCol w="1056221">
                  <a:extLst>
                    <a:ext uri="{9D8B030D-6E8A-4147-A177-3AD203B41FA5}">
                      <a16:colId xmlns:a16="http://schemas.microsoft.com/office/drawing/2014/main" val="708753444"/>
                    </a:ext>
                  </a:extLst>
                </a:gridCol>
                <a:gridCol w="164935">
                  <a:extLst>
                    <a:ext uri="{9D8B030D-6E8A-4147-A177-3AD203B41FA5}">
                      <a16:colId xmlns:a16="http://schemas.microsoft.com/office/drawing/2014/main" val="800588916"/>
                    </a:ext>
                  </a:extLst>
                </a:gridCol>
                <a:gridCol w="723178">
                  <a:extLst>
                    <a:ext uri="{9D8B030D-6E8A-4147-A177-3AD203B41FA5}">
                      <a16:colId xmlns:a16="http://schemas.microsoft.com/office/drawing/2014/main" val="2641049720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sng" strike="noStrike" dirty="0">
                          <a:effectLst/>
                          <a:latin typeface="Arial"/>
                        </a:rPr>
                        <a:t>New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Ongoing Only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One-Time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53803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49760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Salary Schedule Increases/Collective Bargaining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$6,716,183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743085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Step/Column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$2,374,770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550374"/>
                  </a:ext>
                </a:extLst>
              </a:tr>
              <a:tr h="16192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Health and Welfare/Benefits Est. Increase 11.0% - Active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$1,051,973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6444069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Health and Welfare/Benefits - Retirees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$464,504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338758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Health and Welfare - Part-time Faculty (placeholder)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81273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CalSTRS Changes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9221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CalPERS Changes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($215,233)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38013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Workers' Compensation Insurance (WCI)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$767,657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125395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Full Time Faculty Obligation Hires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$2,176,493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038579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Non-Credit Faculty (Non FON)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$197,863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995215"/>
                  </a:ext>
                </a:extLst>
              </a:tr>
              <a:tr h="16192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Hourly Faculty Budgets (Match Budget to Actual Expense)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7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0138846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Cost of Retiree Health Benefit (OPEB Cost)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254761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Capital Outlay/Scheduled Maintenance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0284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Certificates of Participation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($2,200,000)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94908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Utilities Increase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$115,000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8457944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ITS Licensing/Contract Escalation Cost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$252,000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2440056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Property, Liability and All Risks Insurance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$800,000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73109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Apprenticeship - SCC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$488,969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992304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Other Additional DSO/Institutional Costs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$524,077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505841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SCC ADA Settlement Costs-final payment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$2,000,000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013940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SRP 2 Expense Reduction (SRP completely paid)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Arial"/>
                        </a:rPr>
                        <a:t>($765,064)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657313"/>
                  </a:ext>
                </a:extLst>
              </a:tr>
              <a:tr h="666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800" b="0" i="1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55148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  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$12,749,191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$2,000,000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390028"/>
                  </a:ext>
                </a:extLst>
              </a:tr>
            </a:tbl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75FBF6A4-E15F-24E3-1E81-549CDB407C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2991311"/>
              </p:ext>
            </p:extLst>
          </p:nvPr>
        </p:nvGraphicFramePr>
        <p:xfrm>
          <a:off x="5668963" y="5754688"/>
          <a:ext cx="54864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486400" imgH="924032" progId="Excel.Sheet.12">
                  <p:embed/>
                </p:oleObj>
              </mc:Choice>
              <mc:Fallback>
                <p:oleObj name="Worksheet" r:id="rId4" imgW="5486400" imgH="924032" progId="Excel.Sheet.12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75FBF6A4-E15F-24E3-1E81-549CDB407C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68963" y="5754688"/>
                        <a:ext cx="5486400" cy="92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1DF1DCAF-6965-9005-3B7B-D071D7B70768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1666565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7961A5-1992-6D76-DAE9-EAD81852D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B0828D1-C896-06A3-D746-83F4D1C8C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E886A5-975F-60D9-F757-EC8DB3F25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6A580BC3-F2C0-4F2A-F661-C2D09992C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70C2E-05D2-024F-1498-BB65B9707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60DC86-47D8-B97C-C874-4CF507424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A1D16B98-C6F1-A2B2-FCFD-2E5C48217140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B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593220"/>
              </p:ext>
            </p:extLst>
          </p:nvPr>
        </p:nvGraphicFramePr>
        <p:xfrm>
          <a:off x="2613991" y="3782392"/>
          <a:ext cx="7481681" cy="2939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1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0278920"/>
              </p:ext>
            </p:extLst>
          </p:nvPr>
        </p:nvGraphicFramePr>
        <p:xfrm>
          <a:off x="2610678" y="827985"/>
          <a:ext cx="7484994" cy="2954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7CCCBB66-F497-4E0B-C4DF-40FAF44E3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2830" y="136525"/>
            <a:ext cx="3581900" cy="6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78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65E60B3-4022-8E81-222C-76F4CCC54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9E447AE-191B-C898-AAB7-484C490A2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45C1B94-A10B-32F8-3EA4-2F4269AD7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8C40723-EA01-2019-1BE3-4A67327D2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AB7C1-9B92-08A8-1AD0-978343EF22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3F8C8A-B0F9-5C31-E5EE-3E0D1E122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E9AF0C-3654-F282-A874-5CFDF3FD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14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68455B-7737-8881-00B9-FB9BF925A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DD0EB046-5196-CD05-BAC7-75031FB833E3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2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495342"/>
              </p:ext>
            </p:extLst>
          </p:nvPr>
        </p:nvGraphicFramePr>
        <p:xfrm>
          <a:off x="2333625" y="3731133"/>
          <a:ext cx="752475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0000000-0008-0000-2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15005"/>
              </p:ext>
            </p:extLst>
          </p:nvPr>
        </p:nvGraphicFramePr>
        <p:xfrm>
          <a:off x="2333625" y="835533"/>
          <a:ext cx="752475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5AFDEC0F-F366-5E60-96A5-5AD42E233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4102" y="172069"/>
            <a:ext cx="3543795" cy="63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457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269C675-CE64-B3D4-7261-F09184A6B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DDC9F5-23CD-169E-5362-BFFBDBF47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B92836-53AB-70C9-D233-C69BB3B3E9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2098873-F239-E73C-EC3E-51935287A6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5A6A6-E64C-492E-2057-637403855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3802B2-3795-69DD-DAE8-FB70CA42A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0528FD0-1148-E6FC-2C16-927BFF42F088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1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762584"/>
              </p:ext>
            </p:extLst>
          </p:nvPr>
        </p:nvGraphicFramePr>
        <p:xfrm>
          <a:off x="2157005" y="3809119"/>
          <a:ext cx="752475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17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87738"/>
              </p:ext>
            </p:extLst>
          </p:nvPr>
        </p:nvGraphicFramePr>
        <p:xfrm>
          <a:off x="2157005" y="913519"/>
          <a:ext cx="752475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0FE0484-7562-2D6C-4CDD-22A5B0377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667" y="277554"/>
            <a:ext cx="359142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1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3BAC3B-539B-85AC-CCE6-2858F8EC1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4E097C3-FCDB-EB0B-5167-BD6ACFCFE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EC92C91-6B42-F5F3-4EF0-8F2A30991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7BB4FB9-3FC7-70B2-8E42-51EEE7E2A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2EBA49A-5617-4F43-A727-5A9B64041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62D7206-1CE8-1935-B1FD-4DDBE1A0D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72EFBD-F664-B2D7-22C5-87407DD0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16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7355A0-D66D-2BBC-7D59-2C347BFA9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CC27D4-FC1E-F4CF-1CDC-0CEB70EB3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15686"/>
            <a:ext cx="9100695" cy="6804259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6A2CB1C0-2D72-BE2C-FC5C-AFE4C4ACD921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3738390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856C1D6-6827-CA82-62EE-EF25DD36D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BE84420-90B4-6383-1485-A5573B883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9486250-913F-C24B-2C90-A83FB4666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86D10829-E298-81C6-CAE7-52E618659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B6C37F-D323-1003-E7D5-C0E50159C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60288D-6D81-22C0-CC13-9D3F89465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0033E9-718D-22DD-132D-23F3A08D2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0" y="247309"/>
            <a:ext cx="8866413" cy="6291603"/>
          </a:xfrm>
          <a:prstGeom prst="rect">
            <a:avLst/>
          </a:prstGeom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BB0C4B1-EAB4-4877-F728-DD7D43810D80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bg1"/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3261008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31B1E3A-3342-0EE9-065F-BB1D7475B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E9F2512-83FB-33D2-8265-0BF85FEED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36FB1-7AF4-A61A-CB4A-66B355445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ED47FF8-B092-4637-7BFA-19D995926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14954B5-A6AF-2EB3-978F-CA9DF3FA8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22F5723-B656-D02B-508B-1BA10DCC7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40A24B-AFAA-13B6-6598-1D909E52C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1389" y="6492875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18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4BFC66-612C-99D3-D8BA-A089565B4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AF98FE1B-FC7C-192D-6979-F840F7DDD9AF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6B6474-E791-67E0-B060-D2D150CAC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183" y="11345"/>
            <a:ext cx="9144000" cy="498828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208826-0A1F-6CD6-6CDD-72B2E4A754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183" y="4980579"/>
            <a:ext cx="9144000" cy="1823102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37A3EF-31AF-0D90-F8E7-458DB835201F}"/>
              </a:ext>
            </a:extLst>
          </p:cNvPr>
          <p:cNvSpPr/>
          <p:nvPr/>
        </p:nvSpPr>
        <p:spPr>
          <a:xfrm>
            <a:off x="4810836" y="6632812"/>
            <a:ext cx="477671" cy="170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24CF75-2629-3C92-4372-037478D8B1F4}"/>
              </a:ext>
            </a:extLst>
          </p:cNvPr>
          <p:cNvSpPr/>
          <p:nvPr/>
        </p:nvSpPr>
        <p:spPr>
          <a:xfrm>
            <a:off x="7122734" y="6625570"/>
            <a:ext cx="477671" cy="170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18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CAF9F7-BF83-7C97-C956-96DAD5F0F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C1B9A-DF8D-BB56-ECD6-884E2004E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0A5E45-0A70-073B-801E-0AC729097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BB7CAADB-4C82-6BC9-85FF-32F1F42485E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67E91D-7C5F-459B-5E69-22EAD53BA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859" y="253130"/>
            <a:ext cx="9180576" cy="635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713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9075077-0826-4B42-6A98-F83CA6409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D936F39-7FBF-C81A-D507-7641C6EE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00AFC61-66DE-6250-0FFE-1418A05AF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65B27E2-5D02-6B23-E879-0D4B6BF86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FCA0E69-BCA7-ABE3-6032-A878EA3DB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3EDCA4-DD9C-D895-4FE1-B66B981B2D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4C0172-D772-5609-46D2-170BF2F8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20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8EE0CC-E23A-47DD-2420-36FB7C63E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5D4DA4F-4FCE-1D97-65FA-7FCC9686E79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D1455F-3AE7-584B-296E-69CACF049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6" y="1407380"/>
            <a:ext cx="12009993" cy="272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122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08BB83C-6991-9039-EA59-DB9139C9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533A6C5-7395-2486-FF69-F6D406521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7E25B09-55EE-5329-BA4B-120B1777F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420C0EFE-B563-438C-997F-7C284BC4B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E45C4D-23D8-B484-48F2-6DC2597D4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DA8E71-E9F1-5059-48CB-82AE13B15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14B02029-43AE-CBE3-E042-CD49A1C457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417184"/>
              </p:ext>
            </p:extLst>
          </p:nvPr>
        </p:nvGraphicFramePr>
        <p:xfrm>
          <a:off x="2255263" y="1289958"/>
          <a:ext cx="9809594" cy="3885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6781650" imgH="2686130" progId="Excel.Sheet.12">
                  <p:embed/>
                </p:oleObj>
              </mc:Choice>
              <mc:Fallback>
                <p:oleObj name="Worksheet" r:id="rId3" imgW="6781650" imgH="2686130" progId="Excel.Sheet.12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14B02029-43AE-CBE3-E042-CD49A1C45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5263" y="1289958"/>
                        <a:ext cx="9809594" cy="3885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itle 1">
            <a:extLst>
              <a:ext uri="{FF2B5EF4-FFF2-40B4-BE49-F238E27FC236}">
                <a16:creationId xmlns:a16="http://schemas.microsoft.com/office/drawing/2014/main" id="{C57E2129-B644-3307-3211-607D68D25952}"/>
              </a:ext>
            </a:extLst>
          </p:cNvPr>
          <p:cNvSpPr txBox="1">
            <a:spLocks/>
          </p:cNvSpPr>
          <p:nvPr/>
        </p:nvSpPr>
        <p:spPr>
          <a:xfrm>
            <a:off x="3031672" y="196568"/>
            <a:ext cx="9301842" cy="848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Santiago Canyon College Unrestricted General Fund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CB3F02D-A018-E6E4-24ED-2A14013A8980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bg1"/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272072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FB53E7A-A17F-366B-FF92-19B652589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C6379D7-0CBB-16AE-A0C8-1E05C5061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B24A34-AE9E-503A-54FB-211A63FFEC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4826316 w 6323162"/>
              <a:gd name="connsiteY1" fmla="*/ 0 h 5593660"/>
              <a:gd name="connsiteX2" fmla="*/ 4971508 w 6323162"/>
              <a:gd name="connsiteY2" fmla="*/ 75777 h 5593660"/>
              <a:gd name="connsiteX3" fmla="*/ 5577109 w 6323162"/>
              <a:gd name="connsiteY3" fmla="*/ 586873 h 5593660"/>
              <a:gd name="connsiteX4" fmla="*/ 6323162 w 6323162"/>
              <a:gd name="connsiteY4" fmla="*/ 2829148 h 5593660"/>
              <a:gd name="connsiteX5" fmla="*/ 5990836 w 6323162"/>
              <a:gd name="connsiteY5" fmla="*/ 3748729 h 5593660"/>
              <a:gd name="connsiteX6" fmla="*/ 5006899 w 6323162"/>
              <a:gd name="connsiteY6" fmla="*/ 4604992 h 5593660"/>
              <a:gd name="connsiteX7" fmla="*/ 4790566 w 6323162"/>
              <a:gd name="connsiteY7" fmla="*/ 4768788 h 5593660"/>
              <a:gd name="connsiteX8" fmla="*/ 3012943 w 6323162"/>
              <a:gd name="connsiteY8" fmla="*/ 5593660 h 5593660"/>
              <a:gd name="connsiteX9" fmla="*/ 671286 w 6323162"/>
              <a:gd name="connsiteY9" fmla="*/ 4252856 h 5593660"/>
              <a:gd name="connsiteX10" fmla="*/ 421733 w 6323162"/>
              <a:gd name="connsiteY10" fmla="*/ 3909839 h 5593660"/>
              <a:gd name="connsiteX11" fmla="*/ 48655 w 6323162"/>
              <a:gd name="connsiteY11" fmla="*/ 3351082 h 5593660"/>
              <a:gd name="connsiteX12" fmla="*/ 0 w 6323162"/>
              <a:gd name="connsiteY12" fmla="*/ 3239820 h 5593660"/>
              <a:gd name="connsiteX13" fmla="*/ 0 w 6323162"/>
              <a:gd name="connsiteY13" fmla="*/ 2248150 h 5593660"/>
              <a:gd name="connsiteX14" fmla="*/ 1658 w 6323162"/>
              <a:gd name="connsiteY14" fmla="*/ 2239520 h 5593660"/>
              <a:gd name="connsiteX15" fmla="*/ 225714 w 6323162"/>
              <a:gd name="connsiteY15" fmla="*/ 1665285 h 5593660"/>
              <a:gd name="connsiteX16" fmla="*/ 1050970 w 6323162"/>
              <a:gd name="connsiteY16" fmla="*/ 665214 h 5593660"/>
              <a:gd name="connsiteX17" fmla="*/ 1923692 w 6323162"/>
              <a:gd name="connsiteY17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A3BA00A-5A80-EDFA-03D5-01F32CFDD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598213"/>
            <a:ext cx="5396070" cy="5259788"/>
          </a:xfrm>
          <a:custGeom>
            <a:avLst/>
            <a:gdLst>
              <a:gd name="connsiteX0" fmla="*/ 2739575 w 5261264"/>
              <a:gd name="connsiteY0" fmla="*/ 1369 h 4909930"/>
              <a:gd name="connsiteX1" fmla="*/ 3931992 w 5261264"/>
              <a:gd name="connsiteY1" fmla="*/ 357115 h 4909930"/>
              <a:gd name="connsiteX2" fmla="*/ 5228644 w 5261264"/>
              <a:gd name="connsiteY2" fmla="*/ 1704869 h 4909930"/>
              <a:gd name="connsiteX3" fmla="*/ 5261264 w 5261264"/>
              <a:gd name="connsiteY3" fmla="*/ 1769901 h 4909930"/>
              <a:gd name="connsiteX4" fmla="*/ 5261264 w 5261264"/>
              <a:gd name="connsiteY4" fmla="*/ 4640262 h 4909930"/>
              <a:gd name="connsiteX5" fmla="*/ 5239287 w 5261264"/>
              <a:gd name="connsiteY5" fmla="*/ 4674079 h 4909930"/>
              <a:gd name="connsiteX6" fmla="*/ 5039558 w 5261264"/>
              <a:gd name="connsiteY6" fmla="*/ 4893028 h 4909930"/>
              <a:gd name="connsiteX7" fmla="*/ 5018342 w 5261264"/>
              <a:gd name="connsiteY7" fmla="*/ 4909930 h 4909930"/>
              <a:gd name="connsiteX8" fmla="*/ 962510 w 5261264"/>
              <a:gd name="connsiteY8" fmla="*/ 4909930 h 4909930"/>
              <a:gd name="connsiteX9" fmla="*/ 821338 w 5261264"/>
              <a:gd name="connsiteY9" fmla="*/ 4707517 h 4909930"/>
              <a:gd name="connsiteX10" fmla="*/ 448558 w 5261264"/>
              <a:gd name="connsiteY10" fmla="*/ 3922606 h 4909930"/>
              <a:gd name="connsiteX11" fmla="*/ 221727 w 5261264"/>
              <a:gd name="connsiteY11" fmla="*/ 1588926 h 4909930"/>
              <a:gd name="connsiteX12" fmla="*/ 2739575 w 5261264"/>
              <a:gd name="connsiteY12" fmla="*/ 1369 h 490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61264" h="4909930">
                <a:moveTo>
                  <a:pt x="2739575" y="1369"/>
                </a:moveTo>
                <a:cubicBezTo>
                  <a:pt x="3132207" y="14841"/>
                  <a:pt x="3535383" y="128133"/>
                  <a:pt x="3931992" y="357115"/>
                </a:cubicBezTo>
                <a:cubicBezTo>
                  <a:pt x="4474996" y="670619"/>
                  <a:pt x="4925124" y="1151857"/>
                  <a:pt x="5228644" y="1704869"/>
                </a:cubicBezTo>
                <a:lnTo>
                  <a:pt x="5261264" y="1769901"/>
                </a:lnTo>
                <a:lnTo>
                  <a:pt x="5261264" y="4640262"/>
                </a:lnTo>
                <a:lnTo>
                  <a:pt x="5239287" y="4674079"/>
                </a:lnTo>
                <a:cubicBezTo>
                  <a:pt x="5177453" y="4758643"/>
                  <a:pt x="5110673" y="4830413"/>
                  <a:pt x="5039558" y="4893028"/>
                </a:cubicBezTo>
                <a:lnTo>
                  <a:pt x="5018342" y="4909930"/>
                </a:lnTo>
                <a:lnTo>
                  <a:pt x="962510" y="4909930"/>
                </a:lnTo>
                <a:lnTo>
                  <a:pt x="821338" y="4707517"/>
                </a:lnTo>
                <a:cubicBezTo>
                  <a:pt x="672683" y="4465717"/>
                  <a:pt x="560617" y="4198197"/>
                  <a:pt x="448558" y="3922606"/>
                </a:cubicBezTo>
                <a:cubicBezTo>
                  <a:pt x="120358" y="3115488"/>
                  <a:pt x="-245146" y="2397572"/>
                  <a:pt x="221727" y="1588926"/>
                </a:cubicBezTo>
                <a:cubicBezTo>
                  <a:pt x="801679" y="584418"/>
                  <a:pt x="1736188" y="-33060"/>
                  <a:pt x="2739575" y="1369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72A5A2D-0D3C-FEFB-2496-30823427CB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07380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855CD60-4B55-0424-2B84-383D036EAB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94A5A0-6946-D4B2-9489-65BAC2CDF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1188720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22C285A1-AEF2-43B7-96E1-44FE6D54E6EE}" type="slidenum"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pPr algn="l">
                <a:spcAft>
                  <a:spcPts val="600"/>
                </a:spcAft>
              </a:pPr>
              <a:t>22</a:t>
            </a:fld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9DC9E-A1BA-F186-0515-9BD0391DD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AEBDB1D-94DE-0993-4222-4E48A490815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2A696-6D40-B1F7-86D1-6F74939B9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21866" y="1281243"/>
            <a:ext cx="5764924" cy="381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80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05B105-E9CD-4EB5-8E24-9E0B4B761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Appendix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A9082-F5F3-4F96-B42C-FC3760EC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319088"/>
            <a:ext cx="7186527" cy="6037262"/>
          </a:xfrm>
        </p:spPr>
        <p:txBody>
          <a:bodyPr anchor="ctr">
            <a:normAutofit/>
          </a:bodyPr>
          <a:lstStyle/>
          <a:p>
            <a:r>
              <a:rPr lang="en-US" dirty="0"/>
              <a:t>Details of Funds 11 and 13</a:t>
            </a:r>
          </a:p>
          <a:p>
            <a:r>
              <a:rPr lang="en-US" dirty="0"/>
              <a:t>Details of Reserve levels</a:t>
            </a:r>
          </a:p>
          <a:p>
            <a:r>
              <a:rPr lang="en-US" dirty="0"/>
              <a:t>Tax Revenue Comparison – Actual vs Forecast</a:t>
            </a:r>
          </a:p>
          <a:p>
            <a:r>
              <a:rPr lang="en-US" dirty="0"/>
              <a:t>2026-27 SCFF Rates</a:t>
            </a:r>
          </a:p>
          <a:p>
            <a:r>
              <a:rPr lang="en-US" dirty="0"/>
              <a:t>Budget Planning Factors &amp; Financial Projections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7B2A3-3633-4DEE-B72B-B5576E0B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49D3A7-4C5C-C486-9F50-476BF1D65A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C13966A-8C46-CEE2-5AFF-0688E43C42F0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bg1"/>
                </a:solidFill>
              </a:rPr>
              <a:t>Adopted Budget 2026-27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731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B75C6B-F78E-89A4-71A2-D650C5F4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D3696-6118-7488-2DD3-7F48E9B5D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28EBE0-453C-145A-B1F0-6FB13ABF9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6535B965-153A-0074-8DD4-F27F77564242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E9EE1C-9E3C-34A7-2565-1478CDBD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256" y="0"/>
            <a:ext cx="9177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307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DBBF60-9E64-48FA-8A25-85F59D0C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14551-2B29-DB42-A5CE-5940BA65E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4D702813-EDF7-219D-5C59-E4192CB223E2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28ED70-88F8-817E-48B6-33AB46DD5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612" y="0"/>
            <a:ext cx="9098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864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1D974-BB3A-420B-8B59-DB9E6FDF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89ED98-70FF-AE8A-AFD8-68734913C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453525E-3FBB-68FC-D7A1-4DA6AFB0EEE3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55E18A-8EF6-2860-927C-D74E6C4A3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119" y="0"/>
            <a:ext cx="9164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56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7FE3731-EC61-289A-62F3-697C72E64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DFF39-EFE8-32CB-7FD1-7A1692E06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F90B0-30B5-4949-D370-45DC4E7AF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73EB2F17-4B9C-C682-5AF2-306BCD9E9C6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2E4B50-6AE3-8ECA-B914-A17392174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268" y="27432"/>
            <a:ext cx="9120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97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BDB8098-3696-A0B8-0C3D-B405B89F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C6253-A7C9-14DD-AD0B-9FECD7D7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28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060DD-11C6-31C2-0142-82C7B72A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BEE2D7A4-A50F-850E-A5BF-A163BF163BB5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5294F8-A74E-2059-D846-89036B34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328" y="913519"/>
            <a:ext cx="9189720" cy="426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34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B83759-8D6E-41FC-8973-04DCE6B7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29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9FC309-E012-6675-E4C1-414916C6E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191" y="0"/>
            <a:ext cx="906942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F08216-EEEC-4388-4B5A-E2B3B5FCA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5CEEF7B9-5381-0F42-6CEE-6C30705DFA8E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1549194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70923C-6CC5-9E07-7296-DDB601A6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D833B-0C0E-1EA3-EC53-F8B4FFBF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24AB14-4867-74AB-0C81-D3BE0DC33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C22E06A-216E-06A0-11CA-CC20280B3837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1FC22C-6FF7-EB3D-B0F1-340853815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434" y="0"/>
            <a:ext cx="9178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20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2FB2E5E-5BC7-80FF-E99B-4A0C3D3D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68176-1F58-5C77-2894-1999E3012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31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6766D5-F1AC-0B5F-63B6-80D8EEAFF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ADCC82C5-91DF-9EFD-A5AD-92E27EACCB4B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A413DD-999D-5D83-5EAF-6F706FFBB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891" y="0"/>
            <a:ext cx="9126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88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4D5740-759E-E4C5-C848-E20278E4B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BDE1D-3396-8D58-45CF-0740808EA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32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5D6F65-3E94-FE2A-1BFF-26470E4B1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257076A-30C2-DFC0-5B3A-6A4219D0036E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94CDEC-BA69-F2BA-9A6D-FB766F233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3258" y="0"/>
            <a:ext cx="9187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44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2B18B9F-D149-C4E7-AEDD-B013CB20C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86B1F-FE7C-322A-0E46-4332D1D2B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BF3FAB-E8D8-37DC-0C42-9D9F5BC6A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9E76F914-D804-1980-00B4-C125C02E9A32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E2A37-B721-A5BB-592B-0F21EB451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396" y="0"/>
            <a:ext cx="9118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536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FFAC03-7A4F-0D16-9D93-FB2FE4B2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FAC14-2A1A-D4D5-70E7-191F844B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38216-38D6-B0FF-2D2D-B615CB8E0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4E37E2DB-D6B3-C820-1DF8-05B1373A1B2B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391BE-A537-837A-0075-7EDB7FE69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721" y="0"/>
            <a:ext cx="9108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86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27CC31-AE24-1AD2-C4EE-7CBB72E9D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0F8774-C309-967D-FECC-667861346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2406B-0F83-D693-EAEC-7844FD40E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539B9AC5-875A-25D3-BF79-B4E1066AF139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6CB0B9-4ABC-E178-88FD-AFE20C04A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1129" y="0"/>
            <a:ext cx="9184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102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CA490E8-A4E7-90DB-4EB7-FB35DE00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AD766-ED62-5F5D-7FAC-416430578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B9B26C-888E-3978-3FC4-937C5718C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7169CBC6-AFCF-3936-6185-FBDFF8745939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31A4FA-FAEC-8197-808B-C91E1AAC7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876" y="0"/>
            <a:ext cx="93638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7586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8ECF5F5-64E4-DF24-6238-037BDDA7C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0BD101-8990-AA6D-8178-90DC8B9A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37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69A90-559D-03A9-FB8C-29FF3E55ED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503A6354-3C6D-0EF6-10C5-187C438CF3D8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0247A5-7905-C9EA-12D8-CD4442FB6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409" y="0"/>
            <a:ext cx="9184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65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D411E9-6CE0-D02A-ECF6-ABDC1DE31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5BC2EB-3814-5E9F-9972-C8C01C679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0D8730D4-043E-077D-30FC-DF95F2EA28B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90026B9-53D1-C8C1-68DE-A706B0454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0" y="2866947"/>
            <a:ext cx="3496163" cy="56205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03D1D62-62EC-4F9F-F413-D218E0AEF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7606" y="45720"/>
            <a:ext cx="6493002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677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40B2A3-4217-C6B6-3C63-779572ED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285A1-AEF2-43B7-96E1-44FE6D54E6EE}" type="slidenum">
              <a:rPr lang="en-US" smtClean="0"/>
              <a:t>39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57A450-0AA2-939C-C144-915965805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499" y="46355"/>
            <a:ext cx="8729004" cy="66751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43DDBD-F32E-C0EC-7918-CB548805C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EE7C1FF1-1D13-5DF8-890B-EE555CC5231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24525598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A235943-D170-0D9E-D984-196A8EDF9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06E107D-5BA7-0755-51B4-F96EC1EA6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D318CBE9-CC11-AD46-996D-BFA2D49032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FFF2F3-A397-72D9-72DA-913101DC8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29BAA-1424-D0B2-CE8E-E792D30AA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54334CB-ADB4-458B-AACA-7B6B4CFBF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6E340D0B-90BC-35A0-C79D-DF072BDAC83C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22D054F-9ADB-273B-69B5-6A5FADB78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35" y="185892"/>
            <a:ext cx="10735986" cy="10729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87021C6-82AF-80D9-F6D2-6046971743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0011" y="1185708"/>
            <a:ext cx="783197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7788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4B82C8-CB49-422D-8BBB-8E459881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390525"/>
            <a:ext cx="10909640" cy="15103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Big Three Revenue Sources Comparison</a:t>
            </a: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1E491E-6910-4C84-BEC5-86A5B40B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836C1B7-C04C-0884-3F08-AFBDCEE1F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533314"/>
              </p:ext>
            </p:extLst>
          </p:nvPr>
        </p:nvGraphicFramePr>
        <p:xfrm>
          <a:off x="402771" y="2737756"/>
          <a:ext cx="11145750" cy="27758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9150">
                  <a:extLst>
                    <a:ext uri="{9D8B030D-6E8A-4147-A177-3AD203B41FA5}">
                      <a16:colId xmlns:a16="http://schemas.microsoft.com/office/drawing/2014/main" val="4131782030"/>
                    </a:ext>
                  </a:extLst>
                </a:gridCol>
                <a:gridCol w="2229150">
                  <a:extLst>
                    <a:ext uri="{9D8B030D-6E8A-4147-A177-3AD203B41FA5}">
                      <a16:colId xmlns:a16="http://schemas.microsoft.com/office/drawing/2014/main" val="2445299898"/>
                    </a:ext>
                  </a:extLst>
                </a:gridCol>
                <a:gridCol w="2229150">
                  <a:extLst>
                    <a:ext uri="{9D8B030D-6E8A-4147-A177-3AD203B41FA5}">
                      <a16:colId xmlns:a16="http://schemas.microsoft.com/office/drawing/2014/main" val="618356661"/>
                    </a:ext>
                  </a:extLst>
                </a:gridCol>
                <a:gridCol w="2229150">
                  <a:extLst>
                    <a:ext uri="{9D8B030D-6E8A-4147-A177-3AD203B41FA5}">
                      <a16:colId xmlns:a16="http://schemas.microsoft.com/office/drawing/2014/main" val="3411948033"/>
                    </a:ext>
                  </a:extLst>
                </a:gridCol>
                <a:gridCol w="2229150">
                  <a:extLst>
                    <a:ext uri="{9D8B030D-6E8A-4147-A177-3AD203B41FA5}">
                      <a16:colId xmlns:a16="http://schemas.microsoft.com/office/drawing/2014/main" val="2944770991"/>
                    </a:ext>
                  </a:extLst>
                </a:gridCol>
              </a:tblGrid>
              <a:tr h="47108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620179"/>
                  </a:ext>
                </a:extLst>
              </a:tr>
              <a:tr h="8243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Revenue Source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FY 2025-26 </a:t>
                      </a:r>
                      <a:endParaRPr lang="en-US"/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Actual vs Forecast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% Variance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FY 2026-27 July Actual vs Forecast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% Variance</a:t>
                      </a:r>
                    </a:p>
                  </a:txBody>
                  <a:tcPr anchor="ctr"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798395"/>
                  </a:ext>
                </a:extLst>
              </a:tr>
              <a:tr h="471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Personal Income Tax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+$381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+0.2%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-$420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-4.7%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5954203"/>
                  </a:ext>
                </a:extLst>
              </a:tr>
              <a:tr h="471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Corporation Tax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+$920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+1.9%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+$434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+42.7%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5799383"/>
                  </a:ext>
                </a:extLst>
              </a:tr>
              <a:tr h="5382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Sales &amp; Use Tax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+$410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+1.2%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effectLst/>
                        </a:rPr>
                        <a:t>+$74 million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US" dirty="0">
                          <a:effectLst/>
                        </a:rPr>
                        <a:t>+5.1%</a:t>
                      </a:r>
                      <a:endParaRPr lang="en-US" sz="105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3562123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2FA5F70-8285-B01B-7830-6CE5ECBBF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A65A99B5-FD1C-2FC3-8BE6-7F0C6ADF7DFA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16716423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138222-D274-4866-96E7-C3B1D6DA8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888E255-D20B-4F26-B9DA-3DF036797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709F3D-550B-486A-85D3-67D06EBC0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820" y="65993"/>
            <a:ext cx="8256291" cy="125861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FY2026-27 SCFF Rates (incl. COLA)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AD46D6-02D6-45B3-921C-F4033826E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2790" y="5367348"/>
            <a:ext cx="616353" cy="5996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1BB2C-6E37-41F5-A6B4-5962524F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B4C616-B22F-0F08-921C-B76D67099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91" y="1353232"/>
            <a:ext cx="5973009" cy="3400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430545-966A-16D3-73EA-6BAD5E4C5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83" y="1354026"/>
            <a:ext cx="5953956" cy="390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F6A668-B188-E0FC-92B1-C21A8B00E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983" y="1755133"/>
            <a:ext cx="5973009" cy="3086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91894A-AC97-5FAE-B99A-6CFF87C40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983" y="4841664"/>
            <a:ext cx="5992061" cy="151468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C8979F-EA56-FE60-8DEA-58148500F5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8962F1FB-CB58-AAA9-7582-3F8FAD73D3A1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34616319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F6B17C-3A0F-00F4-6EF9-DA701DE39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E82F59-19F0-C22C-A148-969A784AF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9B9711D-3753-FD54-69AC-454108C66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AAB41A1A-5392-2B8D-8062-6FC4658C3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0C165-3361-C15E-6DFF-DA7DAB680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2C285A1-AEF2-43B7-96E1-44FE6D54E6EE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27B8859-30E4-B78B-CC5C-59A5B6421C9A}"/>
              </a:ext>
            </a:extLst>
          </p:cNvPr>
          <p:cNvSpPr txBox="1">
            <a:spLocks/>
          </p:cNvSpPr>
          <p:nvPr/>
        </p:nvSpPr>
        <p:spPr>
          <a:xfrm>
            <a:off x="2237642" y="825438"/>
            <a:ext cx="7716716" cy="8482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2026-27 Advance SCFF Summary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9D7613-6394-C094-9812-FE597332A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127" y="3037062"/>
            <a:ext cx="5877745" cy="18862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3144E6-AFC5-8D7E-D2C8-DDC4F8DFC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602" y="4875650"/>
            <a:ext cx="5906324" cy="105742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97B195-CF46-A4ED-0C8C-8963C7D4E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49" y="5898444"/>
            <a:ext cx="1469263" cy="823031"/>
          </a:xfrm>
          <a:prstGeom prst="rect">
            <a:avLst/>
          </a:prstGeom>
        </p:spPr>
      </p:pic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85D7B855-25C5-469C-F6AE-8B3935E6B096}"/>
              </a:ext>
            </a:extLst>
          </p:cNvPr>
          <p:cNvSpPr txBox="1">
            <a:spLocks/>
          </p:cNvSpPr>
          <p:nvPr/>
        </p:nvSpPr>
        <p:spPr>
          <a:xfrm>
            <a:off x="-1906260" y="5579356"/>
            <a:ext cx="566928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Adopted Budget 2026-27</a:t>
            </a:r>
          </a:p>
        </p:txBody>
      </p:sp>
    </p:spTree>
    <p:extLst>
      <p:ext uri="{BB962C8B-B14F-4D97-AF65-F5344CB8AC3E}">
        <p14:creationId xmlns:p14="http://schemas.microsoft.com/office/powerpoint/2010/main" val="3449241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F8971D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8040095-716d-4e49-b783-b5f746eea8b3}" enabled="0" method="" siteId="{a8040095-716d-4e49-b783-b5f746eea8b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2026-27 AB template</Template>
  <TotalTime>2521</TotalTime>
  <Words>1418</Words>
  <Application>Microsoft Office PowerPoint</Application>
  <PresentationFormat>Widescreen</PresentationFormat>
  <Paragraphs>312</Paragraphs>
  <Slides>43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Meiryo</vt:lpstr>
      <vt:lpstr>Arial</vt:lpstr>
      <vt:lpstr>Calibri</vt:lpstr>
      <vt:lpstr>Calibri Light</vt:lpstr>
      <vt:lpstr>Segoe UI</vt:lpstr>
      <vt:lpstr>Office Theme</vt:lpstr>
      <vt:lpstr>Worksheet</vt:lpstr>
      <vt:lpstr>RSCCD 2026-2027 Proposed Adopted Budget</vt:lpstr>
      <vt:lpstr>PowerPoint Presentation</vt:lpstr>
      <vt:lpstr>2026-27 State Budget</vt:lpstr>
      <vt:lpstr>2026-27 State Budget (continued)</vt:lpstr>
      <vt:lpstr>2026-27 State Budget (continued)</vt:lpstr>
      <vt:lpstr>2026-27 State Budget (continued)</vt:lpstr>
      <vt:lpstr>Macroeconomic  Impacts</vt:lpstr>
      <vt:lpstr>Macroeconomic  Impacts (continued)</vt:lpstr>
      <vt:lpstr>Macroeconomic  Impacts (continued)</vt:lpstr>
      <vt:lpstr>Rancho Santiago CCD Budget</vt:lpstr>
      <vt:lpstr>2026-27 RSCCD Budget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Appendix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Big Three Revenue Sources Comparison</vt:lpstr>
      <vt:lpstr>FY2026-27 SCFF Rates (incl. COLA)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Ingram, Iris</dc:creator>
  <cp:lastModifiedBy>Ingram, Iris</cp:lastModifiedBy>
  <cp:revision>88</cp:revision>
  <dcterms:created xsi:type="dcterms:W3CDTF">2024-08-28T22:12:52Z</dcterms:created>
  <dcterms:modified xsi:type="dcterms:W3CDTF">2026-09-10T01:11:00Z</dcterms:modified>
</cp:coreProperties>
</file>