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presentation.xml" ContentType="application/vnd.openxmlformats-officedocument.presentationml.presentation.main+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3.xml" ContentType="application/vnd.openxmlformats-officedocument.customXmlProperties+xml"/>
  <Override PartName="/customXml/itemProps1.xml" ContentType="application/vnd.openxmlformats-officedocument.customXmlProperties+xml"/>
  <Override PartName="/customXml/itemProps2.xml" ContentType="application/vnd.openxmlformats-officedocument.customXmlProperti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4"/>
  </p:sldMasterIdLst>
  <p:sldIdLst>
    <p:sldId id="257" r:id="rId5"/>
    <p:sldId id="279" r:id="rId6"/>
    <p:sldId id="297" r:id="rId7"/>
    <p:sldId id="313" r:id="rId8"/>
    <p:sldId id="298" r:id="rId9"/>
    <p:sldId id="306" r:id="rId10"/>
    <p:sldId id="307" r:id="rId11"/>
    <p:sldId id="311" r:id="rId12"/>
    <p:sldId id="312" r:id="rId13"/>
    <p:sldId id="299" r:id="rId14"/>
    <p:sldId id="301" r:id="rId15"/>
    <p:sldId id="302" r:id="rId16"/>
    <p:sldId id="303" r:id="rId17"/>
    <p:sldId id="304" r:id="rId18"/>
    <p:sldId id="305" r:id="rId19"/>
    <p:sldId id="300" r:id="rId20"/>
    <p:sldId id="310" r:id="rId21"/>
    <p:sldId id="308" r:id="rId22"/>
    <p:sldId id="30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E79"/>
    <a:srgbClr val="FF9300"/>
    <a:srgbClr val="005493"/>
    <a:srgbClr val="FF2600"/>
    <a:srgbClr val="009193"/>
    <a:srgbClr val="942093"/>
    <a:srgbClr val="929292"/>
    <a:srgbClr val="76D6FF"/>
    <a:srgbClr val="0432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A53A2E-69B4-4CBF-9C60-2816B426D0E2}" v="4529" dt="2021-03-18T16:47:38.4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94"/>
  </p:normalViewPr>
  <p:slideViewPr>
    <p:cSldViewPr snapToGrid="0">
      <p:cViewPr varScale="1">
        <p:scale>
          <a:sx n="109" d="100"/>
          <a:sy n="109" d="100"/>
        </p:scale>
        <p:origin x="216" y="4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7/8/21</a:t>
            </a:fld>
            <a:endParaRPr lang="en-US"/>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425833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7/8/21</a:t>
            </a:fld>
            <a:endParaRPr lang="en-US"/>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6722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7/8/21</a:t>
            </a:fld>
            <a:endParaRPr lang="en-US"/>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76182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7/8/21</a:t>
            </a:fld>
            <a:endParaRPr lang="en-US"/>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89267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7/8/21</a:t>
            </a:fld>
            <a:endParaRPr lang="en-US"/>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30416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7/8/21</a:t>
            </a:fld>
            <a:endParaRPr lang="en-US"/>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425666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7/8/21</a:t>
            </a:fld>
            <a:endParaRPr lang="en-US"/>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06819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7/8/21</a:t>
            </a:fld>
            <a:endParaRPr lang="en-US"/>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8118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7/8/21</a:t>
            </a:fld>
            <a:endParaRPr lang="en-US"/>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00142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7/8/21</a:t>
            </a:fld>
            <a:endParaRPr lang="en-US"/>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9332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7/8/21</a:t>
            </a:fld>
            <a:endParaRPr lang="en-US"/>
          </a:p>
        </p:txBody>
      </p:sp>
      <p:sp>
        <p:nvSpPr>
          <p:cNvPr id="6" name="Footer Placeholder 5"/>
          <p:cNvSpPr>
            <a:spLocks noGrp="1"/>
          </p:cNvSpPr>
          <p:nvPr>
            <p:ph type="ftr" sz="quarter" idx="11"/>
          </p:nvPr>
        </p:nvSpPr>
        <p:spPr>
          <a:xfrm>
            <a:off x="1097279" y="6446838"/>
            <a:ext cx="6818262" cy="365125"/>
          </a:xfrm>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52326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7/8/21</a:t>
            </a:fld>
            <a:endParaRPr lang="en-US"/>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289754" y="639097"/>
            <a:ext cx="6253317" cy="3686015"/>
          </a:xfrm>
        </p:spPr>
        <p:txBody>
          <a:bodyPr>
            <a:normAutofit/>
          </a:bodyPr>
          <a:lstStyle/>
          <a:p>
            <a:r>
              <a:rPr lang="en-US"/>
              <a:t>Guided Pathways</a:t>
            </a:r>
            <a:endParaRPr lang="en-US" sz="8000"/>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289753" y="4672739"/>
            <a:ext cx="6269347" cy="1021498"/>
          </a:xfrm>
        </p:spPr>
        <p:txBody>
          <a:bodyPr>
            <a:normAutofit fontScale="70000" lnSpcReduction="20000"/>
          </a:bodyPr>
          <a:lstStyle/>
          <a:p>
            <a:r>
              <a:rPr lang="en-US">
                <a:solidFill>
                  <a:schemeClr val="tx1">
                    <a:lumMod val="85000"/>
                    <a:lumOff val="15000"/>
                  </a:schemeClr>
                </a:solidFill>
              </a:rPr>
              <a:t>Scale of adoption Assessment Highlights</a:t>
            </a:r>
          </a:p>
          <a:p>
            <a:r>
              <a:rPr lang="en-US">
                <a:solidFill>
                  <a:schemeClr val="tx1">
                    <a:lumMod val="85000"/>
                    <a:lumOff val="15000"/>
                  </a:schemeClr>
                </a:solidFill>
              </a:rPr>
              <a:t>Not systematic / Planning to scale / Scaling in Progress</a:t>
            </a:r>
          </a:p>
        </p:txBody>
      </p:sp>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A8D432F1-19E6-4379-B79E-F5A73442952E}"/>
              </a:ext>
            </a:extLst>
          </p:cNvPr>
          <p:cNvPicPr>
            <a:picLocks noChangeAspect="1"/>
          </p:cNvPicPr>
          <p:nvPr/>
        </p:nvPicPr>
        <p:blipFill rotWithShape="1">
          <a:blip r:embed="rId2"/>
          <a:srcRect r="51001"/>
          <a:stretch/>
        </p:blipFill>
        <p:spPr>
          <a:xfrm>
            <a:off x="-41397" y="-57424"/>
            <a:ext cx="2599284" cy="3514369"/>
          </a:xfrm>
          <a:prstGeom prst="rect">
            <a:avLst/>
          </a:prstGeom>
        </p:spPr>
      </p:pic>
      <p:pic>
        <p:nvPicPr>
          <p:cNvPr id="8" name="Picture 7">
            <a:extLst>
              <a:ext uri="{FF2B5EF4-FFF2-40B4-BE49-F238E27FC236}">
                <a16:creationId xmlns:a16="http://schemas.microsoft.com/office/drawing/2014/main" id="{FA848422-370A-4D6B-B681-3C891E321560}"/>
              </a:ext>
            </a:extLst>
          </p:cNvPr>
          <p:cNvPicPr>
            <a:picLocks noChangeAspect="1"/>
          </p:cNvPicPr>
          <p:nvPr/>
        </p:nvPicPr>
        <p:blipFill rotWithShape="1">
          <a:blip r:embed="rId2"/>
          <a:srcRect l="50274"/>
          <a:stretch/>
        </p:blipFill>
        <p:spPr>
          <a:xfrm>
            <a:off x="-23291" y="3419160"/>
            <a:ext cx="2581178" cy="3438839"/>
          </a:xfrm>
          <a:prstGeom prst="rect">
            <a:avLst/>
          </a:prstGeom>
        </p:spPr>
      </p:pic>
    </p:spTree>
    <p:extLst>
      <p:ext uri="{BB962C8B-B14F-4D97-AF65-F5344CB8AC3E}">
        <p14:creationId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Pillar 3 – Stay</a:t>
            </a:r>
            <a:endParaRPr lang="en-US" sz="2200" b="1" dirty="0">
              <a:solidFill>
                <a:schemeClr val="tx1"/>
              </a:solidFill>
            </a:endParaRP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79" y="2120900"/>
            <a:ext cx="8738383" cy="3748193"/>
          </a:xfrm>
        </p:spPr>
        <p:txBody>
          <a:bodyPr>
            <a:noAutofit/>
          </a:bodyPr>
          <a:lstStyle/>
          <a:p>
            <a:pPr>
              <a:lnSpc>
                <a:spcPct val="150000"/>
              </a:lnSpc>
            </a:pPr>
            <a:r>
              <a:rPr lang="en-US" sz="1600" b="1" dirty="0"/>
              <a:t>Advisors Monitoring Student Progress </a:t>
            </a:r>
            <a:r>
              <a:rPr lang="en-US" sz="1600" dirty="0"/>
              <a:t>– Success Teams, roles of Counseling &amp; Success Coaches</a:t>
            </a:r>
          </a:p>
          <a:p>
            <a:pPr>
              <a:lnSpc>
                <a:spcPct val="150000"/>
              </a:lnSpc>
            </a:pPr>
            <a:r>
              <a:rPr lang="en-US" sz="1600" b="1" dirty="0">
                <a:highlight>
                  <a:srgbClr val="FFFF00"/>
                </a:highlight>
              </a:rPr>
              <a:t>Consistent Scheduling </a:t>
            </a:r>
            <a:r>
              <a:rPr lang="en-US" sz="1600" dirty="0">
                <a:highlight>
                  <a:srgbClr val="FFFF00"/>
                </a:highlight>
              </a:rPr>
              <a:t>– Enrollment Management Taskforce</a:t>
            </a:r>
          </a:p>
          <a:p>
            <a:pPr>
              <a:lnSpc>
                <a:spcPct val="150000"/>
              </a:lnSpc>
            </a:pPr>
            <a:r>
              <a:rPr lang="en-US" sz="1600" b="1" dirty="0">
                <a:highlight>
                  <a:srgbClr val="FFFF00"/>
                </a:highlight>
              </a:rPr>
              <a:t>Scheduling Required Courses for Completion </a:t>
            </a:r>
            <a:r>
              <a:rPr lang="en-US" sz="1600" dirty="0">
                <a:highlight>
                  <a:srgbClr val="FFFF00"/>
                </a:highlight>
              </a:rPr>
              <a:t>– Enrollment Management Taskforce</a:t>
            </a:r>
          </a:p>
          <a:p>
            <a:pPr>
              <a:lnSpc>
                <a:spcPct val="150000"/>
              </a:lnSpc>
            </a:pPr>
            <a:r>
              <a:rPr lang="en-US" sz="1600" b="1" dirty="0">
                <a:highlight>
                  <a:srgbClr val="FFFF00"/>
                </a:highlight>
              </a:rPr>
              <a:t>Students Can Plan Their Lives Around School </a:t>
            </a:r>
            <a:r>
              <a:rPr lang="en-US" sz="1600" dirty="0">
                <a:highlight>
                  <a:srgbClr val="FFFF00"/>
                </a:highlight>
              </a:rPr>
              <a:t>– Enrollment Management Taskforce</a:t>
            </a:r>
          </a:p>
          <a:p>
            <a:pPr>
              <a:lnSpc>
                <a:spcPct val="150000"/>
              </a:lnSpc>
            </a:pPr>
            <a:r>
              <a:rPr lang="en-US" sz="1600" b="1" dirty="0"/>
              <a:t>Students Monitoring Their Own Progress </a:t>
            </a:r>
            <a:r>
              <a:rPr lang="en-US" sz="1600" dirty="0"/>
              <a:t>– Graduation Office supported by Curriculum Office</a:t>
            </a:r>
          </a:p>
          <a:p>
            <a:pPr>
              <a:lnSpc>
                <a:spcPct val="150000"/>
              </a:lnSpc>
            </a:pPr>
            <a:endParaRPr lang="en-US" sz="1600" dirty="0"/>
          </a:p>
          <a:p>
            <a:pPr>
              <a:lnSpc>
                <a:spcPct val="150000"/>
              </a:lnSpc>
            </a:pPr>
            <a:endParaRPr lang="en-US" sz="1600" dirty="0"/>
          </a:p>
        </p:txBody>
      </p:sp>
      <p:sp>
        <p:nvSpPr>
          <p:cNvPr id="9" name="Rectangle 8">
            <a:extLst>
              <a:ext uri="{FF2B5EF4-FFF2-40B4-BE49-F238E27FC236}">
                <a16:creationId xmlns:a16="http://schemas.microsoft.com/office/drawing/2014/main" id="{1241F35B-0F18-AB41-BD40-2C5AB6253088}"/>
              </a:ext>
            </a:extLst>
          </p:cNvPr>
          <p:cNvSpPr/>
          <p:nvPr/>
        </p:nvSpPr>
        <p:spPr>
          <a:xfrm>
            <a:off x="-1" y="0"/>
            <a:ext cx="972835" cy="638907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5624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rgbClr val="C00000"/>
                </a:solidFill>
              </a:rPr>
              <a:t>Not Systematic</a:t>
            </a:r>
            <a:br>
              <a:rPr lang="en-US" sz="4400" b="1">
                <a:solidFill>
                  <a:srgbClr val="C00000"/>
                </a:solidFill>
              </a:rPr>
            </a:br>
            <a:r>
              <a:rPr lang="en-US" sz="2200" b="1">
                <a:solidFill>
                  <a:srgbClr val="C00000"/>
                </a:solidFill>
              </a:rPr>
              <a:t>Consistent Scheduling</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pPr marL="285750" indent="-285750">
              <a:buFont typeface="Arial" panose="020B0604020202020204" pitchFamily="34" charset="0"/>
              <a:buChar char="•"/>
            </a:pPr>
            <a:r>
              <a:rPr lang="en-US" sz="1800"/>
              <a:t>3.e. </a:t>
            </a:r>
            <a:r>
              <a:rPr lang="en-US"/>
              <a:t>The college schedules courses to ensure students can take the courses they need when they need them, can plan their lives around school from one term to the next, and can complete their programs in as short a time as possible.</a:t>
            </a:r>
          </a:p>
          <a:p>
            <a:pPr marL="285750" indent="-285750">
              <a:buFont typeface="Arial" panose="020B0604020202020204" pitchFamily="34" charset="0"/>
              <a:buChar char="•"/>
            </a:pPr>
            <a:endParaRPr lang="en-US" sz="180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lnSpcReduction="10000"/>
          </a:bodyPr>
          <a:lstStyle/>
          <a:p>
            <a:r>
              <a:rPr lang="en-US" b="1"/>
              <a:t>Next Steps towards ‘At Scale’</a:t>
            </a:r>
          </a:p>
          <a:p>
            <a:r>
              <a:rPr lang="en-US"/>
              <a:t>3.e. Enrollment Management Taskforce is currently focused on developing a comprehensive plan in consideration of Guided Pathways and other initiatives to improve course availability, consistency and addressing the realities of a student’s work/life balance.</a:t>
            </a:r>
          </a:p>
          <a:p>
            <a:r>
              <a:rPr lang="en-US"/>
              <a:t>Our Enrollment Management taskforce intends to have a data-informed plan approved by the end of AY 20-21.</a:t>
            </a:r>
          </a:p>
          <a:p>
            <a:endParaRPr lang="en-US"/>
          </a:p>
        </p:txBody>
      </p:sp>
      <p:sp>
        <p:nvSpPr>
          <p:cNvPr id="5" name="Rectangle 4">
            <a:extLst>
              <a:ext uri="{FF2B5EF4-FFF2-40B4-BE49-F238E27FC236}">
                <a16:creationId xmlns:a16="http://schemas.microsoft.com/office/drawing/2014/main" id="{58612624-DA17-8740-AE1A-9E5FC8C196D8}"/>
              </a:ext>
            </a:extLst>
          </p:cNvPr>
          <p:cNvSpPr/>
          <p:nvPr/>
        </p:nvSpPr>
        <p:spPr>
          <a:xfrm>
            <a:off x="-1" y="-25400"/>
            <a:ext cx="972835" cy="6430214"/>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0316D1A-903A-A94A-B3BA-9932369793D6}"/>
              </a:ext>
            </a:extLst>
          </p:cNvPr>
          <p:cNvSpPr txBox="1"/>
          <p:nvPr/>
        </p:nvSpPr>
        <p:spPr>
          <a:xfrm rot="16200000">
            <a:off x="-2575661" y="2915904"/>
            <a:ext cx="6566954" cy="461665"/>
          </a:xfrm>
          <a:prstGeom prst="rect">
            <a:avLst/>
          </a:prstGeom>
          <a:noFill/>
          <a:ln>
            <a:noFill/>
          </a:ln>
        </p:spPr>
        <p:txBody>
          <a:bodyPr wrap="square" lIns="91440" tIns="45720" rIns="91440" bIns="45720" rtlCol="0" anchor="t">
            <a:spAutoFit/>
          </a:bodyPr>
          <a:lstStyle/>
          <a:p>
            <a:r>
              <a:rPr lang="en-US" sz="2400" b="1">
                <a:solidFill>
                  <a:schemeClr val="bg1"/>
                </a:solidFill>
              </a:rPr>
              <a:t>ENROLLMENT MANAGEMENT TASKFORCE</a:t>
            </a:r>
          </a:p>
        </p:txBody>
      </p:sp>
    </p:spTree>
    <p:extLst>
      <p:ext uri="{BB962C8B-B14F-4D97-AF65-F5344CB8AC3E}">
        <p14:creationId xmlns:p14="http://schemas.microsoft.com/office/powerpoint/2010/main" val="498292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rgbClr val="C00000"/>
                </a:solidFill>
              </a:rPr>
              <a:t>Enrollment Management Goal</a:t>
            </a:r>
            <a:br>
              <a:rPr lang="en-US" sz="4400" b="1">
                <a:solidFill>
                  <a:srgbClr val="C00000"/>
                </a:solidFill>
              </a:rPr>
            </a:br>
            <a:r>
              <a:rPr lang="en-US" sz="2200" b="1">
                <a:solidFill>
                  <a:srgbClr val="C00000"/>
                </a:solidFill>
              </a:rPr>
              <a:t>Scheduling required courses for completion - Pillar 3 (3e. Of SOAA)</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79" y="2120900"/>
            <a:ext cx="10058399" cy="3748193"/>
          </a:xfrm>
        </p:spPr>
        <p:txBody>
          <a:bodyPr numCol="2">
            <a:noAutofit/>
          </a:bodyPr>
          <a:lstStyle/>
          <a:p>
            <a:r>
              <a:rPr lang="en-US" sz="1200" b="1" i="1">
                <a:solidFill>
                  <a:schemeClr val="tx1"/>
                </a:solidFill>
              </a:rPr>
              <a:t>Goal: Improve tracking of student needs for graduation.</a:t>
            </a:r>
          </a:p>
          <a:p>
            <a:pPr lvl="0"/>
            <a:r>
              <a:rPr lang="en-US" sz="1200" b="1"/>
              <a:t>Problem: </a:t>
            </a:r>
            <a:r>
              <a:rPr lang="en-US" sz="1200"/>
              <a:t>Link ed plans to scheduling - prerequisites, irregularly scheduled courses, program size and health.</a:t>
            </a:r>
          </a:p>
          <a:p>
            <a:r>
              <a:rPr lang="en-US" sz="1200" b="1"/>
              <a:t>Plan: </a:t>
            </a:r>
            <a:r>
              <a:rPr lang="en-US" sz="1200"/>
              <a:t>Align curriculum tracks (Colleague) with maps and curriculum.</a:t>
            </a:r>
          </a:p>
          <a:p>
            <a:pPr lvl="1"/>
            <a:r>
              <a:rPr lang="en-US" sz="1200" b="1"/>
              <a:t>Next Steps: </a:t>
            </a:r>
            <a:r>
              <a:rPr lang="en-US" sz="1200"/>
              <a:t>Hire appropriate personnel to input and manage tracks on an annual calendar.</a:t>
            </a:r>
          </a:p>
          <a:p>
            <a:pPr lvl="1"/>
            <a:r>
              <a:rPr lang="en-US" sz="1200" b="1"/>
              <a:t>Notes: </a:t>
            </a:r>
            <a:r>
              <a:rPr lang="en-US" sz="1200"/>
              <a:t>More data to support big-picture view.</a:t>
            </a:r>
          </a:p>
        </p:txBody>
      </p:sp>
      <p:sp>
        <p:nvSpPr>
          <p:cNvPr id="5" name="Rectangle 4">
            <a:extLst>
              <a:ext uri="{FF2B5EF4-FFF2-40B4-BE49-F238E27FC236}">
                <a16:creationId xmlns:a16="http://schemas.microsoft.com/office/drawing/2014/main" id="{58612624-DA17-8740-AE1A-9E5FC8C196D8}"/>
              </a:ext>
            </a:extLst>
          </p:cNvPr>
          <p:cNvSpPr/>
          <p:nvPr/>
        </p:nvSpPr>
        <p:spPr>
          <a:xfrm>
            <a:off x="-1" y="-25400"/>
            <a:ext cx="972835" cy="6430214"/>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0316D1A-903A-A94A-B3BA-9932369793D6}"/>
              </a:ext>
            </a:extLst>
          </p:cNvPr>
          <p:cNvSpPr txBox="1"/>
          <p:nvPr/>
        </p:nvSpPr>
        <p:spPr>
          <a:xfrm rot="16200000">
            <a:off x="-2575661" y="2915904"/>
            <a:ext cx="6566954" cy="461665"/>
          </a:xfrm>
          <a:prstGeom prst="rect">
            <a:avLst/>
          </a:prstGeom>
          <a:noFill/>
          <a:ln>
            <a:noFill/>
          </a:ln>
        </p:spPr>
        <p:txBody>
          <a:bodyPr wrap="square" lIns="91440" tIns="45720" rIns="91440" bIns="45720" rtlCol="0" anchor="t">
            <a:spAutoFit/>
          </a:bodyPr>
          <a:lstStyle/>
          <a:p>
            <a:r>
              <a:rPr lang="en-US" sz="2400" b="1">
                <a:solidFill>
                  <a:schemeClr val="bg1"/>
                </a:solidFill>
              </a:rPr>
              <a:t>ENROLLMENT MANAGEMENT TASKFORCE</a:t>
            </a:r>
          </a:p>
        </p:txBody>
      </p:sp>
      <p:sp>
        <p:nvSpPr>
          <p:cNvPr id="4" name="TextBox 3">
            <a:extLst>
              <a:ext uri="{FF2B5EF4-FFF2-40B4-BE49-F238E27FC236}">
                <a16:creationId xmlns:a16="http://schemas.microsoft.com/office/drawing/2014/main" id="{4B8C88C5-BD07-4343-AEE6-7E5921598A71}"/>
              </a:ext>
            </a:extLst>
          </p:cNvPr>
          <p:cNvSpPr txBox="1"/>
          <p:nvPr/>
        </p:nvSpPr>
        <p:spPr>
          <a:xfrm>
            <a:off x="7200900" y="2122571"/>
            <a:ext cx="3545305" cy="12772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b="1">
                <a:solidFill>
                  <a:srgbClr val="C00000"/>
                </a:solidFill>
                <a:latin typeface="Calibri"/>
                <a:cs typeface="Calibri"/>
              </a:rPr>
              <a:t>3.18.21 Notes:</a:t>
            </a:r>
            <a:r>
              <a:rPr lang="en-US" sz="1100">
                <a:solidFill>
                  <a:srgbClr val="C00000"/>
                </a:solidFill>
                <a:latin typeface="Calibri"/>
                <a:cs typeface="Calibri"/>
              </a:rPr>
              <a:t> Grad Office / Curriculum Office collaboration, self-service planning tool and tab for progress.</a:t>
            </a:r>
            <a:endParaRPr lang="en-US"/>
          </a:p>
          <a:p>
            <a:endParaRPr lang="en-US" sz="1100">
              <a:solidFill>
                <a:srgbClr val="C00000"/>
              </a:solidFill>
              <a:latin typeface="Calibri"/>
              <a:cs typeface="Calibri"/>
            </a:endParaRPr>
          </a:p>
          <a:p>
            <a:r>
              <a:rPr lang="en-US" sz="1100">
                <a:solidFill>
                  <a:srgbClr val="C00000"/>
                </a:solidFill>
                <a:latin typeface="Calibri"/>
                <a:cs typeface="Calibri"/>
              </a:rPr>
              <a:t>Teach students about self-service, add module in Canvas. Teach them how to 'check your progress' using the progress tab in self-service. </a:t>
            </a:r>
            <a:endParaRPr lang="en-US"/>
          </a:p>
        </p:txBody>
      </p:sp>
    </p:spTree>
    <p:extLst>
      <p:ext uri="{BB962C8B-B14F-4D97-AF65-F5344CB8AC3E}">
        <p14:creationId xmlns:p14="http://schemas.microsoft.com/office/powerpoint/2010/main" val="1533974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rgbClr val="C00000"/>
                </a:solidFill>
              </a:rPr>
              <a:t>Enrollment Management Goal</a:t>
            </a:r>
            <a:br>
              <a:rPr lang="en-US" sz="4400" b="1">
                <a:solidFill>
                  <a:srgbClr val="C00000"/>
                </a:solidFill>
              </a:rPr>
            </a:br>
            <a:r>
              <a:rPr lang="en-US" sz="4400" b="1">
                <a:solidFill>
                  <a:srgbClr val="C00000"/>
                </a:solidFill>
              </a:rPr>
              <a:t>- </a:t>
            </a:r>
            <a:r>
              <a:rPr lang="en-US" sz="2200" b="1">
                <a:solidFill>
                  <a:srgbClr val="C00000"/>
                </a:solidFill>
              </a:rPr>
              <a:t>Students can plan their lives around school</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80" y="2120900"/>
            <a:ext cx="9984850" cy="3748193"/>
          </a:xfrm>
        </p:spPr>
        <p:txBody>
          <a:bodyPr numCol="2">
            <a:noAutofit/>
          </a:bodyPr>
          <a:lstStyle/>
          <a:p>
            <a:r>
              <a:rPr lang="en-US" sz="1000" b="1" i="1">
                <a:solidFill>
                  <a:schemeClr val="tx1"/>
                </a:solidFill>
              </a:rPr>
              <a:t>Goal: Design a sophisticated scheduling pattern that incorporates considerations of student needs related to the following: Life Commitments, Modalities, Terms, and Predictability.</a:t>
            </a:r>
          </a:p>
          <a:p>
            <a:r>
              <a:rPr lang="en-US" sz="1050" b="1"/>
              <a:t>Plan:</a:t>
            </a:r>
            <a:r>
              <a:rPr lang="en-US" sz="1050"/>
              <a:t> Block Schedule - Spring 2021 - Face to face scheduling, structured so students can take 3 courses by 1pm.</a:t>
            </a:r>
          </a:p>
          <a:p>
            <a:r>
              <a:rPr lang="en-US" sz="1050" b="1"/>
              <a:t>Plan: </a:t>
            </a:r>
            <a:r>
              <a:rPr lang="en-US" sz="1050"/>
              <a:t>Consider expanding online and hybrid offerings as a way of offering flexibility.</a:t>
            </a:r>
          </a:p>
          <a:p>
            <a:pPr lvl="1"/>
            <a:r>
              <a:rPr lang="en-US" sz="900" b="1"/>
              <a:t>Student Readiness:</a:t>
            </a:r>
            <a:r>
              <a:rPr lang="en-US" sz="900"/>
              <a:t> After a year of online/remote, we're going to see more online / hybrid offerings as students feel more comfortable taking those courses.</a:t>
            </a:r>
          </a:p>
          <a:p>
            <a:pPr lvl="1"/>
            <a:r>
              <a:rPr lang="en-US" sz="900"/>
              <a:t>Flexibility is important. Huge for our students with full-time careers or families. </a:t>
            </a:r>
          </a:p>
          <a:p>
            <a:pPr lvl="1"/>
            <a:r>
              <a:rPr lang="en-US" sz="900"/>
              <a:t>Consider hybrid with limited meetings on campus. Faculty like this for informal feedback from students.</a:t>
            </a:r>
          </a:p>
          <a:p>
            <a:r>
              <a:rPr lang="en-US" sz="1050" i="1"/>
              <a:t>Are we meeting our students’ needs?</a:t>
            </a:r>
          </a:p>
        </p:txBody>
      </p:sp>
      <p:sp>
        <p:nvSpPr>
          <p:cNvPr id="5" name="Rectangle 4">
            <a:extLst>
              <a:ext uri="{FF2B5EF4-FFF2-40B4-BE49-F238E27FC236}">
                <a16:creationId xmlns:a16="http://schemas.microsoft.com/office/drawing/2014/main" id="{58612624-DA17-8740-AE1A-9E5FC8C196D8}"/>
              </a:ext>
            </a:extLst>
          </p:cNvPr>
          <p:cNvSpPr/>
          <p:nvPr/>
        </p:nvSpPr>
        <p:spPr>
          <a:xfrm>
            <a:off x="-1" y="-25400"/>
            <a:ext cx="972835" cy="6430214"/>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0316D1A-903A-A94A-B3BA-9932369793D6}"/>
              </a:ext>
            </a:extLst>
          </p:cNvPr>
          <p:cNvSpPr txBox="1"/>
          <p:nvPr/>
        </p:nvSpPr>
        <p:spPr>
          <a:xfrm rot="16200000">
            <a:off x="-2575661" y="2915904"/>
            <a:ext cx="6566954" cy="461665"/>
          </a:xfrm>
          <a:prstGeom prst="rect">
            <a:avLst/>
          </a:prstGeom>
          <a:noFill/>
          <a:ln>
            <a:noFill/>
          </a:ln>
        </p:spPr>
        <p:txBody>
          <a:bodyPr wrap="square" lIns="91440" tIns="45720" rIns="91440" bIns="45720" rtlCol="0" anchor="t">
            <a:spAutoFit/>
          </a:bodyPr>
          <a:lstStyle/>
          <a:p>
            <a:r>
              <a:rPr lang="en-US" sz="2400" b="1">
                <a:solidFill>
                  <a:schemeClr val="bg1"/>
                </a:solidFill>
              </a:rPr>
              <a:t>ENROLLMENT MANAGEMENT TASKFORCE</a:t>
            </a:r>
          </a:p>
        </p:txBody>
      </p:sp>
    </p:spTree>
    <p:extLst>
      <p:ext uri="{BB962C8B-B14F-4D97-AF65-F5344CB8AC3E}">
        <p14:creationId xmlns:p14="http://schemas.microsoft.com/office/powerpoint/2010/main" val="2571901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rgbClr val="C00000"/>
                </a:solidFill>
              </a:rPr>
              <a:t>Enrollment Management Goal</a:t>
            </a:r>
            <a:br>
              <a:rPr lang="en-US" sz="4400" b="1">
                <a:solidFill>
                  <a:srgbClr val="C00000"/>
                </a:solidFill>
              </a:rPr>
            </a:br>
            <a:r>
              <a:rPr lang="en-US" sz="4400" b="1">
                <a:solidFill>
                  <a:srgbClr val="C00000"/>
                </a:solidFill>
              </a:rPr>
              <a:t>- </a:t>
            </a:r>
            <a:r>
              <a:rPr lang="en-US" sz="2200" b="1">
                <a:solidFill>
                  <a:srgbClr val="C00000"/>
                </a:solidFill>
              </a:rPr>
              <a:t>Students can plan their lives around school</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80" y="2120900"/>
            <a:ext cx="9984850" cy="3748193"/>
          </a:xfrm>
        </p:spPr>
        <p:txBody>
          <a:bodyPr numCol="2">
            <a:noAutofit/>
          </a:bodyPr>
          <a:lstStyle/>
          <a:p>
            <a:r>
              <a:rPr lang="en-US" sz="1000" b="1" i="1">
                <a:solidFill>
                  <a:schemeClr val="tx1"/>
                </a:solidFill>
              </a:rPr>
              <a:t>Goal: Design a sophisticated scheduling pattern that incorporates considerations of student needs related to the following: Life Commitments, Modalities, Terms, and Predictability.</a:t>
            </a:r>
          </a:p>
          <a:p>
            <a:r>
              <a:rPr lang="en-US" sz="1100" b="1"/>
              <a:t>Plan:</a:t>
            </a:r>
            <a:r>
              <a:rPr lang="en-US" sz="1100"/>
              <a:t> Improve student outcomes through accelerated terms.</a:t>
            </a:r>
          </a:p>
          <a:p>
            <a:pPr lvl="1"/>
            <a:r>
              <a:rPr lang="en-US" sz="1050" b="1"/>
              <a:t>Next Steps:</a:t>
            </a:r>
            <a:r>
              <a:rPr lang="en-US" sz="1050"/>
              <a:t> Evaluate how terms impact completion/success (Research Office?), distribute this information and apply this knowledge into our scheduling.</a:t>
            </a:r>
          </a:p>
        </p:txBody>
      </p:sp>
      <p:sp>
        <p:nvSpPr>
          <p:cNvPr id="5" name="Rectangle 4">
            <a:extLst>
              <a:ext uri="{FF2B5EF4-FFF2-40B4-BE49-F238E27FC236}">
                <a16:creationId xmlns:a16="http://schemas.microsoft.com/office/drawing/2014/main" id="{58612624-DA17-8740-AE1A-9E5FC8C196D8}"/>
              </a:ext>
            </a:extLst>
          </p:cNvPr>
          <p:cNvSpPr/>
          <p:nvPr/>
        </p:nvSpPr>
        <p:spPr>
          <a:xfrm>
            <a:off x="-1" y="-25400"/>
            <a:ext cx="972835" cy="6430214"/>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0316D1A-903A-A94A-B3BA-9932369793D6}"/>
              </a:ext>
            </a:extLst>
          </p:cNvPr>
          <p:cNvSpPr txBox="1"/>
          <p:nvPr/>
        </p:nvSpPr>
        <p:spPr>
          <a:xfrm rot="16200000">
            <a:off x="-2575661" y="2915904"/>
            <a:ext cx="6566954" cy="461665"/>
          </a:xfrm>
          <a:prstGeom prst="rect">
            <a:avLst/>
          </a:prstGeom>
          <a:noFill/>
          <a:ln>
            <a:noFill/>
          </a:ln>
        </p:spPr>
        <p:txBody>
          <a:bodyPr wrap="square" lIns="91440" tIns="45720" rIns="91440" bIns="45720" rtlCol="0" anchor="t">
            <a:spAutoFit/>
          </a:bodyPr>
          <a:lstStyle/>
          <a:p>
            <a:r>
              <a:rPr lang="en-US" sz="2400" b="1">
                <a:solidFill>
                  <a:schemeClr val="bg1"/>
                </a:solidFill>
              </a:rPr>
              <a:t>ENROLLMENT MANAGEMENT TASKFORCE</a:t>
            </a:r>
          </a:p>
        </p:txBody>
      </p:sp>
    </p:spTree>
    <p:extLst>
      <p:ext uri="{BB962C8B-B14F-4D97-AF65-F5344CB8AC3E}">
        <p14:creationId xmlns:p14="http://schemas.microsoft.com/office/powerpoint/2010/main" val="1098573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rgbClr val="C00000"/>
                </a:solidFill>
              </a:rPr>
              <a:t>Enrollment Management Goal</a:t>
            </a:r>
            <a:br>
              <a:rPr lang="en-US" sz="4400" b="1">
                <a:solidFill>
                  <a:srgbClr val="C00000"/>
                </a:solidFill>
              </a:rPr>
            </a:br>
            <a:r>
              <a:rPr lang="en-US" sz="4400" b="1">
                <a:solidFill>
                  <a:srgbClr val="C00000"/>
                </a:solidFill>
              </a:rPr>
              <a:t>- </a:t>
            </a:r>
            <a:r>
              <a:rPr lang="en-US" sz="2200" b="1">
                <a:solidFill>
                  <a:srgbClr val="C00000"/>
                </a:solidFill>
              </a:rPr>
              <a:t>Students can plan their lives around school</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80" y="2120900"/>
            <a:ext cx="9984850" cy="3748193"/>
          </a:xfrm>
        </p:spPr>
        <p:txBody>
          <a:bodyPr numCol="2">
            <a:noAutofit/>
          </a:bodyPr>
          <a:lstStyle/>
          <a:p>
            <a:r>
              <a:rPr lang="en-US" sz="1000" b="1" i="1">
                <a:solidFill>
                  <a:schemeClr val="tx1"/>
                </a:solidFill>
              </a:rPr>
              <a:t>Goal: Design a sophisticated scheduling pattern that incorporates considerations of student needs related to the following: Life Commitments, Modalities, Terms, and Predictability.</a:t>
            </a:r>
            <a:endParaRPr lang="en-US" sz="800"/>
          </a:p>
          <a:p>
            <a:r>
              <a:rPr lang="en-US" sz="1050" b="1"/>
              <a:t>Plan:</a:t>
            </a:r>
            <a:r>
              <a:rPr lang="en-US" sz="1050"/>
              <a:t> One year schedule. Annual schedule assists students in planning and counselors giving an appropriate ed plan. Include course patterns and label as ‘Offered only in fall/spring’ in all published materials. </a:t>
            </a:r>
          </a:p>
          <a:p>
            <a:pPr lvl="1"/>
            <a:r>
              <a:rPr lang="en-US" sz="900" b="1"/>
              <a:t>Next Steps:</a:t>
            </a:r>
            <a:r>
              <a:rPr lang="en-US" sz="900"/>
              <a:t> Open dialog about what issues prevent us from accomplishing an annual schedule. Cost/Benefit analysis. </a:t>
            </a:r>
          </a:p>
          <a:p>
            <a:r>
              <a:rPr lang="en-US" sz="1050" b="1"/>
              <a:t>Additional Notes:</a:t>
            </a:r>
            <a:r>
              <a:rPr lang="en-US" sz="1050"/>
              <a:t> What do we do when faced with low enrollment? How do we address this?... Adjunct assignments? Always ask, ‘Are we making administrative decisions focused on student behavior and meeting student needs?’</a:t>
            </a:r>
          </a:p>
        </p:txBody>
      </p:sp>
      <p:sp>
        <p:nvSpPr>
          <p:cNvPr id="5" name="Rectangle 4">
            <a:extLst>
              <a:ext uri="{FF2B5EF4-FFF2-40B4-BE49-F238E27FC236}">
                <a16:creationId xmlns:a16="http://schemas.microsoft.com/office/drawing/2014/main" id="{58612624-DA17-8740-AE1A-9E5FC8C196D8}"/>
              </a:ext>
            </a:extLst>
          </p:cNvPr>
          <p:cNvSpPr/>
          <p:nvPr/>
        </p:nvSpPr>
        <p:spPr>
          <a:xfrm>
            <a:off x="-1" y="-25400"/>
            <a:ext cx="972835" cy="6430214"/>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0316D1A-903A-A94A-B3BA-9932369793D6}"/>
              </a:ext>
            </a:extLst>
          </p:cNvPr>
          <p:cNvSpPr txBox="1"/>
          <p:nvPr/>
        </p:nvSpPr>
        <p:spPr>
          <a:xfrm rot="16200000">
            <a:off x="-2575661" y="2915904"/>
            <a:ext cx="6566954" cy="461665"/>
          </a:xfrm>
          <a:prstGeom prst="rect">
            <a:avLst/>
          </a:prstGeom>
          <a:noFill/>
          <a:ln>
            <a:noFill/>
          </a:ln>
        </p:spPr>
        <p:txBody>
          <a:bodyPr wrap="square" lIns="91440" tIns="45720" rIns="91440" bIns="45720" rtlCol="0" anchor="t">
            <a:spAutoFit/>
          </a:bodyPr>
          <a:lstStyle/>
          <a:p>
            <a:r>
              <a:rPr lang="en-US" sz="2400" b="1">
                <a:solidFill>
                  <a:schemeClr val="bg1"/>
                </a:solidFill>
              </a:rPr>
              <a:t>ENROLLMENT MANAGEMENT TASKFORCE</a:t>
            </a:r>
          </a:p>
        </p:txBody>
      </p:sp>
    </p:spTree>
    <p:extLst>
      <p:ext uri="{BB962C8B-B14F-4D97-AF65-F5344CB8AC3E}">
        <p14:creationId xmlns:p14="http://schemas.microsoft.com/office/powerpoint/2010/main" val="432706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Pillar 4 – Ensure Learning</a:t>
            </a:r>
            <a:endParaRPr lang="en-US" sz="2200" b="1" dirty="0">
              <a:solidFill>
                <a:schemeClr val="tx1"/>
              </a:solidFill>
            </a:endParaRP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80" y="2120900"/>
            <a:ext cx="8703212" cy="3748193"/>
          </a:xfrm>
        </p:spPr>
        <p:txBody>
          <a:bodyPr>
            <a:noAutofit/>
          </a:bodyPr>
          <a:lstStyle/>
          <a:p>
            <a:pPr>
              <a:lnSpc>
                <a:spcPct val="150000"/>
              </a:lnSpc>
            </a:pPr>
            <a:r>
              <a:rPr lang="en-US" sz="1600" b="1" dirty="0">
                <a:highlight>
                  <a:srgbClr val="FFFF00"/>
                </a:highlight>
              </a:rPr>
              <a:t>Active &amp; Applied Learning </a:t>
            </a:r>
            <a:r>
              <a:rPr lang="en-US" sz="1600" dirty="0">
                <a:highlight>
                  <a:srgbClr val="FFFF00"/>
                </a:highlight>
              </a:rPr>
              <a:t>– Learning &amp; Engagement Team</a:t>
            </a:r>
          </a:p>
          <a:p>
            <a:pPr>
              <a:lnSpc>
                <a:spcPct val="150000"/>
              </a:lnSpc>
            </a:pPr>
            <a:r>
              <a:rPr lang="en-US" sz="1600" b="1" dirty="0">
                <a:highlight>
                  <a:srgbClr val="FFFF00"/>
                </a:highlight>
              </a:rPr>
              <a:t>Service Learning </a:t>
            </a:r>
            <a:r>
              <a:rPr lang="en-US" sz="1600" dirty="0">
                <a:highlight>
                  <a:srgbClr val="FFFF00"/>
                </a:highlight>
              </a:rPr>
              <a:t>– Career Coach Staff &amp; Taskforce</a:t>
            </a:r>
          </a:p>
          <a:p>
            <a:pPr>
              <a:lnSpc>
                <a:spcPct val="150000"/>
              </a:lnSpc>
            </a:pPr>
            <a:r>
              <a:rPr lang="en-US" sz="1600" b="1" dirty="0">
                <a:highlight>
                  <a:srgbClr val="FFFF00"/>
                </a:highlight>
              </a:rPr>
              <a:t>Documenting Learning </a:t>
            </a:r>
            <a:r>
              <a:rPr lang="en-US" sz="1600" dirty="0">
                <a:highlight>
                  <a:srgbClr val="FFFF00"/>
                </a:highlight>
              </a:rPr>
              <a:t>– Career Coach Staff &amp; Taskforce, supported by Professional Development</a:t>
            </a:r>
          </a:p>
          <a:p>
            <a:pPr>
              <a:lnSpc>
                <a:spcPct val="150000"/>
              </a:lnSpc>
            </a:pPr>
            <a:r>
              <a:rPr lang="en-US" sz="1600" b="1" dirty="0"/>
              <a:t>PLOs and Student Goals </a:t>
            </a:r>
            <a:r>
              <a:rPr lang="en-US" sz="1600" dirty="0"/>
              <a:t>– Outcomes &amp; Assessment Committee</a:t>
            </a:r>
          </a:p>
          <a:p>
            <a:pPr>
              <a:lnSpc>
                <a:spcPct val="150000"/>
              </a:lnSpc>
            </a:pPr>
            <a:r>
              <a:rPr lang="en-US" sz="1600" b="1" dirty="0"/>
              <a:t>SLOs</a:t>
            </a:r>
            <a:r>
              <a:rPr lang="en-US" sz="1600" dirty="0"/>
              <a:t> – Outcomes. &amp; Assessment Committee</a:t>
            </a:r>
          </a:p>
          <a:p>
            <a:pPr>
              <a:lnSpc>
                <a:spcPct val="150000"/>
              </a:lnSpc>
            </a:pPr>
            <a:r>
              <a:rPr lang="en-US" sz="1600" b="1" dirty="0"/>
              <a:t>Assess Effectiveness of Educational Practice </a:t>
            </a:r>
            <a:r>
              <a:rPr lang="en-US" sz="1600" dirty="0"/>
              <a:t>– Professional Development Committee</a:t>
            </a:r>
          </a:p>
          <a:p>
            <a:pPr>
              <a:lnSpc>
                <a:spcPct val="150000"/>
              </a:lnSpc>
            </a:pPr>
            <a:endParaRPr lang="en-US" sz="1600" dirty="0"/>
          </a:p>
        </p:txBody>
      </p:sp>
      <p:sp>
        <p:nvSpPr>
          <p:cNvPr id="9" name="Rectangle 8">
            <a:extLst>
              <a:ext uri="{FF2B5EF4-FFF2-40B4-BE49-F238E27FC236}">
                <a16:creationId xmlns:a16="http://schemas.microsoft.com/office/drawing/2014/main" id="{1241F35B-0F18-AB41-BD40-2C5AB6253088}"/>
              </a:ext>
            </a:extLst>
          </p:cNvPr>
          <p:cNvSpPr/>
          <p:nvPr/>
        </p:nvSpPr>
        <p:spPr>
          <a:xfrm>
            <a:off x="-1" y="0"/>
            <a:ext cx="972835" cy="638907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4880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Planning to Scale</a:t>
            </a:r>
            <a:br>
              <a:rPr lang="en-US" sz="4400" b="1" dirty="0">
                <a:solidFill>
                  <a:schemeClr val="tx1"/>
                </a:solidFill>
              </a:rPr>
            </a:br>
            <a:r>
              <a:rPr lang="en-US" sz="2200" b="1" dirty="0">
                <a:solidFill>
                  <a:schemeClr val="tx1"/>
                </a:solidFill>
              </a:rPr>
              <a:t>Active &amp; Applied Learning</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pPr marL="285750" indent="-285750">
              <a:buFont typeface="Arial" panose="020B0604020202020204" pitchFamily="34" charset="0"/>
              <a:buChar char="•"/>
            </a:pPr>
            <a:r>
              <a:rPr lang="en-US" sz="1600"/>
              <a:t>4.b. </a:t>
            </a:r>
            <a:r>
              <a:rPr lang="en-US"/>
              <a:t>Instruction across programs (especially in program introductory courses) engages students in active and applied learning, encouraging them to think critically, solve meaningful problems, and work and communicate effectively with others. (Note: This practice was added to SOAA in February 2019).</a:t>
            </a:r>
          </a:p>
          <a:p>
            <a:pPr marL="285750" indent="-285750">
              <a:buFont typeface="Arial" panose="020B0604020202020204" pitchFamily="34" charset="0"/>
              <a:buChar char="•"/>
            </a:pPr>
            <a:endParaRPr lang="en-US" sz="160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a:bodyPr>
          <a:lstStyle/>
          <a:p>
            <a:r>
              <a:rPr lang="en-US" b="1"/>
              <a:t>Next Steps towards ‘At scale’. </a:t>
            </a:r>
          </a:p>
          <a:p>
            <a:r>
              <a:rPr lang="en-US"/>
              <a:t>The Learning &amp; Engagement team intends to launch the first cohort of faculty to complete this certification. Our intention is to address the largest courses on campus which include the English &amp; Math programs which are seen as gateway courses</a:t>
            </a:r>
          </a:p>
          <a:p>
            <a:pPr marL="285750" indent="-285750">
              <a:buFont typeface="Arial" panose="020B0604020202020204" pitchFamily="34" charset="0"/>
              <a:buChar char="•"/>
            </a:pPr>
            <a:endParaRPr lang="en-US"/>
          </a:p>
        </p:txBody>
      </p:sp>
      <p:sp>
        <p:nvSpPr>
          <p:cNvPr id="5" name="Rectangle 4">
            <a:extLst>
              <a:ext uri="{FF2B5EF4-FFF2-40B4-BE49-F238E27FC236}">
                <a16:creationId xmlns:a16="http://schemas.microsoft.com/office/drawing/2014/main" id="{685B1913-E0AF-3A42-97AD-258282E554A5}"/>
              </a:ext>
            </a:extLst>
          </p:cNvPr>
          <p:cNvSpPr/>
          <p:nvPr/>
        </p:nvSpPr>
        <p:spPr>
          <a:xfrm>
            <a:off x="-1" y="-25400"/>
            <a:ext cx="972835" cy="643021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E8BC3C1-48F8-DF46-AEC7-FD8CE217C63F}"/>
              </a:ext>
            </a:extLst>
          </p:cNvPr>
          <p:cNvSpPr txBox="1"/>
          <p:nvPr/>
        </p:nvSpPr>
        <p:spPr>
          <a:xfrm rot="16200000">
            <a:off x="-2675723" y="2792793"/>
            <a:ext cx="6566952" cy="707886"/>
          </a:xfrm>
          <a:prstGeom prst="rect">
            <a:avLst/>
          </a:prstGeom>
          <a:noFill/>
        </p:spPr>
        <p:txBody>
          <a:bodyPr wrap="square" rtlCol="0">
            <a:spAutoFit/>
          </a:bodyPr>
          <a:lstStyle/>
          <a:p>
            <a:r>
              <a:rPr lang="en-US" sz="4000" b="1">
                <a:solidFill>
                  <a:schemeClr val="bg1"/>
                </a:solidFill>
              </a:rPr>
              <a:t>LEARNING &amp; ENGAGEEMENT</a:t>
            </a:r>
            <a:endParaRPr lang="en-US" sz="2800" b="1">
              <a:solidFill>
                <a:schemeClr val="bg1"/>
              </a:solidFill>
            </a:endParaRPr>
          </a:p>
        </p:txBody>
      </p:sp>
    </p:spTree>
    <p:extLst>
      <p:ext uri="{BB962C8B-B14F-4D97-AF65-F5344CB8AC3E}">
        <p14:creationId xmlns:p14="http://schemas.microsoft.com/office/powerpoint/2010/main" val="139936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Planning to Scale</a:t>
            </a:r>
            <a:br>
              <a:rPr lang="en-US" sz="4400" b="1" dirty="0">
                <a:solidFill>
                  <a:schemeClr val="tx1"/>
                </a:solidFill>
              </a:rPr>
            </a:br>
            <a:r>
              <a:rPr lang="en-US" sz="2200" b="1" dirty="0">
                <a:solidFill>
                  <a:schemeClr val="tx1"/>
                </a:solidFill>
              </a:rPr>
              <a:t>Service Learning</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pPr marL="285750" indent="-285750">
              <a:buFont typeface="Arial" panose="020B0604020202020204" pitchFamily="34" charset="0"/>
              <a:buChar char="•"/>
            </a:pPr>
            <a:r>
              <a:rPr lang="en-US" sz="1600"/>
              <a:t>4.c. </a:t>
            </a:r>
            <a:r>
              <a:rPr lang="en-US"/>
              <a:t>Students have ample opportunity to apply and deepen knowledge and skills through projects, internships, co-ops, clinical placements, group projects outside of class, service learning, study abroad, and other experiential learning activities that program faculty intentionally embed into coursework.</a:t>
            </a:r>
          </a:p>
          <a:p>
            <a:pPr marL="285750" indent="-285750">
              <a:buFont typeface="Arial" panose="020B0604020202020204" pitchFamily="34" charset="0"/>
              <a:buChar char="•"/>
            </a:pPr>
            <a:endParaRPr lang="en-US" sz="160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a:bodyPr>
          <a:lstStyle/>
          <a:p>
            <a:r>
              <a:rPr lang="en-US" b="1"/>
              <a:t>Next Steps towards ‘At scale’. </a:t>
            </a:r>
          </a:p>
          <a:p>
            <a:r>
              <a:rPr lang="en-US"/>
              <a:t>4.c. Clarify which areas the Learning &amp; Engagement team will be able to address with their equity certification training program and determine which areas our Career Coach taskforce will commit to addressing for our meta-major communities. Both teams are developing plans to implement in fall 2021.</a:t>
            </a:r>
          </a:p>
          <a:p>
            <a:pPr marL="285750" indent="-285750">
              <a:buFont typeface="Arial" panose="020B0604020202020204" pitchFamily="34" charset="0"/>
              <a:buChar char="•"/>
            </a:pPr>
            <a:endParaRPr lang="en-US"/>
          </a:p>
        </p:txBody>
      </p:sp>
      <p:sp>
        <p:nvSpPr>
          <p:cNvPr id="5" name="Rectangle 4">
            <a:extLst>
              <a:ext uri="{FF2B5EF4-FFF2-40B4-BE49-F238E27FC236}">
                <a16:creationId xmlns:a16="http://schemas.microsoft.com/office/drawing/2014/main" id="{3B9B352C-428C-E64F-96C7-40062EA86BA9}"/>
              </a:ext>
            </a:extLst>
          </p:cNvPr>
          <p:cNvSpPr/>
          <p:nvPr/>
        </p:nvSpPr>
        <p:spPr>
          <a:xfrm>
            <a:off x="-1" y="-25400"/>
            <a:ext cx="972835" cy="6430214"/>
          </a:xfrm>
          <a:prstGeom prst="rect">
            <a:avLst/>
          </a:prstGeom>
          <a:solidFill>
            <a:srgbClr val="942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3BD1DD7-7F12-4A41-A70C-EDFFDED7AF6E}"/>
              </a:ext>
            </a:extLst>
          </p:cNvPr>
          <p:cNvSpPr txBox="1"/>
          <p:nvPr/>
        </p:nvSpPr>
        <p:spPr>
          <a:xfrm rot="16200000">
            <a:off x="-2681438" y="2891941"/>
            <a:ext cx="6430215" cy="646331"/>
          </a:xfrm>
          <a:prstGeom prst="rect">
            <a:avLst/>
          </a:prstGeom>
          <a:noFill/>
        </p:spPr>
        <p:txBody>
          <a:bodyPr wrap="square" lIns="91440" tIns="45720" rIns="91440" bIns="45720" rtlCol="0" anchor="t">
            <a:spAutoFit/>
          </a:bodyPr>
          <a:lstStyle/>
          <a:p>
            <a:r>
              <a:rPr lang="en-US" sz="3600" b="1">
                <a:solidFill>
                  <a:schemeClr val="bg1"/>
                </a:solidFill>
              </a:rPr>
              <a:t>CAREER COACH &amp; TASKFORCE</a:t>
            </a:r>
            <a:endParaRPr lang="en-US"/>
          </a:p>
        </p:txBody>
      </p:sp>
      <p:pic>
        <p:nvPicPr>
          <p:cNvPr id="7" name="Graphic 6" descr="Sunglasses face with solid fill with solid fill">
            <a:extLst>
              <a:ext uri="{FF2B5EF4-FFF2-40B4-BE49-F238E27FC236}">
                <a16:creationId xmlns:a16="http://schemas.microsoft.com/office/drawing/2014/main" id="{424C840D-67C4-5E46-AE0D-CDEC584769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55786" y="286603"/>
            <a:ext cx="914400" cy="914400"/>
          </a:xfrm>
          <a:prstGeom prst="rect">
            <a:avLst/>
          </a:prstGeom>
        </p:spPr>
      </p:pic>
      <p:pic>
        <p:nvPicPr>
          <p:cNvPr id="10" name="Graphic 9" descr="Dollar with solid fill">
            <a:extLst>
              <a:ext uri="{FF2B5EF4-FFF2-40B4-BE49-F238E27FC236}">
                <a16:creationId xmlns:a16="http://schemas.microsoft.com/office/drawing/2014/main" id="{51D6F3FE-3041-FA4B-AA89-6C1EE630292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94720" y="286603"/>
            <a:ext cx="914400" cy="914400"/>
          </a:xfrm>
          <a:prstGeom prst="rect">
            <a:avLst/>
          </a:prstGeom>
        </p:spPr>
      </p:pic>
      <p:pic>
        <p:nvPicPr>
          <p:cNvPr id="11" name="Graphic 10" descr="Man with solid fill">
            <a:extLst>
              <a:ext uri="{FF2B5EF4-FFF2-40B4-BE49-F238E27FC236}">
                <a16:creationId xmlns:a16="http://schemas.microsoft.com/office/drawing/2014/main" id="{00AF02C6-FB9E-4A43-9517-AB86F690A81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370186" y="286603"/>
            <a:ext cx="914400" cy="914400"/>
          </a:xfrm>
          <a:prstGeom prst="rect">
            <a:avLst/>
          </a:prstGeom>
        </p:spPr>
      </p:pic>
      <p:sp>
        <p:nvSpPr>
          <p:cNvPr id="8" name="TextBox 7">
            <a:extLst>
              <a:ext uri="{FF2B5EF4-FFF2-40B4-BE49-F238E27FC236}">
                <a16:creationId xmlns:a16="http://schemas.microsoft.com/office/drawing/2014/main" id="{6DB00123-384F-47B0-B79B-D669CAE141A5}"/>
              </a:ext>
            </a:extLst>
          </p:cNvPr>
          <p:cNvSpPr txBox="1"/>
          <p:nvPr/>
        </p:nvSpPr>
        <p:spPr>
          <a:xfrm>
            <a:off x="9469075" y="1155310"/>
            <a:ext cx="2743200"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dirty="0"/>
              <a:t>Career Coach</a:t>
            </a:r>
            <a:endParaRPr lang="en-US" dirty="0"/>
          </a:p>
        </p:txBody>
      </p:sp>
    </p:spTree>
    <p:extLst>
      <p:ext uri="{BB962C8B-B14F-4D97-AF65-F5344CB8AC3E}">
        <p14:creationId xmlns:p14="http://schemas.microsoft.com/office/powerpoint/2010/main" val="2251685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rgbClr val="C00000"/>
                </a:solidFill>
              </a:rPr>
              <a:t>Not Systematic</a:t>
            </a:r>
            <a:br>
              <a:rPr lang="en-US" sz="4400" b="1">
                <a:solidFill>
                  <a:srgbClr val="C00000"/>
                </a:solidFill>
              </a:rPr>
            </a:br>
            <a:r>
              <a:rPr lang="en-US" sz="2200" b="1">
                <a:solidFill>
                  <a:srgbClr val="C00000"/>
                </a:solidFill>
              </a:rPr>
              <a:t>Documenting Learning</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pPr marL="285750" indent="-285750">
              <a:buFont typeface="Arial" panose="020B0604020202020204" pitchFamily="34" charset="0"/>
              <a:buChar char="•"/>
            </a:pPr>
            <a:r>
              <a:rPr lang="en-US" sz="1800"/>
              <a:t>4.f. </a:t>
            </a:r>
            <a:r>
              <a:rPr lang="en-US"/>
              <a:t>The college helps students document their learning for employers and universities through portfolios and other means beyond transcripts.</a:t>
            </a:r>
          </a:p>
          <a:p>
            <a:pPr marL="285750" indent="-285750">
              <a:buFont typeface="Arial" panose="020B0604020202020204" pitchFamily="34" charset="0"/>
              <a:buChar char="•"/>
            </a:pPr>
            <a:endParaRPr lang="en-US" sz="180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a:bodyPr>
          <a:lstStyle/>
          <a:p>
            <a:r>
              <a:rPr lang="en-US" b="1"/>
              <a:t>Next Steps towards ‘At Scale’</a:t>
            </a:r>
          </a:p>
          <a:p>
            <a:r>
              <a:rPr lang="en-US"/>
              <a:t>4.f. Identify an on-campus group charged with addressing this missing piece for our students. Whether this be addressed by our Career Coaches or our Learning &amp; Engagement team, this will most likely require assistance from our Outcomes &amp; Assessment team to address the ‘how’ and the ‘where’ for documenting such metrics.</a:t>
            </a:r>
          </a:p>
          <a:p>
            <a:pPr marL="285750" indent="-285750">
              <a:buFont typeface="Arial" panose="020B0604020202020204" pitchFamily="34" charset="0"/>
              <a:buChar char="•"/>
            </a:pPr>
            <a:endParaRPr lang="en-US"/>
          </a:p>
        </p:txBody>
      </p:sp>
      <p:sp>
        <p:nvSpPr>
          <p:cNvPr id="5" name="Rectangle 4">
            <a:extLst>
              <a:ext uri="{FF2B5EF4-FFF2-40B4-BE49-F238E27FC236}">
                <a16:creationId xmlns:a16="http://schemas.microsoft.com/office/drawing/2014/main" id="{917EDE2C-ABD1-D24F-AB35-DD8439706143}"/>
              </a:ext>
            </a:extLst>
          </p:cNvPr>
          <p:cNvSpPr/>
          <p:nvPr/>
        </p:nvSpPr>
        <p:spPr>
          <a:xfrm>
            <a:off x="-1" y="-25400"/>
            <a:ext cx="972835" cy="6430214"/>
          </a:xfrm>
          <a:prstGeom prst="rect">
            <a:avLst/>
          </a:prstGeom>
          <a:solidFill>
            <a:srgbClr val="942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Dollar with solid fill">
            <a:extLst>
              <a:ext uri="{FF2B5EF4-FFF2-40B4-BE49-F238E27FC236}">
                <a16:creationId xmlns:a16="http://schemas.microsoft.com/office/drawing/2014/main" id="{878DD85E-7A28-654F-BFDB-2A11FDA6AF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94720" y="286603"/>
            <a:ext cx="914400" cy="914400"/>
          </a:xfrm>
          <a:prstGeom prst="rect">
            <a:avLst/>
          </a:prstGeom>
        </p:spPr>
      </p:pic>
      <p:pic>
        <p:nvPicPr>
          <p:cNvPr id="8" name="Graphic 7" descr="Man with solid fill">
            <a:extLst>
              <a:ext uri="{FF2B5EF4-FFF2-40B4-BE49-F238E27FC236}">
                <a16:creationId xmlns:a16="http://schemas.microsoft.com/office/drawing/2014/main" id="{058D278A-32E4-6A4B-81A5-B69019085EC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370186" y="286603"/>
            <a:ext cx="914400" cy="914400"/>
          </a:xfrm>
          <a:prstGeom prst="rect">
            <a:avLst/>
          </a:prstGeom>
        </p:spPr>
      </p:pic>
      <p:sp>
        <p:nvSpPr>
          <p:cNvPr id="6" name="TextBox 5">
            <a:extLst>
              <a:ext uri="{FF2B5EF4-FFF2-40B4-BE49-F238E27FC236}">
                <a16:creationId xmlns:a16="http://schemas.microsoft.com/office/drawing/2014/main" id="{489C4CB9-BD1F-4E3C-ACC6-BAECD382B4D6}"/>
              </a:ext>
            </a:extLst>
          </p:cNvPr>
          <p:cNvSpPr txBox="1"/>
          <p:nvPr/>
        </p:nvSpPr>
        <p:spPr>
          <a:xfrm>
            <a:off x="1173692" y="4706924"/>
            <a:ext cx="4568456"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solidFill>
                  <a:srgbClr val="C00000"/>
                </a:solidFill>
              </a:rPr>
              <a:t>3.18.21 Notes: </a:t>
            </a:r>
            <a:r>
              <a:rPr lang="en-US" sz="1400">
                <a:solidFill>
                  <a:srgbClr val="C00000"/>
                </a:solidFill>
                <a:ea typeface="+mn-lt"/>
                <a:cs typeface="+mn-lt"/>
              </a:rPr>
              <a:t>Canvas </a:t>
            </a:r>
            <a:r>
              <a:rPr lang="en-US" sz="1400" err="1">
                <a:solidFill>
                  <a:srgbClr val="C00000"/>
                </a:solidFill>
                <a:ea typeface="+mn-lt"/>
                <a:cs typeface="+mn-lt"/>
              </a:rPr>
              <a:t>Portfolium</a:t>
            </a:r>
            <a:r>
              <a:rPr lang="en-US" sz="1400">
                <a:solidFill>
                  <a:srgbClr val="C00000"/>
                </a:solidFill>
                <a:ea typeface="+mn-lt"/>
                <a:cs typeface="+mn-lt"/>
              </a:rPr>
              <a:t> could be threaded throughout Canvas platform, and this work can be carried outside of platform for students, </a:t>
            </a:r>
            <a:r>
              <a:rPr lang="en-US" sz="1400" err="1">
                <a:solidFill>
                  <a:srgbClr val="C00000"/>
                </a:solidFill>
                <a:ea typeface="+mn-lt"/>
                <a:cs typeface="+mn-lt"/>
              </a:rPr>
              <a:t>Portfolium</a:t>
            </a:r>
            <a:r>
              <a:rPr lang="en-US" sz="1400">
                <a:solidFill>
                  <a:srgbClr val="C00000"/>
                </a:solidFill>
                <a:ea typeface="+mn-lt"/>
                <a:cs typeface="+mn-lt"/>
              </a:rPr>
              <a:t> has been adopted by California. Owned by Canvas (Instructure).</a:t>
            </a:r>
            <a:endParaRPr lang="en-US">
              <a:solidFill>
                <a:srgbClr val="C00000"/>
              </a:solidFill>
              <a:ea typeface="+mn-lt"/>
              <a:cs typeface="+mn-lt"/>
            </a:endParaRPr>
          </a:p>
          <a:p>
            <a:endParaRPr lang="en-US" sz="1400" b="1">
              <a:solidFill>
                <a:srgbClr val="C00000"/>
              </a:solidFill>
            </a:endParaRPr>
          </a:p>
          <a:p>
            <a:endParaRPr lang="en-US" sz="1400">
              <a:solidFill>
                <a:srgbClr val="C00000"/>
              </a:solidFill>
            </a:endParaRPr>
          </a:p>
        </p:txBody>
      </p:sp>
      <p:sp>
        <p:nvSpPr>
          <p:cNvPr id="10" name="TextBox 9">
            <a:extLst>
              <a:ext uri="{FF2B5EF4-FFF2-40B4-BE49-F238E27FC236}">
                <a16:creationId xmlns:a16="http://schemas.microsoft.com/office/drawing/2014/main" id="{CCA99D3E-618A-4B1B-BDBC-E992C3F52B4F}"/>
              </a:ext>
            </a:extLst>
          </p:cNvPr>
          <p:cNvSpPr txBox="1"/>
          <p:nvPr/>
        </p:nvSpPr>
        <p:spPr>
          <a:xfrm rot="16200000">
            <a:off x="-2681438" y="2738053"/>
            <a:ext cx="6430215" cy="954107"/>
          </a:xfrm>
          <a:prstGeom prst="rect">
            <a:avLst/>
          </a:prstGeom>
          <a:noFill/>
        </p:spPr>
        <p:txBody>
          <a:bodyPr wrap="square" lIns="91440" tIns="45720" rIns="91440" bIns="45720" rtlCol="0" anchor="t">
            <a:spAutoFit/>
          </a:bodyPr>
          <a:lstStyle/>
          <a:p>
            <a:r>
              <a:rPr lang="en-US" sz="3600" b="1">
                <a:solidFill>
                  <a:schemeClr val="bg1"/>
                </a:solidFill>
              </a:rPr>
              <a:t>CAREER COACH &amp; TASKFORCE</a:t>
            </a:r>
            <a:endParaRPr lang="en-US"/>
          </a:p>
          <a:p>
            <a:r>
              <a:rPr lang="en-US" sz="2000" b="1">
                <a:solidFill>
                  <a:schemeClr val="bg1"/>
                </a:solidFill>
              </a:rPr>
              <a:t> supported by Professional Development</a:t>
            </a:r>
          </a:p>
        </p:txBody>
      </p:sp>
      <p:sp>
        <p:nvSpPr>
          <p:cNvPr id="9" name="TextBox 8">
            <a:extLst>
              <a:ext uri="{FF2B5EF4-FFF2-40B4-BE49-F238E27FC236}">
                <a16:creationId xmlns:a16="http://schemas.microsoft.com/office/drawing/2014/main" id="{F7F0B787-0482-4924-97C6-9F47E036EA37}"/>
              </a:ext>
            </a:extLst>
          </p:cNvPr>
          <p:cNvSpPr txBox="1"/>
          <p:nvPr/>
        </p:nvSpPr>
        <p:spPr>
          <a:xfrm>
            <a:off x="9469075" y="1155310"/>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dirty="0"/>
              <a:t>Career Coach</a:t>
            </a:r>
            <a:endParaRPr lang="en-US" dirty="0"/>
          </a:p>
          <a:p>
            <a:pPr algn="ctr"/>
            <a:r>
              <a:rPr lang="en-US" sz="1200" dirty="0"/>
              <a:t> + PD</a:t>
            </a:r>
            <a:endParaRPr lang="en-US" dirty="0"/>
          </a:p>
        </p:txBody>
      </p:sp>
    </p:spTree>
    <p:extLst>
      <p:ext uri="{BB962C8B-B14F-4D97-AF65-F5344CB8AC3E}">
        <p14:creationId xmlns:p14="http://schemas.microsoft.com/office/powerpoint/2010/main" val="131121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289754" y="639097"/>
            <a:ext cx="6253317" cy="3686015"/>
          </a:xfrm>
        </p:spPr>
        <p:txBody>
          <a:bodyPr>
            <a:normAutofit/>
          </a:bodyPr>
          <a:lstStyle/>
          <a:p>
            <a:r>
              <a:rPr lang="en-US"/>
              <a:t>Guided Pathways</a:t>
            </a:r>
            <a:endParaRPr lang="en-US" sz="8000"/>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289753" y="4672738"/>
            <a:ext cx="6902247" cy="1898657"/>
          </a:xfrm>
        </p:spPr>
        <p:txBody>
          <a:bodyPr>
            <a:normAutofit fontScale="85000" lnSpcReduction="20000"/>
          </a:bodyPr>
          <a:lstStyle/>
          <a:p>
            <a:r>
              <a:rPr lang="en-US">
                <a:solidFill>
                  <a:schemeClr val="tx1">
                    <a:lumMod val="85000"/>
                    <a:lumOff val="15000"/>
                  </a:schemeClr>
                </a:solidFill>
              </a:rPr>
              <a:t>Key</a:t>
            </a:r>
          </a:p>
          <a:p>
            <a:pPr lvl="1" algn="l">
              <a:lnSpc>
                <a:spcPct val="150000"/>
              </a:lnSpc>
            </a:pPr>
            <a:r>
              <a:rPr lang="en-US" cap="none">
                <a:solidFill>
                  <a:schemeClr val="tx1">
                    <a:lumMod val="85000"/>
                    <a:lumOff val="15000"/>
                  </a:schemeClr>
                </a:solidFill>
              </a:rPr>
              <a:t>Low hanging fruit (could achieve ‘at scale’ by fall) </a:t>
            </a:r>
          </a:p>
          <a:p>
            <a:pPr lvl="1" algn="l">
              <a:lnSpc>
                <a:spcPct val="150000"/>
              </a:lnSpc>
            </a:pPr>
            <a:r>
              <a:rPr lang="en-US" cap="none">
                <a:solidFill>
                  <a:schemeClr val="tx1">
                    <a:lumMod val="85000"/>
                    <a:lumOff val="15000"/>
                  </a:schemeClr>
                </a:solidFill>
              </a:rPr>
              <a:t>May need additional people to assist</a:t>
            </a:r>
          </a:p>
          <a:p>
            <a:pPr lvl="1" algn="l">
              <a:lnSpc>
                <a:spcPct val="150000"/>
              </a:lnSpc>
            </a:pPr>
            <a:r>
              <a:rPr lang="en-US" cap="none">
                <a:solidFill>
                  <a:schemeClr val="tx1">
                    <a:lumMod val="85000"/>
                    <a:lumOff val="15000"/>
                  </a:schemeClr>
                </a:solidFill>
              </a:rPr>
              <a:t>May need GP funds</a:t>
            </a:r>
          </a:p>
          <a:p>
            <a:endParaRPr lang="en-US" sz="2400" cap="none">
              <a:solidFill>
                <a:schemeClr val="tx1">
                  <a:lumMod val="85000"/>
                  <a:lumOff val="15000"/>
                </a:schemeClr>
              </a:solidFill>
            </a:endParaRPr>
          </a:p>
        </p:txBody>
      </p:sp>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A8D432F1-19E6-4379-B79E-F5A73442952E}"/>
              </a:ext>
            </a:extLst>
          </p:cNvPr>
          <p:cNvPicPr>
            <a:picLocks noChangeAspect="1"/>
          </p:cNvPicPr>
          <p:nvPr/>
        </p:nvPicPr>
        <p:blipFill rotWithShape="1">
          <a:blip r:embed="rId2"/>
          <a:srcRect r="51001"/>
          <a:stretch/>
        </p:blipFill>
        <p:spPr>
          <a:xfrm>
            <a:off x="-41397" y="-57424"/>
            <a:ext cx="2599284" cy="3514369"/>
          </a:xfrm>
          <a:prstGeom prst="rect">
            <a:avLst/>
          </a:prstGeom>
        </p:spPr>
      </p:pic>
      <p:pic>
        <p:nvPicPr>
          <p:cNvPr id="8" name="Picture 7">
            <a:extLst>
              <a:ext uri="{FF2B5EF4-FFF2-40B4-BE49-F238E27FC236}">
                <a16:creationId xmlns:a16="http://schemas.microsoft.com/office/drawing/2014/main" id="{FA848422-370A-4D6B-B681-3C891E321560}"/>
              </a:ext>
            </a:extLst>
          </p:cNvPr>
          <p:cNvPicPr>
            <a:picLocks noChangeAspect="1"/>
          </p:cNvPicPr>
          <p:nvPr/>
        </p:nvPicPr>
        <p:blipFill rotWithShape="1">
          <a:blip r:embed="rId2"/>
          <a:srcRect l="50274"/>
          <a:stretch/>
        </p:blipFill>
        <p:spPr>
          <a:xfrm>
            <a:off x="-23291" y="3419160"/>
            <a:ext cx="2581178" cy="3438839"/>
          </a:xfrm>
          <a:prstGeom prst="rect">
            <a:avLst/>
          </a:prstGeom>
        </p:spPr>
      </p:pic>
      <p:pic>
        <p:nvPicPr>
          <p:cNvPr id="9" name="Graphic 8" descr="Sunglasses face with solid fill with solid fill">
            <a:extLst>
              <a:ext uri="{FF2B5EF4-FFF2-40B4-BE49-F238E27FC236}">
                <a16:creationId xmlns:a16="http://schemas.microsoft.com/office/drawing/2014/main" id="{384F129E-35AB-E547-BF8E-A372C08521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89752" y="5037881"/>
            <a:ext cx="468800" cy="468800"/>
          </a:xfrm>
          <a:prstGeom prst="rect">
            <a:avLst/>
          </a:prstGeom>
        </p:spPr>
      </p:pic>
      <p:pic>
        <p:nvPicPr>
          <p:cNvPr id="10" name="Graphic 9" descr="Dollar with solid fill">
            <a:extLst>
              <a:ext uri="{FF2B5EF4-FFF2-40B4-BE49-F238E27FC236}">
                <a16:creationId xmlns:a16="http://schemas.microsoft.com/office/drawing/2014/main" id="{836A741F-2904-914C-896A-B39119B77D0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12951" y="5981733"/>
            <a:ext cx="445601" cy="445601"/>
          </a:xfrm>
          <a:prstGeom prst="rect">
            <a:avLst/>
          </a:prstGeom>
        </p:spPr>
      </p:pic>
      <p:pic>
        <p:nvPicPr>
          <p:cNvPr id="11" name="Graphic 10" descr="Man with solid fill">
            <a:extLst>
              <a:ext uri="{FF2B5EF4-FFF2-40B4-BE49-F238E27FC236}">
                <a16:creationId xmlns:a16="http://schemas.microsoft.com/office/drawing/2014/main" id="{F1F01D0A-7852-DC40-8E0F-4B7B9B96ED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01352" y="5532236"/>
            <a:ext cx="457200" cy="457200"/>
          </a:xfrm>
          <a:prstGeom prst="rect">
            <a:avLst/>
          </a:prstGeom>
        </p:spPr>
      </p:pic>
    </p:spTree>
    <p:extLst>
      <p:ext uri="{BB962C8B-B14F-4D97-AF65-F5344CB8AC3E}">
        <p14:creationId xmlns:p14="http://schemas.microsoft.com/office/powerpoint/2010/main" val="2799875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Pillar 1 - Clarify</a:t>
            </a:r>
            <a:endParaRPr lang="en-US" sz="2200" b="1" dirty="0">
              <a:solidFill>
                <a:schemeClr val="tx1"/>
              </a:solidFill>
            </a:endParaRP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80" y="2120900"/>
            <a:ext cx="8574258" cy="3748193"/>
          </a:xfrm>
        </p:spPr>
        <p:txBody>
          <a:bodyPr>
            <a:noAutofit/>
          </a:bodyPr>
          <a:lstStyle/>
          <a:p>
            <a:pPr>
              <a:lnSpc>
                <a:spcPct val="150000"/>
              </a:lnSpc>
            </a:pPr>
            <a:r>
              <a:rPr lang="en-US" sz="1600" b="1" dirty="0">
                <a:highlight>
                  <a:srgbClr val="FFFF00"/>
                </a:highlight>
              </a:rPr>
              <a:t>Website Includes Employment &amp; Educational Opportunity Potential </a:t>
            </a:r>
            <a:r>
              <a:rPr lang="en-US" sz="1600" dirty="0">
                <a:highlight>
                  <a:srgbClr val="FFFF00"/>
                </a:highlight>
              </a:rPr>
              <a:t>– Success Teams</a:t>
            </a:r>
          </a:p>
          <a:p>
            <a:pPr>
              <a:lnSpc>
                <a:spcPct val="150000"/>
              </a:lnSpc>
            </a:pPr>
            <a:r>
              <a:rPr lang="en-US" sz="1600" b="1" dirty="0"/>
              <a:t>Well Designed Programs </a:t>
            </a:r>
            <a:r>
              <a:rPr lang="en-US" sz="1600" dirty="0"/>
              <a:t>- Program Review Committee</a:t>
            </a:r>
          </a:p>
          <a:p>
            <a:pPr>
              <a:lnSpc>
                <a:spcPct val="150000"/>
              </a:lnSpc>
            </a:pPr>
            <a:r>
              <a:rPr lang="en-US" sz="1600" b="1" dirty="0"/>
              <a:t>Program Maps &amp; Website Publishing </a:t>
            </a:r>
            <a:r>
              <a:rPr lang="en-US" sz="1600" dirty="0"/>
              <a:t>– Curriculum Office, supported by Media Specialist</a:t>
            </a:r>
          </a:p>
          <a:p>
            <a:pPr marL="342900" indent="-342900">
              <a:lnSpc>
                <a:spcPct val="150000"/>
              </a:lnSpc>
              <a:buFont typeface="+mj-lt"/>
              <a:buAutoNum type="arabicPeriod"/>
            </a:pPr>
            <a:endParaRPr lang="en-US" sz="1400" dirty="0">
              <a:solidFill>
                <a:schemeClr val="tx1"/>
              </a:solidFill>
            </a:endParaRPr>
          </a:p>
          <a:p>
            <a:pPr>
              <a:lnSpc>
                <a:spcPct val="150000"/>
              </a:lnSpc>
            </a:pPr>
            <a:endParaRPr lang="en-US" sz="1400" dirty="0"/>
          </a:p>
          <a:p>
            <a:pPr marL="285750" indent="-285750">
              <a:lnSpc>
                <a:spcPct val="150000"/>
              </a:lnSpc>
              <a:buFont typeface="Arial" panose="020B0604020202020204" pitchFamily="34" charset="0"/>
              <a:buChar char="•"/>
            </a:pPr>
            <a:endParaRPr lang="en-US" sz="1600" dirty="0"/>
          </a:p>
        </p:txBody>
      </p:sp>
      <p:sp>
        <p:nvSpPr>
          <p:cNvPr id="9" name="Rectangle 8">
            <a:extLst>
              <a:ext uri="{FF2B5EF4-FFF2-40B4-BE49-F238E27FC236}">
                <a16:creationId xmlns:a16="http://schemas.microsoft.com/office/drawing/2014/main" id="{1241F35B-0F18-AB41-BD40-2C5AB6253088}"/>
              </a:ext>
            </a:extLst>
          </p:cNvPr>
          <p:cNvSpPr/>
          <p:nvPr/>
        </p:nvSpPr>
        <p:spPr>
          <a:xfrm>
            <a:off x="-1" y="0"/>
            <a:ext cx="972835" cy="638907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7564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Scaling in Progress</a:t>
            </a:r>
            <a:br>
              <a:rPr lang="en-US" sz="4400" b="1" dirty="0">
                <a:solidFill>
                  <a:schemeClr val="tx1"/>
                </a:solidFill>
              </a:rPr>
            </a:br>
            <a:r>
              <a:rPr lang="en-US" sz="2200" b="1" dirty="0">
                <a:solidFill>
                  <a:schemeClr val="tx1"/>
                </a:solidFill>
              </a:rPr>
              <a:t>Website Includes Employment &amp; Educational Opportunity Potential</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r>
              <a:rPr lang="en-US" sz="1600" dirty="0"/>
              <a:t>1.c. </a:t>
            </a:r>
            <a:r>
              <a:rPr lang="en-US" dirty="0"/>
              <a:t>Detailed information is provided on the college's website on the employment and further education opportunities targeted by each program.</a:t>
            </a:r>
          </a:p>
          <a:p>
            <a:endParaRPr lang="en-US" dirty="0"/>
          </a:p>
          <a:p>
            <a:pPr marL="285750" indent="-285750">
              <a:buFont typeface="Arial" panose="020B0604020202020204" pitchFamily="34" charset="0"/>
              <a:buChar char="•"/>
            </a:pPr>
            <a:endParaRPr lang="en-US" sz="1600" dirty="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a:bodyPr>
          <a:lstStyle/>
          <a:p>
            <a:r>
              <a:rPr lang="en-US" b="1" dirty="0"/>
              <a:t>Next Steps towards ‘At scale’. </a:t>
            </a:r>
          </a:p>
          <a:p>
            <a:r>
              <a:rPr lang="en-US" dirty="0"/>
              <a:t>1.c. Further educational opportunities are offered through our Transfer center; however, these opportunities are not explicitly linked to programs via our website. A better understanding of ‘how’ to logically do this via a website without information overload would be helpful.</a:t>
            </a:r>
          </a:p>
          <a:p>
            <a:endParaRPr lang="en-US" dirty="0"/>
          </a:p>
          <a:p>
            <a:endParaRPr lang="en-US" dirty="0"/>
          </a:p>
          <a:p>
            <a:pPr marL="285750" indent="-285750">
              <a:buFont typeface="Arial" panose="020B0604020202020204" pitchFamily="34" charset="0"/>
              <a:buChar char="•"/>
            </a:pPr>
            <a:endParaRPr lang="en-US" dirty="0"/>
          </a:p>
        </p:txBody>
      </p:sp>
      <p:sp>
        <p:nvSpPr>
          <p:cNvPr id="9" name="Rectangle 8">
            <a:extLst>
              <a:ext uri="{FF2B5EF4-FFF2-40B4-BE49-F238E27FC236}">
                <a16:creationId xmlns:a16="http://schemas.microsoft.com/office/drawing/2014/main" id="{1241F35B-0F18-AB41-BD40-2C5AB6253088}"/>
              </a:ext>
            </a:extLst>
          </p:cNvPr>
          <p:cNvSpPr/>
          <p:nvPr/>
        </p:nvSpPr>
        <p:spPr>
          <a:xfrm>
            <a:off x="-1" y="-25400"/>
            <a:ext cx="972835" cy="643021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3601431-08E1-488A-A6C7-CB25CB79BD4C}"/>
              </a:ext>
            </a:extLst>
          </p:cNvPr>
          <p:cNvSpPr txBox="1"/>
          <p:nvPr/>
        </p:nvSpPr>
        <p:spPr>
          <a:xfrm rot="16200000">
            <a:off x="-2750229" y="2580273"/>
            <a:ext cx="6430212" cy="1015663"/>
          </a:xfrm>
          <a:prstGeom prst="rect">
            <a:avLst/>
          </a:prstGeom>
          <a:noFill/>
        </p:spPr>
        <p:txBody>
          <a:bodyPr wrap="square" lIns="91440" tIns="45720" rIns="91440" bIns="45720" rtlCol="0" anchor="t">
            <a:spAutoFit/>
          </a:bodyPr>
          <a:lstStyle/>
          <a:p>
            <a:r>
              <a:rPr lang="en-US" sz="4000" b="1" dirty="0">
                <a:solidFill>
                  <a:schemeClr val="bg1"/>
                </a:solidFill>
              </a:rPr>
              <a:t>SUCCESS TEAMS</a:t>
            </a:r>
            <a:endParaRPr lang="en-US" dirty="0"/>
          </a:p>
          <a:p>
            <a:r>
              <a:rPr lang="en-US" sz="2000" b="1" dirty="0">
                <a:solidFill>
                  <a:schemeClr val="bg1"/>
                </a:solidFill>
              </a:rPr>
              <a:t>Identify 1-2 responsible persons</a:t>
            </a:r>
          </a:p>
        </p:txBody>
      </p:sp>
      <p:pic>
        <p:nvPicPr>
          <p:cNvPr id="6" name="Graphic 7" descr="Daily calendar with solid fill">
            <a:extLst>
              <a:ext uri="{FF2B5EF4-FFF2-40B4-BE49-F238E27FC236}">
                <a16:creationId xmlns:a16="http://schemas.microsoft.com/office/drawing/2014/main" id="{A5985E8B-FB00-4C24-A3CA-C958E6F93E3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120967" y="103717"/>
            <a:ext cx="914400" cy="914400"/>
          </a:xfrm>
          <a:prstGeom prst="rect">
            <a:avLst/>
          </a:prstGeom>
        </p:spPr>
      </p:pic>
    </p:spTree>
    <p:extLst>
      <p:ext uri="{BB962C8B-B14F-4D97-AF65-F5344CB8AC3E}">
        <p14:creationId xmlns:p14="http://schemas.microsoft.com/office/powerpoint/2010/main" val="241169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Pillar 2 – Enter/Choose</a:t>
            </a:r>
            <a:endParaRPr lang="en-US" sz="2200" b="1" dirty="0">
              <a:solidFill>
                <a:schemeClr val="tx1"/>
              </a:solidFill>
            </a:endParaRP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a:xfrm>
            <a:off x="1097279" y="2120900"/>
            <a:ext cx="9101797" cy="4900386"/>
          </a:xfrm>
        </p:spPr>
        <p:txBody>
          <a:bodyPr>
            <a:noAutofit/>
          </a:bodyPr>
          <a:lstStyle/>
          <a:p>
            <a:pPr>
              <a:lnSpc>
                <a:spcPct val="150000"/>
              </a:lnSpc>
            </a:pPr>
            <a:r>
              <a:rPr lang="en-US" sz="1600" dirty="0"/>
              <a:t>I</a:t>
            </a:r>
            <a:r>
              <a:rPr lang="en-US" sz="1600" b="1" dirty="0"/>
              <a:t>ntensive Support provided to At-promise Students </a:t>
            </a:r>
            <a:r>
              <a:rPr lang="en-US" sz="1600" dirty="0"/>
              <a:t>– Starfish Implementation Team</a:t>
            </a:r>
          </a:p>
          <a:p>
            <a:pPr>
              <a:lnSpc>
                <a:spcPct val="150000"/>
              </a:lnSpc>
            </a:pPr>
            <a:r>
              <a:rPr lang="en-US" sz="1600" b="1" dirty="0">
                <a:highlight>
                  <a:srgbClr val="FFFF00"/>
                </a:highlight>
              </a:rPr>
              <a:t>Early Alert &amp; Interventions </a:t>
            </a:r>
            <a:r>
              <a:rPr lang="en-US" sz="1600" dirty="0">
                <a:highlight>
                  <a:srgbClr val="FFFF00"/>
                </a:highlight>
              </a:rPr>
              <a:t>– Starfish, with Faculty Lead support</a:t>
            </a:r>
          </a:p>
          <a:p>
            <a:pPr>
              <a:lnSpc>
                <a:spcPct val="150000"/>
              </a:lnSpc>
            </a:pPr>
            <a:r>
              <a:rPr lang="en-US" sz="1600" b="1" dirty="0">
                <a:highlight>
                  <a:srgbClr val="FFFF00"/>
                </a:highlight>
              </a:rPr>
              <a:t>Declaring a Major </a:t>
            </a:r>
            <a:r>
              <a:rPr lang="en-US" sz="1600" dirty="0">
                <a:highlight>
                  <a:srgbClr val="FFFF00"/>
                </a:highlight>
              </a:rPr>
              <a:t>– Transitions Team (under Entry Team), with Enrollment Management Taskforce</a:t>
            </a:r>
          </a:p>
          <a:p>
            <a:pPr>
              <a:lnSpc>
                <a:spcPct val="150000"/>
              </a:lnSpc>
            </a:pPr>
            <a:r>
              <a:rPr lang="en-US" sz="1600" b="1" dirty="0">
                <a:highlight>
                  <a:srgbClr val="FFFF00"/>
                </a:highlight>
              </a:rPr>
              <a:t>Motivating Students to Enter College (high schools &amp; noncredit) </a:t>
            </a:r>
            <a:r>
              <a:rPr lang="en-US" sz="1600" dirty="0">
                <a:highlight>
                  <a:srgbClr val="FFFF00"/>
                </a:highlight>
              </a:rPr>
              <a:t>– Transitions Team (under Entry Team)</a:t>
            </a:r>
          </a:p>
          <a:p>
            <a:pPr>
              <a:lnSpc>
                <a:spcPct val="150000"/>
              </a:lnSpc>
            </a:pPr>
            <a:r>
              <a:rPr lang="en-US" sz="1600" b="1" dirty="0">
                <a:highlight>
                  <a:srgbClr val="FFFF00"/>
                </a:highlight>
              </a:rPr>
              <a:t>Guidance for Applicants in Limited Access Programs</a:t>
            </a:r>
            <a:r>
              <a:rPr lang="en-US" sz="1600" dirty="0">
                <a:highlight>
                  <a:srgbClr val="FFFF00"/>
                </a:highlight>
              </a:rPr>
              <a:t> – Transitions Team (under Entry Team)</a:t>
            </a:r>
          </a:p>
          <a:p>
            <a:pPr>
              <a:lnSpc>
                <a:spcPct val="150000"/>
              </a:lnSpc>
            </a:pPr>
            <a:r>
              <a:rPr lang="en-US" sz="1600" b="1" dirty="0"/>
              <a:t>Career Exploration &amp; Choosing a Major </a:t>
            </a:r>
            <a:r>
              <a:rPr lang="en-US" sz="1600" dirty="0"/>
              <a:t>– Career Coach Staff &amp; Faculty Leads</a:t>
            </a:r>
          </a:p>
          <a:p>
            <a:pPr>
              <a:lnSpc>
                <a:spcPct val="150000"/>
              </a:lnSpc>
            </a:pPr>
            <a:r>
              <a:rPr lang="en-US" sz="1600" b="1" dirty="0"/>
              <a:t>Major “Gateway” Support </a:t>
            </a:r>
            <a:r>
              <a:rPr lang="en-US" sz="1600" dirty="0"/>
              <a:t>– Learning Centers, with Faculty Lead Support</a:t>
            </a:r>
          </a:p>
          <a:p>
            <a:pPr>
              <a:lnSpc>
                <a:spcPct val="150000"/>
              </a:lnSpc>
            </a:pPr>
            <a:r>
              <a:rPr lang="en-US" sz="1600" b="1" dirty="0"/>
              <a:t>Supports for English &amp; Math </a:t>
            </a:r>
            <a:r>
              <a:rPr lang="en-US" sz="1600" dirty="0"/>
              <a:t>– AB 705 oversight, supported by Learning Centers</a:t>
            </a:r>
          </a:p>
          <a:p>
            <a:pPr>
              <a:lnSpc>
                <a:spcPct val="150000"/>
              </a:lnSpc>
            </a:pPr>
            <a:endParaRPr lang="en-US" sz="1600" dirty="0"/>
          </a:p>
          <a:p>
            <a:pPr>
              <a:lnSpc>
                <a:spcPct val="150000"/>
              </a:lnSpc>
            </a:pPr>
            <a:endParaRPr lang="en-US" sz="1600" dirty="0"/>
          </a:p>
        </p:txBody>
      </p:sp>
      <p:sp>
        <p:nvSpPr>
          <p:cNvPr id="9" name="Rectangle 8">
            <a:extLst>
              <a:ext uri="{FF2B5EF4-FFF2-40B4-BE49-F238E27FC236}">
                <a16:creationId xmlns:a16="http://schemas.microsoft.com/office/drawing/2014/main" id="{1241F35B-0F18-AB41-BD40-2C5AB6253088}"/>
              </a:ext>
            </a:extLst>
          </p:cNvPr>
          <p:cNvSpPr/>
          <p:nvPr/>
        </p:nvSpPr>
        <p:spPr>
          <a:xfrm>
            <a:off x="-1" y="0"/>
            <a:ext cx="972835" cy="6377354"/>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4492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Planning to Scale</a:t>
            </a:r>
            <a:br>
              <a:rPr lang="en-US" sz="4400" b="1" dirty="0">
                <a:solidFill>
                  <a:schemeClr val="tx1"/>
                </a:solidFill>
              </a:rPr>
            </a:br>
            <a:r>
              <a:rPr lang="en-US" sz="2200" b="1" dirty="0">
                <a:solidFill>
                  <a:schemeClr val="tx1"/>
                </a:solidFill>
              </a:rPr>
              <a:t>Intensive Support Provided to At-promise Students</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r>
              <a:rPr lang="en-US" sz="1600"/>
              <a:t>2.e. </a:t>
            </a:r>
            <a:r>
              <a:rPr lang="en-US"/>
              <a:t>Intensive support is provided to help very poorly prepared students to succeed in college level courses as soon as possible.</a:t>
            </a:r>
          </a:p>
          <a:p>
            <a:pPr marL="285750" indent="-285750">
              <a:buFont typeface="Arial" panose="020B0604020202020204" pitchFamily="34" charset="0"/>
              <a:buChar char="•"/>
            </a:pPr>
            <a:endParaRPr lang="en-US" sz="160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a:bodyPr>
          <a:lstStyle/>
          <a:p>
            <a:r>
              <a:rPr lang="en-US" b="1"/>
              <a:t>Next Steps towards ‘At scale’. </a:t>
            </a:r>
          </a:p>
          <a:p>
            <a:r>
              <a:rPr lang="en-US"/>
              <a:t>2.e. Continue evaluating our student needs, expanding our intrusive approach to connecting students directly with the many support services provided on campus.</a:t>
            </a:r>
          </a:p>
          <a:p>
            <a:endParaRPr lang="en-US"/>
          </a:p>
          <a:p>
            <a:pPr marL="285750" indent="-285750">
              <a:buFont typeface="Arial" panose="020B0604020202020204" pitchFamily="34" charset="0"/>
              <a:buChar char="•"/>
            </a:pPr>
            <a:endParaRPr lang="en-US"/>
          </a:p>
        </p:txBody>
      </p:sp>
      <p:sp>
        <p:nvSpPr>
          <p:cNvPr id="9" name="Rectangle 8">
            <a:extLst>
              <a:ext uri="{FF2B5EF4-FFF2-40B4-BE49-F238E27FC236}">
                <a16:creationId xmlns:a16="http://schemas.microsoft.com/office/drawing/2014/main" id="{1241F35B-0F18-AB41-BD40-2C5AB6253088}"/>
              </a:ext>
            </a:extLst>
          </p:cNvPr>
          <p:cNvSpPr/>
          <p:nvPr/>
        </p:nvSpPr>
        <p:spPr>
          <a:xfrm>
            <a:off x="-1" y="0"/>
            <a:ext cx="972835" cy="6430214"/>
          </a:xfrm>
          <a:prstGeom prst="rect">
            <a:avLst/>
          </a:prstGeom>
          <a:solidFill>
            <a:srgbClr val="942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CC340C0-0EC5-0B41-963D-AD155C74022D}"/>
              </a:ext>
            </a:extLst>
          </p:cNvPr>
          <p:cNvSpPr txBox="1"/>
          <p:nvPr/>
        </p:nvSpPr>
        <p:spPr>
          <a:xfrm rot="16200000">
            <a:off x="-785382" y="1325794"/>
            <a:ext cx="2786267" cy="707886"/>
          </a:xfrm>
          <a:prstGeom prst="rect">
            <a:avLst/>
          </a:prstGeom>
          <a:noFill/>
        </p:spPr>
        <p:txBody>
          <a:bodyPr wrap="square" rtlCol="0">
            <a:spAutoFit/>
          </a:bodyPr>
          <a:lstStyle/>
          <a:p>
            <a:r>
              <a:rPr lang="en-US" sz="4000" b="1">
                <a:solidFill>
                  <a:schemeClr val="bg1"/>
                </a:solidFill>
              </a:rPr>
              <a:t>STARFISH</a:t>
            </a:r>
            <a:endParaRPr lang="en-US" sz="2800" b="1">
              <a:solidFill>
                <a:schemeClr val="bg1"/>
              </a:solidFill>
            </a:endParaRPr>
          </a:p>
        </p:txBody>
      </p:sp>
    </p:spTree>
    <p:extLst>
      <p:ext uri="{BB962C8B-B14F-4D97-AF65-F5344CB8AC3E}">
        <p14:creationId xmlns:p14="http://schemas.microsoft.com/office/powerpoint/2010/main" val="228421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Scaling in Progress</a:t>
            </a:r>
            <a:br>
              <a:rPr lang="en-US" sz="4400" b="1" dirty="0">
                <a:solidFill>
                  <a:schemeClr val="tx1"/>
                </a:solidFill>
              </a:rPr>
            </a:br>
            <a:r>
              <a:rPr lang="en-US" sz="2200" b="1" dirty="0">
                <a:solidFill>
                  <a:schemeClr val="tx1"/>
                </a:solidFill>
              </a:rPr>
              <a:t>Early Alert &amp; Interventions</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r>
              <a:rPr lang="en-US" sz="1600"/>
              <a:t>2.c.</a:t>
            </a:r>
            <a:r>
              <a:rPr lang="en-US"/>
              <a:t> Advisors and students are alerted when students are at risk of falling off their program plans and have policies and supports in place to intervene in ways that help students get back on track.</a:t>
            </a:r>
          </a:p>
          <a:p>
            <a:pPr marL="285750" indent="-285750">
              <a:buFont typeface="Arial" panose="020B0604020202020204" pitchFamily="34" charset="0"/>
              <a:buChar char="•"/>
            </a:pPr>
            <a:endParaRPr lang="en-US" sz="1600"/>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vert="horz" lIns="0" tIns="45720" rIns="0" bIns="45720" rtlCol="0" anchor="t">
            <a:normAutofit/>
          </a:bodyPr>
          <a:lstStyle/>
          <a:p>
            <a:r>
              <a:rPr lang="en-US" b="1" dirty="0"/>
              <a:t>Next Steps towards ‘At scale’. </a:t>
            </a:r>
          </a:p>
          <a:p>
            <a:r>
              <a:rPr lang="en-US" dirty="0"/>
              <a:t>2.c. Our goal for the next year is to expand the utilization of Starfish in an effort to approach 100% faculty adoption of the tool. As we increase faculty adoption, we are monitoring the need for additional staff to initiate the direct contact to students and manage tracking appointments via Starfish for a more comprehensive picture of our student needs.</a:t>
            </a:r>
          </a:p>
          <a:p>
            <a:endParaRPr lang="en-US" dirty="0"/>
          </a:p>
          <a:p>
            <a:endParaRPr lang="en-US" dirty="0"/>
          </a:p>
          <a:p>
            <a:pPr marL="285750" indent="-285750">
              <a:buFont typeface="Arial" panose="020B0604020202020204" pitchFamily="34" charset="0"/>
              <a:buChar char="•"/>
            </a:pPr>
            <a:endParaRPr lang="en-US" dirty="0"/>
          </a:p>
        </p:txBody>
      </p:sp>
      <p:sp>
        <p:nvSpPr>
          <p:cNvPr id="9" name="Rectangle 8">
            <a:extLst>
              <a:ext uri="{FF2B5EF4-FFF2-40B4-BE49-F238E27FC236}">
                <a16:creationId xmlns:a16="http://schemas.microsoft.com/office/drawing/2014/main" id="{1241F35B-0F18-AB41-BD40-2C5AB6253088}"/>
              </a:ext>
            </a:extLst>
          </p:cNvPr>
          <p:cNvSpPr/>
          <p:nvPr/>
        </p:nvSpPr>
        <p:spPr>
          <a:xfrm>
            <a:off x="-1" y="0"/>
            <a:ext cx="972835" cy="6430214"/>
          </a:xfrm>
          <a:prstGeom prst="rect">
            <a:avLst/>
          </a:prstGeom>
          <a:solidFill>
            <a:srgbClr val="942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CC340C0-0EC5-0B41-963D-AD155C74022D}"/>
              </a:ext>
            </a:extLst>
          </p:cNvPr>
          <p:cNvSpPr txBox="1"/>
          <p:nvPr/>
        </p:nvSpPr>
        <p:spPr>
          <a:xfrm rot="16200000">
            <a:off x="-2324150" y="2424184"/>
            <a:ext cx="5668871" cy="1015663"/>
          </a:xfrm>
          <a:prstGeom prst="rect">
            <a:avLst/>
          </a:prstGeom>
          <a:noFill/>
        </p:spPr>
        <p:txBody>
          <a:bodyPr wrap="square" lIns="91440" tIns="45720" rIns="91440" bIns="45720" rtlCol="0" anchor="t">
            <a:spAutoFit/>
          </a:bodyPr>
          <a:lstStyle/>
          <a:p>
            <a:r>
              <a:rPr lang="en-US" sz="4000" b="1">
                <a:solidFill>
                  <a:schemeClr val="bg1"/>
                </a:solidFill>
              </a:rPr>
              <a:t>STARFISH</a:t>
            </a:r>
          </a:p>
          <a:p>
            <a:r>
              <a:rPr lang="en-US" sz="2000" b="1">
                <a:solidFill>
                  <a:schemeClr val="bg1"/>
                </a:solidFill>
              </a:rPr>
              <a:t>With Faculty Lead Support</a:t>
            </a:r>
          </a:p>
        </p:txBody>
      </p:sp>
      <p:sp>
        <p:nvSpPr>
          <p:cNvPr id="5" name="TextBox 4">
            <a:extLst>
              <a:ext uri="{FF2B5EF4-FFF2-40B4-BE49-F238E27FC236}">
                <a16:creationId xmlns:a16="http://schemas.microsoft.com/office/drawing/2014/main" id="{9DC8C4D2-9755-48CB-B48B-E8BF19960925}"/>
              </a:ext>
            </a:extLst>
          </p:cNvPr>
          <p:cNvSpPr txBox="1"/>
          <p:nvPr/>
        </p:nvSpPr>
        <p:spPr>
          <a:xfrm>
            <a:off x="1168400" y="3997841"/>
            <a:ext cx="4568456"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C00000"/>
                </a:solidFill>
              </a:rPr>
              <a:t>3.18.21 Notes: </a:t>
            </a:r>
            <a:r>
              <a:rPr lang="en-US" sz="1200" dirty="0">
                <a:solidFill>
                  <a:srgbClr val="C00000"/>
                </a:solidFill>
              </a:rPr>
              <a:t>How can we get Success Coaches or Counselors in the classroom to offer information? How can we continue harnessing Starfish, Canvas and Zoom to stay connected in the classroom? Zoom office Hours for Success Coaches?</a:t>
            </a:r>
          </a:p>
          <a:p>
            <a:br>
              <a:rPr lang="en-US" sz="1200" dirty="0"/>
            </a:br>
            <a:r>
              <a:rPr lang="en-US" sz="1200" b="1" dirty="0">
                <a:solidFill>
                  <a:srgbClr val="C00000"/>
                </a:solidFill>
              </a:rPr>
              <a:t>Additional Support:</a:t>
            </a:r>
            <a:r>
              <a:rPr lang="en-US" sz="1200" dirty="0">
                <a:solidFill>
                  <a:srgbClr val="C00000"/>
                </a:solidFill>
              </a:rPr>
              <a:t> Success Team Faculty Leads need to be the advocates for Starfish use, and also be the contacts for technical support within their CAPs. Include training on customizing messages and sharing best practices.</a:t>
            </a:r>
          </a:p>
          <a:p>
            <a:endParaRPr lang="en-US" sz="1200" dirty="0">
              <a:solidFill>
                <a:srgbClr val="C00000"/>
              </a:solidFill>
            </a:endParaRPr>
          </a:p>
        </p:txBody>
      </p:sp>
    </p:spTree>
    <p:extLst>
      <p:ext uri="{BB962C8B-B14F-4D97-AF65-F5344CB8AC3E}">
        <p14:creationId xmlns:p14="http://schemas.microsoft.com/office/powerpoint/2010/main" val="3708873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dirty="0">
                <a:solidFill>
                  <a:schemeClr val="tx1"/>
                </a:solidFill>
              </a:rPr>
              <a:t>Planning to Scale</a:t>
            </a:r>
            <a:br>
              <a:rPr lang="en-US" sz="4400" b="1" dirty="0">
                <a:solidFill>
                  <a:schemeClr val="tx1"/>
                </a:solidFill>
              </a:rPr>
            </a:br>
            <a:r>
              <a:rPr lang="en-US" sz="2200" b="1" dirty="0">
                <a:solidFill>
                  <a:schemeClr val="tx1"/>
                </a:solidFill>
              </a:rPr>
              <a:t>Motivating Students to Enter College (high schools &amp; noncredit)</a:t>
            </a:r>
          </a:p>
        </p:txBody>
      </p:sp>
      <p:sp>
        <p:nvSpPr>
          <p:cNvPr id="3" name="Content Placeholder 2">
            <a:extLst>
              <a:ext uri="{FF2B5EF4-FFF2-40B4-BE49-F238E27FC236}">
                <a16:creationId xmlns:a16="http://schemas.microsoft.com/office/drawing/2014/main" id="{D020D003-1A89-4E1E-906D-7139C8BAA075}"/>
              </a:ext>
            </a:extLst>
          </p:cNvPr>
          <p:cNvSpPr>
            <a:spLocks noGrp="1"/>
          </p:cNvSpPr>
          <p:nvPr>
            <p:ph sz="half" idx="1"/>
          </p:nvPr>
        </p:nvSpPr>
        <p:spPr/>
        <p:txBody>
          <a:bodyPr>
            <a:noAutofit/>
          </a:bodyPr>
          <a:lstStyle/>
          <a:p>
            <a:pPr marL="285750" indent="-285750">
              <a:buFont typeface="Arial" panose="020B0604020202020204" pitchFamily="34" charset="0"/>
              <a:buChar char="•"/>
            </a:pPr>
            <a:r>
              <a:rPr lang="en-US" sz="1600"/>
              <a:t>2.f. </a:t>
            </a:r>
            <a:r>
              <a:rPr lang="en-US"/>
              <a:t>The college works with high schools and other feeders to motivate and prepare students to enter college-level coursework in a program of study when they enroll in college.</a:t>
            </a:r>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p:txBody>
          <a:bodyPr>
            <a:normAutofit/>
          </a:bodyPr>
          <a:lstStyle/>
          <a:p>
            <a:r>
              <a:rPr lang="en-US" b="1"/>
              <a:t>Next Steps towards ‘At scale’. </a:t>
            </a:r>
          </a:p>
          <a:p>
            <a:r>
              <a:rPr lang="en-US"/>
              <a:t>2.f. We have developed a Transitions team who will develop an action-plan to encourage strategic support by faculty to expand early-college credit and outreach to get students in a program of study. Work more closely with noncredit to develop clear feeds into credit programs.</a:t>
            </a:r>
          </a:p>
          <a:p>
            <a:pPr marL="285750" indent="-285750">
              <a:buFont typeface="Arial" panose="020B0604020202020204" pitchFamily="34" charset="0"/>
              <a:buChar char="•"/>
            </a:pPr>
            <a:endParaRPr lang="en-US"/>
          </a:p>
        </p:txBody>
      </p:sp>
      <p:sp>
        <p:nvSpPr>
          <p:cNvPr id="5" name="Rectangle 4">
            <a:extLst>
              <a:ext uri="{FF2B5EF4-FFF2-40B4-BE49-F238E27FC236}">
                <a16:creationId xmlns:a16="http://schemas.microsoft.com/office/drawing/2014/main" id="{F84F1018-EBC3-D741-BAF5-21B390279961}"/>
              </a:ext>
            </a:extLst>
          </p:cNvPr>
          <p:cNvSpPr/>
          <p:nvPr/>
        </p:nvSpPr>
        <p:spPr>
          <a:xfrm>
            <a:off x="-1" y="0"/>
            <a:ext cx="972835" cy="64008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B6EC5E3-84CA-B44D-B29B-FAC269A21835}"/>
              </a:ext>
            </a:extLst>
          </p:cNvPr>
          <p:cNvSpPr txBox="1"/>
          <p:nvPr/>
        </p:nvSpPr>
        <p:spPr>
          <a:xfrm rot="16200000">
            <a:off x="-2592650" y="2846456"/>
            <a:ext cx="6400801" cy="707886"/>
          </a:xfrm>
          <a:prstGeom prst="rect">
            <a:avLst/>
          </a:prstGeom>
          <a:noFill/>
        </p:spPr>
        <p:txBody>
          <a:bodyPr wrap="square" rtlCol="0">
            <a:spAutoFit/>
          </a:bodyPr>
          <a:lstStyle/>
          <a:p>
            <a:pPr algn="ctr"/>
            <a:r>
              <a:rPr lang="en-US" sz="4000" b="1">
                <a:solidFill>
                  <a:schemeClr val="bg1"/>
                </a:solidFill>
              </a:rPr>
              <a:t>TRANSITIONS</a:t>
            </a:r>
            <a:endParaRPr lang="en-US" sz="2800" b="1">
              <a:solidFill>
                <a:schemeClr val="bg1"/>
              </a:solidFill>
            </a:endParaRPr>
          </a:p>
        </p:txBody>
      </p:sp>
    </p:spTree>
    <p:extLst>
      <p:ext uri="{BB962C8B-B14F-4D97-AF65-F5344CB8AC3E}">
        <p14:creationId xmlns:p14="http://schemas.microsoft.com/office/powerpoint/2010/main" val="3431418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40D5-6F59-44AF-81C1-A94BE02705DF}"/>
              </a:ext>
            </a:extLst>
          </p:cNvPr>
          <p:cNvSpPr>
            <a:spLocks noGrp="1"/>
          </p:cNvSpPr>
          <p:nvPr>
            <p:ph type="title"/>
          </p:nvPr>
        </p:nvSpPr>
        <p:spPr/>
        <p:txBody>
          <a:bodyPr>
            <a:normAutofit/>
          </a:bodyPr>
          <a:lstStyle/>
          <a:p>
            <a:r>
              <a:rPr lang="en-US" sz="4400" b="1">
                <a:solidFill>
                  <a:schemeClr val="tx1"/>
                </a:solidFill>
              </a:rPr>
              <a:t>Enrollment Management Goal</a:t>
            </a:r>
            <a:br>
              <a:rPr lang="en-US" sz="4400" b="1">
                <a:solidFill>
                  <a:schemeClr val="tx1"/>
                </a:solidFill>
              </a:rPr>
            </a:br>
            <a:r>
              <a:rPr lang="en-US" sz="4400" b="1">
                <a:solidFill>
                  <a:schemeClr val="tx1"/>
                </a:solidFill>
              </a:rPr>
              <a:t>- </a:t>
            </a:r>
            <a:r>
              <a:rPr lang="en-US" sz="2200" b="1">
                <a:solidFill>
                  <a:schemeClr val="tx1"/>
                </a:solidFill>
              </a:rPr>
              <a:t>Declaring a Major (Dual Enrollment Focus on Entry)</a:t>
            </a:r>
          </a:p>
        </p:txBody>
      </p:sp>
      <p:sp>
        <p:nvSpPr>
          <p:cNvPr id="4" name="Text Placeholder 3">
            <a:extLst>
              <a:ext uri="{FF2B5EF4-FFF2-40B4-BE49-F238E27FC236}">
                <a16:creationId xmlns:a16="http://schemas.microsoft.com/office/drawing/2014/main" id="{C45B1347-7B76-48A9-8242-486BAC8059F6}"/>
              </a:ext>
            </a:extLst>
          </p:cNvPr>
          <p:cNvSpPr>
            <a:spLocks noGrp="1"/>
          </p:cNvSpPr>
          <p:nvPr>
            <p:ph sz="half" idx="2"/>
          </p:nvPr>
        </p:nvSpPr>
        <p:spPr>
          <a:xfrm>
            <a:off x="1215502" y="2120900"/>
            <a:ext cx="9940178" cy="3748194"/>
          </a:xfrm>
        </p:spPr>
        <p:txBody>
          <a:bodyPr numCol="2">
            <a:noAutofit/>
          </a:bodyPr>
          <a:lstStyle/>
          <a:p>
            <a:pPr>
              <a:lnSpc>
                <a:spcPct val="120000"/>
              </a:lnSpc>
            </a:pPr>
            <a:r>
              <a:rPr lang="en-US" sz="1200" b="1" i="1">
                <a:solidFill>
                  <a:schemeClr val="tx1"/>
                </a:solidFill>
              </a:rPr>
              <a:t>Goal: Strengthening Dual Enrollment &amp; Concurrent Enrollment</a:t>
            </a:r>
          </a:p>
          <a:p>
            <a:pPr fontAlgn="ctr">
              <a:lnSpc>
                <a:spcPct val="120000"/>
              </a:lnSpc>
            </a:pPr>
            <a:r>
              <a:rPr lang="en-US" sz="1200" b="1"/>
              <a:t>Plan:</a:t>
            </a:r>
            <a:r>
              <a:rPr lang="en-US" sz="1200"/>
              <a:t> Specialized Dual Enrollment Counselor - General Student population.</a:t>
            </a:r>
          </a:p>
          <a:p>
            <a:pPr fontAlgn="ctr">
              <a:lnSpc>
                <a:spcPct val="120000"/>
              </a:lnSpc>
            </a:pPr>
            <a:r>
              <a:rPr lang="en-US" sz="1200" b="1"/>
              <a:t>Plan:</a:t>
            </a:r>
            <a:r>
              <a:rPr lang="en-US" sz="1200"/>
              <a:t> Expand transfer pathways. (UCCI?)</a:t>
            </a:r>
          </a:p>
          <a:p>
            <a:pPr fontAlgn="ctr">
              <a:lnSpc>
                <a:spcPct val="120000"/>
              </a:lnSpc>
            </a:pPr>
            <a:r>
              <a:rPr lang="en-US" sz="1200" b="1"/>
              <a:t>Plan:</a:t>
            </a:r>
            <a:r>
              <a:rPr lang="en-US" sz="1200"/>
              <a:t> Create a Dual Enrollment Office.</a:t>
            </a:r>
          </a:p>
          <a:p>
            <a:pPr lvl="1" fontAlgn="ctr">
              <a:lnSpc>
                <a:spcPct val="120000"/>
              </a:lnSpc>
            </a:pPr>
            <a:r>
              <a:rPr lang="en-US" sz="1000" b="1"/>
              <a:t>Proposed Office Composition:</a:t>
            </a:r>
            <a:r>
              <a:rPr lang="en-US" sz="1000"/>
              <a:t> Faculty Administrator - Senior Clerk - Dual Enrollment Counselor - Outreach Specialist</a:t>
            </a:r>
          </a:p>
          <a:p>
            <a:pPr fontAlgn="ctr">
              <a:lnSpc>
                <a:spcPct val="120000"/>
              </a:lnSpc>
            </a:pPr>
            <a:r>
              <a:rPr lang="en-US" sz="1200" b="1"/>
              <a:t>Additional Notes: </a:t>
            </a:r>
            <a:endParaRPr lang="en-US" sz="1200"/>
          </a:p>
          <a:p>
            <a:pPr lvl="1" fontAlgn="ctr">
              <a:lnSpc>
                <a:spcPct val="120000"/>
              </a:lnSpc>
            </a:pPr>
            <a:r>
              <a:rPr lang="en-US" sz="1000"/>
              <a:t>Century HS building an IGETC Pathway.</a:t>
            </a:r>
          </a:p>
          <a:p>
            <a:pPr lvl="1" fontAlgn="ctr">
              <a:lnSpc>
                <a:spcPct val="120000"/>
              </a:lnSpc>
            </a:pPr>
            <a:r>
              <a:rPr lang="en-US" sz="1000"/>
              <a:t>High school can be when they explore, pivot.</a:t>
            </a:r>
          </a:p>
          <a:p>
            <a:pPr lvl="1" fontAlgn="ctr">
              <a:lnSpc>
                <a:spcPct val="120000"/>
              </a:lnSpc>
            </a:pPr>
            <a:r>
              <a:rPr lang="en-US" sz="1000" err="1"/>
              <a:t>Superstrong</a:t>
            </a:r>
            <a:r>
              <a:rPr lang="en-US" sz="1000"/>
              <a:t> is in high schools. SAC may need to do more work on introducing this work with the High Schools, including CAPs/Career Planning into workshops.</a:t>
            </a:r>
          </a:p>
          <a:p>
            <a:pPr marL="285750" indent="-285750">
              <a:lnSpc>
                <a:spcPct val="120000"/>
              </a:lnSpc>
              <a:buFont typeface="Arial" panose="020B0604020202020204" pitchFamily="34" charset="0"/>
              <a:buChar char="•"/>
            </a:pPr>
            <a:endParaRPr lang="en-US" sz="1200"/>
          </a:p>
        </p:txBody>
      </p:sp>
      <p:sp>
        <p:nvSpPr>
          <p:cNvPr id="5" name="Rectangle 4">
            <a:extLst>
              <a:ext uri="{FF2B5EF4-FFF2-40B4-BE49-F238E27FC236}">
                <a16:creationId xmlns:a16="http://schemas.microsoft.com/office/drawing/2014/main" id="{F84F1018-EBC3-D741-BAF5-21B390279961}"/>
              </a:ext>
            </a:extLst>
          </p:cNvPr>
          <p:cNvSpPr/>
          <p:nvPr/>
        </p:nvSpPr>
        <p:spPr>
          <a:xfrm>
            <a:off x="-1" y="0"/>
            <a:ext cx="972835" cy="64008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B6EC5E3-84CA-B44D-B29B-FAC269A21835}"/>
              </a:ext>
            </a:extLst>
          </p:cNvPr>
          <p:cNvSpPr txBox="1"/>
          <p:nvPr/>
        </p:nvSpPr>
        <p:spPr>
          <a:xfrm rot="16200000">
            <a:off x="-2592650" y="2846456"/>
            <a:ext cx="6400801" cy="707886"/>
          </a:xfrm>
          <a:prstGeom prst="rect">
            <a:avLst/>
          </a:prstGeom>
          <a:noFill/>
        </p:spPr>
        <p:txBody>
          <a:bodyPr wrap="square" rtlCol="0">
            <a:spAutoFit/>
          </a:bodyPr>
          <a:lstStyle/>
          <a:p>
            <a:pPr algn="ctr"/>
            <a:r>
              <a:rPr lang="en-US" sz="4000" b="1">
                <a:solidFill>
                  <a:schemeClr val="bg1"/>
                </a:solidFill>
              </a:rPr>
              <a:t>TRANSITIONS</a:t>
            </a:r>
            <a:endParaRPr lang="en-US" sz="2800" b="1">
              <a:solidFill>
                <a:schemeClr val="bg1"/>
              </a:solidFill>
            </a:endParaRPr>
          </a:p>
        </p:txBody>
      </p:sp>
      <p:sp>
        <p:nvSpPr>
          <p:cNvPr id="9" name="Rectangle 8">
            <a:extLst>
              <a:ext uri="{FF2B5EF4-FFF2-40B4-BE49-F238E27FC236}">
                <a16:creationId xmlns:a16="http://schemas.microsoft.com/office/drawing/2014/main" id="{BB87A64D-1769-0248-9233-EF564A8BD3BB}"/>
              </a:ext>
            </a:extLst>
          </p:cNvPr>
          <p:cNvSpPr/>
          <p:nvPr/>
        </p:nvSpPr>
        <p:spPr>
          <a:xfrm>
            <a:off x="-5907" y="-18006"/>
            <a:ext cx="164933" cy="6411308"/>
          </a:xfrm>
          <a:prstGeom prst="rect">
            <a:avLst/>
          </a:prstGeom>
          <a:solidFill>
            <a:srgbClr val="FF9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Graphic 5" descr="Briefcase with solid fill">
            <a:extLst>
              <a:ext uri="{FF2B5EF4-FFF2-40B4-BE49-F238E27FC236}">
                <a16:creationId xmlns:a16="http://schemas.microsoft.com/office/drawing/2014/main" id="{B07DD157-AF25-427B-9C13-173D6761E1F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51633" y="156633"/>
            <a:ext cx="914400" cy="914400"/>
          </a:xfrm>
          <a:prstGeom prst="rect">
            <a:avLst/>
          </a:prstGeom>
        </p:spPr>
      </p:pic>
      <p:sp>
        <p:nvSpPr>
          <p:cNvPr id="6" name="TextBox 5">
            <a:extLst>
              <a:ext uri="{FF2B5EF4-FFF2-40B4-BE49-F238E27FC236}">
                <a16:creationId xmlns:a16="http://schemas.microsoft.com/office/drawing/2014/main" id="{4CC5B482-1FDE-436C-8441-C8436EB9B3F9}"/>
              </a:ext>
            </a:extLst>
          </p:cNvPr>
          <p:cNvSpPr txBox="1"/>
          <p:nvPr/>
        </p:nvSpPr>
        <p:spPr>
          <a:xfrm>
            <a:off x="10037233" y="1009650"/>
            <a:ext cx="2743200"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a:t>Admin/Re-org</a:t>
            </a:r>
          </a:p>
        </p:txBody>
      </p:sp>
    </p:spTree>
    <p:extLst>
      <p:ext uri="{BB962C8B-B14F-4D97-AF65-F5344CB8AC3E}">
        <p14:creationId xmlns:p14="http://schemas.microsoft.com/office/powerpoint/2010/main" val="498646290"/>
      </p:ext>
    </p:extLst>
  </p:cSld>
  <p:clrMapOvr>
    <a:masterClrMapping/>
  </p:clrMapOvr>
</p:sld>
</file>

<file path=ppt/theme/theme1.xml><?xml version="1.0" encoding="utf-8"?>
<a:theme xmlns:a="http://schemas.openxmlformats.org/drawingml/2006/main" name="1_RetrospectVTI">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WO.pptx" id="{769520F8-BFE5-4C8C-A7AA-375C025A91CE}" vid="{AEAFD717-D3C8-4034-8F7E-D5220B0CCEB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07C553BE7E2D4CB2CC6CF33AE1D188" ma:contentTypeVersion="1" ma:contentTypeDescription="Create a new document." ma:contentTypeScope="" ma:versionID="a323308604f7eed2219cf1fe5f016bc2">
  <xsd:schema xmlns:xsd="http://www.w3.org/2001/XMLSchema" xmlns:xs="http://www.w3.org/2001/XMLSchema" xmlns:p="http://schemas.microsoft.com/office/2006/metadata/properties" xmlns:ns2="20894882-773f-4ca4-8f88-a7623eb85067" targetNamespace="http://schemas.microsoft.com/office/2006/metadata/properties" ma:root="true" ma:fieldsID="f067f8a94bd9ecffd02edf89ac193608" ns2:_="">
    <xsd:import namespace="20894882-773f-4ca4-8f88-a7623eb85067"/>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894882-773f-4ca4-8f88-a7623eb8506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20894882-773f-4ca4-8f88-a7623eb85067">65525KZWNX2R-1270621119-473</_dlc_DocId>
    <_dlc_DocIdUrl xmlns="20894882-773f-4ca4-8f88-a7623eb85067">
      <Url>https://www.rsccd.edu/Departments/Research/_layouts/15/DocIdRedir.aspx?ID=65525KZWNX2R-1270621119-473</Url>
      <Description>65525KZWNX2R-1270621119-473</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8A0522C-FC73-4563-AFEE-E97538AF97E8}"/>
</file>

<file path=customXml/itemProps2.xml><?xml version="1.0" encoding="utf-8"?>
<ds:datastoreItem xmlns:ds="http://schemas.openxmlformats.org/officeDocument/2006/customXml" ds:itemID="{DE98553C-80E8-4C07-B914-BA6E43C2383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2641E8B-2CEA-4C9D-A2F2-AF883D2F1D1D}">
  <ds:schemaRefs>
    <ds:schemaRef ds:uri="http://schemas.microsoft.com/sharepoint/v3/contenttype/forms"/>
  </ds:schemaRefs>
</ds:datastoreItem>
</file>

<file path=customXml/itemProps4.xml><?xml version="1.0" encoding="utf-8"?>
<ds:datastoreItem xmlns:ds="http://schemas.openxmlformats.org/officeDocument/2006/customXml" ds:itemID="{FE76E505-7EF1-41F1-88EC-CD3C0444E812}"/>
</file>

<file path=docProps/app.xml><?xml version="1.0" encoding="utf-8"?>
<Properties xmlns="http://schemas.openxmlformats.org/officeDocument/2006/extended-properties" xmlns:vt="http://schemas.openxmlformats.org/officeDocument/2006/docPropsVTypes">
  <TotalTime>50</TotalTime>
  <Words>1910</Words>
  <Application>Microsoft Macintosh PowerPoint</Application>
  <PresentationFormat>Widescreen</PresentationFormat>
  <Paragraphs>129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Bookman Old Style</vt:lpstr>
      <vt:lpstr>Calibri</vt:lpstr>
      <vt:lpstr>Franklin Gothic Book</vt:lpstr>
      <vt:lpstr>1_RetrospectVTI</vt:lpstr>
      <vt:lpstr>Guided Pathways</vt:lpstr>
      <vt:lpstr>Guided Pathways</vt:lpstr>
      <vt:lpstr>Pillar 1 - Clarify</vt:lpstr>
      <vt:lpstr>Scaling in Progress Website Includes Employment &amp; Educational Opportunity Potential</vt:lpstr>
      <vt:lpstr>Pillar 2 – Enter/Choose</vt:lpstr>
      <vt:lpstr>Planning to Scale Intensive Support Provided to At-promise Students</vt:lpstr>
      <vt:lpstr>Scaling in Progress Early Alert &amp; Interventions</vt:lpstr>
      <vt:lpstr>Planning to Scale Motivating Students to Enter College (high schools &amp; noncredit)</vt:lpstr>
      <vt:lpstr>Enrollment Management Goal - Declaring a Major (Dual Enrollment Focus on Entry)</vt:lpstr>
      <vt:lpstr>Pillar 3 – Stay</vt:lpstr>
      <vt:lpstr>Not Systematic Consistent Scheduling</vt:lpstr>
      <vt:lpstr>Enrollment Management Goal Scheduling required courses for completion - Pillar 3 (3e. Of SOAA)</vt:lpstr>
      <vt:lpstr>Enrollment Management Goal - Students can plan their lives around school</vt:lpstr>
      <vt:lpstr>Enrollment Management Goal - Students can plan their lives around school</vt:lpstr>
      <vt:lpstr>Enrollment Management Goal - Students can plan their lives around school</vt:lpstr>
      <vt:lpstr>Pillar 4 – Ensure Learning</vt:lpstr>
      <vt:lpstr>Planning to Scale Active &amp; Applied Learning</vt:lpstr>
      <vt:lpstr>Planning to Scale Service Learning</vt:lpstr>
      <vt:lpstr>Not Systematic Documenting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Guided Pathways</dc:title>
  <dc:creator>Clark, Stephanie</dc:creator>
  <cp:lastModifiedBy>Clark, Stephanie</cp:lastModifiedBy>
  <cp:revision>25</cp:revision>
  <dcterms:created xsi:type="dcterms:W3CDTF">2020-12-09T18:41:34Z</dcterms:created>
  <dcterms:modified xsi:type="dcterms:W3CDTF">2021-07-08T23:40:04Z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0x0101005707C553BE7E2D4CB2CC6CF33AE1D188</vt:lpwstr>
  </property>
  <property fmtid="{D5CDD505-2E9C-101B-9397-08002B2CF9AE}" pid="3" name="_dlc_DocIdItemGuid">
    <vt:lpwstr>2046a7e5-2b13-4a9d-a7d3-61c2f258e393</vt:lpwstr>
  </property>
</Properties>
</file>