
<file path=[Content_Types].xml><?xml version="1.0" encoding="utf-8"?>
<Types xmlns="http://schemas.openxmlformats.org/package/2006/content-types">
  <Default Extension="bin" ContentType="image/svg+xml"/>
  <Default Extension="dat" ContentType="image/vnd.ms-photo"/>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embeddings/oleObject1.bin" ContentType="application/vnd.openxmlformats-officedocument.oleObject"/>
  <Override PartName="/ppt/tags/tag6.xml" ContentType="application/vnd.openxmlformats-officedocument.presentationml.tags+xml"/>
  <Override PartName="/ppt/notesSlides/notesSlide4.xml" ContentType="application/vnd.openxmlformats-officedocument.presentationml.notesSlide+xml"/>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media/image31.bin" ContentType="image/png"/>
  <Override PartName="/ppt/media/image32.bin" ContentType="image/jpeg"/>
  <Override PartName="/ppt/media/image33.bin" ContentType="image/jpeg"/>
  <Override PartName="/ppt/media/image34.bin" ContentType="image/x-emf"/>
  <Override PartName="/ppt/media/image35.bin" ContentType="image/png"/>
  <Override PartName="/ppt/media/image36.bin" ContentType="image/png"/>
  <Override PartName="/ppt/media/image37.bin" ContentType="image/png"/>
  <Override PartName="/ppt/media/image38.bin" ContentType="image/png"/>
  <Override PartName="/ppt/media/image39.bin" ContentType="image/png"/>
  <Override PartName="/ppt/media/image40.bin" ContentType="image/jpeg"/>
  <Override PartName="/ppt/media/image41.bin" ContentType="image/png"/>
  <Override PartName="/ppt/media/image42.bin" ContentType="image/png"/>
  <Override PartName="/ppt/media/image43.bin" ContentType="image/x-emf"/>
  <Override PartName="/ppt/media/image44.bin" ContentType="image/png"/>
  <Override PartName="/ppt/media/image45.bin" ContentType="image/x-emf"/>
  <Override PartName="/ppt/media/image46.bin" ContentType="image/png"/>
  <Override PartName="/ppt/media/image47.bin" ContentType="image/png"/>
  <Override PartName="/ppt/media/image48.bin" ContentType="image/x-emf"/>
  <Override PartName="/ppt/media/image49.bin" ContentType="image/x-emf"/>
  <Override PartName="/ppt/media/image50.bin" ContentType="image/png"/>
  <Override PartName="/ppt/media/image51.bin" ContentType="image/png"/>
  <Override PartName="/ppt/media/image52.bin" ContentType="image/x-emf"/>
  <Override PartName="/ppt/media/image53.bin" ContentType="image/x-emf"/>
  <Override PartName="/ppt/media/image54.bin" ContentType="image/png"/>
  <Override PartName="/ppt/media/image55.bin" ContentType="image/x-emf"/>
  <Override PartName="/ppt/media/image56.bin" ContentType="image/x-emf"/>
  <Override PartName="/ppt/media/image57.bin" ContentType="image/png"/>
  <Override PartName="/ppt/media/image58.bin" ContentType="image/x-emf"/>
  <Override PartName="/ppt/media/image59.bin" ContentType="image/x-emf"/>
  <Override PartName="/ppt/media/image60.bin" ContentType="image/png"/>
  <Override PartName="/ppt/media/image61.bin" ContentType="image/x-emf"/>
  <Override PartName="/ppt/media/image62.bin" ContentType="image/png"/>
  <Override PartName="/ppt/media/image65.bin" ContentType="image/png"/>
  <Override PartName="/ppt/media/image66.bin" ContentType="image/png"/>
  <Override PartName="/ppt/media/image67.bin" ContentType="image/png"/>
  <Override PartName="/ppt/media/image68.bin" ContentType="image/png"/>
  <Override PartName="/ppt/media/image69.bin" ContentType="image/png"/>
  <Override PartName="/ppt/tags/tag9.xml" ContentType="application/vnd.openxmlformats-officedocument.presentationml.tags+xml"/>
  <Override PartName="/ppt/notesSlides/notesSlide15.xml" ContentType="application/vnd.openxmlformats-officedocument.presentationml.notesSlide+xml"/>
  <Override PartName="/ppt/media/image70.bin" ContentType="image/png"/>
  <Override PartName="/ppt/media/image71.bin" ContentType="image/png"/>
  <Override PartName="/ppt/media/image72.bin" ContentType="image/png"/>
  <Override PartName="/ppt/media/image73.bin" ContentType="image/png"/>
  <Override PartName="/ppt/media/image74.bin" ContentType="image/png"/>
  <Override PartName="/ppt/media/image75.bin" ContentType="image/jpeg"/>
  <Override PartName="/ppt/media/image76.bin" ContentType="image/png"/>
  <Override PartName="/ppt/media/image77.bin" ContentType="image/png"/>
  <Override PartName="/ppt/media/image78.bin" ContentType="image/png"/>
  <Override PartName="/ppt/media/image79.bin" ContentType="image/png"/>
  <Override PartName="/ppt/media/image80.bin" ContentType="image/png"/>
  <Override PartName="/ppt/media/image81.bin" ContentType="image/png"/>
  <Override PartName="/ppt/media/image82.bin" ContentType="image/png"/>
  <Override PartName="/ppt/media/image83.bin" ContentType="image/png"/>
  <Override PartName="/ppt/media/image84.bin" ContentType="image/png"/>
  <Override PartName="/ppt/media/image85.bin" ContentType="image/png"/>
  <Override PartName="/ppt/media/image86.bin" ContentType="image/png"/>
  <Override PartName="/ppt/media/image87.bin" ContentType="image/png"/>
  <Override PartName="/ppt/media/image88.bin" ContentType="image/png"/>
  <Override PartName="/ppt/media/image89.bin" ContentType="image/jpeg"/>
  <Override PartName="/ppt/media/image90.bin" ContentType="image/jpeg"/>
  <Override PartName="/ppt/media/image91.bin" ContentType="image/png"/>
  <Override PartName="/ppt/tags/tag10.xml" ContentType="application/vnd.openxmlformats-officedocument.presentationml.tags+xml"/>
  <Override PartName="/ppt/notesSlides/notesSlide16.xml" ContentType="application/vnd.openxmlformats-officedocument.presentationml.notesSlide+xml"/>
  <Override PartName="/ppt/media/image92.bin" ContentType="image/jpeg"/>
  <Override PartName="/ppt/media/image93.bin" ContentType="image/jpeg"/>
  <Override PartName="/ppt/media/image94.bin" ContentType="image/jpeg"/>
  <Override PartName="/ppt/media/image95.bin" ContentType="image/jpeg"/>
  <Override PartName="/ppt/media/image96.bin" ContentType="image/x-emf"/>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media/image100.bin" ContentType="image/png"/>
  <Override PartName="/ppt/embeddings/oleObject3.bin" ContentType="application/vnd.openxmlformats-officedocument.oleObject"/>
  <Override PartName="/ppt/media/image101.bin" ContentType="image/x-emf"/>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media/image109.bin" ContentType="image/png"/>
  <Override PartName="/ppt/media/image110.bin" ContentType="image/png"/>
  <Override PartName="/ppt/media/image111.bin" ContentType="image/png"/>
  <Override PartName="/ppt/media/image112.bin" ContentType="image/png"/>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4" r:id="rId43"/>
    <p:sldMasterId id="2147483989" r:id="rId44"/>
  </p:sldMasterIdLst>
  <p:notesMasterIdLst>
    <p:notesMasterId r:id="rId68"/>
  </p:notesMasterIdLst>
  <p:handoutMasterIdLst>
    <p:handoutMasterId r:id="rId69"/>
  </p:handoutMasterIdLst>
  <p:sldIdLst>
    <p:sldId id="256" r:id="rId45"/>
    <p:sldId id="257" r:id="rId46"/>
    <p:sldId id="276" r:id="rId47"/>
    <p:sldId id="259" r:id="rId48"/>
    <p:sldId id="260" r:id="rId49"/>
    <p:sldId id="267" r:id="rId50"/>
    <p:sldId id="268" r:id="rId51"/>
    <p:sldId id="269" r:id="rId52"/>
    <p:sldId id="270" r:id="rId53"/>
    <p:sldId id="271" r:id="rId54"/>
    <p:sldId id="272" r:id="rId55"/>
    <p:sldId id="273" r:id="rId56"/>
    <p:sldId id="274" r:id="rId57"/>
    <p:sldId id="2145710294" r:id="rId58"/>
    <p:sldId id="2458" r:id="rId59"/>
    <p:sldId id="2145710249" r:id="rId60"/>
    <p:sldId id="2145710290" r:id="rId61"/>
    <p:sldId id="2145710298" r:id="rId62"/>
    <p:sldId id="2145710277" r:id="rId63"/>
    <p:sldId id="2145710297" r:id="rId64"/>
    <p:sldId id="2145710296" r:id="rId65"/>
    <p:sldId id="2145710292" r:id="rId66"/>
    <p:sldId id="275" r:id="rId67"/>
  </p:sldIdLst>
  <p:sldSz cx="9144000" cy="5143500" type="screen16x9"/>
  <p:notesSz cx="6858000" cy="9144000"/>
  <p:custDataLst>
    <p:custData r:id="rId39"/>
    <p:custData r:id="rId27"/>
    <p:custData r:id="rId42"/>
    <p:custData r:id="rId7"/>
    <p:custData r:id="rId29"/>
    <p:custData r:id="rId3"/>
    <p:custData r:id="rId18"/>
    <p:custData r:id="rId26"/>
    <p:custData r:id="rId16"/>
    <p:custData r:id="rId12"/>
    <p:custData r:id="rId1"/>
    <p:custData r:id="rId31"/>
    <p:custData r:id="rId23"/>
    <p:custData r:id="rId6"/>
    <p:custData r:id="rId35"/>
    <p:custData r:id="rId17"/>
    <p:custData r:id="rId25"/>
    <p:custData r:id="rId13"/>
    <p:custData r:id="rId15"/>
    <p:custData r:id="rId21"/>
    <p:custData r:id="rId5"/>
    <p:custData r:id="rId40"/>
    <p:tags r:id="rId70"/>
  </p:custDataLst>
  <p:defaultTex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0" orient="horz" pos="1332" userDrawn="1">
          <p15:clr>
            <a:srgbClr val="A4A3A4"/>
          </p15:clr>
        </p15:guide>
        <p15:guide id="11" pos="4848" userDrawn="1">
          <p15:clr>
            <a:srgbClr val="A4A3A4"/>
          </p15:clr>
        </p15:guide>
        <p15:guide id="12" pos="3984" userDrawn="1">
          <p15:clr>
            <a:srgbClr val="A4A3A4"/>
          </p15:clr>
        </p15:guide>
        <p15:guide id="14" pos="17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907D35-38D5-DA70-D00A-F43F3D62E7A8}" name="Jeromy Johnson" initials="JJ" userId="S::jerojo@vsp.com::91e79e8a-d9ad-45e9-99c6-b2f3ab7813ac" providerId="AD"/>
  <p188:author id="{B4A71936-CCDB-0965-B4C4-145DB0677C37}" name="Karen Houchens" initials="KH" userId="S::kareho2@vsp.com::7cfb2e8b-35c2-4023-9102-c9efa98b8d87" providerId="AD"/>
  <p188:author id="{C3D8CE52-CCD0-FE1A-40D1-F88D47AC0A0C}" name="Will Peterson" initials="WP" userId="S::willpe3@vsp.com::f289df85-463f-42b8-922a-438f49ba3f44" providerId="AD"/>
  <p188:author id="{E78AFF79-3DD1-AB30-CA39-6E59DE0BBC40}" name="Holli Gaitan" initials="HG" userId="S::hollli@vsp.com::cbc60d3e-cff2-4e45-8d57-1f07f4520913" providerId="AD"/>
  <p188:author id="{90031CAC-8669-544B-04B8-3AA6F1F723DA}" name="Carolyn Vu" initials="CV" userId="S::carovu@vsp.com::67375f6a-a1ac-4378-90b2-7f211f262748" providerId="AD"/>
  <p188:author id="{2F7693B1-C585-B436-2C4B-D8AA2A29BE7A}" name="Chelsea Norville" initials="CN" userId="S::chelno@vsp.com::9b760e1d-f03d-40dc-92ed-c6201b31b7be" providerId="AD"/>
  <p188:author id="{996A2BB3-1D72-5D49-9F18-74161EC39CF4}" name="Stephanie Riley" initials="SR" userId="S::stepri2@vsp.com::58afd6c6-07e3-4670-88e4-e734fafaeb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at Barrenechea" initials="PB" lastIdx="38" clrIdx="6">
    <p:extLst>
      <p:ext uri="{19B8F6BF-5375-455C-9EA6-DF929625EA0E}">
        <p15:presenceInfo xmlns:p15="http://schemas.microsoft.com/office/powerpoint/2012/main" userId="S::patba@vsp.com::32befcdc-fc81-46ca-8906-c002c1f2c97c" providerId="AD"/>
      </p:ext>
    </p:extLst>
  </p:cmAuthor>
  <p:cmAuthor id="1" name="Carolyn Vu" initials="CV" lastIdx="121" clrIdx="0">
    <p:extLst>
      <p:ext uri="{19B8F6BF-5375-455C-9EA6-DF929625EA0E}">
        <p15:presenceInfo xmlns:p15="http://schemas.microsoft.com/office/powerpoint/2012/main" userId="S::carovu@vsp.com::67375f6a-a1ac-4378-90b2-7f211f262748" providerId="AD"/>
      </p:ext>
    </p:extLst>
  </p:cmAuthor>
  <p:cmAuthor id="2" name="Kirsten Geney" initials="KG" lastIdx="38" clrIdx="1">
    <p:extLst>
      <p:ext uri="{19B8F6BF-5375-455C-9EA6-DF929625EA0E}">
        <p15:presenceInfo xmlns:p15="http://schemas.microsoft.com/office/powerpoint/2012/main" userId="S::kirsge@vsp.com::97931eb6-9310-4db4-931e-f42ef9a46b0a" providerId="AD"/>
      </p:ext>
    </p:extLst>
  </p:cmAuthor>
  <p:cmAuthor id="3" name="Jeromy Johnson" initials="JJ" lastIdx="7" clrIdx="2">
    <p:extLst>
      <p:ext uri="{19B8F6BF-5375-455C-9EA6-DF929625EA0E}">
        <p15:presenceInfo xmlns:p15="http://schemas.microsoft.com/office/powerpoint/2012/main" userId="S::jerojo@vsp.com::91e79e8a-d9ad-45e9-99c6-b2f3ab7813ac" providerId="AD"/>
      </p:ext>
    </p:extLst>
  </p:cmAuthor>
  <p:cmAuthor id="4" name="Will Peterson" initials="WP" lastIdx="8" clrIdx="3">
    <p:extLst>
      <p:ext uri="{19B8F6BF-5375-455C-9EA6-DF929625EA0E}">
        <p15:presenceInfo xmlns:p15="http://schemas.microsoft.com/office/powerpoint/2012/main" userId="S::willpe3@vsp.com::f289df85-463f-42b8-922a-438f49ba3f44" providerId="AD"/>
      </p:ext>
    </p:extLst>
  </p:cmAuthor>
  <p:cmAuthor id="5" name="Nicole Barnhart" initials="NB" lastIdx="39" clrIdx="4">
    <p:extLst>
      <p:ext uri="{19B8F6BF-5375-455C-9EA6-DF929625EA0E}">
        <p15:presenceInfo xmlns:p15="http://schemas.microsoft.com/office/powerpoint/2012/main" userId="S::nicoba@vsp.com::5bfb86b8-7427-417e-b930-3c5d1af31bae" providerId="AD"/>
      </p:ext>
    </p:extLst>
  </p:cmAuthor>
  <p:cmAuthor id="6" name="Ral Weekly" initials="RW" lastIdx="1" clrIdx="5">
    <p:extLst>
      <p:ext uri="{19B8F6BF-5375-455C-9EA6-DF929625EA0E}">
        <p15:presenceInfo xmlns:p15="http://schemas.microsoft.com/office/powerpoint/2012/main" userId="S::ralwe@vsp.com::6daa7587-3b1a-47f4-8ad7-8d822b2fd7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0FF"/>
    <a:srgbClr val="B4DBF7"/>
    <a:srgbClr val="251DDE"/>
    <a:srgbClr val="0B2334"/>
    <a:srgbClr val="F0EFEF"/>
    <a:srgbClr val="31CC75"/>
    <a:srgbClr val="FFA500"/>
    <a:srgbClr val="9B5BCD"/>
    <a:srgbClr val="02BFC0"/>
    <a:srgbClr val="004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705BA9-8B62-4397-AE80-0D6A9D15D954}" v="5" dt="2023-02-27T15:30:29.214"/>
  </p1510:revLst>
</p1510:revInfo>
</file>

<file path=ppt/tableStyles.xml><?xml version="1.0" encoding="utf-8"?>
<a:tblStyleLst xmlns:a="http://schemas.openxmlformats.org/drawingml/2006/main" def="{F5AB1C69-6EDB-4FF4-983F-18BD219EF322}">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59107" autoAdjust="0"/>
  </p:normalViewPr>
  <p:slideViewPr>
    <p:cSldViewPr snapToGrid="0" showGuides="1">
      <p:cViewPr varScale="1">
        <p:scale>
          <a:sx n="89" d="100"/>
          <a:sy n="89" d="100"/>
        </p:scale>
        <p:origin x="2292" y="78"/>
      </p:cViewPr>
      <p:guideLst>
        <p:guide orient="horz" pos="1332"/>
        <p:guide pos="4848"/>
        <p:guide pos="3984"/>
        <p:guide pos="1776"/>
      </p:guideLst>
    </p:cSldViewPr>
  </p:slideViewPr>
  <p:notesTextViewPr>
    <p:cViewPr>
      <p:scale>
        <a:sx n="3" d="2"/>
        <a:sy n="3" d="2"/>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customXml" Target="../customXml/item39.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customXml" Target="../customXml/item42.xml"/><Relationship Id="rId47" Type="http://schemas.openxmlformats.org/officeDocument/2006/relationships/slide" Target="slides/slide3.xml"/><Relationship Id="rId50" Type="http://schemas.openxmlformats.org/officeDocument/2006/relationships/slide" Target="slides/slide6.xml"/><Relationship Id="rId55" Type="http://schemas.openxmlformats.org/officeDocument/2006/relationships/slide" Target="slides/slide11.xml"/><Relationship Id="rId63" Type="http://schemas.openxmlformats.org/officeDocument/2006/relationships/slide" Target="slides/slide19.xml"/><Relationship Id="rId68" Type="http://schemas.openxmlformats.org/officeDocument/2006/relationships/notesMaster" Target="notesMasters/notesMaster1.xml"/><Relationship Id="rId76" Type="http://schemas.microsoft.com/office/2015/10/relationships/revisionInfo" Target="revisionInfo.xml"/><Relationship Id="rId7" Type="http://schemas.openxmlformats.org/officeDocument/2006/relationships/customXml" Target="../customXml/item7.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slide" Target="slides/slide1.xml"/><Relationship Id="rId53" Type="http://schemas.openxmlformats.org/officeDocument/2006/relationships/slide" Target="slides/slide9.xml"/><Relationship Id="rId58" Type="http://schemas.openxmlformats.org/officeDocument/2006/relationships/slide" Target="slides/slide14.xml"/><Relationship Id="rId66" Type="http://schemas.openxmlformats.org/officeDocument/2006/relationships/slide" Target="slides/slide22.xml"/><Relationship Id="rId7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5.xml"/><Relationship Id="rId57" Type="http://schemas.openxmlformats.org/officeDocument/2006/relationships/slide" Target="slides/slide13.xml"/><Relationship Id="rId61" Type="http://schemas.openxmlformats.org/officeDocument/2006/relationships/slide" Target="slides/slide17.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customXml" Target="../customXml/item31.xml"/><Relationship Id="rId44" Type="http://schemas.openxmlformats.org/officeDocument/2006/relationships/slideMaster" Target="slideMasters/slideMaster2.xml"/><Relationship Id="rId52" Type="http://schemas.openxmlformats.org/officeDocument/2006/relationships/slide" Target="slides/slide8.xml"/><Relationship Id="rId60" Type="http://schemas.openxmlformats.org/officeDocument/2006/relationships/slide" Target="slides/slide16.xml"/><Relationship Id="rId65" Type="http://schemas.openxmlformats.org/officeDocument/2006/relationships/slide" Target="slides/slide21.xml"/><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slideMaster" Target="slideMasters/slideMaster1.xml"/><Relationship Id="rId48" Type="http://schemas.openxmlformats.org/officeDocument/2006/relationships/slide" Target="slides/slide4.xml"/><Relationship Id="rId56" Type="http://schemas.openxmlformats.org/officeDocument/2006/relationships/slide" Target="slides/slide12.xml"/><Relationship Id="rId64" Type="http://schemas.openxmlformats.org/officeDocument/2006/relationships/slide" Target="slides/slide20.xml"/><Relationship Id="rId69" Type="http://schemas.openxmlformats.org/officeDocument/2006/relationships/handoutMaster" Target="handoutMasters/handoutMaster1.xml"/><Relationship Id="rId77" Type="http://schemas.microsoft.com/office/2018/10/relationships/authors" Target="authors.xml"/><Relationship Id="rId8" Type="http://schemas.openxmlformats.org/officeDocument/2006/relationships/customXml" Target="../customXml/item8.xml"/><Relationship Id="rId51" Type="http://schemas.openxmlformats.org/officeDocument/2006/relationships/slide" Target="slides/slide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slide" Target="slides/slide2.xml"/><Relationship Id="rId59" Type="http://schemas.openxmlformats.org/officeDocument/2006/relationships/slide" Target="slides/slide15.xml"/><Relationship Id="rId67" Type="http://schemas.openxmlformats.org/officeDocument/2006/relationships/slide" Target="slides/slide23.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10.xml"/><Relationship Id="rId62" Type="http://schemas.openxmlformats.org/officeDocument/2006/relationships/slide" Target="slides/slide18.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00AAD-820C-0842-A908-7A8C867CE26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769E26D1-42D2-F749-B073-64D65675C6D8}"/>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260C151A-509A-6845-9986-7768EF581985}" type="datetimeFigureOut">
              <a:rPr lang="en-US" smtClean="0">
                <a:latin typeface="Arial" panose="020B0604020202020204" pitchFamily="34" charset="0"/>
              </a:rPr>
              <a:t>10/15/2024</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8254DB9B-8588-FD42-8887-D446016E65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0025DB28-C703-5F43-B319-F511CB55AC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CEE45E-FD9A-CA4A-8BF8-AC767E1E0F1E}"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1959828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228600"/>
          </a:xfrm>
          <a:prstGeom prst="rect">
            <a:avLst/>
          </a:prstGeom>
        </p:spPr>
        <p:txBody>
          <a:bodyPr vert="horz" lIns="91440" tIns="45720" rIns="91440" bIns="45720" rtlCol="0"/>
          <a:lstStyle>
            <a:lvl1pPr algn="l">
              <a:defRPr sz="9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228600"/>
          </a:xfrm>
          <a:prstGeom prst="rect">
            <a:avLst/>
          </a:prstGeom>
        </p:spPr>
        <p:txBody>
          <a:bodyPr vert="horz" lIns="91440" tIns="45720" rIns="91440" bIns="45720" rtlCol="0"/>
          <a:lstStyle>
            <a:lvl1pPr algn="r">
              <a:defRPr sz="900" b="0" i="0">
                <a:latin typeface="Arial" panose="020B0604020202020204" pitchFamily="34" charset="0"/>
              </a:defRPr>
            </a:lvl1pPr>
          </a:lstStyle>
          <a:p>
            <a:fld id="{EFC10EE1-B198-C942-8235-326C972CBB30}" type="datetimeFigureOut">
              <a:rPr lang="en-US" smtClean="0"/>
              <a:pPr/>
              <a:t>10/15/2024</a:t>
            </a:fld>
            <a:endParaRPr lang="en-US"/>
          </a:p>
        </p:txBody>
      </p:sp>
      <p:sp>
        <p:nvSpPr>
          <p:cNvPr id="4" name="Slide Image Placeholder 3"/>
          <p:cNvSpPr>
            <a:spLocks noGrp="1" noRot="1" noChangeAspect="1"/>
          </p:cNvSpPr>
          <p:nvPr>
            <p:ph type="sldImg" idx="2"/>
          </p:nvPr>
        </p:nvSpPr>
        <p:spPr>
          <a:xfrm>
            <a:off x="381000" y="447675"/>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72648" y="4038600"/>
            <a:ext cx="6092825"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3811"/>
            <a:ext cx="2971800" cy="228601"/>
          </a:xfrm>
          <a:prstGeom prst="rect">
            <a:avLst/>
          </a:prstGeom>
        </p:spPr>
        <p:txBody>
          <a:bodyPr vert="horz" lIns="91440" tIns="45720" rIns="91440" bIns="45720" rtlCol="0" anchor="b"/>
          <a:lstStyle>
            <a:lvl1pPr algn="l">
              <a:defRPr sz="9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913811"/>
            <a:ext cx="2971800" cy="228601"/>
          </a:xfrm>
          <a:prstGeom prst="rect">
            <a:avLst/>
          </a:prstGeom>
        </p:spPr>
        <p:txBody>
          <a:bodyPr vert="horz" lIns="91440" tIns="45720" rIns="91440" bIns="45720" rtlCol="0" anchor="b"/>
          <a:lstStyle>
            <a:lvl1pPr algn="r">
              <a:defRPr sz="900" b="0" i="0">
                <a:latin typeface="Arial" panose="020B0604020202020204" pitchFamily="34"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sldNum="0" hdr="0" ftr="0" dt="0"/>
  <p:notesStyle>
    <a:lvl1pPr marL="0" algn="l" defTabSz="342831" rtl="0" eaLnBrk="1" latinLnBrk="0" hangingPunct="1">
      <a:defRPr sz="1050" b="0" i="0" kern="1200">
        <a:solidFill>
          <a:schemeClr val="tx1"/>
        </a:solidFill>
        <a:latin typeface="Arial" panose="020B0604020202020204" pitchFamily="34" charset="0"/>
        <a:ea typeface="+mn-ea"/>
        <a:cs typeface="+mn-cs"/>
      </a:defRPr>
    </a:lvl1pPr>
    <a:lvl2pPr marL="342831" algn="l" defTabSz="342831" rtl="0" eaLnBrk="1" latinLnBrk="0" hangingPunct="1">
      <a:defRPr sz="1050" b="0" i="0" kern="1200">
        <a:solidFill>
          <a:schemeClr val="tx1"/>
        </a:solidFill>
        <a:latin typeface="Arial" panose="020B0604020202020204" pitchFamily="34" charset="0"/>
        <a:ea typeface="+mn-ea"/>
        <a:cs typeface="+mn-cs"/>
      </a:defRPr>
    </a:lvl2pPr>
    <a:lvl3pPr marL="685663" algn="l" defTabSz="342831" rtl="0" eaLnBrk="1" latinLnBrk="0" hangingPunct="1">
      <a:defRPr sz="1050" b="0" i="0" kern="1200">
        <a:solidFill>
          <a:schemeClr val="tx1"/>
        </a:solidFill>
        <a:latin typeface="Arial" panose="020B0604020202020204" pitchFamily="34" charset="0"/>
        <a:ea typeface="+mn-ea"/>
        <a:cs typeface="+mn-cs"/>
      </a:defRPr>
    </a:lvl3pPr>
    <a:lvl4pPr marL="1028494" algn="l" defTabSz="342831" rtl="0" eaLnBrk="1" latinLnBrk="0" hangingPunct="1">
      <a:defRPr sz="1050" b="0" i="0" kern="1200">
        <a:solidFill>
          <a:schemeClr val="tx1"/>
        </a:solidFill>
        <a:latin typeface="Arial" panose="020B0604020202020204" pitchFamily="34" charset="0"/>
        <a:ea typeface="+mn-ea"/>
        <a:cs typeface="+mn-cs"/>
      </a:defRPr>
    </a:lvl4pPr>
    <a:lvl5pPr marL="1371326" algn="l" defTabSz="342831" rtl="0" eaLnBrk="1" latinLnBrk="0" hangingPunct="1">
      <a:defRPr sz="1050" b="0" i="0" kern="1200">
        <a:solidFill>
          <a:schemeClr val="tx1"/>
        </a:solidFill>
        <a:latin typeface="Arial" panose="020B0604020202020204" pitchFamily="34" charset="0"/>
        <a:ea typeface="+mn-ea"/>
        <a:cs typeface="+mn-cs"/>
      </a:defRPr>
    </a:lvl5pPr>
    <a:lvl6pPr marL="1714157" algn="l" defTabSz="342831" rtl="0" eaLnBrk="1" latinLnBrk="0" hangingPunct="1">
      <a:defRPr sz="900" kern="1200">
        <a:solidFill>
          <a:schemeClr val="tx1"/>
        </a:solidFill>
        <a:latin typeface="+mn-lt"/>
        <a:ea typeface="+mn-ea"/>
        <a:cs typeface="+mn-cs"/>
      </a:defRPr>
    </a:lvl6pPr>
    <a:lvl7pPr marL="2056989" algn="l" defTabSz="342831" rtl="0" eaLnBrk="1" latinLnBrk="0" hangingPunct="1">
      <a:defRPr sz="900" kern="1200">
        <a:solidFill>
          <a:schemeClr val="tx1"/>
        </a:solidFill>
        <a:latin typeface="+mn-lt"/>
        <a:ea typeface="+mn-ea"/>
        <a:cs typeface="+mn-cs"/>
      </a:defRPr>
    </a:lvl7pPr>
    <a:lvl8pPr marL="2399820" algn="l" defTabSz="342831" rtl="0" eaLnBrk="1" latinLnBrk="0" hangingPunct="1">
      <a:defRPr sz="900" kern="1200">
        <a:solidFill>
          <a:schemeClr val="tx1"/>
        </a:solidFill>
        <a:latin typeface="+mn-lt"/>
        <a:ea typeface="+mn-ea"/>
        <a:cs typeface="+mn-cs"/>
      </a:defRPr>
    </a:lvl8pPr>
    <a:lvl9pPr marL="2742651" algn="l" defTabSz="3428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vsp.com/offers/special-offers/lasik" TargetMode="External"/><Relationship Id="rId7" Type="http://schemas.openxmlformats.org/officeDocument/2006/relationships/hyperlink" Target="https://www.vsp.com/offers/premier-edge-offers/glasses-and-sunglasses/maui-jim-vsp-premier-edge-member-rebat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vsp.com/offers/special-offers/leisure-lifestyle" TargetMode="External"/><Relationship Id="rId5" Type="http://schemas.openxmlformats.org/officeDocument/2006/relationships/hyperlink" Target="https://www.vsp.com/offers/special-offers/hearing-aids" TargetMode="External"/><Relationship Id="rId4" Type="http://schemas.openxmlformats.org/officeDocument/2006/relationships/hyperlink" Target="https://www.vsp.com/offers/premier-edge-offers/contact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sp.com/eyewear-wellness/eye-health/eye-health-survey-result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chronicdisease/programs-impact/pop/diabetes.htm#:~:text=Regular%20eye%20exams%20and%20timely%20treatment%20could%20prevent,prevent%20up%20to%2085%25%20of%20diabetes-related%20amputations.%2013"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aoa.org/healthy-eyes/caring-for-your-eyes/full-picture-of-eye-health?sso=y"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ao.org/eye-health/anatomy/retina-103"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aao.org/eye-health/tips-prevention/should-you-be-worried-about-blue-light" TargetMode="External"/><Relationship Id="rId4" Type="http://schemas.openxmlformats.org/officeDocument/2006/relationships/hyperlink" Target="https://www.aao.org/eye-health/glasses-contacts/sunglasses-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55613"/>
            <a:ext cx="6197600" cy="3486150"/>
          </a:xfrm>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Hello everyone! Thank you for joining us, and welcome to VSP’s Vision Care webinar! Today, we will be discussing the importance of an Eye Exam.  </a:t>
            </a:r>
            <a:endParaRPr lang="en-US" sz="1100" strike="sngStrike">
              <a:latin typeface="Arial"/>
              <a:cs typeface="Arial"/>
            </a:endParaRPr>
          </a:p>
          <a:p>
            <a:endParaRPr lang="en-US" sz="1100" i="1">
              <a:latin typeface="Arial"/>
              <a:cs typeface="Arial"/>
            </a:endParaRPr>
          </a:p>
          <a:p>
            <a:r>
              <a:rPr lang="en-US" sz="1100">
                <a:latin typeface="Arial"/>
                <a:cs typeface="Arial"/>
              </a:rPr>
              <a:t> </a:t>
            </a:r>
          </a:p>
          <a:p>
            <a:endParaRPr lang="en-US"/>
          </a:p>
        </p:txBody>
      </p:sp>
    </p:spTree>
    <p:extLst>
      <p:ext uri="{BB962C8B-B14F-4D97-AF65-F5344CB8AC3E}">
        <p14:creationId xmlns:p14="http://schemas.microsoft.com/office/powerpoint/2010/main" val="4215324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Macular degeneration is a type of eye disease that causes loss in central vision, the part of the eye that controls sharp, straight-ahead vision, which is what we use to drive, read, and do most of our daily activities. Macular degeneration is a leading cause of legal blindness in people age 65 and over. As many as 11 million people in the US have some form of age-related macular degeneration, and that number is expected to double to nearly 22 million by 2050. </a:t>
            </a:r>
            <a:r>
              <a:rPr lang="en-US" sz="1800" b="0" i="0" dirty="0">
                <a:solidFill>
                  <a:srgbClr val="000000"/>
                </a:solidFill>
                <a:effectLst/>
              </a:rPr>
              <a:t> </a:t>
            </a:r>
            <a:br>
              <a:rPr lang="en-US" sz="1800" b="0" i="0" dirty="0">
                <a:solidFill>
                  <a:srgbClr val="000000"/>
                </a:solidFill>
                <a:effectLst/>
              </a:rPr>
            </a:b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Someone with macular degeneration may have blurry or wavy areas in their central vision. </a:t>
            </a:r>
            <a:endParaRPr lang="en-US" b="0" i="0" dirty="0">
              <a:solidFill>
                <a:srgbClr val="000000"/>
              </a:solidFill>
              <a:effectLst/>
              <a:latin typeface="Segoe UI" panose="020B0502040204020203" pitchFamily="34" charset="0"/>
            </a:endParaRPr>
          </a:p>
          <a:p>
            <a:endParaRPr lang="en-US" dirty="0"/>
          </a:p>
          <a:p>
            <a:pPr marL="0" marR="0" lvl="0" indent="0" algn="l" defTabSz="342831"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Arial" charset="0"/>
                <a:ea typeface="+mn-ea"/>
                <a:cs typeface="+mn-cs"/>
              </a:rPr>
              <a:t>Source: </a:t>
            </a:r>
            <a:r>
              <a:rPr kumimoji="0" lang="en-US" sz="1050" b="0" i="0" u="none" strike="noStrike" kern="1200" cap="none" spc="0" normalizeH="0" baseline="0" noProof="0" dirty="0" err="1">
                <a:ln>
                  <a:noFill/>
                </a:ln>
                <a:solidFill>
                  <a:prstClr val="black"/>
                </a:solidFill>
                <a:effectLst/>
                <a:uLnTx/>
                <a:uFillTx/>
                <a:latin typeface="Arial" charset="0"/>
                <a:ea typeface="+mn-ea"/>
                <a:cs typeface="+mn-cs"/>
              </a:rPr>
              <a:t>BrightFocus</a:t>
            </a:r>
            <a:r>
              <a:rPr kumimoji="0" lang="en-US" sz="1050" b="0" i="0" u="none" strike="noStrike" kern="1200" cap="none" spc="0" normalizeH="0" baseline="0" noProof="0" dirty="0">
                <a:ln>
                  <a:noFill/>
                </a:ln>
                <a:solidFill>
                  <a:prstClr val="black"/>
                </a:solidFill>
                <a:effectLst/>
                <a:uLnTx/>
                <a:uFillTx/>
                <a:latin typeface="Arial" charset="0"/>
                <a:ea typeface="+mn-ea"/>
                <a:cs typeface="+mn-cs"/>
              </a:rPr>
              <a:t> Foundation, January 2022</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3714384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An eye disease can change the way you see what’s around you. </a:t>
            </a:r>
            <a:r>
              <a:rPr lang="en-US" sz="1800" b="0" i="0">
                <a:solidFill>
                  <a:srgbClr val="000000"/>
                </a:solidFill>
                <a:effectLst/>
                <a:latin typeface="Arial" panose="020B0604020202020204" pitchFamily="34" charset="0"/>
              </a:rPr>
              <a:t>On vsp.com, we have an eye disease simulator that gives you a look at what your vision would be like if you had one of these eye conditions.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To take a look, scan the QR code from your phone and share with a friend or family member. </a:t>
            </a:r>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877819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a:cs typeface="Calibri"/>
              </a:rPr>
              <a:t>Under most plan types, VSP offers Essential Medical Eye Care. This is different than a </a:t>
            </a:r>
            <a:r>
              <a:rPr lang="en-US" sz="1800" b="0" i="0" err="1">
                <a:solidFill>
                  <a:srgbClr val="000000"/>
                </a:solidFill>
                <a:effectLst/>
                <a:latin typeface="Calibri"/>
                <a:cs typeface="Calibri"/>
              </a:rPr>
              <a:t>WellVision</a:t>
            </a:r>
            <a:r>
              <a:rPr lang="en-US" sz="1800" b="0" i="0">
                <a:solidFill>
                  <a:srgbClr val="000000"/>
                </a:solidFill>
                <a:effectLst/>
                <a:latin typeface="Calibri"/>
                <a:cs typeface="Calibri"/>
              </a:rPr>
              <a:t> exam, but it is important to be aware of. Essential medical eye care includes: </a:t>
            </a:r>
            <a:endParaRPr lang="en-US" b="0" i="0">
              <a:solidFill>
                <a:srgbClr val="000000"/>
              </a:solidFill>
              <a:effectLst/>
              <a:latin typeface="Calibri"/>
              <a:cs typeface="Calibri"/>
            </a:endParaRPr>
          </a:p>
          <a:p>
            <a:pPr marL="285750" indent="-285750" algn="l" rtl="0" fontAlgn="base">
              <a:buFont typeface="Arial" panose="020B0604020202020204" pitchFamily="34" charset="0"/>
              <a:buChar char="•"/>
            </a:pPr>
            <a:r>
              <a:rPr lang="en-US" sz="1800" b="0" i="0">
                <a:solidFill>
                  <a:srgbClr val="000000"/>
                </a:solidFill>
                <a:effectLst/>
                <a:latin typeface="Calibri"/>
                <a:cs typeface="Calibri"/>
              </a:rPr>
              <a:t>Retinal screening for members with diabetes who do not have diabetic eye disease. </a:t>
            </a:r>
            <a:endParaRPr lang="en-US" b="0" i="0">
              <a:solidFill>
                <a:srgbClr val="000000"/>
              </a:solidFill>
              <a:effectLst/>
              <a:latin typeface="Calibri"/>
              <a:cs typeface="Calibri"/>
            </a:endParaRPr>
          </a:p>
          <a:p>
            <a:pPr marL="285750" indent="-285750" algn="l" rtl="0" fontAlgn="base">
              <a:buFont typeface="Arial" panose="020B0604020202020204" pitchFamily="34" charset="0"/>
              <a:buChar char="•"/>
            </a:pPr>
            <a:r>
              <a:rPr lang="en-US" sz="1800" b="0" i="0">
                <a:solidFill>
                  <a:srgbClr val="000000"/>
                </a:solidFill>
                <a:effectLst/>
                <a:latin typeface="Calibri"/>
                <a:cs typeface="Calibri"/>
              </a:rPr>
              <a:t>Exams and services to treat more immediate issues like pink eye, and sudden changes in vision. </a:t>
            </a:r>
            <a:endParaRPr lang="en-US" b="0" i="0">
              <a:solidFill>
                <a:srgbClr val="000000"/>
              </a:solidFill>
              <a:effectLst/>
              <a:latin typeface="Calibri"/>
              <a:cs typeface="Calibri"/>
            </a:endParaRPr>
          </a:p>
          <a:p>
            <a:pPr marL="285750" indent="-285750" algn="l" rtl="0" fontAlgn="base">
              <a:buFont typeface="Arial" panose="020B0604020202020204" pitchFamily="34" charset="0"/>
              <a:buChar char="•"/>
            </a:pPr>
            <a:r>
              <a:rPr lang="en-US" sz="1800" b="0" i="0">
                <a:solidFill>
                  <a:srgbClr val="000000"/>
                </a:solidFill>
                <a:effectLst/>
                <a:latin typeface="Calibri"/>
                <a:cs typeface="Calibri"/>
              </a:rPr>
              <a:t>Treatment options to monitor ongoing conditions like dry eye, diabetic eye disease, glaucoma, and others. </a:t>
            </a:r>
          </a:p>
          <a:p>
            <a:pPr algn="l" rtl="0" fontAlgn="base"/>
            <a:endParaRPr lang="en-US" b="0" i="0">
              <a:solidFill>
                <a:srgbClr val="000000"/>
              </a:solidFill>
              <a:effectLst/>
              <a:latin typeface="Segoe UI" panose="020B0502040204020203" pitchFamily="34" charset="0"/>
            </a:endParaRPr>
          </a:p>
          <a:p>
            <a:pPr marL="0" marR="0" lvl="0" indent="0" algn="l" defTabSz="342831" rtl="0" eaLnBrk="1" fontAlgn="base" latinLnBrk="0" hangingPunct="1">
              <a:lnSpc>
                <a:spcPct val="100000"/>
              </a:lnSpc>
              <a:spcBef>
                <a:spcPts val="0"/>
              </a:spcBef>
              <a:spcAft>
                <a:spcPts val="0"/>
              </a:spcAft>
              <a:buClrTx/>
              <a:buSzTx/>
              <a:buFontTx/>
              <a:buNone/>
              <a:tabLst/>
              <a:defRPr/>
            </a:pPr>
            <a:r>
              <a:rPr lang="en-US" sz="3600">
                <a:latin typeface="Arial"/>
                <a:cs typeface="Arial"/>
              </a:rPr>
              <a:t>This coverage is supplementary and in most cases your health insurance will be billed first. You may be able to coordinate with your VSP benefits in order to help reduce out-of-pocket costs. </a:t>
            </a:r>
            <a:r>
              <a:rPr lang="en-US" sz="1800" b="0" i="0">
                <a:solidFill>
                  <a:srgbClr val="000000"/>
                </a:solidFill>
                <a:effectLst/>
                <a:latin typeface="Calibri"/>
                <a:cs typeface="Calibri"/>
              </a:rPr>
              <a:t>But, the great part about this aspect of your plan, is that if your VSP network eye doctor doesn’t participate with your medical insurance plan, VSP has you covered, with only the cost of your copay. </a:t>
            </a:r>
            <a:endParaRPr lang="en-US">
              <a:effectLst/>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026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solidFill>
                  <a:srgbClr val="333333"/>
                </a:solidFill>
                <a:effectLst/>
                <a:latin typeface="Helvetica Neue"/>
              </a:rPr>
              <a:t>Extra </a:t>
            </a:r>
            <a:r>
              <a:rPr lang="en-US" b="0" i="0" dirty="0">
                <a:solidFill>
                  <a:srgbClr val="333333"/>
                </a:solidFill>
                <a:effectLst/>
                <a:latin typeface="Helvetica Neue"/>
              </a:rPr>
              <a:t>$40 2024 Extra $40 on bebe, Converse, Dragon and Nike brand frames </a:t>
            </a:r>
            <a:r>
              <a:rPr lang="en-US" b="0" i="0" u="sng" dirty="0">
                <a:solidFill>
                  <a:srgbClr val="333333"/>
                </a:solidFill>
                <a:effectLst/>
                <a:latin typeface="Helvetica Neue"/>
              </a:rPr>
              <a:t>Promotion Period: 09/01/2024 - 01/31/2025Amount: $40.00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p:txBody>
      </p:sp>
    </p:spTree>
    <p:extLst>
      <p:ext uri="{BB962C8B-B14F-4D97-AF65-F5344CB8AC3E}">
        <p14:creationId xmlns:p14="http://schemas.microsoft.com/office/powerpoint/2010/main" val="2622680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6">
              <a:lnSpc>
                <a:spcPct val="107000"/>
              </a:lnSpc>
              <a:defRPr/>
            </a:pPr>
            <a:r>
              <a:rPr lang="en-US" sz="1100" b="1" dirty="0">
                <a:solidFill>
                  <a:srgbClr val="0B2335"/>
                </a:solidFill>
                <a:latin typeface="source sans pro" panose="020B0503030403020204" pitchFamily="34" charset="0"/>
              </a:rPr>
              <a:t>23% selection rate</a:t>
            </a:r>
          </a:p>
          <a:p>
            <a:pPr defTabSz="966506">
              <a:lnSpc>
                <a:spcPct val="107000"/>
              </a:lnSpc>
              <a:defRPr/>
            </a:pPr>
            <a:endParaRPr lang="en-US" sz="1100" b="1" dirty="0">
              <a:solidFill>
                <a:srgbClr val="0B2335"/>
              </a:solidFill>
              <a:latin typeface="source sans pro" panose="020B0503030403020204" pitchFamily="34" charset="0"/>
            </a:endParaRPr>
          </a:p>
          <a:p>
            <a:pPr algn="l">
              <a:buFont typeface="Arial" panose="020B0604020202020204" pitchFamily="34" charset="0"/>
              <a:buChar char="•"/>
            </a:pPr>
            <a:r>
              <a:rPr lang="en-US" sz="1600" b="0" i="0" dirty="0">
                <a:solidFill>
                  <a:srgbClr val="333333"/>
                </a:solidFill>
                <a:effectLst/>
                <a:latin typeface="Helvetica Neue"/>
              </a:rPr>
              <a:t>Extra $40 2024 Extra $40 on Calvin Klein, Calvin Klein Jeans, Draper James, </a:t>
            </a:r>
            <a:r>
              <a:rPr lang="en-US" sz="1600" b="0" i="0" dirty="0" err="1">
                <a:solidFill>
                  <a:srgbClr val="333333"/>
                </a:solidFill>
                <a:effectLst/>
                <a:latin typeface="Helvetica Neue"/>
              </a:rPr>
              <a:t>Flexon</a:t>
            </a:r>
            <a:r>
              <a:rPr lang="en-US" sz="1600" b="0" i="0" dirty="0">
                <a:solidFill>
                  <a:srgbClr val="333333"/>
                </a:solidFill>
                <a:effectLst/>
                <a:latin typeface="Helvetica Neue"/>
              </a:rPr>
              <a:t> and Lacoste brand frames </a:t>
            </a:r>
            <a:r>
              <a:rPr lang="en-US" sz="1600" b="0" i="0" u="sng" dirty="0">
                <a:solidFill>
                  <a:srgbClr val="333333"/>
                </a:solidFill>
                <a:effectLst/>
                <a:latin typeface="Helvetica Neue"/>
              </a:rPr>
              <a:t>Promotion Period: 04/01/2024 - 08/31/2024Amount: $40.00</a:t>
            </a:r>
          </a:p>
          <a:p>
            <a:pPr algn="l">
              <a:buFont typeface="Arial" panose="020B0604020202020204" pitchFamily="34" charset="0"/>
              <a:buNone/>
            </a:pPr>
            <a:endParaRPr lang="en-US" sz="1600" b="0" i="0" u="sng" dirty="0">
              <a:solidFill>
                <a:srgbClr val="333333"/>
              </a:solidFill>
              <a:effectLst/>
              <a:latin typeface="Helvetica Neue"/>
            </a:endParaRPr>
          </a:p>
          <a:p>
            <a:pPr algn="l">
              <a:buFont typeface="Arial" panose="020B0604020202020204" pitchFamily="34" charset="0"/>
              <a:buChar char="•"/>
            </a:pPr>
            <a:r>
              <a:rPr lang="en-US" sz="1600" b="0" i="0" dirty="0">
                <a:solidFill>
                  <a:srgbClr val="333333"/>
                </a:solidFill>
                <a:effectLst/>
                <a:latin typeface="Helvetica Neue"/>
              </a:rPr>
              <a:t>Extra $40 2024 Extra $40 on bebe, Converse, Dragon and Nike brand frames </a:t>
            </a:r>
            <a:r>
              <a:rPr lang="en-US" sz="1600" b="0" i="0" u="sng" dirty="0">
                <a:solidFill>
                  <a:srgbClr val="333333"/>
                </a:solidFill>
                <a:effectLst/>
                <a:latin typeface="Helvetica Neue"/>
              </a:rPr>
              <a:t>Promotion Period: 09/01/2024 - 01/31/2025Amount: $40.00</a:t>
            </a:r>
          </a:p>
          <a:p>
            <a:pPr>
              <a:lnSpc>
                <a:spcPct val="107000"/>
              </a:lnSpc>
            </a:pP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925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Extra $20 or Extra $40 for featured frame brands</a:t>
            </a:r>
          </a:p>
          <a:p>
            <a:pPr algn="l">
              <a:buFont typeface="Arial" panose="020B0604020202020204" pitchFamily="34" charset="0"/>
              <a:buChar char="•"/>
            </a:pPr>
            <a:r>
              <a:rPr lang="en-US" sz="1200" dirty="0">
                <a:solidFill>
                  <a:srgbClr val="0B2335"/>
                </a:solidFill>
                <a:latin typeface="Open Sans" panose="020B0606030504020204" pitchFamily="34" charset="0"/>
              </a:rPr>
              <a:t>Receive up to $1,200 off your </a:t>
            </a:r>
            <a:r>
              <a:rPr lang="en-US" sz="1200" dirty="0">
                <a:solidFill>
                  <a:srgbClr val="3A60FF"/>
                </a:solidFill>
                <a:latin typeface="Open Sans" panose="020B0606030504020204" pitchFamily="34" charset="0"/>
                <a:hlinkClick r:id="rId3"/>
              </a:rPr>
              <a:t>LASIK </a:t>
            </a:r>
            <a:r>
              <a:rPr lang="en-US" sz="1200" dirty="0">
                <a:solidFill>
                  <a:srgbClr val="0B2335"/>
                </a:solidFill>
                <a:latin typeface="Open Sans" panose="020B0606030504020204" pitchFamily="34" charset="0"/>
              </a:rPr>
              <a:t>procedure</a:t>
            </a:r>
          </a:p>
          <a:p>
            <a:pPr algn="l">
              <a:buFont typeface="Arial" panose="020B0604020202020204" pitchFamily="34" charset="0"/>
              <a:buChar char="•"/>
            </a:pPr>
            <a:r>
              <a:rPr lang="en-US" sz="1200" dirty="0">
                <a:solidFill>
                  <a:srgbClr val="0B2335"/>
                </a:solidFill>
                <a:latin typeface="Open Sans" panose="020B0606030504020204" pitchFamily="34" charset="0"/>
              </a:rPr>
              <a:t>Save up to $300 or more on your annual supply of </a:t>
            </a:r>
            <a:r>
              <a:rPr lang="en-US" sz="1200" dirty="0">
                <a:solidFill>
                  <a:srgbClr val="3A60FF"/>
                </a:solidFill>
                <a:latin typeface="Open Sans" panose="020B0606030504020204" pitchFamily="34" charset="0"/>
                <a:hlinkClick r:id="rId4"/>
              </a:rPr>
              <a:t>contacts</a:t>
            </a:r>
            <a:endParaRPr lang="en-US" sz="1200" dirty="0">
              <a:solidFill>
                <a:srgbClr val="0B2335"/>
              </a:solidFill>
              <a:latin typeface="Open Sans" panose="020B0606030504020204" pitchFamily="34" charset="0"/>
            </a:endParaRPr>
          </a:p>
          <a:p>
            <a:pPr algn="l">
              <a:buFont typeface="Arial" panose="020B0604020202020204" pitchFamily="34" charset="0"/>
              <a:buChar char="•"/>
            </a:pPr>
            <a:r>
              <a:rPr lang="en-US" sz="1200" dirty="0">
                <a:solidFill>
                  <a:srgbClr val="0B2335"/>
                </a:solidFill>
                <a:latin typeface="Open Sans" panose="020B0606030504020204" pitchFamily="34" charset="0"/>
              </a:rPr>
              <a:t>Save thousands on </a:t>
            </a:r>
            <a:r>
              <a:rPr lang="en-US" sz="1200" dirty="0">
                <a:solidFill>
                  <a:srgbClr val="3A60FF"/>
                </a:solidFill>
                <a:latin typeface="Open Sans" panose="020B0606030504020204" pitchFamily="34" charset="0"/>
                <a:hlinkClick r:id="rId5"/>
              </a:rPr>
              <a:t>hearing aids </a:t>
            </a:r>
            <a:r>
              <a:rPr lang="en-US" sz="1200" dirty="0">
                <a:solidFill>
                  <a:srgbClr val="3A60FF"/>
                </a:solidFill>
                <a:latin typeface="Open Sans" panose="020B0606030504020204" pitchFamily="34" charset="0"/>
              </a:rPr>
              <a:t>- Up to a 60% discount- sign up 4 extended family members</a:t>
            </a:r>
            <a:endParaRPr lang="en-US" sz="1200" dirty="0">
              <a:solidFill>
                <a:srgbClr val="0B2335"/>
              </a:solidFill>
              <a:latin typeface="Open Sans" panose="020B0606030504020204" pitchFamily="34" charset="0"/>
            </a:endParaRPr>
          </a:p>
          <a:p>
            <a:pPr algn="l">
              <a:buFont typeface="Arial" panose="020B0604020202020204" pitchFamily="34" charset="0"/>
              <a:buChar char="•"/>
            </a:pPr>
            <a:r>
              <a:rPr lang="en-US" sz="1200" dirty="0">
                <a:solidFill>
                  <a:srgbClr val="0B2335"/>
                </a:solidFill>
                <a:latin typeface="Open Sans" panose="020B0606030504020204" pitchFamily="34" charset="0"/>
              </a:rPr>
              <a:t>Save big with discounts on </a:t>
            </a:r>
            <a:r>
              <a:rPr lang="en-US" sz="1200" dirty="0">
                <a:solidFill>
                  <a:srgbClr val="3A60FF"/>
                </a:solidFill>
                <a:latin typeface="Open Sans" panose="020B0606030504020204" pitchFamily="34" charset="0"/>
                <a:hlinkClick r:id="rId6"/>
              </a:rPr>
              <a:t>travel and entertainment</a:t>
            </a:r>
            <a:r>
              <a:rPr lang="en-US" sz="1200" dirty="0">
                <a:solidFill>
                  <a:srgbClr val="0B2335"/>
                </a:solidFill>
                <a:latin typeface="Open Sans" panose="020B0606030504020204" pitchFamily="34" charset="0"/>
              </a:rPr>
              <a:t> throughout the year for you and your whole family</a:t>
            </a:r>
          </a:p>
          <a:p>
            <a:pPr algn="l">
              <a:buFont typeface="Arial" panose="020B0604020202020204" pitchFamily="34" charset="0"/>
              <a:buChar char="•"/>
            </a:pPr>
            <a:r>
              <a:rPr lang="en-US" sz="1200" dirty="0">
                <a:solidFill>
                  <a:srgbClr val="0B2335"/>
                </a:solidFill>
                <a:latin typeface="Open Sans" panose="020B0606030504020204" pitchFamily="34" charset="0"/>
              </a:rPr>
              <a:t>Shop on Eyeconic and save 20% on sustainable Eyewear</a:t>
            </a:r>
          </a:p>
          <a:p>
            <a:pPr algn="l">
              <a:buFont typeface="Arial" panose="020B0604020202020204" pitchFamily="34" charset="0"/>
              <a:buChar char="•"/>
            </a:pPr>
            <a:r>
              <a:rPr lang="en-US" sz="1200" dirty="0">
                <a:solidFill>
                  <a:srgbClr val="0B2335"/>
                </a:solidFill>
                <a:latin typeface="Open Sans" panose="020B0606030504020204" pitchFamily="34" charset="0"/>
              </a:rPr>
              <a:t>Get 20% off Dragon Snow Goggles</a:t>
            </a:r>
          </a:p>
          <a:p>
            <a:pPr algn="l">
              <a:buFont typeface="Arial" panose="020B0604020202020204" pitchFamily="34" charset="0"/>
              <a:buChar char="•"/>
            </a:pPr>
            <a:endParaRPr lang="en-US" sz="1200" dirty="0">
              <a:solidFill>
                <a:srgbClr val="0B2335"/>
              </a:solidFill>
              <a:latin typeface="Open Sans" panose="020B0606030504020204" pitchFamily="34" charset="0"/>
            </a:endParaRPr>
          </a:p>
          <a:p>
            <a:pPr algn="l">
              <a:buFont typeface="Arial" panose="020B0604020202020204" pitchFamily="34" charset="0"/>
              <a:buChar char="•"/>
            </a:pPr>
            <a:r>
              <a:rPr lang="en-US" b="0" i="0" dirty="0">
                <a:solidFill>
                  <a:srgbClr val="FF0000"/>
                </a:solidFill>
                <a:effectLst/>
                <a:latin typeface="source sans pro" panose="020B0503030403020204" pitchFamily="34" charset="0"/>
              </a:rPr>
              <a:t>Extra $40 to spend on </a:t>
            </a:r>
            <a:r>
              <a:rPr lang="en-US" b="1" i="0" dirty="0">
                <a:solidFill>
                  <a:srgbClr val="FF0000"/>
                </a:solidFill>
                <a:effectLst/>
                <a:latin typeface="source sans pro" panose="020B0503030403020204" pitchFamily="34" charset="0"/>
              </a:rPr>
              <a:t>Calvin Klein, Calvin Klein Jeans, Draper James, </a:t>
            </a:r>
            <a:r>
              <a:rPr lang="en-US" b="1" i="0" dirty="0" err="1">
                <a:solidFill>
                  <a:srgbClr val="FF0000"/>
                </a:solidFill>
                <a:effectLst/>
                <a:latin typeface="source sans pro" panose="020B0503030403020204" pitchFamily="34" charset="0"/>
              </a:rPr>
              <a:t>Flexon</a:t>
            </a:r>
            <a:r>
              <a:rPr lang="en-US" b="1" i="0" dirty="0">
                <a:solidFill>
                  <a:srgbClr val="FF0000"/>
                </a:solidFill>
                <a:effectLst/>
                <a:latin typeface="source sans pro" panose="020B0503030403020204" pitchFamily="34" charset="0"/>
              </a:rPr>
              <a:t>, </a:t>
            </a:r>
            <a:r>
              <a:rPr lang="en-US" b="0" i="0" dirty="0">
                <a:solidFill>
                  <a:srgbClr val="FF0000"/>
                </a:solidFill>
                <a:effectLst/>
                <a:latin typeface="source sans pro" panose="020B0503030403020204" pitchFamily="34" charset="0"/>
              </a:rPr>
              <a:t>and</a:t>
            </a:r>
            <a:r>
              <a:rPr lang="en-US" b="1" i="0" dirty="0">
                <a:solidFill>
                  <a:srgbClr val="FF0000"/>
                </a:solidFill>
                <a:effectLst/>
                <a:latin typeface="source sans pro" panose="020B0503030403020204" pitchFamily="34" charset="0"/>
              </a:rPr>
              <a:t> Lacoste</a:t>
            </a:r>
            <a:r>
              <a:rPr lang="en-US" b="0" i="0" dirty="0">
                <a:solidFill>
                  <a:srgbClr val="FF0000"/>
                </a:solidFill>
                <a:effectLst/>
                <a:latin typeface="source sans pro" panose="020B0503030403020204" pitchFamily="34" charset="0"/>
              </a:rPr>
              <a:t> frames from any VSP doctor and in-network locations from April 1 through August 31, 2024. </a:t>
            </a:r>
            <a:endParaRPr lang="en-US" sz="1200" dirty="0">
              <a:solidFill>
                <a:srgbClr val="FF0000"/>
              </a:solidFill>
              <a:latin typeface="Open Sans" panose="020B0606030504020204" pitchFamily="34" charset="0"/>
            </a:endParaRPr>
          </a:p>
          <a:p>
            <a:pPr>
              <a:lnSpc>
                <a:spcPct val="107000"/>
              </a:lnSpc>
            </a:pPr>
            <a:endParaRPr lang="en-US" sz="1200" b="1" dirty="0">
              <a:latin typeface="Arial" panose="020B0604020202020204" pitchFamily="34" charset="0"/>
              <a:ea typeface="Times New Roman" panose="02020603050405020304" pitchFamily="18" charset="0"/>
              <a:cs typeface="Arial" panose="020B0604020202020204" pitchFamily="34" charset="0"/>
            </a:endParaRPr>
          </a:p>
          <a:p>
            <a:pPr algn="l"/>
            <a:r>
              <a:rPr lang="en-US" sz="1200" b="1" dirty="0">
                <a:latin typeface="Arial" panose="020B0604020202020204" pitchFamily="34" charset="0"/>
                <a:ea typeface="Times New Roman" panose="02020603050405020304" pitchFamily="18" charset="0"/>
                <a:cs typeface="Arial" panose="020B0604020202020204" pitchFamily="34" charset="0"/>
              </a:rPr>
              <a:t>NEW</a:t>
            </a:r>
          </a:p>
          <a:p>
            <a:pPr algn="l"/>
            <a:r>
              <a:rPr lang="en-US" sz="1200" b="1" dirty="0">
                <a:latin typeface="Arial" panose="020B0604020202020204" pitchFamily="34" charset="0"/>
                <a:ea typeface="Times New Roman" panose="02020603050405020304" pitchFamily="18" charset="0"/>
                <a:cs typeface="Arial" panose="020B0604020202020204" pitchFamily="34" charset="0"/>
              </a:rPr>
              <a:t>At premier locations </a:t>
            </a:r>
            <a:r>
              <a:rPr lang="en-US" sz="1200" dirty="0">
                <a:solidFill>
                  <a:srgbClr val="0B2335"/>
                </a:solidFill>
                <a:latin typeface="Open Sans" panose="020B0606030504020204" pitchFamily="34" charset="0"/>
              </a:rPr>
              <a:t>Glasses &amp; Sunglasses- </a:t>
            </a:r>
            <a:r>
              <a:rPr lang="en-US" sz="1200" dirty="0">
                <a:solidFill>
                  <a:srgbClr val="3A60FF"/>
                </a:solidFill>
                <a:latin typeface="Open Sans" panose="020B0606030504020204" pitchFamily="34" charset="0"/>
                <a:hlinkClick r:id="rId7"/>
              </a:rPr>
              <a:t>Get up to a $50 Rebate on Your Next Pair of Maui Jim Prescription Sunglasses</a:t>
            </a:r>
            <a:endParaRPr lang="en-US" sz="1200" b="1"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1200" b="1" dirty="0">
                <a:latin typeface="Arial" panose="020B0604020202020204" pitchFamily="34" charset="0"/>
                <a:ea typeface="Times New Roman" panose="02020603050405020304" pitchFamily="18" charset="0"/>
                <a:cs typeface="Arial" panose="020B0604020202020204" pitchFamily="34" charset="0"/>
              </a:rPr>
              <a:t>At all other private practice get up to $40 Rebate on your next pair of Maui Jim Prescription sunglasses</a:t>
            </a:r>
          </a:p>
          <a:p>
            <a:pPr>
              <a:lnSpc>
                <a:spcPct val="107000"/>
              </a:lnSpc>
            </a:pPr>
            <a:endParaRPr lang="en-US" sz="1200" b="1" dirty="0">
              <a:latin typeface="Arial" panose="020B0604020202020204" pitchFamily="34" charset="0"/>
              <a:ea typeface="Times New Roman" panose="02020603050405020304" pitchFamily="18" charset="0"/>
              <a:cs typeface="Arial" panose="020B0604020202020204" pitchFamily="34" charset="0"/>
            </a:endParaRPr>
          </a:p>
          <a:p>
            <a:pPr defTabSz="390336">
              <a:defRPr/>
            </a:pPr>
            <a:endParaRPr lang="en-US" sz="1200" b="0" i="0" dirty="0">
              <a:solidFill>
                <a:srgbClr val="0B2335"/>
              </a:solidFill>
              <a:effectLst/>
              <a:latin typeface="Open Sans" panose="020B0606030504020204" pitchFamily="34" charset="0"/>
            </a:endParaRPr>
          </a:p>
          <a:p>
            <a:pPr>
              <a:lnSpc>
                <a:spcPct val="107000"/>
              </a:lnSpc>
            </a:pPr>
            <a:r>
              <a:rPr lang="en-US" sz="1200" dirty="0">
                <a:latin typeface="Arial" panose="020B0604020202020204" pitchFamily="34" charset="0"/>
                <a:ea typeface="Calibri" panose="020F0502020204030204" pitchFamily="34" charset="0"/>
                <a:cs typeface="Arial" panose="020B0604020202020204" pitchFamily="34" charset="0"/>
              </a:rPr>
              <a:t>With VSP Simple Values, members get access to savings on health, wellness and entertainment expenses.</a:t>
            </a:r>
          </a:p>
          <a:p>
            <a:pPr>
              <a:lnSpc>
                <a:spcPct val="107000"/>
              </a:lnSpc>
            </a:pP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200" dirty="0">
              <a:latin typeface="Arial" panose="020B0604020202020204" pitchFamily="34" charset="0"/>
              <a:ea typeface="Calibri" panose="020F0502020204030204" pitchFamily="34" charset="0"/>
              <a:cs typeface="Arial" panose="020B0604020202020204" pitchFamily="34" charset="0"/>
            </a:endParaRPr>
          </a:p>
          <a:p>
            <a:pPr defTabSz="390336">
              <a:defRPr/>
            </a:pPr>
            <a:endParaRPr lang="en-US" dirty="0"/>
          </a:p>
        </p:txBody>
      </p:sp>
    </p:spTree>
    <p:extLst>
      <p:ext uri="{BB962C8B-B14F-4D97-AF65-F5344CB8AC3E}">
        <p14:creationId xmlns:p14="http://schemas.microsoft.com/office/powerpoint/2010/main" val="168359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154B5-255F-4EB6-7EDD-EA9A3EAE7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3D234-BC82-B91C-8B83-8E5F29BFC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E5A02-A664-FF8F-1C35-8EF7CD7FA949}"/>
              </a:ext>
            </a:extLst>
          </p:cNvPr>
          <p:cNvSpPr>
            <a:spLocks noGrp="1"/>
          </p:cNvSpPr>
          <p:nvPr>
            <p:ph type="body" idx="1"/>
          </p:nvPr>
        </p:nvSpPr>
        <p:spPr/>
        <p:txBody>
          <a:bodyPr/>
          <a:lstStyle/>
          <a:p>
            <a:pPr marL="0" marR="0">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GOAL:</a:t>
            </a:r>
            <a:r>
              <a:rPr lang="en-US" sz="1000" dirty="0">
                <a:effectLst/>
                <a:latin typeface="Arial" panose="020B0604020202020204" pitchFamily="34" charset="0"/>
                <a:ea typeface="Calibri" panose="020F0502020204030204" pitchFamily="34" charset="0"/>
                <a:cs typeface="Arial" panose="020B0604020202020204" pitchFamily="34" charset="0"/>
              </a:rPr>
              <a:t> Provide overview of </a:t>
            </a:r>
            <a:r>
              <a:rPr lang="en-US" sz="1000" dirty="0" err="1">
                <a:effectLst/>
                <a:latin typeface="Arial" panose="020B0604020202020204" pitchFamily="34" charset="0"/>
                <a:ea typeface="Calibri" panose="020F0502020204030204" pitchFamily="34" charset="0"/>
                <a:cs typeface="Arial" panose="020B0604020202020204" pitchFamily="34" charset="0"/>
              </a:rPr>
              <a:t>TruHearing</a:t>
            </a:r>
            <a:r>
              <a:rPr lang="en-US" sz="1000" dirty="0">
                <a:effectLst/>
                <a:latin typeface="Arial" panose="020B0604020202020204" pitchFamily="34" charset="0"/>
                <a:ea typeface="Calibri" panose="020F0502020204030204" pitchFamily="34" charset="0"/>
                <a:cs typeface="Arial" panose="020B0604020202020204" pitchFamily="34" charset="0"/>
              </a:rPr>
              <a:t> program.</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b="1" dirty="0">
                <a:effectLst/>
                <a:latin typeface="Arial" panose="020B0604020202020204" pitchFamily="34" charset="0"/>
                <a:ea typeface="Times New Roman" panose="02020603050405020304" pitchFamily="18" charset="0"/>
                <a:cs typeface="Arial" panose="020B0604020202020204" pitchFamily="34" charset="0"/>
              </a:rPr>
              <a:t>Talking Points:</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a:effectLst/>
                <a:latin typeface="Arial" panose="020B0604020202020204" pitchFamily="34" charset="0"/>
                <a:ea typeface="Times New Roman" panose="02020603050405020304" pitchFamily="18" charset="0"/>
                <a:cs typeface="Arial" panose="020B0604020202020204" pitchFamily="34" charset="0"/>
              </a:rPr>
              <a:t>VSP members can save up to 60% on the latest brand-name hearing aids through </a:t>
            </a:r>
            <a:r>
              <a:rPr lang="en-US" sz="1000" dirty="0" err="1">
                <a:effectLst/>
                <a:latin typeface="Arial" panose="020B0604020202020204" pitchFamily="34" charset="0"/>
                <a:ea typeface="Times New Roman" panose="02020603050405020304" pitchFamily="18" charset="0"/>
                <a:cs typeface="Arial" panose="020B0604020202020204" pitchFamily="34" charset="0"/>
              </a:rPr>
              <a:t>TruHearing</a:t>
            </a:r>
            <a:r>
              <a:rPr lang="en-US" sz="1000" baseline="30000" dirty="0" err="1">
                <a:effectLst/>
                <a:latin typeface="Arial" panose="020B0604020202020204" pitchFamily="34" charset="0"/>
                <a:ea typeface="Times New Roman" panose="02020603050405020304" pitchFamily="18" charset="0"/>
                <a:cs typeface="Arial" panose="020B0604020202020204" pitchFamily="34" charset="0"/>
              </a:rPr>
              <a:t>TM</a:t>
            </a:r>
            <a:r>
              <a:rPr lang="en-US" sz="1000" dirty="0">
                <a:effectLst/>
                <a:latin typeface="Arial" panose="020B0604020202020204" pitchFamily="34" charset="0"/>
                <a:ea typeface="Times New Roman" panose="02020603050405020304" pitchFamily="18" charset="0"/>
                <a:cs typeface="Arial" panose="020B0604020202020204" pitchFamily="34" charset="0"/>
              </a:rPr>
              <a:t>, as part of our Exclusive Member Extras program.</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342831"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342831"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Any questions about your plans and value adds that members have access to?</a:t>
            </a:r>
          </a:p>
        </p:txBody>
      </p:sp>
    </p:spTree>
    <p:extLst>
      <p:ext uri="{BB962C8B-B14F-4D97-AF65-F5344CB8AC3E}">
        <p14:creationId xmlns:p14="http://schemas.microsoft.com/office/powerpoint/2010/main" val="2446901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dirty="0"/>
              <a:t>Generic Script:</a:t>
            </a:r>
          </a:p>
          <a:p>
            <a:r>
              <a:rPr lang="en-US" u="none" baseline="0" dirty="0">
                <a:latin typeface="Arial" pitchFamily="34" charset="0"/>
                <a:ea typeface="ＭＳ Ｐゴシック" charset="0"/>
                <a:cs typeface="Arial" pitchFamily="34" charset="0"/>
              </a:rPr>
              <a:t>No matter where you’re located, you have convenient access to a VSP provider. </a:t>
            </a:r>
          </a:p>
          <a:p>
            <a:r>
              <a:rPr lang="en-US" baseline="0" dirty="0">
                <a:latin typeface="Arial" pitchFamily="34" charset="0"/>
                <a:ea typeface="ＭＳ Ｐゴシック" charset="0"/>
                <a:cs typeface="Arial" pitchFamily="34" charset="0"/>
              </a:rPr>
              <a:t>As a member, you</a:t>
            </a:r>
            <a:r>
              <a:rPr lang="en-US" dirty="0">
                <a:latin typeface="Arial" pitchFamily="34" charset="0"/>
                <a:ea typeface="ＭＳ Ｐゴシック" charset="0"/>
                <a:cs typeface="Arial" pitchFamily="34" charset="0"/>
              </a:rPr>
              <a:t> can maximize your benefits when you visit</a:t>
            </a:r>
            <a:r>
              <a:rPr lang="en-US" baseline="0" dirty="0">
                <a:latin typeface="Arial" pitchFamily="34" charset="0"/>
                <a:ea typeface="ＭＳ Ｐゴシック" charset="0"/>
                <a:cs typeface="Arial" pitchFamily="34" charset="0"/>
              </a:rPr>
              <a:t> a Premier Edge location, </a:t>
            </a:r>
            <a:r>
              <a:rPr lang="en-US" altLang="ja-JP" baseline="0" dirty="0">
                <a:latin typeface="Arial" pitchFamily="34" charset="0"/>
                <a:ea typeface="ＭＳ Ｐゴシック" charset="0"/>
                <a:cs typeface="Arial" pitchFamily="34" charset="0"/>
              </a:rPr>
              <a:t>including:</a:t>
            </a:r>
          </a:p>
          <a:p>
            <a:pPr marL="178001" indent="-178001">
              <a:buFont typeface="Arial" pitchFamily="34" charset="0"/>
              <a:buChar char="•"/>
            </a:pPr>
            <a:r>
              <a:rPr lang="en-US" dirty="0">
                <a:latin typeface="Arial" pitchFamily="34" charset="0"/>
                <a:ea typeface="ＭＳ Ｐゴシック" charset="0"/>
                <a:cs typeface="Arial" pitchFamily="34" charset="0"/>
              </a:rPr>
              <a:t>Exclusive bonus offers available only at Premier Edge locations</a:t>
            </a:r>
          </a:p>
          <a:p>
            <a:pPr marL="178001" indent="-178001">
              <a:buFont typeface="Arial" pitchFamily="34" charset="0"/>
              <a:buChar char="•"/>
            </a:pPr>
            <a:r>
              <a:rPr lang="en-US" dirty="0">
                <a:latin typeface="Arial" pitchFamily="34" charset="0"/>
                <a:ea typeface="ＭＳ Ｐゴシック" charset="0"/>
                <a:cs typeface="Arial" pitchFamily="34" charset="0"/>
              </a:rPr>
              <a:t>A wide selection of featured frame brands, backed by a one-year worry-free warranty if your glasses are broken or damaged</a:t>
            </a:r>
          </a:p>
          <a:p>
            <a:pPr marL="178001" indent="-178001">
              <a:buFont typeface="Arial" pitchFamily="34" charset="0"/>
              <a:buChar char="•"/>
            </a:pPr>
            <a:r>
              <a:rPr lang="en-US" dirty="0">
                <a:latin typeface="Arial" pitchFamily="34" charset="0"/>
                <a:ea typeface="ＭＳ Ｐゴシック" charset="0"/>
                <a:cs typeface="Arial" pitchFamily="34" charset="0"/>
              </a:rPr>
              <a:t>Access to the latest in high-definition technology with UNITY</a:t>
            </a:r>
            <a:r>
              <a:rPr lang="en-US" baseline="30000" dirty="0">
                <a:latin typeface="Arial" pitchFamily="34" charset="0"/>
                <a:ea typeface="ＭＳ Ｐゴシック" charset="0"/>
                <a:cs typeface="Arial" pitchFamily="34" charset="0"/>
              </a:rPr>
              <a:t>®</a:t>
            </a:r>
            <a:r>
              <a:rPr lang="en-US" dirty="0">
                <a:latin typeface="Arial" pitchFamily="34" charset="0"/>
                <a:ea typeface="ＭＳ Ｐゴシック" charset="0"/>
                <a:cs typeface="Arial" pitchFamily="34" charset="0"/>
              </a:rPr>
              <a:t> digital lenses available </a:t>
            </a:r>
          </a:p>
          <a:p>
            <a:pPr marL="178001" indent="-178001">
              <a:buFont typeface="Arial" pitchFamily="34" charset="0"/>
              <a:buChar char="•"/>
            </a:pPr>
            <a:r>
              <a:rPr lang="en-US" b="0" dirty="0">
                <a:latin typeface="Arial" pitchFamily="34" charset="0"/>
                <a:ea typeface="ＭＳ Ｐゴシック" charset="0"/>
                <a:cs typeface="Arial" pitchFamily="34" charset="0"/>
              </a:rPr>
              <a:t>Advanced eye exam technology, like retinal imaging</a:t>
            </a:r>
            <a:endParaRPr lang="en-US" dirty="0">
              <a:latin typeface="Arial" pitchFamily="34" charset="0"/>
              <a:ea typeface="ＭＳ Ｐゴシック" charset="0"/>
              <a:cs typeface="Arial" pitchFamily="34" charset="0"/>
            </a:endParaRPr>
          </a:p>
          <a:p>
            <a:endParaRPr lang="en-US" altLang="ja-JP" baseline="0" dirty="0">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710508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FFE5E-3778-A5CC-B501-4AB4BC775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EF181-2A3A-B599-E9DC-D1A7BB24D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E1D04-AEF1-F3AF-E751-11003AFB5E7A}"/>
              </a:ext>
            </a:extLst>
          </p:cNvPr>
          <p:cNvSpPr>
            <a:spLocks noGrp="1"/>
          </p:cNvSpPr>
          <p:nvPr>
            <p:ph type="body" idx="1"/>
          </p:nvPr>
        </p:nvSpPr>
        <p:spPr/>
        <p:txBody>
          <a:bodyPr/>
          <a:lstStyle/>
          <a:p>
            <a:r>
              <a:rPr lang="en-US" sz="1100" dirty="0">
                <a:latin typeface="Arial" panose="020B0604020202020204" pitchFamily="34" charset="0"/>
                <a:ea typeface="Calibri"/>
                <a:cs typeface="Arial" panose="020B0604020202020204" pitchFamily="34" charset="0"/>
              </a:rPr>
              <a:t>Rancho Margarita</a:t>
            </a:r>
          </a:p>
          <a:p>
            <a:r>
              <a:rPr lang="en-US" sz="1100" dirty="0">
                <a:latin typeface="Arial" panose="020B0604020202020204" pitchFamily="34" charset="0"/>
                <a:ea typeface="Calibri"/>
                <a:cs typeface="Arial" panose="020B0604020202020204" pitchFamily="34" charset="0"/>
              </a:rPr>
              <a:t>Lake Forest</a:t>
            </a:r>
          </a:p>
          <a:p>
            <a:r>
              <a:rPr lang="en-US" sz="1100" dirty="0">
                <a:latin typeface="Arial" panose="020B0604020202020204" pitchFamily="34" charset="0"/>
                <a:ea typeface="Calibri"/>
                <a:cs typeface="Arial" panose="020B0604020202020204" pitchFamily="34" charset="0"/>
              </a:rPr>
              <a:t>Laguna Niguel</a:t>
            </a:r>
          </a:p>
          <a:p>
            <a:r>
              <a:rPr lang="en-US" sz="1100" dirty="0">
                <a:latin typeface="Arial" panose="020B0604020202020204" pitchFamily="34" charset="0"/>
                <a:ea typeface="Calibri"/>
                <a:cs typeface="Arial" panose="020B0604020202020204" pitchFamily="34" charset="0"/>
              </a:rPr>
              <a:t>Fullerton</a:t>
            </a:r>
          </a:p>
          <a:p>
            <a:r>
              <a:rPr lang="en-US" sz="1100" dirty="0">
                <a:latin typeface="Arial" panose="020B0604020202020204" pitchFamily="34" charset="0"/>
                <a:ea typeface="Calibri"/>
                <a:cs typeface="Arial" panose="020B0604020202020204" pitchFamily="34" charset="0"/>
              </a:rPr>
              <a:t>Santa Ana- Bristol Plaza</a:t>
            </a:r>
          </a:p>
          <a:p>
            <a:r>
              <a:rPr lang="en-US" sz="1100" dirty="0">
                <a:latin typeface="Arial" panose="020B0604020202020204" pitchFamily="34" charset="0"/>
                <a:ea typeface="Calibri"/>
                <a:cs typeface="Arial" panose="020B0604020202020204" pitchFamily="34" charset="0"/>
              </a:rPr>
              <a:t>Fontana 2 stores</a:t>
            </a:r>
          </a:p>
          <a:p>
            <a:r>
              <a:rPr lang="en-US" sz="1100" dirty="0">
                <a:latin typeface="Arial" panose="020B0604020202020204" pitchFamily="34" charset="0"/>
                <a:ea typeface="Calibri"/>
                <a:cs typeface="Arial" panose="020B0604020202020204" pitchFamily="34" charset="0"/>
              </a:rPr>
              <a:t>Riverside</a:t>
            </a:r>
          </a:p>
          <a:p>
            <a:r>
              <a:rPr lang="en-US" sz="1100" dirty="0">
                <a:latin typeface="Arial" panose="020B0604020202020204" pitchFamily="34" charset="0"/>
                <a:ea typeface="Calibri"/>
                <a:cs typeface="Arial" panose="020B0604020202020204" pitchFamily="34" charset="0"/>
              </a:rPr>
              <a:t>Redlands</a:t>
            </a:r>
          </a:p>
          <a:p>
            <a:r>
              <a:rPr lang="en-US" sz="1100" dirty="0">
                <a:latin typeface="Arial" panose="020B0604020202020204" pitchFamily="34" charset="0"/>
                <a:cs typeface="Arial" panose="020B0604020202020204" pitchFamily="34" charset="0"/>
              </a:rPr>
              <a:t>Sacramento</a:t>
            </a:r>
          </a:p>
          <a:p>
            <a:r>
              <a:rPr lang="en-US" sz="1100" dirty="0">
                <a:latin typeface="Arial" panose="020B0604020202020204" pitchFamily="34" charset="0"/>
                <a:cs typeface="Arial" panose="020B0604020202020204" pitchFamily="34" charset="0"/>
              </a:rPr>
              <a:t>Folsom</a:t>
            </a:r>
          </a:p>
          <a:p>
            <a:r>
              <a:rPr lang="en-US" sz="1100" dirty="0">
                <a:latin typeface="Arial" panose="020B0604020202020204" pitchFamily="34" charset="0"/>
                <a:cs typeface="Arial" panose="020B0604020202020204" pitchFamily="34" charset="0"/>
              </a:rPr>
              <a:t>Chino </a:t>
            </a:r>
          </a:p>
          <a:p>
            <a:r>
              <a:rPr lang="en-US" sz="1100" dirty="0">
                <a:latin typeface="Arial" panose="020B0604020202020204" pitchFamily="34" charset="0"/>
                <a:cs typeface="Arial" panose="020B0604020202020204" pitchFamily="34" charset="0"/>
              </a:rPr>
              <a:t>Corona Hills</a:t>
            </a:r>
            <a:endParaRPr lang="en-US" sz="1100" dirty="0">
              <a:cs typeface="Arial" panose="020B0604020202020204" pitchFamily="34" charset="0"/>
            </a:endParaRPr>
          </a:p>
          <a:p>
            <a:endParaRPr lang="en-US" sz="1100" dirty="0">
              <a:cs typeface="Arial" panose="020B0604020202020204" pitchFamily="34" charset="0"/>
            </a:endParaRPr>
          </a:p>
          <a:p>
            <a:r>
              <a:rPr lang="en-US" sz="1100" dirty="0">
                <a:cs typeface="Arial" panose="020B0604020202020204" pitchFamily="34" charset="0"/>
              </a:rPr>
              <a:t>LA</a:t>
            </a:r>
          </a:p>
          <a:p>
            <a:r>
              <a:rPr lang="en-US" sz="1100" dirty="0">
                <a:cs typeface="Arial" panose="020B0604020202020204" pitchFamily="34" charset="0"/>
              </a:rPr>
              <a:t>San Dimas</a:t>
            </a:r>
          </a:p>
          <a:p>
            <a:r>
              <a:rPr lang="en-US" sz="1100" dirty="0">
                <a:cs typeface="Arial" panose="020B0604020202020204" pitchFamily="34" charset="0"/>
              </a:rPr>
              <a:t>Culver City</a:t>
            </a:r>
          </a:p>
          <a:p>
            <a:r>
              <a:rPr lang="en-US" sz="1100" dirty="0">
                <a:cs typeface="Arial" panose="020B0604020202020204" pitchFamily="34" charset="0"/>
              </a:rPr>
              <a:t>Bell Gardens</a:t>
            </a:r>
          </a:p>
          <a:p>
            <a:r>
              <a:rPr lang="en-US" sz="1100" dirty="0">
                <a:cs typeface="Arial" panose="020B0604020202020204" pitchFamily="34" charset="0"/>
              </a:rPr>
              <a:t>Cerritos</a:t>
            </a:r>
            <a:endParaRPr lang="en-US" sz="1100" dirty="0">
              <a:cs typeface="Calibri"/>
            </a:endParaRPr>
          </a:p>
          <a:p>
            <a:r>
              <a:rPr lang="en-US" sz="1100" b="1" dirty="0"/>
              <a:t>Visionworks exclusive discounts: </a:t>
            </a:r>
            <a:endParaRPr lang="en-US" sz="1100" b="1" dirty="0">
              <a:ea typeface="Calibri"/>
              <a:cs typeface="Calibri"/>
            </a:endParaRPr>
          </a:p>
          <a:p>
            <a:r>
              <a:rPr lang="en-US" sz="1100" dirty="0"/>
              <a:t> </a:t>
            </a:r>
            <a:endParaRPr lang="en-US" sz="1100" dirty="0">
              <a:ea typeface="Calibri"/>
              <a:cs typeface="Calibri"/>
            </a:endParaRPr>
          </a:p>
          <a:p>
            <a:r>
              <a:rPr lang="en-US" sz="1100" dirty="0"/>
              <a:t>50% off a 2nd pair of glasses</a:t>
            </a:r>
            <a:endParaRPr lang="en-US" sz="1100" dirty="0">
              <a:ea typeface="Calibri"/>
              <a:cs typeface="Calibri"/>
            </a:endParaRPr>
          </a:p>
          <a:p>
            <a:r>
              <a:rPr lang="en-US" sz="1100" dirty="0"/>
              <a:t>40% off a complete pair of prescription glasses when not using insurance</a:t>
            </a:r>
            <a:endParaRPr lang="en-US" sz="1100" dirty="0">
              <a:ea typeface="Calibri"/>
              <a:cs typeface="Calibri"/>
            </a:endParaRPr>
          </a:p>
          <a:p>
            <a:r>
              <a:rPr lang="en-US" sz="1100" dirty="0"/>
              <a:t>100-day guarantee</a:t>
            </a:r>
          </a:p>
          <a:p>
            <a:endParaRPr lang="en-US" sz="1100" dirty="0">
              <a:ea typeface="Calibri"/>
              <a:cs typeface="Calibri"/>
            </a:endParaRPr>
          </a:p>
          <a:p>
            <a:endParaRPr lang="en-US" sz="1100"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C8F49076-6E19-8D9D-9C16-E2259EF86711}"/>
              </a:ext>
            </a:extLst>
          </p:cNvPr>
          <p:cNvSpPr>
            <a:spLocks noGrp="1"/>
          </p:cNvSpPr>
          <p:nvPr>
            <p:ph type="sldNum" sz="quarter" idx="5"/>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FCF1CF10-49AD-43F1-8C42-1B803AB92C68}"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8503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sz="1050" b="1" u="sng"/>
              <a:t>Generic Script:</a:t>
            </a:r>
          </a:p>
          <a:p>
            <a:pPr defTabSz="898136">
              <a:defRPr/>
            </a:pPr>
            <a:r>
              <a:rPr lang="en-US" sz="1050" b="1" i="0" kern="1200">
                <a:solidFill>
                  <a:schemeClr val="tx1"/>
                </a:solidFill>
                <a:effectLst/>
                <a:latin typeface="Arial" panose="020B0604020202020204" pitchFamily="34" charset="0"/>
                <a:ea typeface="+mn-ea"/>
                <a:cs typeface="+mn-cs"/>
              </a:rPr>
              <a:t> </a:t>
            </a:r>
            <a:r>
              <a:rPr lang="en-US" sz="1050" b="0" i="0" kern="1200">
                <a:solidFill>
                  <a:schemeClr val="tx1"/>
                </a:solidFill>
                <a:effectLst/>
                <a:latin typeface="Arial" panose="020B0604020202020204" pitchFamily="34" charset="0"/>
                <a:ea typeface="+mn-ea"/>
                <a:cs typeface="+mn-cs"/>
              </a:rPr>
              <a:t>As a VSP-owned company, </a:t>
            </a:r>
            <a:r>
              <a:rPr lang="en-US" sz="1050" b="0" i="0" kern="1200" err="1">
                <a:solidFill>
                  <a:schemeClr val="tx1"/>
                </a:solidFill>
                <a:effectLst/>
                <a:latin typeface="Arial" panose="020B0604020202020204" pitchFamily="34" charset="0"/>
                <a:ea typeface="+mn-ea"/>
                <a:cs typeface="+mn-cs"/>
              </a:rPr>
              <a:t>Eyeconic</a:t>
            </a:r>
            <a:r>
              <a:rPr lang="en-US" sz="1050" b="0" i="0" kern="1200">
                <a:solidFill>
                  <a:schemeClr val="tx1"/>
                </a:solidFill>
                <a:effectLst/>
                <a:latin typeface="Arial" panose="020B0604020202020204" pitchFamily="34" charset="0"/>
                <a:ea typeface="+mn-ea"/>
                <a:cs typeface="+mn-cs"/>
              </a:rPr>
              <a:t> is the only website that seamlessly connects VSP vision benefits to a members’ account. By applying your vision benefits, you see savings in real time.</a:t>
            </a:r>
          </a:p>
          <a:p>
            <a:r>
              <a:rPr lang="en-US" sz="1050" b="1" i="0" kern="1200">
                <a:solidFill>
                  <a:schemeClr val="tx1"/>
                </a:solidFill>
                <a:effectLst/>
                <a:latin typeface="Arial" panose="020B0604020202020204" pitchFamily="34" charset="0"/>
                <a:ea typeface="+mn-ea"/>
                <a:cs typeface="+mn-cs"/>
              </a:rPr>
              <a:t> </a:t>
            </a:r>
            <a:r>
              <a:rPr lang="en-US" sz="1050" b="0" i="0" kern="1200">
                <a:solidFill>
                  <a:schemeClr val="tx1"/>
                </a:solidFill>
                <a:effectLst/>
                <a:latin typeface="Arial" panose="020B0604020202020204" pitchFamily="34" charset="0"/>
                <a:ea typeface="+mn-ea"/>
                <a:cs typeface="+mn-cs"/>
              </a:rPr>
              <a:t>Save time and money on quality eyewear with a few easy clicks. </a:t>
            </a:r>
            <a:br>
              <a:rPr lang="en-US" sz="1050" b="0" i="0" kern="1200">
                <a:solidFill>
                  <a:schemeClr val="tx1"/>
                </a:solidFill>
                <a:effectLst/>
                <a:latin typeface="Arial" panose="020B0604020202020204" pitchFamily="34" charset="0"/>
                <a:ea typeface="+mn-ea"/>
                <a:cs typeface="+mn-cs"/>
              </a:rPr>
            </a:br>
            <a:endParaRPr lang="en-US" sz="1050" b="0" i="0" kern="1200">
              <a:solidFill>
                <a:schemeClr val="tx1"/>
              </a:solidFill>
              <a:effectLst/>
              <a:latin typeface="Arial" panose="020B0604020202020204" pitchFamily="34" charset="0"/>
              <a:ea typeface="+mn-ea"/>
              <a:cs typeface="+mn-cs"/>
            </a:endParaRPr>
          </a:p>
          <a:p>
            <a:r>
              <a:rPr lang="en-US" sz="1050" b="0" i="0" kern="1200">
                <a:solidFill>
                  <a:schemeClr val="tx1"/>
                </a:solidFill>
                <a:effectLst/>
                <a:latin typeface="Arial" panose="020B0604020202020204" pitchFamily="34" charset="0"/>
                <a:ea typeface="+mn-ea"/>
                <a:cs typeface="+mn-cs"/>
              </a:rPr>
              <a:t>1. Connect your vision insurance </a:t>
            </a:r>
          </a:p>
          <a:p>
            <a:r>
              <a:rPr lang="en-US" sz="1050" b="0" i="0" kern="1200">
                <a:solidFill>
                  <a:schemeClr val="tx1"/>
                </a:solidFill>
                <a:effectLst/>
                <a:latin typeface="Arial" panose="020B0604020202020204" pitchFamily="34" charset="0"/>
                <a:ea typeface="+mn-ea"/>
                <a:cs typeface="+mn-cs"/>
              </a:rPr>
              <a:t>2. Select your product </a:t>
            </a:r>
          </a:p>
          <a:p>
            <a:r>
              <a:rPr lang="en-US" sz="1050" b="0" i="0" kern="1200">
                <a:solidFill>
                  <a:schemeClr val="tx1"/>
                </a:solidFill>
                <a:effectLst/>
                <a:latin typeface="Arial" panose="020B0604020202020204" pitchFamily="34" charset="0"/>
                <a:ea typeface="+mn-ea"/>
                <a:cs typeface="+mn-cs"/>
              </a:rPr>
              <a:t>3. Upload your prescription or provide your doctors contact information and we’ll take care of the rest.</a:t>
            </a:r>
          </a:p>
          <a:p>
            <a:endParaRPr lang="en-US" sz="1050" b="0" i="0" kern="1200">
              <a:solidFill>
                <a:schemeClr val="tx1"/>
              </a:solidFill>
              <a:effectLst/>
              <a:latin typeface="Arial" panose="020B0604020202020204" pitchFamily="34" charset="0"/>
              <a:ea typeface="+mn-ea"/>
              <a:cs typeface="+mn-cs"/>
            </a:endParaRPr>
          </a:p>
          <a:p>
            <a:r>
              <a:rPr lang="en-US" sz="1050" b="0" i="0" kern="1200" err="1">
                <a:solidFill>
                  <a:schemeClr val="tx1"/>
                </a:solidFill>
                <a:effectLst/>
                <a:latin typeface="Arial" panose="020B0604020202020204" pitchFamily="34" charset="0"/>
                <a:ea typeface="+mn-ea"/>
                <a:cs typeface="+mn-cs"/>
              </a:rPr>
              <a:t>Eyeconic</a:t>
            </a:r>
            <a:r>
              <a:rPr lang="en-US" sz="1050" b="0" i="0" kern="1200">
                <a:solidFill>
                  <a:schemeClr val="tx1"/>
                </a:solidFill>
                <a:effectLst/>
                <a:latin typeface="Arial" panose="020B0604020202020204" pitchFamily="34" charset="0"/>
                <a:ea typeface="+mn-ea"/>
                <a:cs typeface="+mn-cs"/>
              </a:rPr>
              <a:t> offers a variety of well-known name brands and contact lenses. Choose from over 70 eyewear brands and over 1600 styles.</a:t>
            </a:r>
          </a:p>
          <a:p>
            <a:r>
              <a:rPr lang="en-US" sz="1050" b="0" i="0" kern="1200">
                <a:solidFill>
                  <a:schemeClr val="tx1"/>
                </a:solidFill>
                <a:effectLst/>
                <a:latin typeface="Arial" panose="020B0604020202020204" pitchFamily="34" charset="0"/>
                <a:ea typeface="+mn-ea"/>
                <a:cs typeface="+mn-cs"/>
              </a:rPr>
              <a:t> </a:t>
            </a:r>
          </a:p>
          <a:p>
            <a:endParaRPr lang="en-US"/>
          </a:p>
          <a:p>
            <a:endParaRPr lang="en-PH"/>
          </a:p>
        </p:txBody>
      </p:sp>
    </p:spTree>
    <p:extLst>
      <p:ext uri="{BB962C8B-B14F-4D97-AF65-F5344CB8AC3E}">
        <p14:creationId xmlns:p14="http://schemas.microsoft.com/office/powerpoint/2010/main" val="301331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To get us started, we’d like to share a couple of quick statistics.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Back in 2018, VSP conducted an elaborate study with the help of a research agency, and during that study, 8 out of 10 people (84% to be exact), rated vision as the most important sense. While nearly everyone agreed that having healthy eyes is important, only half of those people said they get an annual eye exam.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So even though most of us agree that sight is essential to our everyday lives, many tend to put getting that annual eye exam on the back burner. So today, we are discussing why getting our eyes checked on a regular basis is so important.  </a:t>
            </a:r>
            <a:endParaRPr lang="en-US"/>
          </a:p>
          <a:p>
            <a:endParaRPr lang="en-US"/>
          </a:p>
          <a:p>
            <a:pPr marL="0" marR="0" lvl="0" indent="0" algn="l" defTabSz="342831"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Calibri" panose="020F0502020204030204" pitchFamily="34" charset="0"/>
              </a:rPr>
              <a:t>Source: Surprising Eye Health Stats, VSP Vision Care YouGov Study, 2018</a:t>
            </a:r>
            <a:endParaRPr lang="en-US" sz="3600"/>
          </a:p>
          <a:p>
            <a:pPr marL="0" marR="0" lvl="0" indent="0" algn="l" defTabSz="342831" rtl="0" eaLnBrk="1" fontAlgn="auto" latinLnBrk="0" hangingPunct="1">
              <a:lnSpc>
                <a:spcPct val="100000"/>
              </a:lnSpc>
              <a:spcBef>
                <a:spcPts val="0"/>
              </a:spcBef>
              <a:spcAft>
                <a:spcPts val="0"/>
              </a:spcAft>
              <a:buClrTx/>
              <a:buSzTx/>
              <a:buFontTx/>
              <a:buNone/>
              <a:tabLst/>
              <a:defRPr/>
            </a:pPr>
            <a:r>
              <a:rPr lang="en-US" sz="1800" b="0" i="0" u="sng" strike="noStrike">
                <a:solidFill>
                  <a:srgbClr val="0563C1"/>
                </a:solidFill>
                <a:effectLst/>
                <a:latin typeface="Calibri" panose="020F0502020204030204" pitchFamily="34" charset="0"/>
                <a:hlinkClick r:id="rId3"/>
              </a:rPr>
              <a:t>https://www.vsp.com/eyewear-wellness/eye-health/eye-health-survey-results </a:t>
            </a:r>
            <a:endParaRPr lang="en-US"/>
          </a:p>
          <a:p>
            <a:endParaRPr lang="en-US"/>
          </a:p>
        </p:txBody>
      </p:sp>
    </p:spTree>
    <p:extLst>
      <p:ext uri="{BB962C8B-B14F-4D97-AF65-F5344CB8AC3E}">
        <p14:creationId xmlns:p14="http://schemas.microsoft.com/office/powerpoint/2010/main" val="2139196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a:t>Generic Script:</a:t>
            </a:r>
          </a:p>
          <a:p>
            <a:r>
              <a:rPr lang="en-US">
                <a:latin typeface="Arial" charset="0"/>
                <a:ea typeface="ＭＳ Ｐゴシック" charset="0"/>
                <a:cs typeface="ＭＳ Ｐゴシック" charset="0"/>
              </a:rPr>
              <a:t>And using your VSP benefit is easy. </a:t>
            </a:r>
            <a:r>
              <a:rPr lang="en-US">
                <a:solidFill>
                  <a:srgbClr val="333333"/>
                </a:solidFill>
                <a:effectLst/>
              </a:rPr>
              <a:t>Once your plan is effective, create an account on vsp.com to review your personalized benefit information and easily search for an in-network doctor so you can find a provider who's right for you</a:t>
            </a:r>
            <a:r>
              <a:rPr lang="en-US">
                <a:latin typeface="Arial" charset="0"/>
                <a:ea typeface="ＭＳ Ｐゴシック" charset="0"/>
                <a:cs typeface="Arial" charset="0"/>
              </a:rPr>
              <a:t>. And don’t forget you can maximize your benefits when you visit a Premier Program location. Then, at your appointment, simply tell</a:t>
            </a:r>
            <a:r>
              <a:rPr lang="en-US" baseline="0">
                <a:latin typeface="Arial" charset="0"/>
                <a:ea typeface="ＭＳ Ｐゴシック" charset="0"/>
                <a:cs typeface="Arial" charset="0"/>
              </a:rPr>
              <a:t> the doctor’s office you </a:t>
            </a:r>
            <a:r>
              <a:rPr lang="en-US">
                <a:latin typeface="Arial" charset="0"/>
                <a:ea typeface="ＭＳ Ｐゴシック" charset="0"/>
                <a:cs typeface="Arial" charset="0"/>
              </a:rPr>
              <a:t>have VSP. There’s no ID card needed or claim forms to complete when you see a VSP network doctor. </a:t>
            </a:r>
            <a:endParaRPr lang="en-US">
              <a:latin typeface="Arial" charset="0"/>
              <a:ea typeface="ＭＳ Ｐゴシック" charset="0"/>
              <a:cs typeface="ＭＳ Ｐゴシック" charset="0"/>
            </a:endParaRPr>
          </a:p>
          <a:p>
            <a:endParaRPr lang="en-PH"/>
          </a:p>
        </p:txBody>
      </p:sp>
    </p:spTree>
    <p:extLst>
      <p:ext uri="{BB962C8B-B14F-4D97-AF65-F5344CB8AC3E}">
        <p14:creationId xmlns:p14="http://schemas.microsoft.com/office/powerpoint/2010/main" val="2740892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EC307-8731-EA0F-9418-8A5E472EA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E78AE-345B-9F89-D1EA-D48CD8334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5902D-5C91-9584-563C-B157F9C44131}"/>
              </a:ext>
            </a:extLst>
          </p:cNvPr>
          <p:cNvSpPr>
            <a:spLocks noGrp="1"/>
          </p:cNvSpPr>
          <p:nvPr>
            <p:ph type="body" idx="1"/>
          </p:nvPr>
        </p:nvSpPr>
        <p:spPr/>
        <p:txBody>
          <a:bodyPr/>
          <a:lstStyle/>
          <a:p>
            <a:pPr marL="0" marR="0" fontAlgn="base">
              <a:spcBef>
                <a:spcPts val="0"/>
              </a:spcBef>
              <a:spcAft>
                <a:spcPts val="0"/>
              </a:spcAft>
            </a:pPr>
            <a:r>
              <a:rPr lang="en-US" sz="1000" b="1" dirty="0">
                <a:effectLst/>
                <a:latin typeface="Arial" panose="020B0604020202020204" pitchFamily="34" charset="0"/>
                <a:ea typeface="Times New Roman" panose="02020603050405020304" pitchFamily="18" charset="0"/>
                <a:cs typeface="Arial" panose="020B0604020202020204" pitchFamily="34" charset="0"/>
              </a:rPr>
              <a:t>GOAL:</a:t>
            </a:r>
            <a:r>
              <a:rPr lang="en-US" sz="1000" kern="1200" dirty="0">
                <a:effectLst/>
                <a:latin typeface="Arial" panose="020B0604020202020204" pitchFamily="34" charset="0"/>
                <a:ea typeface="Yu Mincho" panose="02020400000000000000" pitchFamily="18" charset="-128"/>
                <a:cs typeface="Arial" panose="020B0604020202020204" pitchFamily="34" charset="0"/>
              </a:rPr>
              <a:t> </a:t>
            </a:r>
            <a:r>
              <a:rPr lang="en-US" sz="1000" kern="1200" dirty="0">
                <a:effectLst/>
                <a:latin typeface="Arial" panose="020B0604020202020204" pitchFamily="34" charset="0"/>
                <a:ea typeface="+mn-ea"/>
                <a:cs typeface="Arial" panose="020B0604020202020204" pitchFamily="34" charset="0"/>
              </a:rPr>
              <a:t>Highlight how VSP encourages your employees to use vsp.com or our easy-to-use VSP app to look out for their eyes and see how they can save money and stay healthy.</a:t>
            </a:r>
            <a:endParaRPr lang="en-US" sz="10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000" u="none" strike="noStrike" kern="1200" dirty="0">
                <a:effectLst/>
                <a:latin typeface="Arial" panose="020B0604020202020204" pitchFamily="34" charset="0"/>
                <a:ea typeface="Yu Mincho" panose="02020400000000000000" pitchFamily="18" charset="-128"/>
                <a:cs typeface="Arial" panose="020B0604020202020204" pitchFamily="34" charset="0"/>
              </a:rPr>
              <a:t> </a:t>
            </a:r>
            <a:endParaRPr lang="en-US" sz="1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Talking Points: </a:t>
            </a:r>
            <a:r>
              <a:rPr lang="en-US" sz="1000" dirty="0">
                <a:effectLst/>
                <a:latin typeface="Arial" panose="020B0604020202020204" pitchFamily="34" charset="0"/>
                <a:ea typeface="Yu Mincho" panose="02020400000000000000" pitchFamily="18" charset="-128"/>
                <a:cs typeface="Arial" panose="020B0604020202020204" pitchFamily="34" charset="0"/>
              </a:rPr>
              <a:t>24/7 access to a robust member portal to get answers to their benefit questions, find a doctor, and even shop for frames by registering at VSP.com or download the VSP app.</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35866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Well, this concludes our presentation! Thank you all again for attending. </a:t>
            </a:r>
            <a:r>
              <a:rPr lang="en-US" sz="1800" b="0" i="0">
                <a:solidFill>
                  <a:srgbClr val="000000"/>
                </a:solidFill>
                <a:effectLst/>
                <a:latin typeface="Arial" panose="020B0604020202020204" pitchFamily="34" charset="0"/>
              </a:rPr>
              <a:t>At VSP, your overall eye health and wellness is our top priority, and that’s why we’re committed to ensuring that you experience a lifetime of not only good vision, but good health. </a:t>
            </a:r>
            <a:r>
              <a:rPr lang="en-US" sz="1800" b="0" i="0">
                <a:solidFill>
                  <a:srgbClr val="000000"/>
                </a:solidFill>
                <a:effectLst/>
                <a:latin typeface="Calibri" panose="020F0502020204030204" pitchFamily="34" charset="0"/>
              </a:rPr>
              <a:t>P</a:t>
            </a:r>
            <a:r>
              <a:rPr lang="en-US" sz="1800" b="0" i="0">
                <a:solidFill>
                  <a:srgbClr val="000000"/>
                </a:solidFill>
                <a:effectLst/>
                <a:latin typeface="Arial" panose="020B0604020202020204" pitchFamily="34" charset="0"/>
              </a:rPr>
              <a:t>reventing vision loss and staying healthy starts by getting your VSP </a:t>
            </a:r>
            <a:r>
              <a:rPr lang="en-US" sz="1800" b="0" i="0" err="1">
                <a:solidFill>
                  <a:srgbClr val="000000"/>
                </a:solidFill>
                <a:effectLst/>
                <a:latin typeface="Arial" panose="020B0604020202020204" pitchFamily="34" charset="0"/>
              </a:rPr>
              <a:t>WellVision</a:t>
            </a:r>
            <a:r>
              <a:rPr lang="en-US" sz="1800" b="0" i="0">
                <a:solidFill>
                  <a:srgbClr val="000000"/>
                </a:solidFill>
                <a:effectLst/>
                <a:latin typeface="Arial" panose="020B0604020202020204" pitchFamily="34" charset="0"/>
              </a:rPr>
              <a:t> exam.</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Before we go, we also want to mention that the information presented during this webinar, is for informational purposes, and is not medical advice, medical recommendations, diagnosis or treatment. Always be sure to seek the advice of your eye doctor, physician or other qualified health provider with any questions you may have about a medical condition.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To find an eye doctor, just visit our website at vsp.com. Thank you!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3769321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a:cs typeface="Arial"/>
              </a:rPr>
              <a:t>An </a:t>
            </a:r>
            <a:r>
              <a:rPr lang="en-US">
                <a:latin typeface="Arial"/>
                <a:cs typeface="Arial"/>
              </a:rPr>
              <a:t>annual eye</a:t>
            </a:r>
            <a:r>
              <a:rPr lang="en-US" b="0" i="0">
                <a:effectLst/>
                <a:latin typeface="Arial"/>
                <a:cs typeface="Arial"/>
              </a:rPr>
              <a:t> exam </a:t>
            </a:r>
            <a:r>
              <a:rPr lang="en-US">
                <a:latin typeface="Arial"/>
                <a:cs typeface="Arial"/>
              </a:rPr>
              <a:t>should be on your list of yearly preventive care appointments—just like going to the dentist for a check-up and cleaning, or getting your annual wellness visit with your family doctor. Why? Because during an eye exam, your eye doctor not only looks at your vision, but also your eye and overall health. You see, just because you have clear vision, that doesn't always mean you have healthy eyes. Not to mention, signs of health conditions, over 270 in fact, can be detected early during an eye exam, even before you experience other noticeable symptoms. A VSP member recently shared a story with us about when her eye doctor noticed a gray ring around her cornea—which is a sign of high blood pressure. Her eye doctor encouraged her to see her primary care physician, who confirmed the diagnosis and provided treatment. </a:t>
            </a:r>
            <a:endParaRPr lang="en-US">
              <a:cs typeface="Arial"/>
            </a:endParaRPr>
          </a:p>
          <a:p>
            <a:endParaRPr lang="en-US">
              <a:solidFill>
                <a:srgbClr val="000000"/>
              </a:solidFill>
              <a:latin typeface="Calibri"/>
              <a:cs typeface="Calibri"/>
            </a:endParaRPr>
          </a:p>
          <a:p>
            <a:r>
              <a:rPr lang="en-US">
                <a:solidFill>
                  <a:srgbClr val="000000"/>
                </a:solidFill>
                <a:latin typeface="Calibri"/>
                <a:cs typeface="Calibri"/>
              </a:rPr>
              <a:t>Your</a:t>
            </a:r>
            <a:r>
              <a:rPr lang="en-US" sz="1050" b="0" i="0">
                <a:solidFill>
                  <a:srgbClr val="000000"/>
                </a:solidFill>
                <a:effectLst/>
                <a:latin typeface="Calibri"/>
                <a:cs typeface="Calibri"/>
              </a:rPr>
              <a:t> eye doctor is a key part of your health team</a:t>
            </a:r>
            <a:r>
              <a:rPr lang="en-US">
                <a:solidFill>
                  <a:srgbClr val="000000"/>
                </a:solidFill>
                <a:latin typeface="Calibri"/>
                <a:cs typeface="Calibri"/>
              </a:rPr>
              <a:t>. This is especially</a:t>
            </a:r>
            <a:r>
              <a:rPr lang="en-US" sz="1050" b="0" i="0">
                <a:solidFill>
                  <a:srgbClr val="000000"/>
                </a:solidFill>
                <a:effectLst/>
                <a:latin typeface="Calibri"/>
                <a:cs typeface="Calibri"/>
              </a:rPr>
              <a:t> </a:t>
            </a:r>
            <a:r>
              <a:rPr lang="en-US">
                <a:solidFill>
                  <a:srgbClr val="000000"/>
                </a:solidFill>
                <a:latin typeface="Calibri"/>
                <a:cs typeface="Calibri"/>
              </a:rPr>
              <a:t>true </a:t>
            </a:r>
            <a:r>
              <a:rPr lang="en-US" sz="1050" b="0" i="0">
                <a:solidFill>
                  <a:srgbClr val="000000"/>
                </a:solidFill>
                <a:effectLst/>
                <a:latin typeface="Calibri"/>
                <a:cs typeface="Calibri"/>
              </a:rPr>
              <a:t>if you have diabetes or pre-diabetes</a:t>
            </a:r>
            <a:r>
              <a:rPr lang="en-US">
                <a:solidFill>
                  <a:srgbClr val="000000"/>
                </a:solidFill>
                <a:latin typeface="Calibri"/>
                <a:cs typeface="Calibri"/>
              </a:rPr>
              <a:t>, as 90%  of blindness caused by diabetes is preventable through early detection. </a:t>
            </a:r>
            <a:endParaRPr lang="en-US">
              <a:cs typeface="Arial"/>
            </a:endParaRPr>
          </a:p>
          <a:p>
            <a:pPr algn="l" rtl="0" fontAlgn="base"/>
            <a:endParaRPr lang="en-US" sz="1050" b="0" i="0">
              <a:solidFill>
                <a:srgbClr val="000000"/>
              </a:solidFill>
              <a:effectLst/>
              <a:latin typeface="Calibri" panose="020F0502020204030204" pitchFamily="34" charset="0"/>
            </a:endParaRPr>
          </a:p>
          <a:p>
            <a:pPr algn="l" rtl="0" fontAlgn="base"/>
            <a:r>
              <a:rPr lang="en-US" sz="1050" b="0" i="0">
                <a:solidFill>
                  <a:srgbClr val="000000"/>
                </a:solidFill>
                <a:effectLst/>
                <a:latin typeface="Calibri"/>
                <a:cs typeface="Calibri"/>
              </a:rPr>
              <a:t>Centers for Disease Control and Prevention, Cost Effectiveness of Diabetes Interventions, March 2022</a:t>
            </a:r>
          </a:p>
          <a:p>
            <a:pPr algn="l" rtl="0" fontAlgn="base"/>
            <a:r>
              <a:rPr lang="en-US">
                <a:latin typeface="Arial"/>
                <a:cs typeface="Arial"/>
                <a:hlinkClick r:id="rId3"/>
              </a:rPr>
              <a:t>Cost-Effectiveness of Diabetes Interventions | Power of Prevention (cdc.gov)</a:t>
            </a:r>
            <a:endParaRPr lang="en-US" sz="1050" b="0" i="0">
              <a:solidFill>
                <a:srgbClr val="000000"/>
              </a:solidFill>
              <a:effectLst/>
              <a:latin typeface="Arial"/>
              <a:cs typeface="Arial"/>
            </a:endParaRPr>
          </a:p>
          <a:p>
            <a:r>
              <a:rPr lang="en-US">
                <a:latin typeface="Arial"/>
                <a:cs typeface="Arial"/>
                <a:hlinkClick r:id="rId4"/>
              </a:rPr>
              <a:t>Full Picture of Eye Health, American Optometric Association, March 2022</a:t>
            </a:r>
            <a:endParaRPr lang="en-US">
              <a:cs typeface="Arial"/>
              <a:hlinkClick r:id="rId4"/>
            </a:endParaRPr>
          </a:p>
          <a:p>
            <a:endParaRPr lang="en-US">
              <a:cs typeface="Arial"/>
            </a:endParaRPr>
          </a:p>
          <a:p>
            <a:endParaRPr lang="en-US">
              <a:cs typeface="Arial" panose="020B0604020202020204" pitchFamily="34" charset="0"/>
            </a:endParaRPr>
          </a:p>
        </p:txBody>
      </p:sp>
    </p:spTree>
    <p:extLst>
      <p:ext uri="{BB962C8B-B14F-4D97-AF65-F5344CB8AC3E}">
        <p14:creationId xmlns:p14="http://schemas.microsoft.com/office/powerpoint/2010/main" val="150536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050" b="0" i="0" dirty="0">
                <a:solidFill>
                  <a:srgbClr val="000000"/>
                </a:solidFill>
                <a:effectLst/>
                <a:latin typeface="Calibri"/>
                <a:cs typeface="Calibri"/>
              </a:rPr>
              <a:t>And for Contact lens wearers – Contact lenses are technically medical devices. So, if you wear contacts, a routine review with your eye doctor is essential. </a:t>
            </a:r>
            <a:endParaRPr lang="en-US" b="0" i="0" dirty="0">
              <a:solidFill>
                <a:srgbClr val="000000"/>
              </a:solidFill>
              <a:effectLst/>
              <a:latin typeface="Calibri"/>
              <a:cs typeface="Calibri"/>
            </a:endParaRPr>
          </a:p>
          <a:p>
            <a:endParaRPr lang="en-US" dirty="0">
              <a:latin typeface="Calibri"/>
              <a:cs typeface="Calibri"/>
            </a:endParaRPr>
          </a:p>
          <a:p>
            <a:r>
              <a:rPr lang="en-US" dirty="0">
                <a:latin typeface="Arial"/>
                <a:cs typeface="Arial"/>
              </a:rPr>
              <a:t>Looking at or exposure to light sources without the right eye protection can cause serious and painful conditions to the eyes. It can even damage your </a:t>
            </a:r>
            <a:r>
              <a:rPr lang="en-US" u="sng" dirty="0">
                <a:latin typeface="Arial"/>
                <a:cs typeface="Arial"/>
                <a:hlinkClick r:id="rId3"/>
              </a:rPr>
              <a:t>retina</a:t>
            </a:r>
            <a:r>
              <a:rPr lang="en-US" dirty="0">
                <a:latin typeface="Arial"/>
                <a:cs typeface="Arial"/>
              </a:rPr>
              <a:t>. During an eye exam, you can ask your eye doctor to recommend the right type of lens and the best UV protection. Whether you’re out on the water or skiing the slopes—there is a sunglass lens right for your lifestyle or activity.  </a:t>
            </a:r>
          </a:p>
          <a:p>
            <a:endParaRPr lang="en-US" dirty="0">
              <a:latin typeface="Arial"/>
              <a:cs typeface="Arial"/>
            </a:endParaRPr>
          </a:p>
          <a:p>
            <a:r>
              <a:rPr lang="en-US" dirty="0">
                <a:latin typeface="Arial"/>
                <a:cs typeface="Arial"/>
              </a:rPr>
              <a:t>There is no scientific evidence that digital devices can damage the eye, but, excessive exposure to blue light can contribute to digital eye strain. Symptoms may include dry eyes, blurred vision, tired eyes, sore eyes, headaches, and watery eyes. Your eye doctor can help you select blue light filtering glasses, and, more importantly, during your exam, they can also help you understand the best way to use them, and prevent any unintended consequences from misuse or overuse.</a:t>
            </a:r>
            <a:endParaRPr lang="en-US" dirty="0">
              <a:cs typeface="Arial"/>
            </a:endParaRPr>
          </a:p>
          <a:p>
            <a:endParaRPr lang="en-US" dirty="0">
              <a:latin typeface="Arial"/>
              <a:cs typeface="Arial"/>
            </a:endParaRPr>
          </a:p>
          <a:p>
            <a:r>
              <a:rPr lang="en-US" dirty="0">
                <a:latin typeface="Arial"/>
                <a:cs typeface="Arial"/>
              </a:rPr>
              <a:t>Anti glare or anti-reflective coatings offer four types of coatings to help you see better and look better, including one to help you reduce your blue light exposure. </a:t>
            </a:r>
          </a:p>
          <a:p>
            <a:endParaRPr lang="en-US" dirty="0">
              <a:latin typeface="Arial"/>
              <a:cs typeface="Arial"/>
            </a:endParaRPr>
          </a:p>
          <a:p>
            <a:r>
              <a:rPr lang="en-US" dirty="0">
                <a:latin typeface="Arial"/>
                <a:cs typeface="Arial"/>
                <a:hlinkClick r:id="rId4"/>
              </a:rPr>
              <a:t>Tips for Choosing the Best Sunglasses - American Academy of Ophthalmology (aao.org)</a:t>
            </a:r>
            <a:endParaRPr lang="en-US" dirty="0">
              <a:latin typeface="Arial"/>
              <a:cs typeface="Arial"/>
            </a:endParaRPr>
          </a:p>
          <a:p>
            <a:r>
              <a:rPr lang="en-US" dirty="0">
                <a:latin typeface="Arial"/>
                <a:cs typeface="Arial"/>
                <a:hlinkClick r:id="rId5"/>
              </a:rPr>
              <a:t>Should You Be Worried About Blue Light? - American Academy of Ophthalmology (aao.org)</a:t>
            </a:r>
            <a:endParaRPr lang="en-US" dirty="0">
              <a:latin typeface="Arial"/>
              <a:cs typeface="Arial"/>
            </a:endParaRPr>
          </a:p>
        </p:txBody>
      </p:sp>
    </p:spTree>
    <p:extLst>
      <p:ext uri="{BB962C8B-B14F-4D97-AF65-F5344CB8AC3E}">
        <p14:creationId xmlns:p14="http://schemas.microsoft.com/office/powerpoint/2010/main" val="1930133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Chronic conditions are common—more common than you might realize.  </a:t>
            </a:r>
            <a:endParaRPr lang="en-US"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1800" b="0" i="0">
                <a:solidFill>
                  <a:srgbClr val="000000"/>
                </a:solidFill>
                <a:effectLst/>
                <a:latin typeface="Calibri" panose="020F0502020204030204" pitchFamily="34" charset="0"/>
              </a:rPr>
              <a:t>118 M Americans have Hypertension </a:t>
            </a:r>
            <a:endParaRPr lang="en-US"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1800" b="0" i="0">
                <a:solidFill>
                  <a:srgbClr val="000000"/>
                </a:solidFill>
                <a:effectLst/>
                <a:latin typeface="Calibri" panose="020F0502020204030204" pitchFamily="34" charset="0"/>
              </a:rPr>
              <a:t>96 million Americans have pre-diabetes, and 84% don’t know they have it. </a:t>
            </a:r>
          </a:p>
          <a:p>
            <a:pPr algn="l" rtl="0" fontAlgn="base"/>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And all these </a:t>
            </a:r>
            <a:r>
              <a:rPr lang="en-US" sz="1050">
                <a:effectLst/>
                <a:latin typeface="Segoe UI" panose="020B0502040204020203" pitchFamily="34" charset="0"/>
              </a:rPr>
              <a:t>conditions can affect the function of your eyes. </a:t>
            </a:r>
            <a:r>
              <a:rPr lang="en-US" sz="1050" b="0" i="0">
                <a:solidFill>
                  <a:srgbClr val="000000"/>
                </a:solidFill>
                <a:effectLst/>
                <a:latin typeface="Arial" panose="020B0604020202020204" pitchFamily="34" charset="0"/>
              </a:rPr>
              <a:t>An eye exam is a non-invasive way to find out if something more serious is going on.</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475332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So, why is an eye exam such an important component in preventive care?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As we mentioned before, an eye doctor can detect over 270 conditions during a </a:t>
            </a:r>
            <a:r>
              <a:rPr lang="en-US" sz="1800" b="0" i="0" err="1">
                <a:solidFill>
                  <a:srgbClr val="000000"/>
                </a:solidFill>
                <a:effectLst/>
                <a:latin typeface="Calibri" panose="020F0502020204030204" pitchFamily="34" charset="0"/>
              </a:rPr>
              <a:t>WellVision</a:t>
            </a:r>
            <a:r>
              <a:rPr lang="en-US" sz="1800" b="0" i="0">
                <a:solidFill>
                  <a:srgbClr val="000000"/>
                </a:solidFill>
                <a:effectLst/>
                <a:latin typeface="Calibri" panose="020F0502020204030204" pitchFamily="34" charset="0"/>
              </a:rPr>
              <a:t> exam, even if you don’t have symptoms. Well, that has a lot to do with how your eyes are the only place in the body that provides a non-invasive way to see an unobstructed view of the blood vessels.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Eye doctors have the ability to detect signs of conditions like diabetes, high cholesterol, and hypertension during an eye exam. </a:t>
            </a:r>
            <a:endParaRPr lang="en-US" b="0" i="0">
              <a:solidFill>
                <a:srgbClr val="000000"/>
              </a:solidFill>
              <a:effectLst/>
              <a:latin typeface="Segoe UI" panose="020B0502040204020203" pitchFamily="34" charset="0"/>
            </a:endParaRPr>
          </a:p>
          <a:p>
            <a:pPr marL="0" lvl="0" indent="0">
              <a:buFont typeface="Arial" panose="020B0604020202020204" pitchFamily="34" charset="0"/>
              <a:buNone/>
            </a:pPr>
            <a:endParaRPr lang="en-US"/>
          </a:p>
          <a:p>
            <a:pPr marL="0" lv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3E8EA553-9404-DB41-9CE3-4BD1A187B0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7868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0" i="0">
                <a:solidFill>
                  <a:srgbClr val="000000"/>
                </a:solidFill>
                <a:effectLst/>
                <a:latin typeface="Franklin Gothic Book" panose="020B0503020102020204" pitchFamily="34" charset="0"/>
              </a:rPr>
              <a:t>Next is cataracts. The most common cause of cataracts is age, and it’s become one of the leading causes of blindness among adults ages 40 and over in the US. </a:t>
            </a:r>
            <a:r>
              <a:rPr lang="en-US" sz="1800" b="0" i="0">
                <a:solidFill>
                  <a:srgbClr val="000000"/>
                </a:solidFill>
                <a:effectLst/>
                <a:latin typeface="Calibri" panose="020F0502020204030204" pitchFamily="34" charset="0"/>
              </a:rPr>
              <a:t>A cataract is a cloudy area in the crystalline lens, which is the part of the eye that helps us refract light and focus our vision. It’s normally completely transparent. Cataracts can make vision blurry or reduce our ability to see colors. Cataracts commonly occur in older individuals but can also happen after an eye injury.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666666"/>
                </a:solidFill>
                <a:effectLst/>
                <a:latin typeface="Calibri" panose="020F0502020204030204" pitchFamily="34" charset="0"/>
              </a:rPr>
              <a:t>Cataracts are a very common vision problem that can usually be fixed with minor surgery. In addition to age, some secondary factors associated with cataracts are: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a:t>
            </a:r>
            <a:r>
              <a:rPr lang="en-US" sz="1800" b="0" i="0">
                <a:solidFill>
                  <a:srgbClr val="666666"/>
                </a:solidFill>
                <a:effectLst/>
                <a:latin typeface="Calibri" panose="020F0502020204030204" pitchFamily="34" charset="0"/>
              </a:rPr>
              <a:t>family history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a:t>
            </a:r>
            <a:r>
              <a:rPr lang="en-US" sz="1800" b="0" i="0">
                <a:solidFill>
                  <a:srgbClr val="666666"/>
                </a:solidFill>
                <a:effectLst/>
                <a:latin typeface="Calibri" panose="020F0502020204030204" pitchFamily="34" charset="0"/>
              </a:rPr>
              <a:t>smoking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a:t>
            </a:r>
            <a:r>
              <a:rPr lang="en-US" sz="1800" b="0" i="0">
                <a:solidFill>
                  <a:srgbClr val="666666"/>
                </a:solidFill>
                <a:effectLst/>
                <a:latin typeface="Calibri" panose="020F0502020204030204" pitchFamily="34" charset="0"/>
              </a:rPr>
              <a:t>excessive alcohol use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a:t>
            </a:r>
            <a:r>
              <a:rPr lang="en-US" sz="1800" b="0" i="0">
                <a:solidFill>
                  <a:srgbClr val="666666"/>
                </a:solidFill>
                <a:effectLst/>
                <a:latin typeface="Calibri" panose="020F0502020204030204" pitchFamily="34" charset="0"/>
              </a:rPr>
              <a:t>obesity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a:t>
            </a:r>
            <a:r>
              <a:rPr lang="en-US" sz="1800" b="0" i="0">
                <a:solidFill>
                  <a:srgbClr val="666666"/>
                </a:solidFill>
                <a:effectLst/>
                <a:latin typeface="Calibri" panose="020F0502020204030204" pitchFamily="34" charset="0"/>
              </a:rPr>
              <a:t>chronic diseases like diabetes </a:t>
            </a:r>
          </a:p>
          <a:p>
            <a:pPr algn="l" rtl="0" fontAlgn="base"/>
            <a:r>
              <a:rPr lang="en-US" sz="1800" b="0" i="0">
                <a:solidFill>
                  <a:srgbClr val="000000"/>
                </a:solidFill>
                <a:effectLst/>
                <a:latin typeface="Arial" panose="020B0604020202020204" pitchFamily="34" charset="0"/>
              </a:rPr>
              <a:t>•s</a:t>
            </a:r>
            <a:r>
              <a:rPr lang="en-US" sz="1800" b="0" i="0">
                <a:solidFill>
                  <a:srgbClr val="666666"/>
                </a:solidFill>
                <a:effectLst/>
                <a:latin typeface="Calibri" panose="020F0502020204030204" pitchFamily="34" charset="0"/>
              </a:rPr>
              <a:t>ide effects of some medications</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a:t>
            </a:r>
            <a:r>
              <a:rPr lang="en-US" sz="1800" b="0" i="0">
                <a:solidFill>
                  <a:srgbClr val="666666"/>
                </a:solidFill>
                <a:effectLst/>
                <a:latin typeface="Calibri" panose="020F0502020204030204" pitchFamily="34" charset="0"/>
              </a:rPr>
              <a:t>excess use of steroid medications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•and, </a:t>
            </a:r>
            <a:r>
              <a:rPr lang="en-US" sz="1800" b="0" i="0">
                <a:solidFill>
                  <a:srgbClr val="666666"/>
                </a:solidFill>
                <a:effectLst/>
                <a:latin typeface="Calibri" panose="020F0502020204030204" pitchFamily="34" charset="0"/>
              </a:rPr>
              <a:t>too much UV light exposure </a:t>
            </a:r>
            <a:endParaRPr lang="en-US" b="0" i="0">
              <a:solidFill>
                <a:srgbClr val="000000"/>
              </a:solidFill>
              <a:effectLst/>
              <a:latin typeface="Segoe UI" panose="020B0502040204020203" pitchFamily="34" charset="0"/>
            </a:endParaRPr>
          </a:p>
          <a:p>
            <a:pPr algn="l" rtl="0" fontAlgn="base"/>
            <a:endParaRPr lang="en-US" b="0" i="0">
              <a:solidFill>
                <a:srgbClr val="000000"/>
              </a:solidFill>
              <a:effectLst/>
              <a:latin typeface="Segoe UI" panose="020B0502040204020203" pitchFamily="34" charset="0"/>
            </a:endParaRPr>
          </a:p>
          <a:p>
            <a:pPr algn="l" rtl="0" fontAlgn="base"/>
            <a:r>
              <a:rPr lang="en-US" sz="1050" b="0" i="0">
                <a:solidFill>
                  <a:srgbClr val="000000"/>
                </a:solidFill>
                <a:effectLst/>
                <a:latin typeface="Calibri" panose="020F0502020204030204" pitchFamily="34" charset="0"/>
              </a:rPr>
              <a:t>Unfortunately, if untreated, cataracts can lead to blindness. </a:t>
            </a:r>
          </a:p>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2184685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a:cs typeface="Calibri"/>
              </a:rPr>
              <a:t>Diabetic Retinopathy is the most common cause of vision loss among people with diabetes and the leading cause of blindness among working-age adults.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a:cs typeface="Calibri"/>
              </a:rPr>
              <a:t>Just over 11 percent of the U.S. population have diabetes, and 38 percent have prediabetes, which of course, if not treated often leads to type 2 diabetes.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a:cs typeface="Calibri"/>
              </a:rPr>
              <a:t>An annual eye exam (with dilation) is strongly recommended for people with diabetes, as early detection of diabetic retinopathy is essential to prevent blindness.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a:cs typeface="Calibri"/>
              </a:rPr>
              <a:t>VSP doctors use retinal screening to get a much larger view (200 degrees, in fact) of the retina, or the back of the eye in order to detect possible abnormalities or signs of disease, and provide early diagnosis and treatment.  </a:t>
            </a:r>
          </a:p>
          <a:p>
            <a:pPr algn="l" rtl="0" fontAlgn="base"/>
            <a:endParaRPr lang="en-US" b="0" i="0">
              <a:solidFill>
                <a:srgbClr val="000000"/>
              </a:solidFill>
              <a:effectLst/>
              <a:latin typeface="Segoe UI" panose="020B0502040204020203" pitchFamily="34" charset="0"/>
            </a:endParaRPr>
          </a:p>
          <a:p>
            <a:pPr fontAlgn="base"/>
            <a:r>
              <a:rPr lang="en-US" sz="1800" b="0" i="0">
                <a:solidFill>
                  <a:srgbClr val="000000"/>
                </a:solidFill>
                <a:effectLst/>
                <a:latin typeface="Calibri"/>
                <a:cs typeface="Calibri"/>
              </a:rPr>
              <a:t>We emphasize this condition because it is</a:t>
            </a:r>
            <a:r>
              <a:rPr lang="en-US" sz="1800">
                <a:solidFill>
                  <a:srgbClr val="000000"/>
                </a:solidFill>
                <a:latin typeface="Calibri"/>
                <a:cs typeface="Calibri"/>
              </a:rPr>
              <a:t> very common</a:t>
            </a:r>
            <a:r>
              <a:rPr lang="en-US" sz="1800" b="0" i="0">
                <a:solidFill>
                  <a:srgbClr val="000000"/>
                </a:solidFill>
                <a:effectLst/>
                <a:latin typeface="Calibri"/>
                <a:cs typeface="Calibri"/>
              </a:rPr>
              <a:t> in the US, but also because early detection and treatment can prevent blindness in 95% of cases.  </a:t>
            </a:r>
            <a:endParaRPr lang="en-US" b="0" i="0">
              <a:solidFill>
                <a:srgbClr val="000000"/>
              </a:solidFill>
              <a:effectLst/>
              <a:latin typeface="Calibri"/>
              <a:cs typeface="Calibri"/>
            </a:endParaRPr>
          </a:p>
          <a:p>
            <a:endParaRPr lang="en-US">
              <a:solidFill>
                <a:srgbClr val="000000"/>
              </a:solidFill>
              <a:effectLst/>
            </a:endParaRPr>
          </a:p>
          <a:p>
            <a:pPr>
              <a:defRPr/>
            </a:pPr>
            <a:r>
              <a:rPr lang="en-US" b="1" i="1">
                <a:latin typeface="Arial"/>
                <a:cs typeface="Arial"/>
              </a:rPr>
              <a:t>Sources:</a:t>
            </a:r>
            <a:r>
              <a:rPr lang="en-US">
                <a:latin typeface="Arial"/>
                <a:cs typeface="Arial"/>
              </a:rPr>
              <a:t> </a:t>
            </a:r>
            <a:r>
              <a:rPr lang="en-US">
                <a:solidFill>
                  <a:srgbClr val="000000"/>
                </a:solidFill>
                <a:effectLst/>
                <a:latin typeface="Arial"/>
                <a:cs typeface="Arial"/>
              </a:rPr>
              <a:t>Centers for Disease Control and Prevention (CDC), 2022;</a:t>
            </a:r>
            <a:r>
              <a:rPr lang="en-US">
                <a:solidFill>
                  <a:srgbClr val="000000"/>
                </a:solidFill>
                <a:latin typeface="Arial"/>
                <a:cs typeface="Arial"/>
              </a:rPr>
              <a:t> </a:t>
            </a:r>
            <a:endParaRPr lang="en-US">
              <a:solidFill>
                <a:srgbClr val="000000"/>
              </a:solidFill>
              <a:effectLst/>
              <a:cs typeface="Arial"/>
            </a:endParaRPr>
          </a:p>
          <a:p>
            <a:endParaRPr lang="en-US">
              <a:solidFill>
                <a:srgbClr val="000000"/>
              </a:solidFill>
              <a:effectLst/>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3310512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a:cs typeface="Calibri"/>
              </a:rPr>
              <a:t>Glaucoma is the second-leading cause of blindness, and it affects more than 3 million Americans.  </a:t>
            </a:r>
          </a:p>
          <a:p>
            <a:pPr algn="l" rtl="0" fontAlgn="base"/>
            <a:endParaRPr lang="en-US" b="0" i="0">
              <a:solidFill>
                <a:srgbClr val="000000"/>
              </a:solidFill>
              <a:effectLst/>
              <a:latin typeface="Segoe UI" panose="020B0502040204020203" pitchFamily="34" charset="0"/>
            </a:endParaRPr>
          </a:p>
          <a:p>
            <a:r>
              <a:rPr lang="en-US" sz="1800" b="0" i="0">
                <a:solidFill>
                  <a:srgbClr val="000000"/>
                </a:solidFill>
                <a:effectLst/>
                <a:latin typeface="Calibri"/>
                <a:cs typeface="Calibri"/>
              </a:rPr>
              <a:t>By definition, Glaucoma is </a:t>
            </a:r>
            <a:r>
              <a:rPr lang="en-US" sz="1800">
                <a:effectLst/>
                <a:latin typeface="Segoe UI" panose="020B0502040204020203" pitchFamily="34" charset="0"/>
              </a:rPr>
              <a:t>a group of eye conditions that results in damage to the optic nerve, which can lead to progressive, irreversible loss of vision.</a:t>
            </a:r>
            <a:endParaRPr lang="en-US" sz="1800">
              <a:effectLst/>
              <a:latin typeface="Arial" panose="020B0604020202020204" pitchFamily="34" charset="0"/>
            </a:endParaRP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a:cs typeface="Calibri"/>
              </a:rPr>
              <a:t>This vision loss starts with unnoticeable blind spots at the edges of the field of vision, which progresses to tunnel vision and then to blindness. But, with early diagnosis, glaucoma can be managed. </a:t>
            </a:r>
          </a:p>
          <a:p>
            <a:pPr algn="l" rtl="0" fontAlgn="base"/>
            <a:endParaRPr lang="en-US" b="0" i="0">
              <a:solidFill>
                <a:srgbClr val="000000"/>
              </a:solidFill>
              <a:effectLst/>
              <a:latin typeface="Segoe UI" panose="020B0502040204020203" pitchFamily="34" charset="0"/>
            </a:endParaRPr>
          </a:p>
          <a:p>
            <a:pPr fontAlgn="base">
              <a:defRPr/>
            </a:pPr>
            <a:r>
              <a:rPr lang="en-US" sz="1800" b="0" i="0">
                <a:solidFill>
                  <a:srgbClr val="000000"/>
                </a:solidFill>
                <a:effectLst/>
                <a:latin typeface="Calibri"/>
                <a:cs typeface="Calibri"/>
              </a:rPr>
              <a:t>The American Optometric Association recommends an annual eye exam that includes dilation for people who have an increased risk because doctors can diagnose glaucoma during a dilated, eye exam. People who have an increased risk of developing glaucoma include individuals who have a family history of the condition, are African American and over the age of 40, or are Hispanic and over the age of 60.</a:t>
            </a:r>
            <a:r>
              <a:rPr lang="en-US" sz="1800">
                <a:solidFill>
                  <a:srgbClr val="000000"/>
                </a:solidFill>
                <a:latin typeface="Calibri"/>
                <a:cs typeface="Calibri"/>
              </a:rPr>
              <a:t> </a:t>
            </a:r>
            <a:endParaRPr lang="en-US" sz="1800" b="0" i="0">
              <a:solidFill>
                <a:srgbClr val="000000"/>
              </a:solidFill>
              <a:effectLst/>
              <a:latin typeface="Calibri" panose="020F0502020204030204" pitchFamily="34" charset="0"/>
              <a:cs typeface="Calibri"/>
            </a:endParaRPr>
          </a:p>
          <a:p>
            <a:pPr marL="0" marR="0" lvl="0" indent="0" algn="l" defTabSz="342831" rtl="0" eaLnBrk="1" fontAlgn="base" latinLnBrk="0" hangingPunct="1">
              <a:lnSpc>
                <a:spcPct val="100000"/>
              </a:lnSpc>
              <a:spcBef>
                <a:spcPts val="0"/>
              </a:spcBef>
              <a:spcAft>
                <a:spcPts val="0"/>
              </a:spcAft>
              <a:buClrTx/>
              <a:buSzTx/>
              <a:buFontTx/>
              <a:buNone/>
              <a:tabLst/>
              <a:defRPr/>
            </a:pP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a:cs typeface="Calibri"/>
              </a:rPr>
              <a:t>Ultimately, early detection, prompt treatment and regular monitoring can help control glaucoma, and reduce the chances of vision loss. </a:t>
            </a:r>
          </a:p>
          <a:p>
            <a:pPr algn="l" rtl="0" fontAlgn="base"/>
            <a:endParaRPr lang="en-US" sz="1800" b="0" i="0">
              <a:solidFill>
                <a:srgbClr val="000000"/>
              </a:solidFill>
              <a:effectLst/>
              <a:latin typeface="Calibri" panose="020F0502020204030204" pitchFamily="34" charset="0"/>
            </a:endParaRPr>
          </a:p>
          <a:p>
            <a:r>
              <a:rPr lang="en-US">
                <a:latin typeface="Arial"/>
                <a:cs typeface="Arial"/>
              </a:rPr>
              <a:t>Don't Let Glaucoma Steal Your Sight, Centers for Disease Control, November 2020</a:t>
            </a:r>
          </a:p>
          <a:p>
            <a:pPr algn="l"/>
            <a:endParaRPr lang="en-US" b="0" i="0">
              <a:solidFill>
                <a:srgbClr val="000000"/>
              </a:solidFill>
              <a:effectLst/>
              <a:latin typeface="Segoe UI" panose="020B0502040204020203" pitchFamily="34" charset="0"/>
              <a:cs typeface="Segoe U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Franklin Gothic Book"/>
              <a:ea typeface="MS PGothic" pitchFamily="34" charset="-128"/>
              <a:cs typeface="+mn-cs"/>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2468282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emf"/><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emf"/><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7AB9E3F-A9EF-F406-9859-D95A7162AA72}"/>
              </a:ext>
            </a:extLst>
          </p:cNvPr>
          <p:cNvSpPr/>
          <p:nvPr userDrawn="1"/>
        </p:nvSpPr>
        <p:spPr>
          <a:xfrm flipH="1">
            <a:off x="4679091" y="1"/>
            <a:ext cx="4464909" cy="5143498"/>
          </a:xfrm>
          <a:custGeom>
            <a:avLst/>
            <a:gdLst>
              <a:gd name="connsiteX0" fmla="*/ 0 w 4464909"/>
              <a:gd name="connsiteY0" fmla="*/ 0 h 5143498"/>
              <a:gd name="connsiteX1" fmla="*/ 4464909 w 4464909"/>
              <a:gd name="connsiteY1" fmla="*/ 0 h 5143498"/>
              <a:gd name="connsiteX2" fmla="*/ 4464908 w 4464909"/>
              <a:gd name="connsiteY2" fmla="*/ 2763485 h 5143498"/>
              <a:gd name="connsiteX3" fmla="*/ 3461153 w 4464909"/>
              <a:gd name="connsiteY3" fmla="*/ 1024931 h 5143498"/>
              <a:gd name="connsiteX4" fmla="*/ 3363683 w 4464909"/>
              <a:gd name="connsiteY4" fmla="*/ 874229 h 5143498"/>
              <a:gd name="connsiteX5" fmla="*/ 3329193 w 4464909"/>
              <a:gd name="connsiteY5" fmla="*/ 831156 h 5143498"/>
              <a:gd name="connsiteX6" fmla="*/ 3314422 w 4464909"/>
              <a:gd name="connsiteY6" fmla="*/ 809235 h 5143498"/>
              <a:gd name="connsiteX7" fmla="*/ 3288678 w 4464909"/>
              <a:gd name="connsiteY7" fmla="*/ 780560 h 5143498"/>
              <a:gd name="connsiteX8" fmla="*/ 3253617 w 4464909"/>
              <a:gd name="connsiteY8" fmla="*/ 736775 h 5143498"/>
              <a:gd name="connsiteX9" fmla="*/ 3203192 w 4464909"/>
              <a:gd name="connsiteY9" fmla="*/ 685342 h 5143498"/>
              <a:gd name="connsiteX10" fmla="*/ 3154129 w 4464909"/>
              <a:gd name="connsiteY10" fmla="*/ 630694 h 5143498"/>
              <a:gd name="connsiteX11" fmla="*/ 1885618 w 4464909"/>
              <a:gd name="connsiteY11" fmla="*/ 137171 h 5143498"/>
              <a:gd name="connsiteX12" fmla="*/ 1055460 w 4464909"/>
              <a:gd name="connsiteY12" fmla="*/ 372110 h 5143498"/>
              <a:gd name="connsiteX13" fmla="*/ 412384 w 4464909"/>
              <a:gd name="connsiteY13" fmla="*/ 2767834 h 5143498"/>
              <a:gd name="connsiteX14" fmla="*/ 1566074 w 4464909"/>
              <a:gd name="connsiteY14" fmla="*/ 4766084 h 5143498"/>
              <a:gd name="connsiteX15" fmla="*/ 1564913 w 4464909"/>
              <a:gd name="connsiteY15" fmla="*/ 4766755 h 5143498"/>
              <a:gd name="connsiteX16" fmla="*/ 1782426 w 4464909"/>
              <a:gd name="connsiteY16" fmla="*/ 5143498 h 5143498"/>
              <a:gd name="connsiteX17" fmla="*/ 0 w 4464909"/>
              <a:gd name="connsiteY17" fmla="*/ 5143498 h 5143498"/>
              <a:gd name="connsiteX18" fmla="*/ 0 w 4464909"/>
              <a:gd name="connsiteY18" fmla="*/ 0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4909" h="5143498">
                <a:moveTo>
                  <a:pt x="0" y="0"/>
                </a:moveTo>
                <a:lnTo>
                  <a:pt x="4464909" y="0"/>
                </a:lnTo>
                <a:lnTo>
                  <a:pt x="4464908" y="2763485"/>
                </a:lnTo>
                <a:lnTo>
                  <a:pt x="3461153" y="1024931"/>
                </a:lnTo>
                <a:cubicBezTo>
                  <a:pt x="3430896" y="972525"/>
                  <a:pt x="3398339" y="922272"/>
                  <a:pt x="3363683" y="874229"/>
                </a:cubicBezTo>
                <a:lnTo>
                  <a:pt x="3329193" y="831156"/>
                </a:lnTo>
                <a:lnTo>
                  <a:pt x="3314422" y="809235"/>
                </a:lnTo>
                <a:lnTo>
                  <a:pt x="3288678" y="780560"/>
                </a:lnTo>
                <a:lnTo>
                  <a:pt x="3253617" y="736775"/>
                </a:lnTo>
                <a:lnTo>
                  <a:pt x="3203192" y="685342"/>
                </a:lnTo>
                <a:lnTo>
                  <a:pt x="3154129" y="630694"/>
                </a:lnTo>
                <a:cubicBezTo>
                  <a:pt x="2812672" y="299448"/>
                  <a:pt x="2352249" y="124887"/>
                  <a:pt x="1885618" y="137171"/>
                </a:cubicBezTo>
                <a:cubicBezTo>
                  <a:pt x="1602812" y="144616"/>
                  <a:pt x="1317726" y="220691"/>
                  <a:pt x="1055460" y="372110"/>
                </a:cubicBezTo>
                <a:cubicBezTo>
                  <a:pt x="216209" y="856652"/>
                  <a:pt x="-71725" y="1929332"/>
                  <a:pt x="412384" y="2767834"/>
                </a:cubicBezTo>
                <a:lnTo>
                  <a:pt x="1566074" y="4766084"/>
                </a:lnTo>
                <a:lnTo>
                  <a:pt x="1564913" y="4766755"/>
                </a:lnTo>
                <a:lnTo>
                  <a:pt x="1782426" y="5143498"/>
                </a:lnTo>
                <a:lnTo>
                  <a:pt x="0" y="51434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7A5C9222-5D1D-04C5-EDAC-D78FDB004A45}"/>
              </a:ext>
            </a:extLst>
          </p:cNvPr>
          <p:cNvSpPr/>
          <p:nvPr userDrawn="1"/>
        </p:nvSpPr>
        <p:spPr>
          <a:xfrm flipH="1">
            <a:off x="3307567" y="2695492"/>
            <a:ext cx="1404822" cy="2448007"/>
          </a:xfrm>
          <a:custGeom>
            <a:avLst/>
            <a:gdLst>
              <a:gd name="connsiteX0" fmla="*/ 0 w 1380956"/>
              <a:gd name="connsiteY0" fmla="*/ 0 h 2394587"/>
              <a:gd name="connsiteX1" fmla="*/ 147019 w 1380956"/>
              <a:gd name="connsiteY1" fmla="*/ 254645 h 2394587"/>
              <a:gd name="connsiteX2" fmla="*/ 145851 w 1380956"/>
              <a:gd name="connsiteY2" fmla="*/ 255321 h 2394587"/>
              <a:gd name="connsiteX3" fmla="*/ 1380956 w 1380956"/>
              <a:gd name="connsiteY3" fmla="*/ 2394587 h 2394587"/>
              <a:gd name="connsiteX4" fmla="*/ 27701 w 1380956"/>
              <a:gd name="connsiteY4" fmla="*/ 2394587 h 2394587"/>
              <a:gd name="connsiteX5" fmla="*/ 7547 w 1380956"/>
              <a:gd name="connsiteY5" fmla="*/ 652407 h 2394587"/>
              <a:gd name="connsiteX6" fmla="*/ 7547 w 1380956"/>
              <a:gd name="connsiteY6" fmla="*/ 16965 h 2394587"/>
              <a:gd name="connsiteX7" fmla="*/ 46 w 1380956"/>
              <a:gd name="connsiteY7" fmla="*/ 3973 h 2394587"/>
              <a:gd name="connsiteX8" fmla="*/ 0 w 1380956"/>
              <a:gd name="connsiteY8" fmla="*/ 0 h 23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956" h="2394587">
                <a:moveTo>
                  <a:pt x="0" y="0"/>
                </a:moveTo>
                <a:lnTo>
                  <a:pt x="147019" y="254645"/>
                </a:lnTo>
                <a:lnTo>
                  <a:pt x="145851" y="255321"/>
                </a:lnTo>
                <a:lnTo>
                  <a:pt x="1380956" y="2394587"/>
                </a:lnTo>
                <a:lnTo>
                  <a:pt x="27701" y="2394587"/>
                </a:lnTo>
                <a:lnTo>
                  <a:pt x="7547" y="652407"/>
                </a:lnTo>
                <a:lnTo>
                  <a:pt x="7547" y="16965"/>
                </a:lnTo>
                <a:lnTo>
                  <a:pt x="46" y="397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A84EBE52-8024-B554-B8FC-2BF249AF44E5}"/>
              </a:ext>
            </a:extLst>
          </p:cNvPr>
          <p:cNvSpPr>
            <a:spLocks noGrp="1"/>
          </p:cNvSpPr>
          <p:nvPr>
            <p:ph type="pic" sz="quarter" idx="10"/>
          </p:nvPr>
        </p:nvSpPr>
        <p:spPr>
          <a:xfrm flipH="1">
            <a:off x="4679091" y="136719"/>
            <a:ext cx="4288666" cy="5008749"/>
          </a:xfrm>
          <a:custGeom>
            <a:avLst/>
            <a:gdLst>
              <a:gd name="connsiteX0" fmla="*/ 1708210 w 4276942"/>
              <a:gd name="connsiteY0" fmla="*/ 607 h 4995056"/>
              <a:gd name="connsiteX1" fmla="*/ 2945355 w 4276942"/>
              <a:gd name="connsiteY1" fmla="*/ 464450 h 4995056"/>
              <a:gd name="connsiteX2" fmla="*/ 3016386 w 4276942"/>
              <a:gd name="connsiteY2" fmla="*/ 536900 h 4995056"/>
              <a:gd name="connsiteX3" fmla="*/ 3101872 w 4276942"/>
              <a:gd name="connsiteY3" fmla="*/ 632118 h 4995056"/>
              <a:gd name="connsiteX4" fmla="*/ 3142387 w 4276942"/>
              <a:gd name="connsiteY4" fmla="*/ 682714 h 4995056"/>
              <a:gd name="connsiteX5" fmla="*/ 3264949 w 4276942"/>
              <a:gd name="connsiteY5" fmla="*/ 864611 h 4995056"/>
              <a:gd name="connsiteX6" fmla="*/ 4269441 w 4276942"/>
              <a:gd name="connsiteY6" fmla="*/ 2604442 h 4995056"/>
              <a:gd name="connsiteX7" fmla="*/ 4276942 w 4276942"/>
              <a:gd name="connsiteY7" fmla="*/ 3252876 h 4995056"/>
              <a:gd name="connsiteX8" fmla="*/ 4276942 w 4276942"/>
              <a:gd name="connsiteY8" fmla="*/ 4995056 h 4995056"/>
              <a:gd name="connsiteX9" fmla="*/ 1598160 w 4276942"/>
              <a:gd name="connsiteY9" fmla="*/ 4995056 h 4995056"/>
              <a:gd name="connsiteX10" fmla="*/ 1387505 w 4276942"/>
              <a:gd name="connsiteY10" fmla="*/ 4630191 h 4995056"/>
              <a:gd name="connsiteX11" fmla="*/ 1388666 w 4276942"/>
              <a:gd name="connsiteY11" fmla="*/ 4629520 h 4995056"/>
              <a:gd name="connsiteX12" fmla="*/ 234977 w 4276942"/>
              <a:gd name="connsiteY12" fmla="*/ 2631270 h 4995056"/>
              <a:gd name="connsiteX13" fmla="*/ 878052 w 4276942"/>
              <a:gd name="connsiteY13" fmla="*/ 235546 h 4995056"/>
              <a:gd name="connsiteX14" fmla="*/ 1708210 w 4276942"/>
              <a:gd name="connsiteY14" fmla="*/ 607 h 499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6942" h="4995056">
                <a:moveTo>
                  <a:pt x="1708210" y="607"/>
                </a:moveTo>
                <a:cubicBezTo>
                  <a:pt x="2160701" y="-11305"/>
                  <a:pt x="2607353" y="152476"/>
                  <a:pt x="2945355" y="464450"/>
                </a:cubicBezTo>
                <a:lnTo>
                  <a:pt x="3016386" y="536900"/>
                </a:lnTo>
                <a:lnTo>
                  <a:pt x="3101872" y="632118"/>
                </a:lnTo>
                <a:lnTo>
                  <a:pt x="3142387" y="682714"/>
                </a:lnTo>
                <a:lnTo>
                  <a:pt x="3264949" y="864611"/>
                </a:lnTo>
                <a:lnTo>
                  <a:pt x="4269441" y="2604442"/>
                </a:lnTo>
                <a:lnTo>
                  <a:pt x="4276942" y="3252876"/>
                </a:lnTo>
                <a:lnTo>
                  <a:pt x="4276942" y="4995056"/>
                </a:lnTo>
                <a:lnTo>
                  <a:pt x="1598160" y="4995056"/>
                </a:lnTo>
                <a:lnTo>
                  <a:pt x="1387505" y="4630191"/>
                </a:lnTo>
                <a:lnTo>
                  <a:pt x="1388666" y="4629520"/>
                </a:lnTo>
                <a:lnTo>
                  <a:pt x="234977" y="2631270"/>
                </a:lnTo>
                <a:cubicBezTo>
                  <a:pt x="-249133" y="1792768"/>
                  <a:pt x="38802" y="720089"/>
                  <a:pt x="878052" y="235546"/>
                </a:cubicBezTo>
                <a:cubicBezTo>
                  <a:pt x="1140318" y="84127"/>
                  <a:pt x="1425404" y="8052"/>
                  <a:pt x="1708210" y="607"/>
                </a:cubicBezTo>
                <a:close/>
              </a:path>
            </a:pathLst>
          </a:custGeom>
        </p:spPr>
        <p:txBody>
          <a:bodyPr wrap="square">
            <a:noAutofit/>
          </a:bodyPr>
          <a:lstStyle/>
          <a:p>
            <a:endParaRPr lang="en-US"/>
          </a:p>
        </p:txBody>
      </p:sp>
      <p:pic>
        <p:nvPicPr>
          <p:cNvPr id="9" name="Graphic 8">
            <a:extLst>
              <a:ext uri="{FF2B5EF4-FFF2-40B4-BE49-F238E27FC236}">
                <a16:creationId xmlns:a16="http://schemas.microsoft.com/office/drawing/2014/main" id="{1DA74289-5D49-55A5-8D98-5ABB6AED2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62876" y="4402769"/>
            <a:ext cx="397764" cy="365159"/>
          </a:xfrm>
          <a:prstGeom prst="rect">
            <a:avLst/>
          </a:prstGeom>
        </p:spPr>
      </p:pic>
      <p:sp>
        <p:nvSpPr>
          <p:cNvPr id="10" name="Title 1">
            <a:extLst>
              <a:ext uri="{FF2B5EF4-FFF2-40B4-BE49-F238E27FC236}">
                <a16:creationId xmlns:a16="http://schemas.microsoft.com/office/drawing/2014/main" id="{FCC654AC-3FCD-06F1-52D6-794D5DE5D272}"/>
              </a:ext>
            </a:extLst>
          </p:cNvPr>
          <p:cNvSpPr>
            <a:spLocks noGrp="1"/>
          </p:cNvSpPr>
          <p:nvPr>
            <p:ph type="title"/>
          </p:nvPr>
        </p:nvSpPr>
        <p:spPr>
          <a:xfrm>
            <a:off x="584399" y="1531604"/>
            <a:ext cx="3401809" cy="1754326"/>
          </a:xfrm>
        </p:spPr>
        <p:txBody>
          <a:bodyPr wrap="square" lIns="0" anchor="t" anchorCtr="0">
            <a:spAutoFit/>
          </a:bodyPr>
          <a:lstStyle>
            <a:lvl1pPr>
              <a:defRPr sz="4000">
                <a:solidFill>
                  <a:schemeClr val="tx2"/>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01C0EBC5-C9DD-01C9-C190-02AF42104753}"/>
              </a:ext>
            </a:extLst>
          </p:cNvPr>
          <p:cNvSpPr>
            <a:spLocks noGrp="1"/>
          </p:cNvSpPr>
          <p:nvPr>
            <p:ph sz="quarter" idx="12" hasCustomPrompt="1"/>
          </p:nvPr>
        </p:nvSpPr>
        <p:spPr>
          <a:xfrm>
            <a:off x="587575" y="3472258"/>
            <a:ext cx="2932866" cy="930511"/>
          </a:xfrm>
        </p:spPr>
        <p:txBody>
          <a:bodyPr wrap="square" lIns="0" anchor="t" anchorCtr="0">
            <a:spAutoFit/>
          </a:bodyPr>
          <a:lstStyle>
            <a:lvl1pPr marL="0" indent="0">
              <a:buNone/>
              <a:defRPr sz="1400" b="0">
                <a:solidFill>
                  <a:schemeClr val="tx2"/>
                </a:solidFill>
              </a:defRPr>
            </a:lvl1pPr>
          </a:lstStyle>
          <a:p>
            <a:pPr lvl="0"/>
            <a:r>
              <a:rPr lang="en-US"/>
              <a:t>Presenter Name</a:t>
            </a:r>
          </a:p>
          <a:p>
            <a:pPr lvl="0"/>
            <a:r>
              <a:rPr lang="en-US"/>
              <a:t>Presenter Title</a:t>
            </a:r>
          </a:p>
          <a:p>
            <a:pPr lvl="0"/>
            <a:r>
              <a:rPr lang="en-US"/>
              <a:t>Date</a:t>
            </a:r>
          </a:p>
        </p:txBody>
      </p:sp>
      <p:pic>
        <p:nvPicPr>
          <p:cNvPr id="12"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4398" y="393780"/>
            <a:ext cx="1873193" cy="538908"/>
          </a:xfrm>
          <a:prstGeom prst="rect">
            <a:avLst/>
          </a:prstGeom>
        </p:spPr>
      </p:pic>
      <p:sp>
        <p:nvSpPr>
          <p:cNvPr id="3" name="Rectangle 2">
            <a:extLst>
              <a:ext uri="{FF2B5EF4-FFF2-40B4-BE49-F238E27FC236}">
                <a16:creationId xmlns:a16="http://schemas.microsoft.com/office/drawing/2014/main" id="{F85FEC78-C6FF-19C1-BABA-6B44334364A5}"/>
              </a:ext>
            </a:extLst>
          </p:cNvPr>
          <p:cNvSpPr/>
          <p:nvPr userDrawn="1"/>
        </p:nvSpPr>
        <p:spPr>
          <a:xfrm>
            <a:off x="-80970" y="4572000"/>
            <a:ext cx="1873193" cy="571499"/>
          </a:xfrm>
          <a:prstGeom prst="rect">
            <a:avLst/>
          </a:prstGeom>
          <a:solidFill>
            <a:srgbClr val="F0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9124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Column + Objec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C65D56-F006-1446-AC65-46064FD16F86}"/>
              </a:ext>
            </a:extLst>
          </p:cNvPr>
          <p:cNvSpPr>
            <a:spLocks noGrp="1"/>
          </p:cNvSpPr>
          <p:nvPr>
            <p:ph type="body" sz="quarter" idx="26"/>
          </p:nvPr>
        </p:nvSpPr>
        <p:spPr>
          <a:xfrm>
            <a:off x="457200" y="1240060"/>
            <a:ext cx="8229600" cy="311624"/>
          </a:xfrm>
          <a:prstGeom prst="rect">
            <a:avLst/>
          </a:prstGeom>
        </p:spPr>
        <p:txBody>
          <a:bodyPr>
            <a:noAutofit/>
          </a:bodyPr>
          <a:lstStyle>
            <a:lvl1pPr marL="0" indent="0" algn="l">
              <a:buNone/>
              <a:defRPr b="0"/>
            </a:lvl1pPr>
            <a:lvl2pPr marL="342934" indent="0" algn="ctr">
              <a:buNone/>
              <a:defRPr/>
            </a:lvl2pPr>
            <a:lvl3pPr marL="685869" indent="0" algn="ctr">
              <a:buNone/>
              <a:defRPr/>
            </a:lvl3pPr>
            <a:lvl4pPr marL="1028803" indent="0" algn="ctr">
              <a:buNone/>
              <a:defRPr/>
            </a:lvl4pPr>
            <a:lvl5pPr marL="1371737" indent="0" algn="ctr">
              <a:buNone/>
              <a:defRPr/>
            </a:lvl5pPr>
          </a:lstStyle>
          <a:p>
            <a:pPr lvl="0"/>
            <a:r>
              <a:rPr lang="en-US"/>
              <a:t>Click to edit Master text styles</a:t>
            </a:r>
          </a:p>
        </p:txBody>
      </p:sp>
      <p:sp>
        <p:nvSpPr>
          <p:cNvPr id="16" name="Content Placeholder 3">
            <a:extLst>
              <a:ext uri="{FF2B5EF4-FFF2-40B4-BE49-F238E27FC236}">
                <a16:creationId xmlns:a16="http://schemas.microsoft.com/office/drawing/2014/main" id="{1939B671-1953-F149-9FBA-AD15663C18DD}"/>
              </a:ext>
            </a:extLst>
          </p:cNvPr>
          <p:cNvSpPr>
            <a:spLocks noGrp="1"/>
          </p:cNvSpPr>
          <p:nvPr>
            <p:ph sz="quarter" idx="17" hasCustomPrompt="1"/>
          </p:nvPr>
        </p:nvSpPr>
        <p:spPr>
          <a:xfrm>
            <a:off x="465438" y="1963533"/>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7" name="Content Placeholder 3">
            <a:extLst>
              <a:ext uri="{FF2B5EF4-FFF2-40B4-BE49-F238E27FC236}">
                <a16:creationId xmlns:a16="http://schemas.microsoft.com/office/drawing/2014/main" id="{6896CE1F-5163-5047-B250-16C303C09F1E}"/>
              </a:ext>
            </a:extLst>
          </p:cNvPr>
          <p:cNvSpPr>
            <a:spLocks noGrp="1"/>
          </p:cNvSpPr>
          <p:nvPr>
            <p:ph sz="quarter" idx="20" hasCustomPrompt="1"/>
          </p:nvPr>
        </p:nvSpPr>
        <p:spPr>
          <a:xfrm>
            <a:off x="2564950" y="1967512"/>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8" name="Content Placeholder 3">
            <a:extLst>
              <a:ext uri="{FF2B5EF4-FFF2-40B4-BE49-F238E27FC236}">
                <a16:creationId xmlns:a16="http://schemas.microsoft.com/office/drawing/2014/main" id="{1209A8FA-AC8A-1B4C-95F2-21240F4D11D7}"/>
              </a:ext>
            </a:extLst>
          </p:cNvPr>
          <p:cNvSpPr>
            <a:spLocks noGrp="1"/>
          </p:cNvSpPr>
          <p:nvPr>
            <p:ph sz="quarter" idx="23" hasCustomPrompt="1"/>
          </p:nvPr>
        </p:nvSpPr>
        <p:spPr>
          <a:xfrm>
            <a:off x="4664462" y="1975469"/>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9" name="Text Placeholder 4">
            <a:extLst>
              <a:ext uri="{FF2B5EF4-FFF2-40B4-BE49-F238E27FC236}">
                <a16:creationId xmlns:a16="http://schemas.microsoft.com/office/drawing/2014/main" id="{F0B7E312-7530-E34A-A628-55DE9A0E6E01}"/>
              </a:ext>
            </a:extLst>
          </p:cNvPr>
          <p:cNvSpPr>
            <a:spLocks noGrp="1"/>
          </p:cNvSpPr>
          <p:nvPr>
            <p:ph type="body" sz="quarter" idx="27"/>
          </p:nvPr>
        </p:nvSpPr>
        <p:spPr>
          <a:xfrm>
            <a:off x="465438" y="3117403"/>
            <a:ext cx="1933948" cy="1435547"/>
          </a:xfrm>
        </p:spPr>
        <p:txBody>
          <a:bodyPr/>
          <a:lstStyle>
            <a:lvl1pPr marL="0" indent="0" algn="ctr">
              <a:buNone/>
              <a:defRPr sz="1500"/>
            </a:lvl1pPr>
          </a:lstStyle>
          <a:p>
            <a:pPr lvl="0"/>
            <a:r>
              <a:rPr lang="en-US"/>
              <a:t>Click to edit Master text styles</a:t>
            </a:r>
          </a:p>
        </p:txBody>
      </p:sp>
      <p:sp>
        <p:nvSpPr>
          <p:cNvPr id="20" name="Text Placeholder 4">
            <a:extLst>
              <a:ext uri="{FF2B5EF4-FFF2-40B4-BE49-F238E27FC236}">
                <a16:creationId xmlns:a16="http://schemas.microsoft.com/office/drawing/2014/main" id="{1B5E4717-A41E-194D-A5C8-52B56FA1A4F1}"/>
              </a:ext>
            </a:extLst>
          </p:cNvPr>
          <p:cNvSpPr>
            <a:spLocks noGrp="1"/>
          </p:cNvSpPr>
          <p:nvPr>
            <p:ph type="body" sz="quarter" idx="28"/>
          </p:nvPr>
        </p:nvSpPr>
        <p:spPr>
          <a:xfrm>
            <a:off x="2564950" y="3117403"/>
            <a:ext cx="1933948" cy="1435547"/>
          </a:xfrm>
        </p:spPr>
        <p:txBody>
          <a:bodyPr/>
          <a:lstStyle>
            <a:lvl1pPr marL="0" indent="0" algn="ctr">
              <a:buNone/>
              <a:defRPr sz="1500"/>
            </a:lvl1pPr>
          </a:lstStyle>
          <a:p>
            <a:pPr lvl="0"/>
            <a:r>
              <a:rPr lang="en-US"/>
              <a:t>Click to edit Master text styles</a:t>
            </a:r>
          </a:p>
        </p:txBody>
      </p:sp>
      <p:sp>
        <p:nvSpPr>
          <p:cNvPr id="21" name="Text Placeholder 4">
            <a:extLst>
              <a:ext uri="{FF2B5EF4-FFF2-40B4-BE49-F238E27FC236}">
                <a16:creationId xmlns:a16="http://schemas.microsoft.com/office/drawing/2014/main" id="{4D7AAFB0-C4AF-8C44-B172-22E9710AF954}"/>
              </a:ext>
            </a:extLst>
          </p:cNvPr>
          <p:cNvSpPr>
            <a:spLocks noGrp="1"/>
          </p:cNvSpPr>
          <p:nvPr>
            <p:ph type="body" sz="quarter" idx="29"/>
          </p:nvPr>
        </p:nvSpPr>
        <p:spPr>
          <a:xfrm>
            <a:off x="4664462" y="3117403"/>
            <a:ext cx="1933948" cy="1435547"/>
          </a:xfrm>
        </p:spPr>
        <p:txBody>
          <a:bodyPr/>
          <a:lstStyle>
            <a:lvl1pPr marL="0" indent="0" algn="ctr">
              <a:buNone/>
              <a:defRPr sz="1500"/>
            </a:lvl1pPr>
          </a:lstStyle>
          <a:p>
            <a:pPr lvl="0"/>
            <a:r>
              <a:rPr lang="en-US"/>
              <a:t>Click to edit Master text styles</a:t>
            </a:r>
          </a:p>
        </p:txBody>
      </p:sp>
      <p:sp>
        <p:nvSpPr>
          <p:cNvPr id="22" name="Content Placeholder 3">
            <a:extLst>
              <a:ext uri="{FF2B5EF4-FFF2-40B4-BE49-F238E27FC236}">
                <a16:creationId xmlns:a16="http://schemas.microsoft.com/office/drawing/2014/main" id="{6F320DEA-1FE1-0246-B505-AA14E5933FAB}"/>
              </a:ext>
            </a:extLst>
          </p:cNvPr>
          <p:cNvSpPr>
            <a:spLocks noGrp="1"/>
          </p:cNvSpPr>
          <p:nvPr>
            <p:ph sz="quarter" idx="30" hasCustomPrompt="1"/>
          </p:nvPr>
        </p:nvSpPr>
        <p:spPr>
          <a:xfrm>
            <a:off x="6763975" y="1975469"/>
            <a:ext cx="1923352"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23" name="Text Placeholder 4">
            <a:extLst>
              <a:ext uri="{FF2B5EF4-FFF2-40B4-BE49-F238E27FC236}">
                <a16:creationId xmlns:a16="http://schemas.microsoft.com/office/drawing/2014/main" id="{A14FAF1C-6B92-5F4C-A15B-112333BB09DE}"/>
              </a:ext>
            </a:extLst>
          </p:cNvPr>
          <p:cNvSpPr>
            <a:spLocks noGrp="1"/>
          </p:cNvSpPr>
          <p:nvPr>
            <p:ph type="body" sz="quarter" idx="31"/>
          </p:nvPr>
        </p:nvSpPr>
        <p:spPr>
          <a:xfrm>
            <a:off x="6763975" y="3117403"/>
            <a:ext cx="1922825" cy="1435547"/>
          </a:xfrm>
        </p:spPr>
        <p:txBody>
          <a:bodyPr/>
          <a:lstStyle>
            <a:lvl1pPr marL="0" indent="0" algn="ctr">
              <a:buNone/>
              <a:defRPr sz="1500"/>
            </a:lvl1pPr>
          </a:lstStyle>
          <a:p>
            <a:pPr lvl="0"/>
            <a:r>
              <a:rPr lang="en-US"/>
              <a:t>Click to edit Master text styles</a:t>
            </a:r>
          </a:p>
        </p:txBody>
      </p:sp>
      <p:sp>
        <p:nvSpPr>
          <p:cNvPr id="3" name="Title 2">
            <a:extLst>
              <a:ext uri="{FF2B5EF4-FFF2-40B4-BE49-F238E27FC236}">
                <a16:creationId xmlns:a16="http://schemas.microsoft.com/office/drawing/2014/main" id="{7EBBE424-6425-1440-8365-8C85A27D9DD6}"/>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0FC5B14F-BB99-0951-EC14-177CC88BECF2}"/>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50323770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lumn + Icons">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2859120" y="1435344"/>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6" name="Picture Placeholder 13"/>
          <p:cNvSpPr>
            <a:spLocks noGrp="1"/>
          </p:cNvSpPr>
          <p:nvPr>
            <p:ph type="pic" sz="quarter" idx="21"/>
          </p:nvPr>
        </p:nvSpPr>
        <p:spPr>
          <a:xfrm>
            <a:off x="877919" y="1435344"/>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7" name="Picture Placeholder 13"/>
          <p:cNvSpPr>
            <a:spLocks noGrp="1"/>
          </p:cNvSpPr>
          <p:nvPr>
            <p:ph type="pic" sz="quarter" idx="18"/>
          </p:nvPr>
        </p:nvSpPr>
        <p:spPr>
          <a:xfrm>
            <a:off x="6821523" y="1435344"/>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8" name="Picture Placeholder 13"/>
          <p:cNvSpPr>
            <a:spLocks noGrp="1"/>
          </p:cNvSpPr>
          <p:nvPr>
            <p:ph type="pic" sz="quarter" idx="19"/>
          </p:nvPr>
        </p:nvSpPr>
        <p:spPr>
          <a:xfrm>
            <a:off x="4840321" y="1435344"/>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4" name="Content Placeholder 3">
            <a:extLst>
              <a:ext uri="{FF2B5EF4-FFF2-40B4-BE49-F238E27FC236}">
                <a16:creationId xmlns:a16="http://schemas.microsoft.com/office/drawing/2014/main" id="{D2EDB696-2198-A64C-ADE0-67E5D345FC8E}"/>
              </a:ext>
            </a:extLst>
          </p:cNvPr>
          <p:cNvSpPr>
            <a:spLocks noGrp="1"/>
          </p:cNvSpPr>
          <p:nvPr>
            <p:ph sz="quarter" idx="22" hasCustomPrompt="1"/>
          </p:nvPr>
        </p:nvSpPr>
        <p:spPr>
          <a:xfrm>
            <a:off x="877919"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9" name="Content Placeholder 3">
            <a:extLst>
              <a:ext uri="{FF2B5EF4-FFF2-40B4-BE49-F238E27FC236}">
                <a16:creationId xmlns:a16="http://schemas.microsoft.com/office/drawing/2014/main" id="{17FC996A-A9DD-1F4B-96F6-48D06F1E1FA9}"/>
              </a:ext>
            </a:extLst>
          </p:cNvPr>
          <p:cNvSpPr>
            <a:spLocks noGrp="1"/>
          </p:cNvSpPr>
          <p:nvPr>
            <p:ph sz="quarter" idx="23" hasCustomPrompt="1"/>
          </p:nvPr>
        </p:nvSpPr>
        <p:spPr>
          <a:xfrm>
            <a:off x="2859120"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0" name="Content Placeholder 3">
            <a:extLst>
              <a:ext uri="{FF2B5EF4-FFF2-40B4-BE49-F238E27FC236}">
                <a16:creationId xmlns:a16="http://schemas.microsoft.com/office/drawing/2014/main" id="{41271C35-2270-2B4C-A3DC-2B5D0CEEB63E}"/>
              </a:ext>
            </a:extLst>
          </p:cNvPr>
          <p:cNvSpPr>
            <a:spLocks noGrp="1"/>
          </p:cNvSpPr>
          <p:nvPr>
            <p:ph sz="quarter" idx="24" hasCustomPrompt="1"/>
          </p:nvPr>
        </p:nvSpPr>
        <p:spPr>
          <a:xfrm>
            <a:off x="4840321"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1" name="Content Placeholder 3">
            <a:extLst>
              <a:ext uri="{FF2B5EF4-FFF2-40B4-BE49-F238E27FC236}">
                <a16:creationId xmlns:a16="http://schemas.microsoft.com/office/drawing/2014/main" id="{53B4A99A-09A2-E94C-861D-2210CC45A3E3}"/>
              </a:ext>
            </a:extLst>
          </p:cNvPr>
          <p:cNvSpPr>
            <a:spLocks noGrp="1"/>
          </p:cNvSpPr>
          <p:nvPr>
            <p:ph sz="quarter" idx="25" hasCustomPrompt="1"/>
          </p:nvPr>
        </p:nvSpPr>
        <p:spPr>
          <a:xfrm>
            <a:off x="6821522"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5" name="Title 4">
            <a:extLst>
              <a:ext uri="{FF2B5EF4-FFF2-40B4-BE49-F238E27FC236}">
                <a16:creationId xmlns:a16="http://schemas.microsoft.com/office/drawing/2014/main" id="{F48BF586-8FAB-7047-BFF1-C189EAE33063}"/>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19EEDA91-1D51-DED5-6A21-E10F42D82500}"/>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09441814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chemeClr val="accent1"/>
                </a:solidFill>
              </a:defRPr>
            </a:lvl1pPr>
          </a:lstStyle>
          <a:p>
            <a:r>
              <a:rPr lang="en-US"/>
              <a:t>Click to edit Master title style</a:t>
            </a:r>
          </a:p>
        </p:txBody>
      </p:sp>
      <p:sp>
        <p:nvSpPr>
          <p:cNvPr id="3" name="Text Placeholder 6">
            <a:extLst>
              <a:ext uri="{FF2B5EF4-FFF2-40B4-BE49-F238E27FC236}">
                <a16:creationId xmlns:a16="http://schemas.microsoft.com/office/drawing/2014/main" id="{19587F10-4829-BEAE-BA02-A9141053D1DB}"/>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181907679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0F7DD-EA89-D64D-98FC-F503215CECA5}"/>
              </a:ext>
            </a:extLst>
          </p:cNvPr>
          <p:cNvSpPr/>
          <p:nvPr userDrawn="1"/>
        </p:nvSpPr>
        <p:spPr>
          <a:xfrm>
            <a:off x="-18439" y="1"/>
            <a:ext cx="9162439" cy="5143500"/>
          </a:xfrm>
          <a:prstGeom prst="rect">
            <a:avLst/>
          </a:prstGeom>
          <a:solidFill>
            <a:srgbClr val="B4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AF2656-CDA8-C3E5-8837-A1E298F10243}"/>
              </a:ext>
            </a:extLst>
          </p:cNvPr>
          <p:cNvSpPr txBox="1"/>
          <p:nvPr userDrawn="1"/>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tx2"/>
                </a:solidFill>
                <a:latin typeface="+mn-lt"/>
              </a:rPr>
              <a:t>Classification: Restricted</a:t>
            </a:r>
          </a:p>
        </p:txBody>
      </p:sp>
      <p:sp>
        <p:nvSpPr>
          <p:cNvPr id="3" name="Text Placeholder 6">
            <a:extLst>
              <a:ext uri="{FF2B5EF4-FFF2-40B4-BE49-F238E27FC236}">
                <a16:creationId xmlns:a16="http://schemas.microsoft.com/office/drawing/2014/main" id="{78586310-FF21-6718-2B27-5ADCAB47F939}"/>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pic>
        <p:nvPicPr>
          <p:cNvPr id="4" name="Graphic 3">
            <a:extLst>
              <a:ext uri="{FF2B5EF4-FFF2-40B4-BE49-F238E27FC236}">
                <a16:creationId xmlns:a16="http://schemas.microsoft.com/office/drawing/2014/main" id="{FE31F04D-C191-4C46-D791-62420846ED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4632324"/>
            <a:ext cx="591239" cy="511175"/>
          </a:xfrm>
          <a:prstGeom prst="rect">
            <a:avLst/>
          </a:prstGeom>
        </p:spPr>
      </p:pic>
      <p:sp>
        <p:nvSpPr>
          <p:cNvPr id="5" name="TextBox 4">
            <a:extLst>
              <a:ext uri="{FF2B5EF4-FFF2-40B4-BE49-F238E27FC236}">
                <a16:creationId xmlns:a16="http://schemas.microsoft.com/office/drawing/2014/main" id="{A65057F2-3FB1-C991-69F9-F6DAAED18045}"/>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10" name="Graphic 9">
            <a:extLst>
              <a:ext uri="{FF2B5EF4-FFF2-40B4-BE49-F238E27FC236}">
                <a16:creationId xmlns:a16="http://schemas.microsoft.com/office/drawing/2014/main" id="{4BFC50DE-9558-EB0C-F718-AA4BB3AF9B7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6" name="Title 2">
            <a:extLst>
              <a:ext uri="{FF2B5EF4-FFF2-40B4-BE49-F238E27FC236}">
                <a16:creationId xmlns:a16="http://schemas.microsoft.com/office/drawing/2014/main" id="{D5097CA4-8660-19A5-16EA-6A49A39ADD64}"/>
              </a:ext>
            </a:extLst>
          </p:cNvPr>
          <p:cNvSpPr>
            <a:spLocks noGrp="1"/>
          </p:cNvSpPr>
          <p:nvPr>
            <p:ph type="title"/>
          </p:nvPr>
        </p:nvSpPr>
        <p:spPr>
          <a:xfrm>
            <a:off x="457200" y="0"/>
            <a:ext cx="8229600" cy="1123950"/>
          </a:xfrm>
          <a:prstGeom prst="rect">
            <a:avLst/>
          </a:prstGeom>
        </p:spPr>
        <p:txBody>
          <a:bodyPr/>
          <a:lstStyle>
            <a:lvl1pPr algn="l">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14703848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0F7DD-EA89-D64D-98FC-F503215CECA5}"/>
              </a:ext>
            </a:extLst>
          </p:cNvPr>
          <p:cNvSpPr/>
          <p:nvPr userDrawn="1"/>
        </p:nvSpPr>
        <p:spPr>
          <a:xfrm>
            <a:off x="1" y="0"/>
            <a:ext cx="9144000" cy="5143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EED15F-A823-9D1C-0671-AA9ECCC78233}"/>
              </a:ext>
            </a:extLst>
          </p:cNvPr>
          <p:cNvSpPr txBox="1"/>
          <p:nvPr userDrawn="1"/>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lumMod val="85000"/>
                  </a:schemeClr>
                </a:solidFill>
                <a:latin typeface="+mn-lt"/>
              </a:rPr>
              <a:t>Classification: Restricted</a:t>
            </a:r>
          </a:p>
        </p:txBody>
      </p:sp>
      <p:sp>
        <p:nvSpPr>
          <p:cNvPr id="3" name="Text Placeholder 6">
            <a:extLst>
              <a:ext uri="{FF2B5EF4-FFF2-40B4-BE49-F238E27FC236}">
                <a16:creationId xmlns:a16="http://schemas.microsoft.com/office/drawing/2014/main" id="{C703A1A7-71BC-B0B4-C9BD-E57599B07A4B}"/>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bg1">
                    <a:lumMod val="85000"/>
                  </a:schemeClr>
                </a:solidFill>
              </a:defRPr>
            </a:lvl1pPr>
            <a:lvl2pPr>
              <a:defRPr sz="600"/>
            </a:lvl2pPr>
            <a:lvl3pPr>
              <a:defRPr sz="600"/>
            </a:lvl3pPr>
            <a:lvl4pPr>
              <a:defRPr sz="600"/>
            </a:lvl4pPr>
            <a:lvl5pPr>
              <a:defRPr sz="600"/>
            </a:lvl5pPr>
          </a:lstStyle>
          <a:p>
            <a:pPr lvl="0"/>
            <a:r>
              <a:rPr lang="en-US"/>
              <a:t>Click to edit Master text styles</a:t>
            </a:r>
          </a:p>
        </p:txBody>
      </p:sp>
      <p:pic>
        <p:nvPicPr>
          <p:cNvPr id="4" name="Graphic 3">
            <a:extLst>
              <a:ext uri="{FF2B5EF4-FFF2-40B4-BE49-F238E27FC236}">
                <a16:creationId xmlns:a16="http://schemas.microsoft.com/office/drawing/2014/main" id="{B77BC3A5-D2DF-3210-1240-D79B341753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4632324"/>
            <a:ext cx="591239" cy="511175"/>
          </a:xfrm>
          <a:prstGeom prst="rect">
            <a:avLst/>
          </a:prstGeom>
        </p:spPr>
      </p:pic>
      <p:sp>
        <p:nvSpPr>
          <p:cNvPr id="5" name="TextBox 4">
            <a:extLst>
              <a:ext uri="{FF2B5EF4-FFF2-40B4-BE49-F238E27FC236}">
                <a16:creationId xmlns:a16="http://schemas.microsoft.com/office/drawing/2014/main" id="{3B134ABC-3B15-B8D2-94B4-EE09BB7C163A}"/>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6" name="Graphic 5">
            <a:extLst>
              <a:ext uri="{FF2B5EF4-FFF2-40B4-BE49-F238E27FC236}">
                <a16:creationId xmlns:a16="http://schemas.microsoft.com/office/drawing/2014/main" id="{14E1D7A7-20E4-DD55-D620-3B055D32E39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7" name="Title 2">
            <a:extLst>
              <a:ext uri="{FF2B5EF4-FFF2-40B4-BE49-F238E27FC236}">
                <a16:creationId xmlns:a16="http://schemas.microsoft.com/office/drawing/2014/main" id="{ECDDE5F7-3B67-2662-0FC1-1AE92A006312}"/>
              </a:ext>
            </a:extLst>
          </p:cNvPr>
          <p:cNvSpPr>
            <a:spLocks noGrp="1"/>
          </p:cNvSpPr>
          <p:nvPr>
            <p:ph type="title"/>
          </p:nvPr>
        </p:nvSpPr>
        <p:spPr>
          <a:xfrm>
            <a:off x="457200" y="0"/>
            <a:ext cx="8229600" cy="1123950"/>
          </a:xfrm>
          <a:prstGeom prst="rect">
            <a:avLst/>
          </a:prstGeom>
        </p:spPr>
        <p:txBody>
          <a:bodyPr/>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030417640"/>
      </p:ext>
    </p:extLst>
  </p:cSld>
  <p:clrMapOvr>
    <a:masterClrMapping/>
  </p:clrMapOvr>
  <p:extLst>
    <p:ext uri="{DCECCB84-F9BA-43D5-87BE-67443E8EF086}">
      <p15:sldGuideLst xmlns:p15="http://schemas.microsoft.com/office/powerpoint/2012/main">
        <p15:guide id="1" orient="horz" pos="5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11214879-0191-6171-3AC0-33EDAB636672}"/>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77226148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7E1C41-F980-8678-675F-AB2C2DF4BD8A}"/>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4" name="Title 3">
            <a:extLst>
              <a:ext uri="{FF2B5EF4-FFF2-40B4-BE49-F238E27FC236}">
                <a16:creationId xmlns:a16="http://schemas.microsoft.com/office/drawing/2014/main" id="{2F6A0BFD-AEC4-404A-8E15-41B20204DE70}"/>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4669EA9A-BC30-4E71-3A36-5EB60361D27A}"/>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119393547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B59BFB-F1CD-0303-F16D-0AD91C0AF872}"/>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2" name="Text Placeholder 6">
            <a:extLst>
              <a:ext uri="{FF2B5EF4-FFF2-40B4-BE49-F238E27FC236}">
                <a16:creationId xmlns:a16="http://schemas.microsoft.com/office/drawing/2014/main" id="{719D0FAF-1478-8D13-0253-8262A4125B13}"/>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168369361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4BD929E9-3AAF-474A-9EDC-0B4301939FFF}"/>
              </a:ext>
            </a:extLst>
          </p:cNvPr>
          <p:cNvSpPr>
            <a:spLocks noGrp="1"/>
          </p:cNvSpPr>
          <p:nvPr>
            <p:ph sz="quarter" idx="21" hasCustomPrompt="1"/>
          </p:nvPr>
        </p:nvSpPr>
        <p:spPr>
          <a:xfrm>
            <a:off x="6035040" y="1619009"/>
            <a:ext cx="2651760" cy="1394736"/>
          </a:xfrm>
          <a:prstGeom prst="rect">
            <a:avLst/>
          </a:prstGeom>
          <a:solidFill>
            <a:schemeClr val="bg1"/>
          </a:solidFill>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17" name="Content Placeholder 3">
            <a:extLst>
              <a:ext uri="{FF2B5EF4-FFF2-40B4-BE49-F238E27FC236}">
                <a16:creationId xmlns:a16="http://schemas.microsoft.com/office/drawing/2014/main" id="{AC4A8FA2-30C2-4E5D-AFDF-06D8709DE9F9}"/>
              </a:ext>
            </a:extLst>
          </p:cNvPr>
          <p:cNvSpPr>
            <a:spLocks noGrp="1"/>
          </p:cNvSpPr>
          <p:nvPr>
            <p:ph sz="quarter" idx="20" hasCustomPrompt="1"/>
          </p:nvPr>
        </p:nvSpPr>
        <p:spPr>
          <a:xfrm>
            <a:off x="3246120" y="1619009"/>
            <a:ext cx="2651760" cy="1394736"/>
          </a:xfrm>
          <a:prstGeom prst="rect">
            <a:avLst/>
          </a:prstGeom>
          <a:solidFill>
            <a:schemeClr val="bg1"/>
          </a:solidFill>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9" name="Content Placeholder 3">
            <a:extLst>
              <a:ext uri="{FF2B5EF4-FFF2-40B4-BE49-F238E27FC236}">
                <a16:creationId xmlns:a16="http://schemas.microsoft.com/office/drawing/2014/main" id="{DFFBB5DE-A0A4-4B5C-ACD9-8F6772EA44B4}"/>
              </a:ext>
            </a:extLst>
          </p:cNvPr>
          <p:cNvSpPr>
            <a:spLocks noGrp="1"/>
          </p:cNvSpPr>
          <p:nvPr>
            <p:ph sz="quarter" idx="19" hasCustomPrompt="1"/>
          </p:nvPr>
        </p:nvSpPr>
        <p:spPr>
          <a:xfrm>
            <a:off x="457200" y="1619009"/>
            <a:ext cx="2651760" cy="1394736"/>
          </a:xfrm>
          <a:prstGeom prst="rect">
            <a:avLst/>
          </a:prstGeom>
          <a:solidFill>
            <a:schemeClr val="bg1"/>
          </a:solidFill>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3" name="Title 2">
            <a:extLst>
              <a:ext uri="{FF2B5EF4-FFF2-40B4-BE49-F238E27FC236}">
                <a16:creationId xmlns:a16="http://schemas.microsoft.com/office/drawing/2014/main" id="{ABF03785-FC7D-B246-BE5B-FB2254F0C8A2}"/>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65FB3871-9BCC-79E9-8AFA-1FCF229F866B}"/>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79673741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B59BFB-F1CD-0303-F16D-0AD91C0AF872}"/>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2" name="Text Placeholder 6">
            <a:extLst>
              <a:ext uri="{FF2B5EF4-FFF2-40B4-BE49-F238E27FC236}">
                <a16:creationId xmlns:a16="http://schemas.microsoft.com/office/drawing/2014/main" id="{719D0FAF-1478-8D13-0253-8262A4125B13}"/>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168369361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CoBran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7AB9E3F-A9EF-F406-9859-D95A7162AA72}"/>
              </a:ext>
            </a:extLst>
          </p:cNvPr>
          <p:cNvSpPr/>
          <p:nvPr userDrawn="1"/>
        </p:nvSpPr>
        <p:spPr>
          <a:xfrm flipH="1">
            <a:off x="4679091" y="1"/>
            <a:ext cx="4464909" cy="5143498"/>
          </a:xfrm>
          <a:custGeom>
            <a:avLst/>
            <a:gdLst>
              <a:gd name="connsiteX0" fmla="*/ 0 w 4464909"/>
              <a:gd name="connsiteY0" fmla="*/ 0 h 5143498"/>
              <a:gd name="connsiteX1" fmla="*/ 4464909 w 4464909"/>
              <a:gd name="connsiteY1" fmla="*/ 0 h 5143498"/>
              <a:gd name="connsiteX2" fmla="*/ 4464908 w 4464909"/>
              <a:gd name="connsiteY2" fmla="*/ 2763485 h 5143498"/>
              <a:gd name="connsiteX3" fmla="*/ 3461153 w 4464909"/>
              <a:gd name="connsiteY3" fmla="*/ 1024931 h 5143498"/>
              <a:gd name="connsiteX4" fmla="*/ 3363683 w 4464909"/>
              <a:gd name="connsiteY4" fmla="*/ 874229 h 5143498"/>
              <a:gd name="connsiteX5" fmla="*/ 3329193 w 4464909"/>
              <a:gd name="connsiteY5" fmla="*/ 831156 h 5143498"/>
              <a:gd name="connsiteX6" fmla="*/ 3314422 w 4464909"/>
              <a:gd name="connsiteY6" fmla="*/ 809235 h 5143498"/>
              <a:gd name="connsiteX7" fmla="*/ 3288678 w 4464909"/>
              <a:gd name="connsiteY7" fmla="*/ 780560 h 5143498"/>
              <a:gd name="connsiteX8" fmla="*/ 3253617 w 4464909"/>
              <a:gd name="connsiteY8" fmla="*/ 736775 h 5143498"/>
              <a:gd name="connsiteX9" fmla="*/ 3203192 w 4464909"/>
              <a:gd name="connsiteY9" fmla="*/ 685342 h 5143498"/>
              <a:gd name="connsiteX10" fmla="*/ 3154129 w 4464909"/>
              <a:gd name="connsiteY10" fmla="*/ 630694 h 5143498"/>
              <a:gd name="connsiteX11" fmla="*/ 1885618 w 4464909"/>
              <a:gd name="connsiteY11" fmla="*/ 137171 h 5143498"/>
              <a:gd name="connsiteX12" fmla="*/ 1055460 w 4464909"/>
              <a:gd name="connsiteY12" fmla="*/ 372110 h 5143498"/>
              <a:gd name="connsiteX13" fmla="*/ 412384 w 4464909"/>
              <a:gd name="connsiteY13" fmla="*/ 2767834 h 5143498"/>
              <a:gd name="connsiteX14" fmla="*/ 1566074 w 4464909"/>
              <a:gd name="connsiteY14" fmla="*/ 4766084 h 5143498"/>
              <a:gd name="connsiteX15" fmla="*/ 1564913 w 4464909"/>
              <a:gd name="connsiteY15" fmla="*/ 4766755 h 5143498"/>
              <a:gd name="connsiteX16" fmla="*/ 1782426 w 4464909"/>
              <a:gd name="connsiteY16" fmla="*/ 5143498 h 5143498"/>
              <a:gd name="connsiteX17" fmla="*/ 0 w 4464909"/>
              <a:gd name="connsiteY17" fmla="*/ 5143498 h 5143498"/>
              <a:gd name="connsiteX18" fmla="*/ 0 w 4464909"/>
              <a:gd name="connsiteY18" fmla="*/ 0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4909" h="5143498">
                <a:moveTo>
                  <a:pt x="0" y="0"/>
                </a:moveTo>
                <a:lnTo>
                  <a:pt x="4464909" y="0"/>
                </a:lnTo>
                <a:lnTo>
                  <a:pt x="4464908" y="2763485"/>
                </a:lnTo>
                <a:lnTo>
                  <a:pt x="3461153" y="1024931"/>
                </a:lnTo>
                <a:cubicBezTo>
                  <a:pt x="3430896" y="972525"/>
                  <a:pt x="3398339" y="922272"/>
                  <a:pt x="3363683" y="874229"/>
                </a:cubicBezTo>
                <a:lnTo>
                  <a:pt x="3329193" y="831156"/>
                </a:lnTo>
                <a:lnTo>
                  <a:pt x="3314422" y="809235"/>
                </a:lnTo>
                <a:lnTo>
                  <a:pt x="3288678" y="780560"/>
                </a:lnTo>
                <a:lnTo>
                  <a:pt x="3253617" y="736775"/>
                </a:lnTo>
                <a:lnTo>
                  <a:pt x="3203192" y="685342"/>
                </a:lnTo>
                <a:lnTo>
                  <a:pt x="3154129" y="630694"/>
                </a:lnTo>
                <a:cubicBezTo>
                  <a:pt x="2812672" y="299448"/>
                  <a:pt x="2352249" y="124887"/>
                  <a:pt x="1885618" y="137171"/>
                </a:cubicBezTo>
                <a:cubicBezTo>
                  <a:pt x="1602812" y="144616"/>
                  <a:pt x="1317726" y="220691"/>
                  <a:pt x="1055460" y="372110"/>
                </a:cubicBezTo>
                <a:cubicBezTo>
                  <a:pt x="216209" y="856652"/>
                  <a:pt x="-71725" y="1929332"/>
                  <a:pt x="412384" y="2767834"/>
                </a:cubicBezTo>
                <a:lnTo>
                  <a:pt x="1566074" y="4766084"/>
                </a:lnTo>
                <a:lnTo>
                  <a:pt x="1564913" y="4766755"/>
                </a:lnTo>
                <a:lnTo>
                  <a:pt x="1782426" y="5143498"/>
                </a:lnTo>
                <a:lnTo>
                  <a:pt x="0" y="51434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A84EBE52-8024-B554-B8FC-2BF249AF44E5}"/>
              </a:ext>
            </a:extLst>
          </p:cNvPr>
          <p:cNvSpPr>
            <a:spLocks noGrp="1"/>
          </p:cNvSpPr>
          <p:nvPr>
            <p:ph type="pic" sz="quarter" idx="10"/>
          </p:nvPr>
        </p:nvSpPr>
        <p:spPr>
          <a:xfrm flipH="1">
            <a:off x="4679091" y="136719"/>
            <a:ext cx="4288666" cy="5008749"/>
          </a:xfrm>
          <a:custGeom>
            <a:avLst/>
            <a:gdLst>
              <a:gd name="connsiteX0" fmla="*/ 1708210 w 4276942"/>
              <a:gd name="connsiteY0" fmla="*/ 607 h 4995056"/>
              <a:gd name="connsiteX1" fmla="*/ 2945355 w 4276942"/>
              <a:gd name="connsiteY1" fmla="*/ 464450 h 4995056"/>
              <a:gd name="connsiteX2" fmla="*/ 3016386 w 4276942"/>
              <a:gd name="connsiteY2" fmla="*/ 536900 h 4995056"/>
              <a:gd name="connsiteX3" fmla="*/ 3101872 w 4276942"/>
              <a:gd name="connsiteY3" fmla="*/ 632118 h 4995056"/>
              <a:gd name="connsiteX4" fmla="*/ 3142387 w 4276942"/>
              <a:gd name="connsiteY4" fmla="*/ 682714 h 4995056"/>
              <a:gd name="connsiteX5" fmla="*/ 3264949 w 4276942"/>
              <a:gd name="connsiteY5" fmla="*/ 864611 h 4995056"/>
              <a:gd name="connsiteX6" fmla="*/ 4269441 w 4276942"/>
              <a:gd name="connsiteY6" fmla="*/ 2604442 h 4995056"/>
              <a:gd name="connsiteX7" fmla="*/ 4276942 w 4276942"/>
              <a:gd name="connsiteY7" fmla="*/ 3252876 h 4995056"/>
              <a:gd name="connsiteX8" fmla="*/ 4276942 w 4276942"/>
              <a:gd name="connsiteY8" fmla="*/ 4995056 h 4995056"/>
              <a:gd name="connsiteX9" fmla="*/ 1598160 w 4276942"/>
              <a:gd name="connsiteY9" fmla="*/ 4995056 h 4995056"/>
              <a:gd name="connsiteX10" fmla="*/ 1387505 w 4276942"/>
              <a:gd name="connsiteY10" fmla="*/ 4630191 h 4995056"/>
              <a:gd name="connsiteX11" fmla="*/ 1388666 w 4276942"/>
              <a:gd name="connsiteY11" fmla="*/ 4629520 h 4995056"/>
              <a:gd name="connsiteX12" fmla="*/ 234977 w 4276942"/>
              <a:gd name="connsiteY12" fmla="*/ 2631270 h 4995056"/>
              <a:gd name="connsiteX13" fmla="*/ 878052 w 4276942"/>
              <a:gd name="connsiteY13" fmla="*/ 235546 h 4995056"/>
              <a:gd name="connsiteX14" fmla="*/ 1708210 w 4276942"/>
              <a:gd name="connsiteY14" fmla="*/ 607 h 499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6942" h="4995056">
                <a:moveTo>
                  <a:pt x="1708210" y="607"/>
                </a:moveTo>
                <a:cubicBezTo>
                  <a:pt x="2160701" y="-11305"/>
                  <a:pt x="2607353" y="152476"/>
                  <a:pt x="2945355" y="464450"/>
                </a:cubicBezTo>
                <a:lnTo>
                  <a:pt x="3016386" y="536900"/>
                </a:lnTo>
                <a:lnTo>
                  <a:pt x="3101872" y="632118"/>
                </a:lnTo>
                <a:lnTo>
                  <a:pt x="3142387" y="682714"/>
                </a:lnTo>
                <a:lnTo>
                  <a:pt x="3264949" y="864611"/>
                </a:lnTo>
                <a:lnTo>
                  <a:pt x="4269441" y="2604442"/>
                </a:lnTo>
                <a:lnTo>
                  <a:pt x="4276942" y="3252876"/>
                </a:lnTo>
                <a:lnTo>
                  <a:pt x="4276942" y="4995056"/>
                </a:lnTo>
                <a:lnTo>
                  <a:pt x="1598160" y="4995056"/>
                </a:lnTo>
                <a:lnTo>
                  <a:pt x="1387505" y="4630191"/>
                </a:lnTo>
                <a:lnTo>
                  <a:pt x="1388666" y="4629520"/>
                </a:lnTo>
                <a:lnTo>
                  <a:pt x="234977" y="2631270"/>
                </a:lnTo>
                <a:cubicBezTo>
                  <a:pt x="-249133" y="1792768"/>
                  <a:pt x="38802" y="720089"/>
                  <a:pt x="878052" y="235546"/>
                </a:cubicBezTo>
                <a:cubicBezTo>
                  <a:pt x="1140318" y="84127"/>
                  <a:pt x="1425404" y="8052"/>
                  <a:pt x="1708210" y="607"/>
                </a:cubicBezTo>
                <a:close/>
              </a:path>
            </a:pathLst>
          </a:custGeom>
        </p:spPr>
        <p:txBody>
          <a:bodyPr wrap="square">
            <a:noAutofit/>
          </a:bodyPr>
          <a:lstStyle/>
          <a:p>
            <a:endParaRPr lang="en-US"/>
          </a:p>
        </p:txBody>
      </p:sp>
      <p:pic>
        <p:nvPicPr>
          <p:cNvPr id="9" name="Graphic 8">
            <a:extLst>
              <a:ext uri="{FF2B5EF4-FFF2-40B4-BE49-F238E27FC236}">
                <a16:creationId xmlns:a16="http://schemas.microsoft.com/office/drawing/2014/main" id="{1DA74289-5D49-55A5-8D98-5ABB6AED2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62876" y="4402769"/>
            <a:ext cx="397764" cy="365159"/>
          </a:xfrm>
          <a:prstGeom prst="rect">
            <a:avLst/>
          </a:prstGeom>
        </p:spPr>
      </p:pic>
      <p:sp>
        <p:nvSpPr>
          <p:cNvPr id="10" name="Title 1">
            <a:extLst>
              <a:ext uri="{FF2B5EF4-FFF2-40B4-BE49-F238E27FC236}">
                <a16:creationId xmlns:a16="http://schemas.microsoft.com/office/drawing/2014/main" id="{FCC654AC-3FCD-06F1-52D6-794D5DE5D272}"/>
              </a:ext>
            </a:extLst>
          </p:cNvPr>
          <p:cNvSpPr>
            <a:spLocks noGrp="1"/>
          </p:cNvSpPr>
          <p:nvPr>
            <p:ph type="title"/>
          </p:nvPr>
        </p:nvSpPr>
        <p:spPr>
          <a:xfrm>
            <a:off x="584399" y="1531604"/>
            <a:ext cx="3401809" cy="1754326"/>
          </a:xfrm>
        </p:spPr>
        <p:txBody>
          <a:bodyPr wrap="square" lIns="0" anchor="t" anchorCtr="0">
            <a:spAutoFit/>
          </a:bodyPr>
          <a:lstStyle>
            <a:lvl1pPr>
              <a:defRPr sz="4000">
                <a:solidFill>
                  <a:schemeClr val="tx2"/>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01C0EBC5-C9DD-01C9-C190-02AF42104753}"/>
              </a:ext>
            </a:extLst>
          </p:cNvPr>
          <p:cNvSpPr>
            <a:spLocks noGrp="1"/>
          </p:cNvSpPr>
          <p:nvPr>
            <p:ph sz="quarter" idx="12" hasCustomPrompt="1"/>
          </p:nvPr>
        </p:nvSpPr>
        <p:spPr>
          <a:xfrm>
            <a:off x="587575" y="3472258"/>
            <a:ext cx="2932866" cy="930511"/>
          </a:xfrm>
        </p:spPr>
        <p:txBody>
          <a:bodyPr wrap="square" lIns="0" anchor="t" anchorCtr="0">
            <a:spAutoFit/>
          </a:bodyPr>
          <a:lstStyle>
            <a:lvl1pPr marL="0" indent="0">
              <a:buNone/>
              <a:defRPr sz="1400" b="0">
                <a:solidFill>
                  <a:schemeClr val="tx2"/>
                </a:solidFill>
              </a:defRPr>
            </a:lvl1pPr>
          </a:lstStyle>
          <a:p>
            <a:pPr lvl="0"/>
            <a:r>
              <a:rPr lang="en-US"/>
              <a:t>Presenter Name</a:t>
            </a:r>
          </a:p>
          <a:p>
            <a:pPr lvl="0"/>
            <a:r>
              <a:rPr lang="en-US"/>
              <a:t>Presenter Title</a:t>
            </a:r>
          </a:p>
          <a:p>
            <a:pPr lvl="0"/>
            <a:r>
              <a:rPr lang="en-US"/>
              <a:t>Date</a:t>
            </a:r>
          </a:p>
        </p:txBody>
      </p:sp>
      <p:sp>
        <p:nvSpPr>
          <p:cNvPr id="3" name="Rectangle 2">
            <a:extLst>
              <a:ext uri="{FF2B5EF4-FFF2-40B4-BE49-F238E27FC236}">
                <a16:creationId xmlns:a16="http://schemas.microsoft.com/office/drawing/2014/main" id="{F85FEC78-C6FF-19C1-BABA-6B44334364A5}"/>
              </a:ext>
            </a:extLst>
          </p:cNvPr>
          <p:cNvSpPr/>
          <p:nvPr userDrawn="1"/>
        </p:nvSpPr>
        <p:spPr>
          <a:xfrm>
            <a:off x="-80970" y="4572000"/>
            <a:ext cx="1873193" cy="571499"/>
          </a:xfrm>
          <a:prstGeom prst="rect">
            <a:avLst/>
          </a:prstGeom>
          <a:solidFill>
            <a:srgbClr val="F0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4BB3E91-BBFD-5DDF-0604-5EFD17A6C2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4399" y="522809"/>
            <a:ext cx="1271347" cy="365760"/>
          </a:xfrm>
          <a:prstGeom prst="rect">
            <a:avLst/>
          </a:prstGeom>
        </p:spPr>
      </p:pic>
      <p:sp>
        <p:nvSpPr>
          <p:cNvPr id="6" name="Picture Placeholder 3">
            <a:extLst>
              <a:ext uri="{FF2B5EF4-FFF2-40B4-BE49-F238E27FC236}">
                <a16:creationId xmlns:a16="http://schemas.microsoft.com/office/drawing/2014/main" id="{0C095939-0D99-ACF9-3095-02143E1A1CA1}"/>
              </a:ext>
            </a:extLst>
          </p:cNvPr>
          <p:cNvSpPr>
            <a:spLocks noGrp="1"/>
          </p:cNvSpPr>
          <p:nvPr>
            <p:ph type="pic" sz="quarter" idx="24" hasCustomPrompt="1"/>
          </p:nvPr>
        </p:nvSpPr>
        <p:spPr>
          <a:xfrm>
            <a:off x="2453749" y="522809"/>
            <a:ext cx="1146299" cy="365760"/>
          </a:xfrm>
          <a:prstGeom prst="rect">
            <a:avLst/>
          </a:prstGeom>
          <a:noFill/>
        </p:spPr>
        <p:txBody>
          <a:bodyPr anchor="ctr"/>
          <a:lstStyle>
            <a:lvl1pPr marL="0" indent="0" algn="ctr">
              <a:buNone/>
              <a:defRPr sz="700" b="1"/>
            </a:lvl1pPr>
          </a:lstStyle>
          <a:p>
            <a:r>
              <a:rPr lang="en-US"/>
              <a:t>Client logo</a:t>
            </a:r>
            <a:endParaRPr lang="en-PH"/>
          </a:p>
        </p:txBody>
      </p:sp>
      <p:cxnSp>
        <p:nvCxnSpPr>
          <p:cNvPr id="8" name="Straight Connector 7">
            <a:extLst>
              <a:ext uri="{FF2B5EF4-FFF2-40B4-BE49-F238E27FC236}">
                <a16:creationId xmlns:a16="http://schemas.microsoft.com/office/drawing/2014/main" id="{7EEA6D13-7F8F-AA40-7FD8-C5F816AEF81D}"/>
              </a:ext>
            </a:extLst>
          </p:cNvPr>
          <p:cNvCxnSpPr>
            <a:cxnSpLocks/>
          </p:cNvCxnSpPr>
          <p:nvPr userDrawn="1"/>
        </p:nvCxnSpPr>
        <p:spPr>
          <a:xfrm flipV="1">
            <a:off x="2126609" y="522809"/>
            <a:ext cx="0" cy="36576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reeform 12">
            <a:extLst>
              <a:ext uri="{FF2B5EF4-FFF2-40B4-BE49-F238E27FC236}">
                <a16:creationId xmlns:a16="http://schemas.microsoft.com/office/drawing/2014/main" id="{7EA63116-5022-BCDF-09B8-117C7AB14D15}"/>
              </a:ext>
            </a:extLst>
          </p:cNvPr>
          <p:cNvSpPr/>
          <p:nvPr userDrawn="1"/>
        </p:nvSpPr>
        <p:spPr>
          <a:xfrm flipH="1">
            <a:off x="3299883" y="2695492"/>
            <a:ext cx="1404822" cy="2448007"/>
          </a:xfrm>
          <a:custGeom>
            <a:avLst/>
            <a:gdLst>
              <a:gd name="connsiteX0" fmla="*/ 0 w 1380956"/>
              <a:gd name="connsiteY0" fmla="*/ 0 h 2394587"/>
              <a:gd name="connsiteX1" fmla="*/ 147019 w 1380956"/>
              <a:gd name="connsiteY1" fmla="*/ 254645 h 2394587"/>
              <a:gd name="connsiteX2" fmla="*/ 145851 w 1380956"/>
              <a:gd name="connsiteY2" fmla="*/ 255321 h 2394587"/>
              <a:gd name="connsiteX3" fmla="*/ 1380956 w 1380956"/>
              <a:gd name="connsiteY3" fmla="*/ 2394587 h 2394587"/>
              <a:gd name="connsiteX4" fmla="*/ 27701 w 1380956"/>
              <a:gd name="connsiteY4" fmla="*/ 2394587 h 2394587"/>
              <a:gd name="connsiteX5" fmla="*/ 7547 w 1380956"/>
              <a:gd name="connsiteY5" fmla="*/ 652407 h 2394587"/>
              <a:gd name="connsiteX6" fmla="*/ 7547 w 1380956"/>
              <a:gd name="connsiteY6" fmla="*/ 16965 h 2394587"/>
              <a:gd name="connsiteX7" fmla="*/ 46 w 1380956"/>
              <a:gd name="connsiteY7" fmla="*/ 3973 h 2394587"/>
              <a:gd name="connsiteX8" fmla="*/ 0 w 1380956"/>
              <a:gd name="connsiteY8" fmla="*/ 0 h 23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956" h="2394587">
                <a:moveTo>
                  <a:pt x="0" y="0"/>
                </a:moveTo>
                <a:lnTo>
                  <a:pt x="147019" y="254645"/>
                </a:lnTo>
                <a:lnTo>
                  <a:pt x="145851" y="255321"/>
                </a:lnTo>
                <a:lnTo>
                  <a:pt x="1380956" y="2394587"/>
                </a:lnTo>
                <a:lnTo>
                  <a:pt x="27701" y="2394587"/>
                </a:lnTo>
                <a:lnTo>
                  <a:pt x="7547" y="652407"/>
                </a:lnTo>
                <a:lnTo>
                  <a:pt x="7547" y="16965"/>
                </a:lnTo>
                <a:lnTo>
                  <a:pt x="46" y="397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343211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ue tab - blank_0">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4632325"/>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51" name="TextBox 50">
            <a:extLst>
              <a:ext uri="{FF2B5EF4-FFF2-40B4-BE49-F238E27FC236}">
                <a16:creationId xmlns:a16="http://schemas.microsoft.com/office/drawing/2014/main" id="{8B4AA6B1-43EF-1E79-F9D5-96F3228D8DBC}"/>
              </a:ext>
            </a:extLst>
          </p:cNvPr>
          <p:cNvSpPr txBox="1"/>
          <p:nvPr userDrawn="1"/>
        </p:nvSpPr>
        <p:spPr>
          <a:xfrm>
            <a:off x="706324" y="4889745"/>
            <a:ext cx="3061253" cy="92333"/>
          </a:xfrm>
          <a:prstGeom prst="rect">
            <a:avLst/>
          </a:prstGeom>
          <a:noFill/>
        </p:spPr>
        <p:txBody>
          <a:bodyPr wrap="square" lIns="0" tIns="0" rIns="0" bIns="0" rtlCol="0">
            <a:spAutoFit/>
          </a:bodyPr>
          <a:lstStyle/>
          <a:p>
            <a:r>
              <a:rPr lang="en-US" sz="600">
                <a:solidFill>
                  <a:srgbClr val="7F7F7F"/>
                </a:solidFill>
                <a:latin typeface="Arial" panose="020B0604020202020204" pitchFamily="34" charset="0"/>
                <a:cs typeface="Arial" panose="020B0604020202020204" pitchFamily="34" charset="0"/>
              </a:rPr>
              <a:t>Classification: Confidential</a:t>
            </a:r>
          </a:p>
        </p:txBody>
      </p:sp>
      <p:sp>
        <p:nvSpPr>
          <p:cNvPr id="2" name="Text Placeholder 34">
            <a:extLst>
              <a:ext uri="{FF2B5EF4-FFF2-40B4-BE49-F238E27FC236}">
                <a16:creationId xmlns:a16="http://schemas.microsoft.com/office/drawing/2014/main" id="{796AB6AC-0F5B-FB20-E9A0-5F4E164245AD}"/>
              </a:ext>
            </a:extLst>
          </p:cNvPr>
          <p:cNvSpPr>
            <a:spLocks noGrp="1"/>
          </p:cNvSpPr>
          <p:nvPr>
            <p:ph type="body" sz="quarter" idx="12" hasCustomPrompt="1"/>
          </p:nvPr>
        </p:nvSpPr>
        <p:spPr>
          <a:xfrm>
            <a:off x="3510366" y="4889897"/>
            <a:ext cx="5288353" cy="152400"/>
          </a:xfrm>
        </p:spPr>
        <p:txBody>
          <a:bodyPr lIns="0" tIns="0" rIns="0" bIns="0">
            <a:normAutofit/>
          </a:bodyPr>
          <a:lstStyle>
            <a:lvl1pPr marL="0" indent="0" algn="r">
              <a:buNone/>
              <a:defRPr sz="600">
                <a:solidFill>
                  <a:srgbClr val="7F7F7F"/>
                </a:solidFill>
              </a:defRPr>
            </a:lvl1pPr>
          </a:lstStyle>
          <a:p>
            <a:pPr lvl="0"/>
            <a:r>
              <a:rPr lang="en-US"/>
              <a:t>Click to add text</a:t>
            </a:r>
          </a:p>
        </p:txBody>
      </p:sp>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2576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1756065" y="-2576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14300" y="3719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1870365" y="-1433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p>
        </p:txBody>
      </p:sp>
    </p:spTree>
    <p:extLst>
      <p:ext uri="{BB962C8B-B14F-4D97-AF65-F5344CB8AC3E}">
        <p14:creationId xmlns:p14="http://schemas.microsoft.com/office/powerpoint/2010/main" val="4259459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ue tab - blank">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4632325"/>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51" name="TextBox 50">
            <a:extLst>
              <a:ext uri="{FF2B5EF4-FFF2-40B4-BE49-F238E27FC236}">
                <a16:creationId xmlns:a16="http://schemas.microsoft.com/office/drawing/2014/main" id="{8B4AA6B1-43EF-1E79-F9D5-96F3228D8DBC}"/>
              </a:ext>
            </a:extLst>
          </p:cNvPr>
          <p:cNvSpPr txBox="1"/>
          <p:nvPr userDrawn="1"/>
        </p:nvSpPr>
        <p:spPr>
          <a:xfrm>
            <a:off x="706324" y="4843587"/>
            <a:ext cx="3061253" cy="92333"/>
          </a:xfrm>
          <a:prstGeom prst="rect">
            <a:avLst/>
          </a:prstGeom>
          <a:noFill/>
        </p:spPr>
        <p:txBody>
          <a:bodyPr wrap="square" lIns="0" tIns="0" rIns="0" bIns="0" rtlCol="0" anchor="ctr" anchorCtr="0">
            <a:spAutoFit/>
          </a:bodyPr>
          <a:lstStyle/>
          <a:p>
            <a:r>
              <a:rPr lang="en-US" sz="600">
                <a:solidFill>
                  <a:srgbClr val="7F7F7F"/>
                </a:solidFill>
                <a:latin typeface="Arial" panose="020B0604020202020204" pitchFamily="34" charset="0"/>
                <a:cs typeface="Arial" panose="020B0604020202020204" pitchFamily="34" charset="0"/>
              </a:rPr>
              <a:t>Classification: Confidential</a:t>
            </a:r>
          </a:p>
        </p:txBody>
      </p:sp>
      <p:sp>
        <p:nvSpPr>
          <p:cNvPr id="2" name="Text Placeholder 34">
            <a:extLst>
              <a:ext uri="{FF2B5EF4-FFF2-40B4-BE49-F238E27FC236}">
                <a16:creationId xmlns:a16="http://schemas.microsoft.com/office/drawing/2014/main" id="{796AB6AC-0F5B-FB20-E9A0-5F4E164245AD}"/>
              </a:ext>
            </a:extLst>
          </p:cNvPr>
          <p:cNvSpPr>
            <a:spLocks noGrp="1"/>
          </p:cNvSpPr>
          <p:nvPr>
            <p:ph type="body" sz="quarter" idx="12" hasCustomPrompt="1"/>
          </p:nvPr>
        </p:nvSpPr>
        <p:spPr>
          <a:xfrm>
            <a:off x="5501879" y="4807458"/>
            <a:ext cx="3296840" cy="164592"/>
          </a:xfrm>
        </p:spPr>
        <p:txBody>
          <a:bodyPr lIns="0" tIns="0" rIns="0" bIns="0" anchor="ctr" anchorCtr="0">
            <a:normAutofit/>
          </a:bodyPr>
          <a:lstStyle>
            <a:lvl1pPr marL="0" indent="0" algn="r">
              <a:buNone/>
              <a:defRPr sz="600">
                <a:solidFill>
                  <a:srgbClr val="7F7F7F"/>
                </a:solidFill>
              </a:defRPr>
            </a:lvl1pPr>
          </a:lstStyle>
          <a:p>
            <a:pPr lvl="0"/>
            <a:r>
              <a:rPr lang="en-US"/>
              <a:t>Click to add text</a:t>
            </a:r>
          </a:p>
        </p:txBody>
      </p:sp>
    </p:spTree>
    <p:extLst>
      <p:ext uri="{BB962C8B-B14F-4D97-AF65-F5344CB8AC3E}">
        <p14:creationId xmlns:p14="http://schemas.microsoft.com/office/powerpoint/2010/main" val="3090751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ue tab - blank">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4632325"/>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51" name="TextBox 50">
            <a:extLst>
              <a:ext uri="{FF2B5EF4-FFF2-40B4-BE49-F238E27FC236}">
                <a16:creationId xmlns:a16="http://schemas.microsoft.com/office/drawing/2014/main" id="{8B4AA6B1-43EF-1E79-F9D5-96F3228D8DBC}"/>
              </a:ext>
            </a:extLst>
          </p:cNvPr>
          <p:cNvSpPr txBox="1"/>
          <p:nvPr userDrawn="1"/>
        </p:nvSpPr>
        <p:spPr>
          <a:xfrm>
            <a:off x="706324" y="4843588"/>
            <a:ext cx="3061253" cy="92333"/>
          </a:xfrm>
          <a:prstGeom prst="rect">
            <a:avLst/>
          </a:prstGeom>
          <a:noFill/>
        </p:spPr>
        <p:txBody>
          <a:bodyPr wrap="square" lIns="0" tIns="0" rIns="0" bIns="0" rtlCol="0" anchor="ctr" anchorCtr="0">
            <a:spAutoFit/>
          </a:bodyPr>
          <a:lstStyle/>
          <a:p>
            <a:r>
              <a:rPr lang="en-US" sz="600">
                <a:solidFill>
                  <a:srgbClr val="7F7F7F"/>
                </a:solidFill>
                <a:latin typeface="Arial" panose="020B0604020202020204" pitchFamily="34" charset="0"/>
                <a:cs typeface="Arial" panose="020B0604020202020204" pitchFamily="34" charset="0"/>
              </a:rPr>
              <a:t>Classification: Confidential</a:t>
            </a:r>
          </a:p>
        </p:txBody>
      </p:sp>
      <p:sp>
        <p:nvSpPr>
          <p:cNvPr id="2" name="Text Placeholder 34">
            <a:extLst>
              <a:ext uri="{FF2B5EF4-FFF2-40B4-BE49-F238E27FC236}">
                <a16:creationId xmlns:a16="http://schemas.microsoft.com/office/drawing/2014/main" id="{796AB6AC-0F5B-FB20-E9A0-5F4E164245AD}"/>
              </a:ext>
            </a:extLst>
          </p:cNvPr>
          <p:cNvSpPr>
            <a:spLocks noGrp="1"/>
          </p:cNvSpPr>
          <p:nvPr>
            <p:ph type="body" sz="quarter" idx="12" hasCustomPrompt="1"/>
          </p:nvPr>
        </p:nvSpPr>
        <p:spPr>
          <a:xfrm>
            <a:off x="3510366" y="4807458"/>
            <a:ext cx="5288353" cy="164592"/>
          </a:xfrm>
        </p:spPr>
        <p:txBody>
          <a:bodyPr lIns="0" tIns="0" rIns="0" bIns="0" anchor="ctr" anchorCtr="0">
            <a:normAutofit/>
          </a:bodyPr>
          <a:lstStyle>
            <a:lvl1pPr marL="0" indent="0" algn="r">
              <a:buNone/>
              <a:defRPr sz="600">
                <a:solidFill>
                  <a:srgbClr val="7F7F7F"/>
                </a:solidFill>
              </a:defRPr>
            </a:lvl1pPr>
          </a:lstStyle>
          <a:p>
            <a:pPr lvl="0"/>
            <a:r>
              <a:rPr lang="en-US"/>
              <a:t>Click to add text</a:t>
            </a:r>
          </a:p>
        </p:txBody>
      </p:sp>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2576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1756065" y="-2576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14300" y="3719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1870365" y="-1433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p>
        </p:txBody>
      </p:sp>
    </p:spTree>
    <p:extLst>
      <p:ext uri="{BB962C8B-B14F-4D97-AF65-F5344CB8AC3E}">
        <p14:creationId xmlns:p14="http://schemas.microsoft.com/office/powerpoint/2010/main" val="2119233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rgbClr val="595959"/>
                </a:solidFill>
              </a:defRPr>
            </a:lvl1pPr>
          </a:lstStyle>
          <a:p>
            <a:r>
              <a:rPr lang="en-US" dirty="0"/>
              <a:t>Click to edit Master title style</a:t>
            </a:r>
          </a:p>
        </p:txBody>
      </p:sp>
      <p:sp>
        <p:nvSpPr>
          <p:cNvPr id="4" name="Text Placeholder 34">
            <a:extLst>
              <a:ext uri="{FF2B5EF4-FFF2-40B4-BE49-F238E27FC236}">
                <a16:creationId xmlns:a16="http://schemas.microsoft.com/office/drawing/2014/main" id="{5F38FE9A-2C1D-D26F-A370-BF33472654EC}"/>
              </a:ext>
            </a:extLst>
          </p:cNvPr>
          <p:cNvSpPr>
            <a:spLocks noGrp="1"/>
          </p:cNvSpPr>
          <p:nvPr>
            <p:ph type="body" sz="quarter" idx="12" hasCustomPrompt="1"/>
          </p:nvPr>
        </p:nvSpPr>
        <p:spPr>
          <a:xfrm>
            <a:off x="5501880" y="4807458"/>
            <a:ext cx="3296840" cy="152400"/>
          </a:xfrm>
        </p:spPr>
        <p:txBody>
          <a:bodyPr lIns="0" tIns="0" rIns="0" bIns="0" anchor="ctr" anchorCtr="0">
            <a:normAutofit/>
          </a:bodyPr>
          <a:lstStyle>
            <a:lvl1pPr marL="0" indent="0" algn="r">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88614806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197100" y="4798220"/>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118864452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roduct Slide right blue motif + titl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2BAD125-8953-3BAD-ACF7-E73AB41BDD2B}"/>
              </a:ext>
            </a:extLst>
          </p:cNvPr>
          <p:cNvSpPr/>
          <p:nvPr userDrawn="1"/>
        </p:nvSpPr>
        <p:spPr>
          <a:xfrm>
            <a:off x="2842082" y="0"/>
            <a:ext cx="6301919" cy="5143500"/>
          </a:xfrm>
          <a:custGeom>
            <a:avLst/>
            <a:gdLst>
              <a:gd name="connsiteX0" fmla="*/ 0 w 6301919"/>
              <a:gd name="connsiteY0" fmla="*/ 0 h 5143500"/>
              <a:gd name="connsiteX1" fmla="*/ 6301919 w 6301919"/>
              <a:gd name="connsiteY1" fmla="*/ 0 h 5143500"/>
              <a:gd name="connsiteX2" fmla="*/ 6301919 w 6301919"/>
              <a:gd name="connsiteY2" fmla="*/ 5143500 h 5143500"/>
              <a:gd name="connsiteX3" fmla="*/ 1582963 w 6301919"/>
              <a:gd name="connsiteY3" fmla="*/ 5143500 h 5143500"/>
              <a:gd name="connsiteX4" fmla="*/ 1582963 w 6301919"/>
              <a:gd name="connsiteY4" fmla="*/ 4085345 h 5143500"/>
              <a:gd name="connsiteX5" fmla="*/ 1582964 w 6301919"/>
              <a:gd name="connsiteY5" fmla="*/ 4085345 h 5143500"/>
              <a:gd name="connsiteX6" fmla="*/ 1582964 w 6301919"/>
              <a:gd name="connsiteY6" fmla="*/ 1996316 h 5143500"/>
              <a:gd name="connsiteX7" fmla="*/ 141524 w 6301919"/>
              <a:gd name="connsiteY7" fmla="*/ 3638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1919" h="5143500">
                <a:moveTo>
                  <a:pt x="0" y="0"/>
                </a:moveTo>
                <a:lnTo>
                  <a:pt x="6301919" y="0"/>
                </a:lnTo>
                <a:lnTo>
                  <a:pt x="6301919" y="5143500"/>
                </a:lnTo>
                <a:lnTo>
                  <a:pt x="1582963" y="5143500"/>
                </a:lnTo>
                <a:lnTo>
                  <a:pt x="1582963" y="4085345"/>
                </a:lnTo>
                <a:lnTo>
                  <a:pt x="1582964" y="4085345"/>
                </a:lnTo>
                <a:lnTo>
                  <a:pt x="1582964" y="1996316"/>
                </a:lnTo>
                <a:cubicBezTo>
                  <a:pt x="1582964" y="1074492"/>
                  <a:pt x="976237" y="295932"/>
                  <a:pt x="141524" y="3638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9" y="-545122"/>
            <a:ext cx="184731" cy="248209"/>
          </a:xfrm>
          <a:prstGeom prst="rect">
            <a:avLst/>
          </a:prstGeom>
          <a:noFill/>
        </p:spPr>
        <p:txBody>
          <a:bodyPr wrap="square" rtlCol="0">
            <a:spAutoFit/>
          </a:bodyPr>
          <a:lstStyle/>
          <a:p>
            <a:endParaRPr lang="en-US" sz="1013" b="0" i="0" dirty="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5" y="-900952"/>
            <a:ext cx="184731" cy="248209"/>
          </a:xfrm>
          <a:prstGeom prst="rect">
            <a:avLst/>
          </a:prstGeom>
          <a:noFill/>
        </p:spPr>
        <p:txBody>
          <a:bodyPr wrap="square" rtlCol="0">
            <a:spAutoFit/>
          </a:bodyPr>
          <a:lstStyle/>
          <a:p>
            <a:endParaRPr lang="en-US" sz="1013" b="0" i="0" dirty="0">
              <a:latin typeface="Arial" panose="020B0604020202020204" pitchFamily="34" charset="0"/>
            </a:endParaRPr>
          </a:p>
        </p:txBody>
      </p:sp>
      <p:sp>
        <p:nvSpPr>
          <p:cNvPr id="10" name="Text Placeholder 9">
            <a:extLst>
              <a:ext uri="{FF2B5EF4-FFF2-40B4-BE49-F238E27FC236}">
                <a16:creationId xmlns:a16="http://schemas.microsoft.com/office/drawing/2014/main" id="{0DD6BBE2-2EBD-ADCA-B55F-98B5E0CC40BD}"/>
              </a:ext>
            </a:extLst>
          </p:cNvPr>
          <p:cNvSpPr>
            <a:spLocks noGrp="1"/>
          </p:cNvSpPr>
          <p:nvPr>
            <p:ph type="body" sz="quarter" idx="14"/>
          </p:nvPr>
        </p:nvSpPr>
        <p:spPr>
          <a:xfrm>
            <a:off x="4837510" y="1396436"/>
            <a:ext cx="3961209" cy="988038"/>
          </a:xfrm>
        </p:spPr>
        <p:txBody>
          <a:bodyPr>
            <a:noAutofit/>
          </a:bodyPr>
          <a:lstStyle>
            <a:lvl1pPr>
              <a:defRPr sz="2900" b="1">
                <a:solidFill>
                  <a:schemeClr val="bg1"/>
                </a:solidFill>
              </a:defRPr>
            </a:lvl1pPr>
            <a:lvl2pPr>
              <a:defRPr sz="2175" b="1"/>
            </a:lvl2pPr>
            <a:lvl3pPr>
              <a:defRPr sz="2175" b="1"/>
            </a:lvl3pPr>
          </a:lstStyle>
          <a:p>
            <a:pPr lvl="0"/>
            <a:r>
              <a:rPr lang="en-US" dirty="0"/>
              <a:t>Click to edit Master text styles</a:t>
            </a:r>
          </a:p>
        </p:txBody>
      </p:sp>
      <p:sp>
        <p:nvSpPr>
          <p:cNvPr id="12" name="Text Placeholder 9">
            <a:extLst>
              <a:ext uri="{FF2B5EF4-FFF2-40B4-BE49-F238E27FC236}">
                <a16:creationId xmlns:a16="http://schemas.microsoft.com/office/drawing/2014/main" id="{91C195CE-CBB3-1F85-C374-576130736ED2}"/>
              </a:ext>
            </a:extLst>
          </p:cNvPr>
          <p:cNvSpPr>
            <a:spLocks noGrp="1"/>
          </p:cNvSpPr>
          <p:nvPr>
            <p:ph type="body" sz="quarter" idx="15"/>
          </p:nvPr>
        </p:nvSpPr>
        <p:spPr>
          <a:xfrm>
            <a:off x="4837509" y="2496313"/>
            <a:ext cx="3961210" cy="1902281"/>
          </a:xfrm>
        </p:spPr>
        <p:txBody>
          <a:bodyPr>
            <a:normAutofit/>
          </a:bodyPr>
          <a:lstStyle>
            <a:lvl1pPr>
              <a:defRPr sz="1350" b="0">
                <a:solidFill>
                  <a:schemeClr val="bg1"/>
                </a:solidFill>
              </a:defRPr>
            </a:lvl1pPr>
            <a:lvl2pPr>
              <a:defRPr sz="2175" b="1"/>
            </a:lvl2pPr>
            <a:lvl3pPr>
              <a:defRPr sz="2175" b="1"/>
            </a:lvl3pPr>
          </a:lstStyle>
          <a:p>
            <a:pPr lvl="0"/>
            <a:r>
              <a:rPr lang="en-US" dirty="0"/>
              <a:t>Click to edit Master text styles</a:t>
            </a:r>
          </a:p>
        </p:txBody>
      </p:sp>
      <p:sp>
        <p:nvSpPr>
          <p:cNvPr id="3" name="Text Placeholder 34">
            <a:extLst>
              <a:ext uri="{FF2B5EF4-FFF2-40B4-BE49-F238E27FC236}">
                <a16:creationId xmlns:a16="http://schemas.microsoft.com/office/drawing/2014/main" id="{045E3556-8E47-E5C0-1ACB-65A8FC424902}"/>
              </a:ext>
            </a:extLst>
          </p:cNvPr>
          <p:cNvSpPr>
            <a:spLocks noGrp="1"/>
          </p:cNvSpPr>
          <p:nvPr>
            <p:ph type="body" sz="quarter" idx="12" hasCustomPrompt="1"/>
          </p:nvPr>
        </p:nvSpPr>
        <p:spPr>
          <a:xfrm>
            <a:off x="5501880" y="4807458"/>
            <a:ext cx="3296840" cy="152400"/>
          </a:xfrm>
        </p:spPr>
        <p:txBody>
          <a:bodyPr lIns="0" tIns="0" rIns="0" bIns="0" anchor="ctr" anchorCtr="0">
            <a:normAutofit/>
          </a:bodyPr>
          <a:lstStyle>
            <a:lvl1pPr marL="0" indent="0" algn="r">
              <a:buNone/>
              <a:defRPr sz="600" i="0">
                <a:solidFill>
                  <a:schemeClr val="bg1"/>
                </a:solidFill>
              </a:defRPr>
            </a:lvl1pPr>
          </a:lstStyle>
          <a:p>
            <a:pPr lvl="0"/>
            <a:r>
              <a:rPr lang="en-US" dirty="0"/>
              <a:t>Click to add text</a:t>
            </a:r>
          </a:p>
        </p:txBody>
      </p:sp>
    </p:spTree>
    <p:extLst>
      <p:ext uri="{BB962C8B-B14F-4D97-AF65-F5344CB8AC3E}">
        <p14:creationId xmlns:p14="http://schemas.microsoft.com/office/powerpoint/2010/main" val="3903648206"/>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EB7C0F-66B8-F828-2443-38081D82E83E}"/>
              </a:ext>
            </a:extLst>
          </p:cNvPr>
          <p:cNvGrpSpPr/>
          <p:nvPr userDrawn="1"/>
        </p:nvGrpSpPr>
        <p:grpSpPr>
          <a:xfrm flipV="1">
            <a:off x="0" y="-146"/>
            <a:ext cx="6861594" cy="5148072"/>
            <a:chOff x="487882" y="0"/>
            <a:chExt cx="6861594" cy="5148072"/>
          </a:xfrm>
        </p:grpSpPr>
        <p:pic>
          <p:nvPicPr>
            <p:cNvPr id="5" name="Picture 4">
              <a:extLst>
                <a:ext uri="{FF2B5EF4-FFF2-40B4-BE49-F238E27FC236}">
                  <a16:creationId xmlns:a16="http://schemas.microsoft.com/office/drawing/2014/main" id="{E4D931C2-2126-7135-A141-E7BAF89B0DBC}"/>
                </a:ext>
              </a:extLst>
            </p:cNvPr>
            <p:cNvPicPr>
              <a:picLocks noChangeAspect="1"/>
            </p:cNvPicPr>
            <p:nvPr userDrawn="1"/>
          </p:nvPicPr>
          <p:blipFill>
            <a:blip r:embed="rId2"/>
            <a:stretch>
              <a:fillRect/>
            </a:stretch>
          </p:blipFill>
          <p:spPr>
            <a:xfrm>
              <a:off x="2411716" y="0"/>
              <a:ext cx="4937760" cy="5146398"/>
            </a:xfrm>
            <a:prstGeom prst="rect">
              <a:avLst/>
            </a:prstGeom>
          </p:spPr>
        </p:pic>
        <p:sp>
          <p:nvSpPr>
            <p:cNvPr id="6" name="Rectangle 5">
              <a:extLst>
                <a:ext uri="{FF2B5EF4-FFF2-40B4-BE49-F238E27FC236}">
                  <a16:creationId xmlns:a16="http://schemas.microsoft.com/office/drawing/2014/main" id="{242E4D82-23B3-39E1-A69F-FCF60B30751B}"/>
                </a:ext>
              </a:extLst>
            </p:cNvPr>
            <p:cNvSpPr/>
            <p:nvPr userDrawn="1"/>
          </p:nvSpPr>
          <p:spPr>
            <a:xfrm>
              <a:off x="487882" y="0"/>
              <a:ext cx="2801758" cy="51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8">
            <a:extLst>
              <a:ext uri="{FF2B5EF4-FFF2-40B4-BE49-F238E27FC236}">
                <a16:creationId xmlns:a16="http://schemas.microsoft.com/office/drawing/2014/main" id="{3EFEA2C0-4D20-9249-853F-A08445ED0316}"/>
              </a:ext>
            </a:extLst>
          </p:cNvPr>
          <p:cNvSpPr>
            <a:spLocks noGrp="1"/>
          </p:cNvSpPr>
          <p:nvPr>
            <p:ph type="title" hasCustomPrompt="1"/>
          </p:nvPr>
        </p:nvSpPr>
        <p:spPr>
          <a:xfrm>
            <a:off x="628650" y="734506"/>
            <a:ext cx="3266017" cy="3016120"/>
          </a:xfrm>
        </p:spPr>
        <p:txBody>
          <a:bodyPr/>
          <a:lstStyle>
            <a:lvl1pPr>
              <a:defRPr>
                <a:solidFill>
                  <a:schemeClr val="bg1"/>
                </a:solidFill>
              </a:defRPr>
            </a:lvl1pPr>
          </a:lstStyle>
          <a:p>
            <a:r>
              <a:rPr lang="en-US"/>
              <a:t>Click to add Section Slide Title</a:t>
            </a:r>
          </a:p>
        </p:txBody>
      </p:sp>
      <p:pic>
        <p:nvPicPr>
          <p:cNvPr id="2" name="Graphic 1">
            <a:extLst>
              <a:ext uri="{FF2B5EF4-FFF2-40B4-BE49-F238E27FC236}">
                <a16:creationId xmlns:a16="http://schemas.microsoft.com/office/drawing/2014/main" id="{0B7FC810-BDA0-1CC2-40F0-CD2E1745A8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4632324"/>
            <a:ext cx="591239" cy="511175"/>
          </a:xfrm>
          <a:prstGeom prst="rect">
            <a:avLst/>
          </a:prstGeom>
        </p:spPr>
      </p:pic>
      <p:sp>
        <p:nvSpPr>
          <p:cNvPr id="3" name="TextBox 2">
            <a:extLst>
              <a:ext uri="{FF2B5EF4-FFF2-40B4-BE49-F238E27FC236}">
                <a16:creationId xmlns:a16="http://schemas.microsoft.com/office/drawing/2014/main" id="{F04B2B9B-0C98-085A-6F65-CEA25FD3CDFE}"/>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10" name="Graphic 9">
            <a:extLst>
              <a:ext uri="{FF2B5EF4-FFF2-40B4-BE49-F238E27FC236}">
                <a16:creationId xmlns:a16="http://schemas.microsoft.com/office/drawing/2014/main" id="{4EB1D295-E683-6194-91F4-4D2E7C8A2C2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5086" y="4788983"/>
            <a:ext cx="199208" cy="182880"/>
          </a:xfrm>
          <a:prstGeom prst="rect">
            <a:avLst/>
          </a:prstGeom>
        </p:spPr>
      </p:pic>
      <p:sp>
        <p:nvSpPr>
          <p:cNvPr id="11" name="TextBox 10">
            <a:extLst>
              <a:ext uri="{FF2B5EF4-FFF2-40B4-BE49-F238E27FC236}">
                <a16:creationId xmlns:a16="http://schemas.microsoft.com/office/drawing/2014/main" id="{904D5520-3698-4E21-999F-13B238E29872}"/>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dirty="0">
                <a:solidFill>
                  <a:schemeClr val="bg1"/>
                </a:solidFill>
                <a:latin typeface="Arial" panose="020B0604020202020204"/>
              </a:rPr>
              <a:t>Classification: Restricted</a:t>
            </a:r>
          </a:p>
        </p:txBody>
      </p:sp>
    </p:spTree>
    <p:extLst>
      <p:ext uri="{BB962C8B-B14F-4D97-AF65-F5344CB8AC3E}">
        <p14:creationId xmlns:p14="http://schemas.microsoft.com/office/powerpoint/2010/main" val="2433353361"/>
      </p:ext>
    </p:extLst>
  </p:cSld>
  <p:clrMapOvr>
    <a:masterClrMapping/>
  </p:clrMapOvr>
  <p:extLst>
    <p:ext uri="{DCECCB84-F9BA-43D5-87BE-67443E8EF086}">
      <p15:sldGuideLst xmlns:p15="http://schemas.microsoft.com/office/powerpoint/2012/main">
        <p15:guide id="1" pos="27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ection Slide w/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EB7C0F-66B8-F828-2443-38081D82E83E}"/>
              </a:ext>
            </a:extLst>
          </p:cNvPr>
          <p:cNvGrpSpPr/>
          <p:nvPr userDrawn="1"/>
        </p:nvGrpSpPr>
        <p:grpSpPr>
          <a:xfrm flipV="1">
            <a:off x="0" y="-146"/>
            <a:ext cx="6861594" cy="5148072"/>
            <a:chOff x="487882" y="0"/>
            <a:chExt cx="6861594" cy="5148072"/>
          </a:xfrm>
        </p:grpSpPr>
        <p:pic>
          <p:nvPicPr>
            <p:cNvPr id="5" name="Picture 4">
              <a:extLst>
                <a:ext uri="{FF2B5EF4-FFF2-40B4-BE49-F238E27FC236}">
                  <a16:creationId xmlns:a16="http://schemas.microsoft.com/office/drawing/2014/main" id="{E4D931C2-2126-7135-A141-E7BAF89B0DBC}"/>
                </a:ext>
              </a:extLst>
            </p:cNvPr>
            <p:cNvPicPr>
              <a:picLocks noChangeAspect="1"/>
            </p:cNvPicPr>
            <p:nvPr userDrawn="1"/>
          </p:nvPicPr>
          <p:blipFill>
            <a:blip r:embed="rId2"/>
            <a:stretch>
              <a:fillRect/>
            </a:stretch>
          </p:blipFill>
          <p:spPr>
            <a:xfrm>
              <a:off x="2411716" y="0"/>
              <a:ext cx="4937760" cy="5146398"/>
            </a:xfrm>
            <a:prstGeom prst="rect">
              <a:avLst/>
            </a:prstGeom>
          </p:spPr>
        </p:pic>
        <p:sp>
          <p:nvSpPr>
            <p:cNvPr id="6" name="Rectangle 5">
              <a:extLst>
                <a:ext uri="{FF2B5EF4-FFF2-40B4-BE49-F238E27FC236}">
                  <a16:creationId xmlns:a16="http://schemas.microsoft.com/office/drawing/2014/main" id="{242E4D82-23B3-39E1-A69F-FCF60B30751B}"/>
                </a:ext>
              </a:extLst>
            </p:cNvPr>
            <p:cNvSpPr/>
            <p:nvPr userDrawn="1"/>
          </p:nvSpPr>
          <p:spPr>
            <a:xfrm>
              <a:off x="487882" y="0"/>
              <a:ext cx="2801758" cy="51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8">
            <a:extLst>
              <a:ext uri="{FF2B5EF4-FFF2-40B4-BE49-F238E27FC236}">
                <a16:creationId xmlns:a16="http://schemas.microsoft.com/office/drawing/2014/main" id="{3EFEA2C0-4D20-9249-853F-A08445ED0316}"/>
              </a:ext>
            </a:extLst>
          </p:cNvPr>
          <p:cNvSpPr>
            <a:spLocks noGrp="1"/>
          </p:cNvSpPr>
          <p:nvPr>
            <p:ph type="title" hasCustomPrompt="1"/>
          </p:nvPr>
        </p:nvSpPr>
        <p:spPr>
          <a:xfrm>
            <a:off x="628650" y="734506"/>
            <a:ext cx="3266017" cy="3016120"/>
          </a:xfrm>
        </p:spPr>
        <p:txBody>
          <a:bodyPr/>
          <a:lstStyle>
            <a:lvl1pPr>
              <a:defRPr>
                <a:solidFill>
                  <a:schemeClr val="bg1"/>
                </a:solidFill>
              </a:defRPr>
            </a:lvl1pPr>
          </a:lstStyle>
          <a:p>
            <a:r>
              <a:rPr lang="en-US"/>
              <a:t>Click to add Section Slide Title</a:t>
            </a:r>
          </a:p>
        </p:txBody>
      </p:sp>
      <p:sp>
        <p:nvSpPr>
          <p:cNvPr id="18" name="Picture Placeholder 17">
            <a:extLst>
              <a:ext uri="{FF2B5EF4-FFF2-40B4-BE49-F238E27FC236}">
                <a16:creationId xmlns:a16="http://schemas.microsoft.com/office/drawing/2014/main" id="{35CC86F3-69F0-5AF9-16AC-B25C820D11B1}"/>
              </a:ext>
            </a:extLst>
          </p:cNvPr>
          <p:cNvSpPr>
            <a:spLocks noGrp="1"/>
          </p:cNvSpPr>
          <p:nvPr>
            <p:ph type="pic" sz="quarter" idx="10"/>
          </p:nvPr>
        </p:nvSpPr>
        <p:spPr>
          <a:xfrm>
            <a:off x="4305300" y="0"/>
            <a:ext cx="4838699" cy="5149600"/>
          </a:xfrm>
          <a:custGeom>
            <a:avLst/>
            <a:gdLst>
              <a:gd name="connsiteX0" fmla="*/ 0 w 4838699"/>
              <a:gd name="connsiteY0" fmla="*/ 0 h 5143500"/>
              <a:gd name="connsiteX1" fmla="*/ 4838699 w 4838699"/>
              <a:gd name="connsiteY1" fmla="*/ 0 h 5143500"/>
              <a:gd name="connsiteX2" fmla="*/ 4838699 w 4838699"/>
              <a:gd name="connsiteY2" fmla="*/ 5143500 h 5143500"/>
              <a:gd name="connsiteX3" fmla="*/ 2546079 w 4838699"/>
              <a:gd name="connsiteY3" fmla="*/ 5143500 h 5143500"/>
              <a:gd name="connsiteX4" fmla="*/ 0 w 4838699"/>
              <a:gd name="connsiteY4" fmla="*/ 259515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9" h="5143500">
                <a:moveTo>
                  <a:pt x="0" y="0"/>
                </a:moveTo>
                <a:lnTo>
                  <a:pt x="4838699" y="0"/>
                </a:lnTo>
                <a:lnTo>
                  <a:pt x="4838699" y="5143500"/>
                </a:lnTo>
                <a:lnTo>
                  <a:pt x="2546079" y="5143500"/>
                </a:lnTo>
                <a:cubicBezTo>
                  <a:pt x="1139821" y="5143500"/>
                  <a:pt x="0" y="4002662"/>
                  <a:pt x="0" y="2595151"/>
                </a:cubicBezTo>
                <a:close/>
              </a:path>
            </a:pathLst>
          </a:custGeom>
        </p:spPr>
        <p:txBody>
          <a:bodyPr wrap="square">
            <a:noAutofit/>
          </a:bodyPr>
          <a:lstStyle>
            <a:lvl1pPr marL="0" indent="0">
              <a:buNone/>
              <a:defRPr/>
            </a:lvl1pPr>
          </a:lstStyle>
          <a:p>
            <a:endParaRPr lang="en-US"/>
          </a:p>
        </p:txBody>
      </p:sp>
      <p:pic>
        <p:nvPicPr>
          <p:cNvPr id="2" name="Graphic 1">
            <a:extLst>
              <a:ext uri="{FF2B5EF4-FFF2-40B4-BE49-F238E27FC236}">
                <a16:creationId xmlns:a16="http://schemas.microsoft.com/office/drawing/2014/main" id="{CEAFEC6C-5D0F-1CAA-E19B-42708142B8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4632324"/>
            <a:ext cx="591239" cy="511175"/>
          </a:xfrm>
          <a:prstGeom prst="rect">
            <a:avLst/>
          </a:prstGeom>
        </p:spPr>
      </p:pic>
      <p:sp>
        <p:nvSpPr>
          <p:cNvPr id="3" name="TextBox 2">
            <a:extLst>
              <a:ext uri="{FF2B5EF4-FFF2-40B4-BE49-F238E27FC236}">
                <a16:creationId xmlns:a16="http://schemas.microsoft.com/office/drawing/2014/main" id="{21CDAD29-0036-AE8D-0D96-EB608FA293A6}"/>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10" name="Graphic 9">
            <a:extLst>
              <a:ext uri="{FF2B5EF4-FFF2-40B4-BE49-F238E27FC236}">
                <a16:creationId xmlns:a16="http://schemas.microsoft.com/office/drawing/2014/main" id="{F6792504-4442-5947-0B49-CA70E0DDD0C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5086" y="4788983"/>
            <a:ext cx="199208" cy="182880"/>
          </a:xfrm>
          <a:prstGeom prst="rect">
            <a:avLst/>
          </a:prstGeom>
        </p:spPr>
      </p:pic>
      <p:sp>
        <p:nvSpPr>
          <p:cNvPr id="11" name="TextBox 10">
            <a:extLst>
              <a:ext uri="{FF2B5EF4-FFF2-40B4-BE49-F238E27FC236}">
                <a16:creationId xmlns:a16="http://schemas.microsoft.com/office/drawing/2014/main" id="{1F180CE8-605C-4A12-B6F0-649881415DD2}"/>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dirty="0">
                <a:solidFill>
                  <a:schemeClr val="bg1"/>
                </a:solidFill>
                <a:latin typeface="Arial" panose="020B0604020202020204"/>
              </a:rPr>
              <a:t>Classification: Restricted</a:t>
            </a:r>
          </a:p>
        </p:txBody>
      </p:sp>
    </p:spTree>
    <p:extLst>
      <p:ext uri="{BB962C8B-B14F-4D97-AF65-F5344CB8AC3E}">
        <p14:creationId xmlns:p14="http://schemas.microsoft.com/office/powerpoint/2010/main" val="2010256434"/>
      </p:ext>
    </p:extLst>
  </p:cSld>
  <p:clrMapOvr>
    <a:masterClrMapping/>
  </p:clrMapOvr>
  <p:extLst>
    <p:ext uri="{DCECCB84-F9BA-43D5-87BE-67443E8EF086}">
      <p15:sldGuideLst xmlns:p15="http://schemas.microsoft.com/office/powerpoint/2012/main">
        <p15:guide id="1" pos="27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AE2E-2628-DC47-B9B9-94FE3A9BD8AD}"/>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457200" y="1238250"/>
            <a:ext cx="8229599"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F304E454-B9D6-C040-EF4C-7DADDCB87140}"/>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custDataLst>
      <p:tags r:id="rId1"/>
    </p:custDataLst>
    <p:extLst>
      <p:ext uri="{BB962C8B-B14F-4D97-AF65-F5344CB8AC3E}">
        <p14:creationId xmlns:p14="http://schemas.microsoft.com/office/powerpoint/2010/main" val="2768153980"/>
      </p:ext>
    </p:extLst>
  </p:cSld>
  <p:clrMapOvr>
    <a:masterClrMapping/>
  </p:clrMapOvr>
  <p:hf sldNum="0"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51F6-3796-4348-9200-19851C33D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457201" y="1242061"/>
            <a:ext cx="3977639" cy="3314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4709162" y="1238251"/>
            <a:ext cx="3977639" cy="3314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DAA1F61A-D03A-B8B9-A8F1-5443175182BA}"/>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155676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Slide + Imag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457200" y="1238250"/>
            <a:ext cx="4782312"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3">
            <a:extLst>
              <a:ext uri="{FF2B5EF4-FFF2-40B4-BE49-F238E27FC236}">
                <a16:creationId xmlns:a16="http://schemas.microsoft.com/office/drawing/2014/main" id="{E5EE6DD3-8FB5-E749-8C77-623733A1DB8D}"/>
              </a:ext>
            </a:extLst>
          </p:cNvPr>
          <p:cNvSpPr>
            <a:spLocks noGrp="1"/>
          </p:cNvSpPr>
          <p:nvPr>
            <p:ph type="pic" sz="quarter" idx="19"/>
          </p:nvPr>
        </p:nvSpPr>
        <p:spPr>
          <a:xfrm>
            <a:off x="5486400" y="0"/>
            <a:ext cx="3657600"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08BC3802-2F68-C541-B351-C8EF2CE38ACE}"/>
              </a:ext>
            </a:extLst>
          </p:cNvPr>
          <p:cNvSpPr>
            <a:spLocks noGrp="1"/>
          </p:cNvSpPr>
          <p:nvPr>
            <p:ph type="title"/>
          </p:nvPr>
        </p:nvSpPr>
        <p:spPr>
          <a:xfrm>
            <a:off x="456426" y="0"/>
            <a:ext cx="4798496" cy="1123950"/>
          </a:xfrm>
        </p:spPr>
        <p:txBody>
          <a:bodyPr/>
          <a:lstStyle/>
          <a:p>
            <a:r>
              <a:rPr lang="en-US"/>
              <a:t>Click to edit Master title style</a:t>
            </a:r>
          </a:p>
        </p:txBody>
      </p:sp>
      <p:sp>
        <p:nvSpPr>
          <p:cNvPr id="2" name="Text Placeholder 6">
            <a:extLst>
              <a:ext uri="{FF2B5EF4-FFF2-40B4-BE49-F238E27FC236}">
                <a16:creationId xmlns:a16="http://schemas.microsoft.com/office/drawing/2014/main" id="{D10B16AF-4BF1-2C36-F0BF-5C7CCC95F2A4}"/>
              </a:ext>
            </a:extLst>
          </p:cNvPr>
          <p:cNvSpPr>
            <a:spLocks noGrp="1"/>
          </p:cNvSpPr>
          <p:nvPr>
            <p:ph type="body" sz="quarter" idx="11"/>
          </p:nvPr>
        </p:nvSpPr>
        <p:spPr>
          <a:xfrm>
            <a:off x="1965961" y="4743450"/>
            <a:ext cx="3288962"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custDataLst>
      <p:tags r:id="rId1"/>
    </p:custDataLst>
    <p:extLst>
      <p:ext uri="{BB962C8B-B14F-4D97-AF65-F5344CB8AC3E}">
        <p14:creationId xmlns:p14="http://schemas.microsoft.com/office/powerpoint/2010/main" val="3790664488"/>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Slide + Image Narrow">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3D559EB9-35C7-E646-8A8A-25042FCAFDEC}"/>
              </a:ext>
            </a:extLst>
          </p:cNvPr>
          <p:cNvSpPr>
            <a:spLocks noGrp="1"/>
          </p:cNvSpPr>
          <p:nvPr>
            <p:ph type="pic" sz="quarter" idx="19"/>
          </p:nvPr>
        </p:nvSpPr>
        <p:spPr>
          <a:xfrm rot="10800000" flipH="1" flipV="1">
            <a:off x="5332022" y="0"/>
            <a:ext cx="3811979" cy="5143500"/>
          </a:xfrm>
          <a:custGeom>
            <a:avLst/>
            <a:gdLst>
              <a:gd name="connsiteX0" fmla="*/ 0 w 2769965"/>
              <a:gd name="connsiteY0" fmla="*/ 0 h 5143500"/>
              <a:gd name="connsiteX1" fmla="*/ 2769965 w 2769965"/>
              <a:gd name="connsiteY1" fmla="*/ 0 h 5143500"/>
              <a:gd name="connsiteX2" fmla="*/ 2769965 w 2769965"/>
              <a:gd name="connsiteY2" fmla="*/ 5143500 h 5143500"/>
              <a:gd name="connsiteX3" fmla="*/ 0 w 2769965"/>
              <a:gd name="connsiteY3" fmla="*/ 5143500 h 5143500"/>
              <a:gd name="connsiteX4" fmla="*/ 0 w 2769965"/>
              <a:gd name="connsiteY4" fmla="*/ 0 h 5143500"/>
              <a:gd name="connsiteX0" fmla="*/ 944 w 2770909"/>
              <a:gd name="connsiteY0" fmla="*/ 0 h 5143500"/>
              <a:gd name="connsiteX1" fmla="*/ 2770909 w 2770909"/>
              <a:gd name="connsiteY1" fmla="*/ 0 h 5143500"/>
              <a:gd name="connsiteX2" fmla="*/ 2770909 w 2770909"/>
              <a:gd name="connsiteY2" fmla="*/ 5143500 h 5143500"/>
              <a:gd name="connsiteX3" fmla="*/ 944 w 2770909"/>
              <a:gd name="connsiteY3" fmla="*/ 5143500 h 5143500"/>
              <a:gd name="connsiteX4" fmla="*/ 0 w 2770909"/>
              <a:gd name="connsiteY4" fmla="*/ 3844636 h 5143500"/>
              <a:gd name="connsiteX5" fmla="*/ 944 w 2770909"/>
              <a:gd name="connsiteY5" fmla="*/ 0 h 5143500"/>
              <a:gd name="connsiteX0" fmla="*/ 22182 w 2792147"/>
              <a:gd name="connsiteY0" fmla="*/ 0 h 5143500"/>
              <a:gd name="connsiteX1" fmla="*/ 2792147 w 2792147"/>
              <a:gd name="connsiteY1" fmla="*/ 0 h 5143500"/>
              <a:gd name="connsiteX2" fmla="*/ 2792147 w 2792147"/>
              <a:gd name="connsiteY2" fmla="*/ 5143500 h 5143500"/>
              <a:gd name="connsiteX3" fmla="*/ 22182 w 2792147"/>
              <a:gd name="connsiteY3" fmla="*/ 5143500 h 5143500"/>
              <a:gd name="connsiteX4" fmla="*/ 21238 w 2792147"/>
              <a:gd name="connsiteY4" fmla="*/ 3844636 h 5143500"/>
              <a:gd name="connsiteX5" fmla="*/ 22182 w 2792147"/>
              <a:gd name="connsiteY5" fmla="*/ 0 h 5143500"/>
              <a:gd name="connsiteX0" fmla="*/ 2078 w 2772043"/>
              <a:gd name="connsiteY0" fmla="*/ 0 h 5143500"/>
              <a:gd name="connsiteX1" fmla="*/ 2772043 w 2772043"/>
              <a:gd name="connsiteY1" fmla="*/ 0 h 5143500"/>
              <a:gd name="connsiteX2" fmla="*/ 2772043 w 2772043"/>
              <a:gd name="connsiteY2" fmla="*/ 5143500 h 5143500"/>
              <a:gd name="connsiteX3" fmla="*/ 1456805 w 2772043"/>
              <a:gd name="connsiteY3" fmla="*/ 5143500 h 5143500"/>
              <a:gd name="connsiteX4" fmla="*/ 1134 w 2772043"/>
              <a:gd name="connsiteY4" fmla="*/ 3844636 h 5143500"/>
              <a:gd name="connsiteX5" fmla="*/ 2078 w 2772043"/>
              <a:gd name="connsiteY5" fmla="*/ 0 h 5143500"/>
              <a:gd name="connsiteX0" fmla="*/ 2869 w 2772834"/>
              <a:gd name="connsiteY0" fmla="*/ 0 h 5143555"/>
              <a:gd name="connsiteX1" fmla="*/ 2772834 w 2772834"/>
              <a:gd name="connsiteY1" fmla="*/ 0 h 5143555"/>
              <a:gd name="connsiteX2" fmla="*/ 2772834 w 2772834"/>
              <a:gd name="connsiteY2" fmla="*/ 5143500 h 5143555"/>
              <a:gd name="connsiteX3" fmla="*/ 1457596 w 2772834"/>
              <a:gd name="connsiteY3" fmla="*/ 5143500 h 5143555"/>
              <a:gd name="connsiteX4" fmla="*/ 1925 w 2772834"/>
              <a:gd name="connsiteY4" fmla="*/ 3844636 h 5143555"/>
              <a:gd name="connsiteX5" fmla="*/ 2869 w 2772834"/>
              <a:gd name="connsiteY5" fmla="*/ 0 h 5143555"/>
              <a:gd name="connsiteX0" fmla="*/ 944 w 2770909"/>
              <a:gd name="connsiteY0" fmla="*/ 0 h 5143808"/>
              <a:gd name="connsiteX1" fmla="*/ 2770909 w 2770909"/>
              <a:gd name="connsiteY1" fmla="*/ 0 h 5143808"/>
              <a:gd name="connsiteX2" fmla="*/ 2770909 w 2770909"/>
              <a:gd name="connsiteY2" fmla="*/ 5143500 h 5143808"/>
              <a:gd name="connsiteX3" fmla="*/ 1455671 w 2770909"/>
              <a:gd name="connsiteY3" fmla="*/ 5143500 h 5143808"/>
              <a:gd name="connsiteX4" fmla="*/ 0 w 2770909"/>
              <a:gd name="connsiteY4" fmla="*/ 3844636 h 5143808"/>
              <a:gd name="connsiteX5" fmla="*/ 944 w 2770909"/>
              <a:gd name="connsiteY5" fmla="*/ 0 h 5143808"/>
              <a:gd name="connsiteX0" fmla="*/ 944 w 2770909"/>
              <a:gd name="connsiteY0" fmla="*/ 0 h 5143530"/>
              <a:gd name="connsiteX1" fmla="*/ 2770909 w 2770909"/>
              <a:gd name="connsiteY1" fmla="*/ 0 h 5143530"/>
              <a:gd name="connsiteX2" fmla="*/ 2770909 w 2770909"/>
              <a:gd name="connsiteY2" fmla="*/ 5143500 h 5143530"/>
              <a:gd name="connsiteX3" fmla="*/ 1455671 w 2770909"/>
              <a:gd name="connsiteY3" fmla="*/ 5143500 h 5143530"/>
              <a:gd name="connsiteX4" fmla="*/ 0 w 2770909"/>
              <a:gd name="connsiteY4" fmla="*/ 3844636 h 5143530"/>
              <a:gd name="connsiteX5" fmla="*/ 944 w 2770909"/>
              <a:gd name="connsiteY5" fmla="*/ 0 h 5143530"/>
              <a:gd name="connsiteX0" fmla="*/ 944 w 2770909"/>
              <a:gd name="connsiteY0" fmla="*/ 0 h 5143507"/>
              <a:gd name="connsiteX1" fmla="*/ 2770909 w 2770909"/>
              <a:gd name="connsiteY1" fmla="*/ 0 h 5143507"/>
              <a:gd name="connsiteX2" fmla="*/ 2770909 w 2770909"/>
              <a:gd name="connsiteY2" fmla="*/ 5143500 h 5143507"/>
              <a:gd name="connsiteX3" fmla="*/ 1455671 w 2770909"/>
              <a:gd name="connsiteY3" fmla="*/ 5143500 h 5143507"/>
              <a:gd name="connsiteX4" fmla="*/ 0 w 2770909"/>
              <a:gd name="connsiteY4" fmla="*/ 2874818 h 5143507"/>
              <a:gd name="connsiteX5" fmla="*/ 944 w 2770909"/>
              <a:gd name="connsiteY5" fmla="*/ 0 h 5143507"/>
              <a:gd name="connsiteX0" fmla="*/ 944 w 2770909"/>
              <a:gd name="connsiteY0" fmla="*/ 0 h 5143512"/>
              <a:gd name="connsiteX1" fmla="*/ 2770909 w 2770909"/>
              <a:gd name="connsiteY1" fmla="*/ 0 h 5143512"/>
              <a:gd name="connsiteX2" fmla="*/ 2770909 w 2770909"/>
              <a:gd name="connsiteY2" fmla="*/ 5143500 h 5143512"/>
              <a:gd name="connsiteX3" fmla="*/ 1455671 w 2770909"/>
              <a:gd name="connsiteY3" fmla="*/ 5143500 h 5143512"/>
              <a:gd name="connsiteX4" fmla="*/ 0 w 2770909"/>
              <a:gd name="connsiteY4" fmla="*/ 2874818 h 5143512"/>
              <a:gd name="connsiteX5" fmla="*/ 944 w 2770909"/>
              <a:gd name="connsiteY5" fmla="*/ 0 h 5143512"/>
              <a:gd name="connsiteX0" fmla="*/ 944 w 2770909"/>
              <a:gd name="connsiteY0" fmla="*/ 0 h 5144866"/>
              <a:gd name="connsiteX1" fmla="*/ 2770909 w 2770909"/>
              <a:gd name="connsiteY1" fmla="*/ 0 h 5144866"/>
              <a:gd name="connsiteX2" fmla="*/ 2770909 w 2770909"/>
              <a:gd name="connsiteY2" fmla="*/ 5143500 h 5144866"/>
              <a:gd name="connsiteX3" fmla="*/ 1455671 w 2770909"/>
              <a:gd name="connsiteY3" fmla="*/ 5143500 h 5144866"/>
              <a:gd name="connsiteX4" fmla="*/ 0 w 2770909"/>
              <a:gd name="connsiteY4" fmla="*/ 2874818 h 5144866"/>
              <a:gd name="connsiteX5" fmla="*/ 944 w 2770909"/>
              <a:gd name="connsiteY5" fmla="*/ 0 h 5144866"/>
              <a:gd name="connsiteX0" fmla="*/ 996 w 2770961"/>
              <a:gd name="connsiteY0" fmla="*/ 0 h 5144263"/>
              <a:gd name="connsiteX1" fmla="*/ 2770961 w 2770961"/>
              <a:gd name="connsiteY1" fmla="*/ 0 h 5144263"/>
              <a:gd name="connsiteX2" fmla="*/ 2770961 w 2770961"/>
              <a:gd name="connsiteY2" fmla="*/ 5143500 h 5144263"/>
              <a:gd name="connsiteX3" fmla="*/ 1455723 w 2770961"/>
              <a:gd name="connsiteY3" fmla="*/ 5143500 h 5144263"/>
              <a:gd name="connsiteX4" fmla="*/ 52 w 2770961"/>
              <a:gd name="connsiteY4" fmla="*/ 2874818 h 5144263"/>
              <a:gd name="connsiteX5" fmla="*/ 996 w 2770961"/>
              <a:gd name="connsiteY5" fmla="*/ 0 h 5144263"/>
              <a:gd name="connsiteX0" fmla="*/ 1025 w 2770990"/>
              <a:gd name="connsiteY0" fmla="*/ 0 h 5143558"/>
              <a:gd name="connsiteX1" fmla="*/ 2770990 w 2770990"/>
              <a:gd name="connsiteY1" fmla="*/ 0 h 5143558"/>
              <a:gd name="connsiteX2" fmla="*/ 2770990 w 2770990"/>
              <a:gd name="connsiteY2" fmla="*/ 5143500 h 5143558"/>
              <a:gd name="connsiteX3" fmla="*/ 1455752 w 2770990"/>
              <a:gd name="connsiteY3" fmla="*/ 5143500 h 5143558"/>
              <a:gd name="connsiteX4" fmla="*/ 81 w 2770990"/>
              <a:gd name="connsiteY4" fmla="*/ 2874818 h 5143558"/>
              <a:gd name="connsiteX5" fmla="*/ 1025 w 2770990"/>
              <a:gd name="connsiteY5" fmla="*/ 0 h 5143558"/>
              <a:gd name="connsiteX0" fmla="*/ 944 w 2770909"/>
              <a:gd name="connsiteY0" fmla="*/ 0 h 5143556"/>
              <a:gd name="connsiteX1" fmla="*/ 2770909 w 2770909"/>
              <a:gd name="connsiteY1" fmla="*/ 0 h 5143556"/>
              <a:gd name="connsiteX2" fmla="*/ 2770909 w 2770909"/>
              <a:gd name="connsiteY2" fmla="*/ 5143500 h 5143556"/>
              <a:gd name="connsiteX3" fmla="*/ 1455671 w 2770909"/>
              <a:gd name="connsiteY3" fmla="*/ 5143500 h 5143556"/>
              <a:gd name="connsiteX4" fmla="*/ 0 w 2770909"/>
              <a:gd name="connsiteY4" fmla="*/ 2874818 h 5143556"/>
              <a:gd name="connsiteX5" fmla="*/ 944 w 2770909"/>
              <a:gd name="connsiteY5" fmla="*/ 0 h 5143556"/>
              <a:gd name="connsiteX0" fmla="*/ 944 w 2770909"/>
              <a:gd name="connsiteY0" fmla="*/ 0 h 5143556"/>
              <a:gd name="connsiteX1" fmla="*/ 2770909 w 2770909"/>
              <a:gd name="connsiteY1" fmla="*/ 0 h 5143556"/>
              <a:gd name="connsiteX2" fmla="*/ 2770909 w 2770909"/>
              <a:gd name="connsiteY2" fmla="*/ 5143500 h 5143556"/>
              <a:gd name="connsiteX3" fmla="*/ 1455671 w 2770909"/>
              <a:gd name="connsiteY3" fmla="*/ 5143500 h 5143556"/>
              <a:gd name="connsiteX4" fmla="*/ 0 w 2770909"/>
              <a:gd name="connsiteY4" fmla="*/ 2874818 h 5143556"/>
              <a:gd name="connsiteX5" fmla="*/ 944 w 2770909"/>
              <a:gd name="connsiteY5" fmla="*/ 0 h 5143556"/>
              <a:gd name="connsiteX0" fmla="*/ 1035 w 2771000"/>
              <a:gd name="connsiteY0" fmla="*/ 0 h 5143550"/>
              <a:gd name="connsiteX1" fmla="*/ 2771000 w 2771000"/>
              <a:gd name="connsiteY1" fmla="*/ 0 h 5143550"/>
              <a:gd name="connsiteX2" fmla="*/ 2771000 w 2771000"/>
              <a:gd name="connsiteY2" fmla="*/ 5143500 h 5143550"/>
              <a:gd name="connsiteX3" fmla="*/ 1455762 w 2771000"/>
              <a:gd name="connsiteY3" fmla="*/ 5143500 h 5143550"/>
              <a:gd name="connsiteX4" fmla="*/ 91 w 2771000"/>
              <a:gd name="connsiteY4" fmla="*/ 2874818 h 5143550"/>
              <a:gd name="connsiteX5" fmla="*/ 1035 w 2771000"/>
              <a:gd name="connsiteY5" fmla="*/ 0 h 5143550"/>
              <a:gd name="connsiteX0" fmla="*/ 944 w 2770909"/>
              <a:gd name="connsiteY0" fmla="*/ 0 h 5143558"/>
              <a:gd name="connsiteX1" fmla="*/ 2770909 w 2770909"/>
              <a:gd name="connsiteY1" fmla="*/ 0 h 5143558"/>
              <a:gd name="connsiteX2" fmla="*/ 2770909 w 2770909"/>
              <a:gd name="connsiteY2" fmla="*/ 5143500 h 5143558"/>
              <a:gd name="connsiteX3" fmla="*/ 1455671 w 2770909"/>
              <a:gd name="connsiteY3" fmla="*/ 5143500 h 5143558"/>
              <a:gd name="connsiteX4" fmla="*/ 0 w 2770909"/>
              <a:gd name="connsiteY4" fmla="*/ 2874818 h 5143558"/>
              <a:gd name="connsiteX5" fmla="*/ 944 w 2770909"/>
              <a:gd name="connsiteY5" fmla="*/ 0 h 5143558"/>
              <a:gd name="connsiteX0" fmla="*/ 944 w 2770909"/>
              <a:gd name="connsiteY0" fmla="*/ 0 h 5143554"/>
              <a:gd name="connsiteX1" fmla="*/ 2770909 w 2770909"/>
              <a:gd name="connsiteY1" fmla="*/ 0 h 5143554"/>
              <a:gd name="connsiteX2" fmla="*/ 2770909 w 2770909"/>
              <a:gd name="connsiteY2" fmla="*/ 5143500 h 5143554"/>
              <a:gd name="connsiteX3" fmla="*/ 1455671 w 2770909"/>
              <a:gd name="connsiteY3" fmla="*/ 5143500 h 5143554"/>
              <a:gd name="connsiteX4" fmla="*/ 0 w 2770909"/>
              <a:gd name="connsiteY4" fmla="*/ 2874818 h 5143554"/>
              <a:gd name="connsiteX5" fmla="*/ 944 w 2770909"/>
              <a:gd name="connsiteY5" fmla="*/ 0 h 5143554"/>
              <a:gd name="connsiteX0" fmla="*/ 944 w 2770909"/>
              <a:gd name="connsiteY0" fmla="*/ 0 h 5143547"/>
              <a:gd name="connsiteX1" fmla="*/ 2770909 w 2770909"/>
              <a:gd name="connsiteY1" fmla="*/ 0 h 5143547"/>
              <a:gd name="connsiteX2" fmla="*/ 2770909 w 2770909"/>
              <a:gd name="connsiteY2" fmla="*/ 5143500 h 5143547"/>
              <a:gd name="connsiteX3" fmla="*/ 1455671 w 2770909"/>
              <a:gd name="connsiteY3" fmla="*/ 5143500 h 5143547"/>
              <a:gd name="connsiteX4" fmla="*/ 0 w 2770909"/>
              <a:gd name="connsiteY4" fmla="*/ 2646218 h 5143547"/>
              <a:gd name="connsiteX5" fmla="*/ 944 w 2770909"/>
              <a:gd name="connsiteY5" fmla="*/ 0 h 5143547"/>
              <a:gd name="connsiteX0" fmla="*/ 956 w 2770921"/>
              <a:gd name="connsiteY0" fmla="*/ 0 h 5143552"/>
              <a:gd name="connsiteX1" fmla="*/ 2770921 w 2770921"/>
              <a:gd name="connsiteY1" fmla="*/ 0 h 5143552"/>
              <a:gd name="connsiteX2" fmla="*/ 2770921 w 2770921"/>
              <a:gd name="connsiteY2" fmla="*/ 5143500 h 5143552"/>
              <a:gd name="connsiteX3" fmla="*/ 1455683 w 2770921"/>
              <a:gd name="connsiteY3" fmla="*/ 5143500 h 5143552"/>
              <a:gd name="connsiteX4" fmla="*/ 12 w 2770921"/>
              <a:gd name="connsiteY4" fmla="*/ 2646218 h 5143552"/>
              <a:gd name="connsiteX5" fmla="*/ 956 w 2770921"/>
              <a:gd name="connsiteY5" fmla="*/ 0 h 5143552"/>
              <a:gd name="connsiteX0" fmla="*/ 944 w 2770909"/>
              <a:gd name="connsiteY0" fmla="*/ 0 h 5143552"/>
              <a:gd name="connsiteX1" fmla="*/ 2770909 w 2770909"/>
              <a:gd name="connsiteY1" fmla="*/ 0 h 5143552"/>
              <a:gd name="connsiteX2" fmla="*/ 2770909 w 2770909"/>
              <a:gd name="connsiteY2" fmla="*/ 5143500 h 5143552"/>
              <a:gd name="connsiteX3" fmla="*/ 1455671 w 2770909"/>
              <a:gd name="connsiteY3" fmla="*/ 5143500 h 5143552"/>
              <a:gd name="connsiteX4" fmla="*/ 0 w 2770909"/>
              <a:gd name="connsiteY4" fmla="*/ 2646218 h 5143552"/>
              <a:gd name="connsiteX5" fmla="*/ 944 w 2770909"/>
              <a:gd name="connsiteY5" fmla="*/ 0 h 5143552"/>
              <a:gd name="connsiteX0" fmla="*/ 944 w 2770909"/>
              <a:gd name="connsiteY0" fmla="*/ 0 h 5143644"/>
              <a:gd name="connsiteX1" fmla="*/ 2770909 w 2770909"/>
              <a:gd name="connsiteY1" fmla="*/ 0 h 5143644"/>
              <a:gd name="connsiteX2" fmla="*/ 2770909 w 2770909"/>
              <a:gd name="connsiteY2" fmla="*/ 5143500 h 5143644"/>
              <a:gd name="connsiteX3" fmla="*/ 1455671 w 2770909"/>
              <a:gd name="connsiteY3" fmla="*/ 5143500 h 5143644"/>
              <a:gd name="connsiteX4" fmla="*/ 0 w 2770909"/>
              <a:gd name="connsiteY4" fmla="*/ 2646218 h 5143644"/>
              <a:gd name="connsiteX5" fmla="*/ 944 w 2770909"/>
              <a:gd name="connsiteY5" fmla="*/ 0 h 5143644"/>
              <a:gd name="connsiteX0" fmla="*/ 944 w 2770909"/>
              <a:gd name="connsiteY0" fmla="*/ 0 h 5143651"/>
              <a:gd name="connsiteX1" fmla="*/ 2770909 w 2770909"/>
              <a:gd name="connsiteY1" fmla="*/ 0 h 5143651"/>
              <a:gd name="connsiteX2" fmla="*/ 2770909 w 2770909"/>
              <a:gd name="connsiteY2" fmla="*/ 5143500 h 5143651"/>
              <a:gd name="connsiteX3" fmla="*/ 1455671 w 2770909"/>
              <a:gd name="connsiteY3" fmla="*/ 5143500 h 5143651"/>
              <a:gd name="connsiteX4" fmla="*/ 0 w 2770909"/>
              <a:gd name="connsiteY4" fmla="*/ 2722418 h 5143651"/>
              <a:gd name="connsiteX5" fmla="*/ 944 w 2770909"/>
              <a:gd name="connsiteY5" fmla="*/ 0 h 5143651"/>
              <a:gd name="connsiteX0" fmla="*/ 956 w 2770921"/>
              <a:gd name="connsiteY0" fmla="*/ 0 h 5143644"/>
              <a:gd name="connsiteX1" fmla="*/ 2770921 w 2770921"/>
              <a:gd name="connsiteY1" fmla="*/ 0 h 5143644"/>
              <a:gd name="connsiteX2" fmla="*/ 2770921 w 2770921"/>
              <a:gd name="connsiteY2" fmla="*/ 5143500 h 5143644"/>
              <a:gd name="connsiteX3" fmla="*/ 1455683 w 2770921"/>
              <a:gd name="connsiteY3" fmla="*/ 5143500 h 5143644"/>
              <a:gd name="connsiteX4" fmla="*/ 12 w 2770921"/>
              <a:gd name="connsiteY4" fmla="*/ 2722418 h 5143644"/>
              <a:gd name="connsiteX5" fmla="*/ 956 w 2770921"/>
              <a:gd name="connsiteY5" fmla="*/ 0 h 5143644"/>
              <a:gd name="connsiteX0" fmla="*/ 944 w 2770909"/>
              <a:gd name="connsiteY0" fmla="*/ 0 h 5143644"/>
              <a:gd name="connsiteX1" fmla="*/ 2770909 w 2770909"/>
              <a:gd name="connsiteY1" fmla="*/ 0 h 5143644"/>
              <a:gd name="connsiteX2" fmla="*/ 2770909 w 2770909"/>
              <a:gd name="connsiteY2" fmla="*/ 5143500 h 5143644"/>
              <a:gd name="connsiteX3" fmla="*/ 1455671 w 2770909"/>
              <a:gd name="connsiteY3" fmla="*/ 5143500 h 5143644"/>
              <a:gd name="connsiteX4" fmla="*/ 0 w 2770909"/>
              <a:gd name="connsiteY4" fmla="*/ 2722418 h 5143644"/>
              <a:gd name="connsiteX5" fmla="*/ 944 w 2770909"/>
              <a:gd name="connsiteY5" fmla="*/ 0 h 5143644"/>
              <a:gd name="connsiteX0" fmla="*/ 944 w 2770909"/>
              <a:gd name="connsiteY0" fmla="*/ 0 h 5143629"/>
              <a:gd name="connsiteX1" fmla="*/ 2770909 w 2770909"/>
              <a:gd name="connsiteY1" fmla="*/ 0 h 5143629"/>
              <a:gd name="connsiteX2" fmla="*/ 2770909 w 2770909"/>
              <a:gd name="connsiteY2" fmla="*/ 5143500 h 5143629"/>
              <a:gd name="connsiteX3" fmla="*/ 1455671 w 2770909"/>
              <a:gd name="connsiteY3" fmla="*/ 5143500 h 5143629"/>
              <a:gd name="connsiteX4" fmla="*/ 0 w 2770909"/>
              <a:gd name="connsiteY4" fmla="*/ 2535382 h 5143629"/>
              <a:gd name="connsiteX5" fmla="*/ 944 w 2770909"/>
              <a:gd name="connsiteY5" fmla="*/ 0 h 5143629"/>
              <a:gd name="connsiteX0" fmla="*/ 3992 w 2773957"/>
              <a:gd name="connsiteY0" fmla="*/ 0 h 5143638"/>
              <a:gd name="connsiteX1" fmla="*/ 2773957 w 2773957"/>
              <a:gd name="connsiteY1" fmla="*/ 0 h 5143638"/>
              <a:gd name="connsiteX2" fmla="*/ 2773957 w 2773957"/>
              <a:gd name="connsiteY2" fmla="*/ 5143500 h 5143638"/>
              <a:gd name="connsiteX3" fmla="*/ 1458719 w 2773957"/>
              <a:gd name="connsiteY3" fmla="*/ 5143500 h 5143638"/>
              <a:gd name="connsiteX4" fmla="*/ 3048 w 2773957"/>
              <a:gd name="connsiteY4" fmla="*/ 2535382 h 5143638"/>
              <a:gd name="connsiteX5" fmla="*/ 3992 w 2773957"/>
              <a:gd name="connsiteY5" fmla="*/ 0 h 5143638"/>
              <a:gd name="connsiteX0" fmla="*/ 2052 w 2772017"/>
              <a:gd name="connsiteY0" fmla="*/ 0 h 5143642"/>
              <a:gd name="connsiteX1" fmla="*/ 2772017 w 2772017"/>
              <a:gd name="connsiteY1" fmla="*/ 0 h 5143642"/>
              <a:gd name="connsiteX2" fmla="*/ 2772017 w 2772017"/>
              <a:gd name="connsiteY2" fmla="*/ 5143500 h 5143642"/>
              <a:gd name="connsiteX3" fmla="*/ 1456779 w 2772017"/>
              <a:gd name="connsiteY3" fmla="*/ 5143500 h 5143642"/>
              <a:gd name="connsiteX4" fmla="*/ 1108 w 2772017"/>
              <a:gd name="connsiteY4" fmla="*/ 2535382 h 5143642"/>
              <a:gd name="connsiteX5" fmla="*/ 2052 w 2772017"/>
              <a:gd name="connsiteY5" fmla="*/ 0 h 5143642"/>
              <a:gd name="connsiteX0" fmla="*/ 2052 w 2772017"/>
              <a:gd name="connsiteY0" fmla="*/ 0 h 5143649"/>
              <a:gd name="connsiteX1" fmla="*/ 2772017 w 2772017"/>
              <a:gd name="connsiteY1" fmla="*/ 0 h 5143649"/>
              <a:gd name="connsiteX2" fmla="*/ 2772017 w 2772017"/>
              <a:gd name="connsiteY2" fmla="*/ 5143500 h 5143649"/>
              <a:gd name="connsiteX3" fmla="*/ 1456779 w 2772017"/>
              <a:gd name="connsiteY3" fmla="*/ 5143500 h 5143649"/>
              <a:gd name="connsiteX4" fmla="*/ 1108 w 2772017"/>
              <a:gd name="connsiteY4" fmla="*/ 2535382 h 5143649"/>
              <a:gd name="connsiteX5" fmla="*/ 2052 w 2772017"/>
              <a:gd name="connsiteY5" fmla="*/ 0 h 5143649"/>
              <a:gd name="connsiteX0" fmla="*/ 944 w 2770909"/>
              <a:gd name="connsiteY0" fmla="*/ 0 h 5143673"/>
              <a:gd name="connsiteX1" fmla="*/ 2770909 w 2770909"/>
              <a:gd name="connsiteY1" fmla="*/ 0 h 5143673"/>
              <a:gd name="connsiteX2" fmla="*/ 2770909 w 2770909"/>
              <a:gd name="connsiteY2" fmla="*/ 5143500 h 5143673"/>
              <a:gd name="connsiteX3" fmla="*/ 1455671 w 2770909"/>
              <a:gd name="connsiteY3" fmla="*/ 5143500 h 5143673"/>
              <a:gd name="connsiteX4" fmla="*/ 0 w 2770909"/>
              <a:gd name="connsiteY4" fmla="*/ 2535382 h 5143673"/>
              <a:gd name="connsiteX5" fmla="*/ 944 w 2770909"/>
              <a:gd name="connsiteY5" fmla="*/ 0 h 5143673"/>
              <a:gd name="connsiteX0" fmla="*/ 944 w 2770909"/>
              <a:gd name="connsiteY0" fmla="*/ 0 h 5143500"/>
              <a:gd name="connsiteX1" fmla="*/ 2770909 w 2770909"/>
              <a:gd name="connsiteY1" fmla="*/ 0 h 5143500"/>
              <a:gd name="connsiteX2" fmla="*/ 2770909 w 2770909"/>
              <a:gd name="connsiteY2" fmla="*/ 5143500 h 5143500"/>
              <a:gd name="connsiteX3" fmla="*/ 1455671 w 2770909"/>
              <a:gd name="connsiteY3" fmla="*/ 5143500 h 5143500"/>
              <a:gd name="connsiteX4" fmla="*/ 0 w 2770909"/>
              <a:gd name="connsiteY4" fmla="*/ 2535382 h 5143500"/>
              <a:gd name="connsiteX5" fmla="*/ 944 w 2770909"/>
              <a:gd name="connsiteY5" fmla="*/ 0 h 5143500"/>
              <a:gd name="connsiteX0" fmla="*/ 944 w 2770909"/>
              <a:gd name="connsiteY0" fmla="*/ 0 h 5143500"/>
              <a:gd name="connsiteX1" fmla="*/ 2770909 w 2770909"/>
              <a:gd name="connsiteY1" fmla="*/ 0 h 5143500"/>
              <a:gd name="connsiteX2" fmla="*/ 2770909 w 2770909"/>
              <a:gd name="connsiteY2" fmla="*/ 5143500 h 5143500"/>
              <a:gd name="connsiteX3" fmla="*/ 1455671 w 2770909"/>
              <a:gd name="connsiteY3" fmla="*/ 5143500 h 5143500"/>
              <a:gd name="connsiteX4" fmla="*/ 0 w 2770909"/>
              <a:gd name="connsiteY4" fmla="*/ 2535382 h 5143500"/>
              <a:gd name="connsiteX5" fmla="*/ 944 w 2770909"/>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909" h="5143500">
                <a:moveTo>
                  <a:pt x="944" y="0"/>
                </a:moveTo>
                <a:lnTo>
                  <a:pt x="2770909" y="0"/>
                </a:lnTo>
                <a:lnTo>
                  <a:pt x="2770909" y="5143500"/>
                </a:lnTo>
                <a:lnTo>
                  <a:pt x="1455671" y="5143500"/>
                </a:lnTo>
                <a:cubicBezTo>
                  <a:pt x="541101" y="5105398"/>
                  <a:pt x="2204" y="3882735"/>
                  <a:pt x="0" y="2535382"/>
                </a:cubicBezTo>
                <a:cubicBezTo>
                  <a:pt x="315" y="1253837"/>
                  <a:pt x="629" y="1281545"/>
                  <a:pt x="944" y="0"/>
                </a:cubicBezTo>
                <a:close/>
              </a:path>
            </a:pathLst>
          </a:cu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457201" y="1238250"/>
            <a:ext cx="4627417"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4FCE2865-259C-864B-8399-F7C22ADC638B}"/>
              </a:ext>
            </a:extLst>
          </p:cNvPr>
          <p:cNvSpPr>
            <a:spLocks noGrp="1"/>
          </p:cNvSpPr>
          <p:nvPr>
            <p:ph type="title"/>
          </p:nvPr>
        </p:nvSpPr>
        <p:spPr>
          <a:xfrm>
            <a:off x="457199" y="0"/>
            <a:ext cx="4627417" cy="1123950"/>
          </a:xfrm>
        </p:spPr>
        <p:txBody>
          <a:bodyPr/>
          <a:lstStyle/>
          <a:p>
            <a:r>
              <a:rPr lang="en-US"/>
              <a:t>Click to edit Master title style</a:t>
            </a:r>
          </a:p>
        </p:txBody>
      </p:sp>
      <p:sp>
        <p:nvSpPr>
          <p:cNvPr id="2" name="Text Placeholder 6">
            <a:extLst>
              <a:ext uri="{FF2B5EF4-FFF2-40B4-BE49-F238E27FC236}">
                <a16:creationId xmlns:a16="http://schemas.microsoft.com/office/drawing/2014/main" id="{F7DEE77C-8B21-9D2D-4807-EB7346739724}"/>
              </a:ext>
            </a:extLst>
          </p:cNvPr>
          <p:cNvSpPr>
            <a:spLocks noGrp="1"/>
          </p:cNvSpPr>
          <p:nvPr>
            <p:ph type="body" sz="quarter" idx="11"/>
          </p:nvPr>
        </p:nvSpPr>
        <p:spPr>
          <a:xfrm>
            <a:off x="2148841" y="4743450"/>
            <a:ext cx="2935775"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799918738"/>
      </p:ext>
    </p:extLst>
  </p:cSld>
  <p:clrMapOvr>
    <a:masterClrMapping/>
  </p:clrMapOvr>
  <p:hf sldNum="0" hdr="0" ftr="0" dt="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Slide 2 Conten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466012" y="1238251"/>
            <a:ext cx="27432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3383280" y="1238251"/>
            <a:ext cx="27432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a:extLst>
              <a:ext uri="{FF2B5EF4-FFF2-40B4-BE49-F238E27FC236}">
                <a16:creationId xmlns:a16="http://schemas.microsoft.com/office/drawing/2014/main" id="{1B4E0533-91A7-424A-8D0C-294EEA22EE18}"/>
              </a:ext>
            </a:extLst>
          </p:cNvPr>
          <p:cNvSpPr>
            <a:spLocks noGrp="1"/>
          </p:cNvSpPr>
          <p:nvPr>
            <p:ph type="pic" sz="quarter" idx="19"/>
          </p:nvPr>
        </p:nvSpPr>
        <p:spPr>
          <a:xfrm>
            <a:off x="6374035"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6" name="Title 5">
            <a:extLst>
              <a:ext uri="{FF2B5EF4-FFF2-40B4-BE49-F238E27FC236}">
                <a16:creationId xmlns:a16="http://schemas.microsoft.com/office/drawing/2014/main" id="{23E6A734-B749-B24C-BDF7-16E0EFB25F66}"/>
              </a:ext>
            </a:extLst>
          </p:cNvPr>
          <p:cNvSpPr>
            <a:spLocks noGrp="1"/>
          </p:cNvSpPr>
          <p:nvPr>
            <p:ph type="title"/>
          </p:nvPr>
        </p:nvSpPr>
        <p:spPr>
          <a:xfrm>
            <a:off x="457200" y="0"/>
            <a:ext cx="5669280" cy="1123950"/>
          </a:xfrm>
        </p:spPr>
        <p:txBody>
          <a:bodyPr/>
          <a:lstStyle/>
          <a:p>
            <a:r>
              <a:rPr lang="en-US"/>
              <a:t>Click to edit Master title style</a:t>
            </a:r>
          </a:p>
        </p:txBody>
      </p:sp>
      <p:sp>
        <p:nvSpPr>
          <p:cNvPr id="2" name="Text Placeholder 6">
            <a:extLst>
              <a:ext uri="{FF2B5EF4-FFF2-40B4-BE49-F238E27FC236}">
                <a16:creationId xmlns:a16="http://schemas.microsoft.com/office/drawing/2014/main" id="{6C659D56-188F-E0B2-A599-6D5D2015079C}"/>
              </a:ext>
            </a:extLst>
          </p:cNvPr>
          <p:cNvSpPr>
            <a:spLocks noGrp="1"/>
          </p:cNvSpPr>
          <p:nvPr>
            <p:ph type="body" sz="quarter" idx="11"/>
          </p:nvPr>
        </p:nvSpPr>
        <p:spPr>
          <a:xfrm>
            <a:off x="2057401" y="4743450"/>
            <a:ext cx="4069080"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714801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4BD929E9-3AAF-474A-9EDC-0B4301939FFF}"/>
              </a:ext>
            </a:extLst>
          </p:cNvPr>
          <p:cNvSpPr>
            <a:spLocks noGrp="1"/>
          </p:cNvSpPr>
          <p:nvPr>
            <p:ph sz="quarter" idx="21" hasCustomPrompt="1"/>
          </p:nvPr>
        </p:nvSpPr>
        <p:spPr>
          <a:xfrm>
            <a:off x="6035040" y="1619009"/>
            <a:ext cx="2651760" cy="1394736"/>
          </a:xfrm>
          <a:prstGeom prst="rect">
            <a:avLst/>
          </a:prstGeom>
          <a:solidFill>
            <a:schemeClr val="bg1"/>
          </a:solidFill>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17" name="Content Placeholder 3">
            <a:extLst>
              <a:ext uri="{FF2B5EF4-FFF2-40B4-BE49-F238E27FC236}">
                <a16:creationId xmlns:a16="http://schemas.microsoft.com/office/drawing/2014/main" id="{AC4A8FA2-30C2-4E5D-AFDF-06D8709DE9F9}"/>
              </a:ext>
            </a:extLst>
          </p:cNvPr>
          <p:cNvSpPr>
            <a:spLocks noGrp="1"/>
          </p:cNvSpPr>
          <p:nvPr>
            <p:ph sz="quarter" idx="20" hasCustomPrompt="1"/>
          </p:nvPr>
        </p:nvSpPr>
        <p:spPr>
          <a:xfrm>
            <a:off x="3246120" y="1619009"/>
            <a:ext cx="2651760" cy="1394736"/>
          </a:xfrm>
          <a:prstGeom prst="rect">
            <a:avLst/>
          </a:prstGeom>
          <a:solidFill>
            <a:schemeClr val="bg1"/>
          </a:solidFill>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9" name="Content Placeholder 3">
            <a:extLst>
              <a:ext uri="{FF2B5EF4-FFF2-40B4-BE49-F238E27FC236}">
                <a16:creationId xmlns:a16="http://schemas.microsoft.com/office/drawing/2014/main" id="{DFFBB5DE-A0A4-4B5C-ACD9-8F6772EA44B4}"/>
              </a:ext>
            </a:extLst>
          </p:cNvPr>
          <p:cNvSpPr>
            <a:spLocks noGrp="1"/>
          </p:cNvSpPr>
          <p:nvPr>
            <p:ph sz="quarter" idx="19" hasCustomPrompt="1"/>
          </p:nvPr>
        </p:nvSpPr>
        <p:spPr>
          <a:xfrm>
            <a:off x="457200" y="1619009"/>
            <a:ext cx="2651760" cy="1394736"/>
          </a:xfrm>
          <a:prstGeom prst="rect">
            <a:avLst/>
          </a:prstGeom>
          <a:solidFill>
            <a:schemeClr val="bg1"/>
          </a:solidFill>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3" name="Title 2">
            <a:extLst>
              <a:ext uri="{FF2B5EF4-FFF2-40B4-BE49-F238E27FC236}">
                <a16:creationId xmlns:a16="http://schemas.microsoft.com/office/drawing/2014/main" id="{ABF03785-FC7D-B246-BE5B-FB2254F0C8A2}"/>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65FB3871-9BCC-79E9-8AFA-1FCF229F866B}"/>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79673741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hasCustomPrompt="1"/>
          </p:nvPr>
        </p:nvSpPr>
        <p:spPr>
          <a:xfrm>
            <a:off x="457200" y="1956684"/>
            <a:ext cx="2651760"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7" name="Content Placeholder 3">
            <a:extLst>
              <a:ext uri="{FF2B5EF4-FFF2-40B4-BE49-F238E27FC236}">
                <a16:creationId xmlns:a16="http://schemas.microsoft.com/office/drawing/2014/main" id="{14D203AE-9EC5-724E-B9D4-F19B93CBCF3A}"/>
              </a:ext>
            </a:extLst>
          </p:cNvPr>
          <p:cNvSpPr>
            <a:spLocks noGrp="1"/>
          </p:cNvSpPr>
          <p:nvPr>
            <p:ph sz="quarter" idx="20" hasCustomPrompt="1"/>
          </p:nvPr>
        </p:nvSpPr>
        <p:spPr>
          <a:xfrm>
            <a:off x="3245773" y="1960663"/>
            <a:ext cx="2651760"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5" name="Content Placeholder 3">
            <a:extLst>
              <a:ext uri="{FF2B5EF4-FFF2-40B4-BE49-F238E27FC236}">
                <a16:creationId xmlns:a16="http://schemas.microsoft.com/office/drawing/2014/main" id="{76A5E32B-3CA2-B149-90CB-BC276D672B83}"/>
              </a:ext>
            </a:extLst>
          </p:cNvPr>
          <p:cNvSpPr>
            <a:spLocks noGrp="1"/>
          </p:cNvSpPr>
          <p:nvPr>
            <p:ph sz="quarter" idx="23" hasCustomPrompt="1"/>
          </p:nvPr>
        </p:nvSpPr>
        <p:spPr>
          <a:xfrm>
            <a:off x="6035041" y="1968620"/>
            <a:ext cx="2651760"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7" name="Text Placeholder 4">
            <a:extLst>
              <a:ext uri="{FF2B5EF4-FFF2-40B4-BE49-F238E27FC236}">
                <a16:creationId xmlns:a16="http://schemas.microsoft.com/office/drawing/2014/main" id="{86BED38A-DAC1-764D-96EE-807AB914C1CA}"/>
              </a:ext>
            </a:extLst>
          </p:cNvPr>
          <p:cNvSpPr>
            <a:spLocks noGrp="1"/>
          </p:cNvSpPr>
          <p:nvPr>
            <p:ph type="body" sz="quarter" idx="26"/>
          </p:nvPr>
        </p:nvSpPr>
        <p:spPr>
          <a:xfrm>
            <a:off x="457200" y="1244638"/>
            <a:ext cx="8229600" cy="311624"/>
          </a:xfrm>
          <a:prstGeom prst="rect">
            <a:avLst/>
          </a:prstGeom>
        </p:spPr>
        <p:txBody>
          <a:bodyPr>
            <a:noAutofit/>
          </a:bodyPr>
          <a:lstStyle>
            <a:lvl1pPr marL="0" indent="0" algn="l">
              <a:buNone/>
              <a:defRPr b="0"/>
            </a:lvl1pPr>
            <a:lvl2pPr marL="342934" indent="0" algn="ctr">
              <a:buNone/>
              <a:defRPr/>
            </a:lvl2pPr>
            <a:lvl3pPr marL="685869" indent="0" algn="ctr">
              <a:buNone/>
              <a:defRPr/>
            </a:lvl3pPr>
            <a:lvl4pPr marL="1028803" indent="0" algn="ctr">
              <a:buNone/>
              <a:defRPr/>
            </a:lvl4pPr>
            <a:lvl5pPr marL="1371737" indent="0" algn="ctr">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2C643349-389D-B345-865F-469A779EE551}"/>
              </a:ext>
            </a:extLst>
          </p:cNvPr>
          <p:cNvSpPr>
            <a:spLocks noGrp="1"/>
          </p:cNvSpPr>
          <p:nvPr>
            <p:ph type="body" sz="quarter" idx="27"/>
          </p:nvPr>
        </p:nvSpPr>
        <p:spPr>
          <a:xfrm>
            <a:off x="457201" y="2812382"/>
            <a:ext cx="2651760" cy="1740568"/>
          </a:xfrm>
        </p:spPr>
        <p:txBody>
          <a:bodyPr/>
          <a:lstStyle>
            <a:lvl1pPr marL="0" indent="0" algn="ctr">
              <a:buNone/>
              <a:defRPr sz="1500"/>
            </a:lvl1pPr>
          </a:lstStyle>
          <a:p>
            <a:pPr lvl="0"/>
            <a:r>
              <a:rPr lang="en-US"/>
              <a:t>Click to edit Master text styles</a:t>
            </a:r>
          </a:p>
        </p:txBody>
      </p:sp>
      <p:sp>
        <p:nvSpPr>
          <p:cNvPr id="13" name="Text Placeholder 4">
            <a:extLst>
              <a:ext uri="{FF2B5EF4-FFF2-40B4-BE49-F238E27FC236}">
                <a16:creationId xmlns:a16="http://schemas.microsoft.com/office/drawing/2014/main" id="{DC0F0526-8591-3249-AB24-15449E8351DE}"/>
              </a:ext>
            </a:extLst>
          </p:cNvPr>
          <p:cNvSpPr>
            <a:spLocks noGrp="1"/>
          </p:cNvSpPr>
          <p:nvPr>
            <p:ph type="body" sz="quarter" idx="28"/>
          </p:nvPr>
        </p:nvSpPr>
        <p:spPr>
          <a:xfrm>
            <a:off x="3245773" y="2812382"/>
            <a:ext cx="2651760" cy="1740568"/>
          </a:xfrm>
        </p:spPr>
        <p:txBody>
          <a:bodyPr/>
          <a:lstStyle>
            <a:lvl1pPr marL="0" indent="0" algn="ctr">
              <a:buNone/>
              <a:defRPr sz="1400"/>
            </a:lvl1pPr>
          </a:lstStyle>
          <a:p>
            <a:pPr lvl="0"/>
            <a:r>
              <a:rPr lang="en-US"/>
              <a:t>Click to edit Master text styles</a:t>
            </a:r>
          </a:p>
        </p:txBody>
      </p:sp>
      <p:sp>
        <p:nvSpPr>
          <p:cNvPr id="14" name="Text Placeholder 4">
            <a:extLst>
              <a:ext uri="{FF2B5EF4-FFF2-40B4-BE49-F238E27FC236}">
                <a16:creationId xmlns:a16="http://schemas.microsoft.com/office/drawing/2014/main" id="{37A1B22A-6691-5940-9B87-A1CFA3D3DD1A}"/>
              </a:ext>
            </a:extLst>
          </p:cNvPr>
          <p:cNvSpPr>
            <a:spLocks noGrp="1"/>
          </p:cNvSpPr>
          <p:nvPr>
            <p:ph type="body" sz="quarter" idx="29"/>
          </p:nvPr>
        </p:nvSpPr>
        <p:spPr>
          <a:xfrm>
            <a:off x="6035737" y="2812382"/>
            <a:ext cx="2651760" cy="1740568"/>
          </a:xfrm>
        </p:spPr>
        <p:txBody>
          <a:bodyPr/>
          <a:lstStyle>
            <a:lvl1pPr marL="0" indent="0" algn="ctr">
              <a:buNone/>
              <a:defRPr sz="1500"/>
            </a:lvl1pPr>
          </a:lstStyle>
          <a:p>
            <a:pPr lvl="0"/>
            <a:r>
              <a:rPr lang="en-US"/>
              <a:t>Click to edit Master text styles</a:t>
            </a:r>
          </a:p>
        </p:txBody>
      </p:sp>
      <p:sp>
        <p:nvSpPr>
          <p:cNvPr id="6" name="Title 5">
            <a:extLst>
              <a:ext uri="{FF2B5EF4-FFF2-40B4-BE49-F238E27FC236}">
                <a16:creationId xmlns:a16="http://schemas.microsoft.com/office/drawing/2014/main" id="{2F0F3183-3D53-1D4E-9003-05B2E4EA8B7E}"/>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203393F1-959F-3C20-D76F-9F0F848E592B}"/>
              </a:ext>
            </a:extLst>
          </p:cNvPr>
          <p:cNvSpPr>
            <a:spLocks noGrp="1"/>
          </p:cNvSpPr>
          <p:nvPr>
            <p:ph type="body" sz="quarter" idx="11"/>
          </p:nvPr>
        </p:nvSpPr>
        <p:spPr>
          <a:xfrm>
            <a:off x="2364259"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40189406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FEF"/>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rot="10800000">
            <a:off x="0" y="4632324"/>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5086" y="4788983"/>
            <a:ext cx="199208" cy="18288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lumMod val="50000"/>
                  </a:schemeClr>
                </a:solidFill>
                <a:latin typeface="+mn-lt"/>
              </a:rPr>
              <a:t>Classification: Restricted</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457200" y="0"/>
            <a:ext cx="8229600" cy="11239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457200" y="1238251"/>
            <a:ext cx="8229600" cy="3314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225123"/>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95" r:id="rId13"/>
    <p:sldLayoutId id="2147484089" r:id="rId14"/>
    <p:sldLayoutId id="2147484090" r:id="rId15"/>
    <p:sldLayoutId id="2147484092" r:id="rId16"/>
    <p:sldLayoutId id="2147484091" r:id="rId17"/>
    <p:sldLayoutId id="2147484108" r:id="rId18"/>
    <p:sldLayoutId id="2147484107" r:id="rId19"/>
    <p:sldLayoutId id="2147484109" r:id="rId20"/>
    <p:sldLayoutId id="2147484110" r:id="rId21"/>
    <p:sldLayoutId id="2147484111" r:id="rId22"/>
    <p:sldLayoutId id="2147484112" r:id="rId23"/>
    <p:sldLayoutId id="2147484113" r:id="rId24"/>
    <p:sldLayoutId id="2147484114" r:id="rId25"/>
  </p:sldLayoutIdLst>
  <p:txStyles>
    <p:titleStyle>
      <a:lvl1pPr algn="l" defTabSz="914400" rtl="0" eaLnBrk="1" latinLnBrk="0" hangingPunct="1">
        <a:lnSpc>
          <a:spcPct val="90000"/>
        </a:lnSpc>
        <a:spcBef>
          <a:spcPct val="0"/>
        </a:spcBef>
        <a:buNone/>
        <a:defRPr sz="2200"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userDrawn="1">
          <p15:clr>
            <a:srgbClr val="F26B43"/>
          </p15:clr>
        </p15:guide>
        <p15:guide id="4" pos="5472" userDrawn="1">
          <p15:clr>
            <a:srgbClr val="F26B43"/>
          </p15:clr>
        </p15:guide>
        <p15:guide id="5" orient="horz" pos="2868" userDrawn="1">
          <p15:clr>
            <a:srgbClr val="F26B43"/>
          </p15:clr>
        </p15:guide>
        <p15:guide id="6" orient="horz" pos="3108">
          <p15:clr>
            <a:srgbClr val="F26B43"/>
          </p15:clr>
        </p15:guide>
        <p15:guide id="7"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0EFEF"/>
        </a:solidFill>
        <a:effectLst/>
      </p:bgPr>
    </p:bg>
    <p:spTree>
      <p:nvGrpSpPr>
        <p:cNvPr id="1" name=""/>
        <p:cNvGrpSpPr/>
        <p:nvPr/>
      </p:nvGrpSpPr>
      <p:grpSpPr>
        <a:xfrm>
          <a:off x="0" y="0"/>
          <a:ext cx="0" cy="0"/>
          <a:chOff x="0" y="0"/>
          <a:chExt cx="0" cy="0"/>
        </a:xfrm>
      </p:grpSpPr>
      <p:sp>
        <p:nvSpPr>
          <p:cNvPr id="15" name="Title Placeholder 6">
            <a:extLst>
              <a:ext uri="{FF2B5EF4-FFF2-40B4-BE49-F238E27FC236}">
                <a16:creationId xmlns:a16="http://schemas.microsoft.com/office/drawing/2014/main" id="{B9415D37-07FF-644D-8C70-33FBDB04F391}"/>
              </a:ext>
            </a:extLst>
          </p:cNvPr>
          <p:cNvSpPr>
            <a:spLocks noGrp="1"/>
          </p:cNvSpPr>
          <p:nvPr>
            <p:ph type="title"/>
          </p:nvPr>
        </p:nvSpPr>
        <p:spPr>
          <a:xfrm>
            <a:off x="628650" y="1063690"/>
            <a:ext cx="3266017" cy="3016120"/>
          </a:xfrm>
          <a:prstGeom prst="rect">
            <a:avLst/>
          </a:prstGeom>
        </p:spPr>
        <p:txBody>
          <a:bodyPr vert="horz" lIns="91440" tIns="45720" rIns="91440" bIns="45720" rtlCol="0" anchor="ctr">
            <a:noAutofit/>
          </a:bodyPr>
          <a:lstStyle/>
          <a:p>
            <a:r>
              <a:rPr lang="en-US"/>
              <a:t>Click to edit Master title style</a:t>
            </a:r>
          </a:p>
        </p:txBody>
      </p:sp>
      <p:sp>
        <p:nvSpPr>
          <p:cNvPr id="6" name="TextBox 5">
            <a:extLst>
              <a:ext uri="{FF2B5EF4-FFF2-40B4-BE49-F238E27FC236}">
                <a16:creationId xmlns:a16="http://schemas.microsoft.com/office/drawing/2014/main" id="{72F6157B-57CD-2A4A-AF25-F4779D5AD7D4}"/>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dirty="0">
                <a:solidFill>
                  <a:schemeClr val="bg1"/>
                </a:solidFill>
                <a:latin typeface="Arial" panose="020B0604020202020204"/>
              </a:rPr>
              <a:t>Classification: Restricted</a:t>
            </a:r>
          </a:p>
        </p:txBody>
      </p:sp>
    </p:spTree>
    <p:extLst>
      <p:ext uri="{BB962C8B-B14F-4D97-AF65-F5344CB8AC3E}">
        <p14:creationId xmlns:p14="http://schemas.microsoft.com/office/powerpoint/2010/main" val="3839792497"/>
      </p:ext>
    </p:extLst>
  </p:cSld>
  <p:clrMap bg1="lt1" tx1="dk1" bg2="lt2" tx2="dk2" accent1="accent1" accent2="accent2" accent3="accent3" accent4="accent4" accent5="accent5" accent6="accent6" hlink="hlink" folHlink="folHlink"/>
  <p:sldLayoutIdLst>
    <p:sldLayoutId id="2147484050" r:id="rId1"/>
    <p:sldLayoutId id="2147484051" r:id="rId2"/>
  </p:sldLayoutIdLst>
  <p:hf sldNum="0" hdr="0" ftr="0" dt="0"/>
  <p:txStyles>
    <p:titleStyle>
      <a:lvl1pPr algn="l" defTabSz="914400" rtl="0" eaLnBrk="1" latinLnBrk="0" hangingPunct="1">
        <a:lnSpc>
          <a:spcPct val="90000"/>
        </a:lnSpc>
        <a:spcBef>
          <a:spcPct val="0"/>
        </a:spcBef>
        <a:buNone/>
        <a:defRPr sz="225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30.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8" Type="http://schemas.openxmlformats.org/officeDocument/2006/relationships/image" Target="../media/image35.bin"/><Relationship Id="rId13" Type="http://schemas.openxmlformats.org/officeDocument/2006/relationships/image" Target="../media/image40.bin"/><Relationship Id="rId18" Type="http://schemas.openxmlformats.org/officeDocument/2006/relationships/image" Target="../media/image45.bin"/><Relationship Id="rId26" Type="http://schemas.openxmlformats.org/officeDocument/2006/relationships/image" Target="../media/image53.bin"/><Relationship Id="rId39" Type="http://schemas.openxmlformats.org/officeDocument/2006/relationships/image" Target="../media/image66.bin"/><Relationship Id="rId3" Type="http://schemas.openxmlformats.org/officeDocument/2006/relationships/notesSlide" Target="../notesSlides/notesSlide14.xml"/><Relationship Id="rId21" Type="http://schemas.openxmlformats.org/officeDocument/2006/relationships/image" Target="../media/image48.bin"/><Relationship Id="rId34" Type="http://schemas.openxmlformats.org/officeDocument/2006/relationships/image" Target="../media/image61.bin"/><Relationship Id="rId42" Type="http://schemas.microsoft.com/office/2007/relationships/hdphoto" Target="../media/hdphoto2.dat"/><Relationship Id="rId7" Type="http://schemas.openxmlformats.org/officeDocument/2006/relationships/image" Target="../media/image34.bin"/><Relationship Id="rId12" Type="http://schemas.openxmlformats.org/officeDocument/2006/relationships/image" Target="../media/image39.bin"/><Relationship Id="rId17" Type="http://schemas.openxmlformats.org/officeDocument/2006/relationships/image" Target="../media/image44.bin"/><Relationship Id="rId25" Type="http://schemas.openxmlformats.org/officeDocument/2006/relationships/image" Target="../media/image52.bin"/><Relationship Id="rId33" Type="http://schemas.openxmlformats.org/officeDocument/2006/relationships/image" Target="../media/image60.bin"/><Relationship Id="rId38" Type="http://schemas.openxmlformats.org/officeDocument/2006/relationships/image" Target="../media/image65.bin"/><Relationship Id="rId2" Type="http://schemas.openxmlformats.org/officeDocument/2006/relationships/slideLayout" Target="../slideLayouts/slideLayout21.xml"/><Relationship Id="rId16" Type="http://schemas.openxmlformats.org/officeDocument/2006/relationships/image" Target="../media/image43.bin"/><Relationship Id="rId20" Type="http://schemas.openxmlformats.org/officeDocument/2006/relationships/image" Target="../media/image47.bin"/><Relationship Id="rId29" Type="http://schemas.openxmlformats.org/officeDocument/2006/relationships/image" Target="../media/image56.bin"/><Relationship Id="rId41" Type="http://schemas.openxmlformats.org/officeDocument/2006/relationships/image" Target="../media/image67.bin"/><Relationship Id="rId1" Type="http://schemas.openxmlformats.org/officeDocument/2006/relationships/tags" Target="../tags/tag8.xml"/><Relationship Id="rId6" Type="http://schemas.openxmlformats.org/officeDocument/2006/relationships/image" Target="../media/image33.bin"/><Relationship Id="rId11" Type="http://schemas.openxmlformats.org/officeDocument/2006/relationships/image" Target="../media/image38.bin"/><Relationship Id="rId24" Type="http://schemas.openxmlformats.org/officeDocument/2006/relationships/image" Target="../media/image51.bin"/><Relationship Id="rId32" Type="http://schemas.openxmlformats.org/officeDocument/2006/relationships/image" Target="../media/image59.bin"/><Relationship Id="rId37" Type="http://schemas.openxmlformats.org/officeDocument/2006/relationships/image" Target="../media/image64.bin"/><Relationship Id="rId40" Type="http://schemas.microsoft.com/office/2007/relationships/hdphoto" Target="../media/hdphoto1.dat"/><Relationship Id="rId45" Type="http://schemas.openxmlformats.org/officeDocument/2006/relationships/image" Target="../media/image69.bin"/><Relationship Id="rId5" Type="http://schemas.openxmlformats.org/officeDocument/2006/relationships/image" Target="../media/image32.bin"/><Relationship Id="rId15" Type="http://schemas.openxmlformats.org/officeDocument/2006/relationships/image" Target="../media/image42.bin"/><Relationship Id="rId23" Type="http://schemas.openxmlformats.org/officeDocument/2006/relationships/image" Target="../media/image50.bin"/><Relationship Id="rId28" Type="http://schemas.openxmlformats.org/officeDocument/2006/relationships/image" Target="../media/image55.bin"/><Relationship Id="rId36" Type="http://schemas.openxmlformats.org/officeDocument/2006/relationships/image" Target="../media/image63.png"/><Relationship Id="rId10" Type="http://schemas.openxmlformats.org/officeDocument/2006/relationships/image" Target="../media/image37.bin"/><Relationship Id="rId19" Type="http://schemas.openxmlformats.org/officeDocument/2006/relationships/image" Target="../media/image46.bin"/><Relationship Id="rId31" Type="http://schemas.openxmlformats.org/officeDocument/2006/relationships/image" Target="../media/image58.bin"/><Relationship Id="rId44" Type="http://schemas.microsoft.com/office/2007/relationships/hdphoto" Target="../media/hdphoto3.dat"/><Relationship Id="rId4" Type="http://schemas.openxmlformats.org/officeDocument/2006/relationships/image" Target="../media/image31.bin"/><Relationship Id="rId9" Type="http://schemas.openxmlformats.org/officeDocument/2006/relationships/image" Target="../media/image36.bin"/><Relationship Id="rId14" Type="http://schemas.openxmlformats.org/officeDocument/2006/relationships/image" Target="../media/image41.bin"/><Relationship Id="rId22" Type="http://schemas.openxmlformats.org/officeDocument/2006/relationships/image" Target="../media/image49.bin"/><Relationship Id="rId27" Type="http://schemas.openxmlformats.org/officeDocument/2006/relationships/image" Target="../media/image54.bin"/><Relationship Id="rId30" Type="http://schemas.openxmlformats.org/officeDocument/2006/relationships/image" Target="../media/image57.bin"/><Relationship Id="rId35" Type="http://schemas.openxmlformats.org/officeDocument/2006/relationships/image" Target="../media/image62.bin"/><Relationship Id="rId43" Type="http://schemas.openxmlformats.org/officeDocument/2006/relationships/image" Target="../media/image68.bin"/></Relationships>
</file>

<file path=ppt/slides/_rels/slide16.xml.rels><?xml version="1.0" encoding="UTF-8" standalone="yes"?>
<Relationships xmlns="http://schemas.openxmlformats.org/package/2006/relationships"><Relationship Id="rId8" Type="http://schemas.openxmlformats.org/officeDocument/2006/relationships/image" Target="../media/image74.bin"/><Relationship Id="rId13" Type="http://schemas.openxmlformats.org/officeDocument/2006/relationships/image" Target="../media/image79.bin"/><Relationship Id="rId18" Type="http://schemas.openxmlformats.org/officeDocument/2006/relationships/image" Target="../media/image84.bin"/><Relationship Id="rId3" Type="http://schemas.openxmlformats.org/officeDocument/2006/relationships/notesSlide" Target="../notesSlides/notesSlide15.xml"/><Relationship Id="rId21" Type="http://schemas.openxmlformats.org/officeDocument/2006/relationships/image" Target="../media/image87.bin"/><Relationship Id="rId7" Type="http://schemas.openxmlformats.org/officeDocument/2006/relationships/image" Target="../media/image73.bin"/><Relationship Id="rId12" Type="http://schemas.openxmlformats.org/officeDocument/2006/relationships/image" Target="../media/image78.bin"/><Relationship Id="rId17" Type="http://schemas.openxmlformats.org/officeDocument/2006/relationships/image" Target="../media/image83.bin"/><Relationship Id="rId25" Type="http://schemas.openxmlformats.org/officeDocument/2006/relationships/image" Target="../media/image91.bin"/><Relationship Id="rId2" Type="http://schemas.openxmlformats.org/officeDocument/2006/relationships/slideLayout" Target="../slideLayouts/slideLayout22.xml"/><Relationship Id="rId16" Type="http://schemas.openxmlformats.org/officeDocument/2006/relationships/image" Target="../media/image82.bin"/><Relationship Id="rId20" Type="http://schemas.openxmlformats.org/officeDocument/2006/relationships/image" Target="../media/image86.bin"/><Relationship Id="rId1" Type="http://schemas.openxmlformats.org/officeDocument/2006/relationships/tags" Target="../tags/tag9.xml"/><Relationship Id="rId6" Type="http://schemas.openxmlformats.org/officeDocument/2006/relationships/image" Target="../media/image72.bin"/><Relationship Id="rId11" Type="http://schemas.openxmlformats.org/officeDocument/2006/relationships/image" Target="../media/image77.bin"/><Relationship Id="rId24" Type="http://schemas.openxmlformats.org/officeDocument/2006/relationships/image" Target="../media/image90.bin"/><Relationship Id="rId5" Type="http://schemas.openxmlformats.org/officeDocument/2006/relationships/image" Target="../media/image71.bin"/><Relationship Id="rId15" Type="http://schemas.openxmlformats.org/officeDocument/2006/relationships/image" Target="../media/image81.bin"/><Relationship Id="rId23" Type="http://schemas.openxmlformats.org/officeDocument/2006/relationships/image" Target="../media/image89.bin"/><Relationship Id="rId10" Type="http://schemas.openxmlformats.org/officeDocument/2006/relationships/image" Target="../media/image76.bin"/><Relationship Id="rId19" Type="http://schemas.openxmlformats.org/officeDocument/2006/relationships/image" Target="../media/image85.bin"/><Relationship Id="rId4" Type="http://schemas.openxmlformats.org/officeDocument/2006/relationships/image" Target="../media/image70.bin"/><Relationship Id="rId9" Type="http://schemas.openxmlformats.org/officeDocument/2006/relationships/image" Target="../media/image75.bin"/><Relationship Id="rId14" Type="http://schemas.openxmlformats.org/officeDocument/2006/relationships/image" Target="../media/image80.bin"/><Relationship Id="rId22" Type="http://schemas.openxmlformats.org/officeDocument/2006/relationships/image" Target="../media/image88.bin"/></Relationships>
</file>

<file path=ppt/slides/_rels/slide17.xml.rels><?xml version="1.0" encoding="UTF-8" standalone="yes"?>
<Relationships xmlns="http://schemas.openxmlformats.org/package/2006/relationships"><Relationship Id="rId8" Type="http://schemas.openxmlformats.org/officeDocument/2006/relationships/image" Target="../media/image96.bin"/><Relationship Id="rId3" Type="http://schemas.openxmlformats.org/officeDocument/2006/relationships/notesSlide" Target="../notesSlides/notesSlide16.xml"/><Relationship Id="rId7" Type="http://schemas.openxmlformats.org/officeDocument/2006/relationships/image" Target="../media/image95.bin"/><Relationship Id="rId2" Type="http://schemas.openxmlformats.org/officeDocument/2006/relationships/slideLayout" Target="../slideLayouts/slideLayout23.xml"/><Relationship Id="rId1" Type="http://schemas.openxmlformats.org/officeDocument/2006/relationships/tags" Target="../tags/tag10.xml"/><Relationship Id="rId6" Type="http://schemas.openxmlformats.org/officeDocument/2006/relationships/image" Target="../media/image94.bin"/><Relationship Id="rId5" Type="http://schemas.openxmlformats.org/officeDocument/2006/relationships/image" Target="../media/image93.bin"/><Relationship Id="rId4" Type="http://schemas.openxmlformats.org/officeDocument/2006/relationships/image" Target="../media/image92.bin"/></Relationships>
</file>

<file path=ppt/slides/_rels/slide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103.bin"/><Relationship Id="rId3" Type="http://schemas.openxmlformats.org/officeDocument/2006/relationships/notesSlide" Target="../notesSlides/notesSlide18.xml"/><Relationship Id="rId7" Type="http://schemas.openxmlformats.org/officeDocument/2006/relationships/image" Target="../media/image102.png"/><Relationship Id="rId2" Type="http://schemas.openxmlformats.org/officeDocument/2006/relationships/slideLayout" Target="../slideLayouts/slideLayout24.xml"/><Relationship Id="rId1" Type="http://schemas.openxmlformats.org/officeDocument/2006/relationships/tags" Target="../tags/tag11.xml"/><Relationship Id="rId6" Type="http://schemas.openxmlformats.org/officeDocument/2006/relationships/image" Target="../media/image101.bin"/><Relationship Id="rId5" Type="http://schemas.openxmlformats.org/officeDocument/2006/relationships/oleObject" Target="../embeddings/oleObject3.bin"/><Relationship Id="rId4" Type="http://schemas.openxmlformats.org/officeDocument/2006/relationships/image" Target="../media/image100.bin"/></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07.bin"/><Relationship Id="rId5" Type="http://schemas.openxmlformats.org/officeDocument/2006/relationships/image" Target="../media/image106.png"/><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09.bin"/><Relationship Id="rId3" Type="http://schemas.openxmlformats.org/officeDocument/2006/relationships/notesSlide" Target="../notesSlides/notesSlide21.xml"/><Relationship Id="rId7" Type="http://schemas.openxmlformats.org/officeDocument/2006/relationships/image" Target="../media/image4.svg"/><Relationship Id="rId2" Type="http://schemas.openxmlformats.org/officeDocument/2006/relationships/slideLayout" Target="../slideLayouts/slideLayout25.xml"/><Relationship Id="rId1" Type="http://schemas.openxmlformats.org/officeDocument/2006/relationships/tags" Target="../tags/tag12.xml"/><Relationship Id="rId6" Type="http://schemas.openxmlformats.org/officeDocument/2006/relationships/image" Target="../media/image3.png"/><Relationship Id="rId11" Type="http://schemas.openxmlformats.org/officeDocument/2006/relationships/image" Target="../media/image112.bin"/><Relationship Id="rId5" Type="http://schemas.openxmlformats.org/officeDocument/2006/relationships/image" Target="../media/image2.svg"/><Relationship Id="rId10" Type="http://schemas.openxmlformats.org/officeDocument/2006/relationships/image" Target="../media/image111.bin"/><Relationship Id="rId4" Type="http://schemas.openxmlformats.org/officeDocument/2006/relationships/image" Target="../media/image1.png"/><Relationship Id="rId9" Type="http://schemas.openxmlformats.org/officeDocument/2006/relationships/image" Target="../media/image110.bin"/></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7.xml"/><Relationship Id="rId7" Type="http://schemas.openxmlformats.org/officeDocument/2006/relationships/image" Target="../media/image115.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0.bin"/></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17.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C78ABEB-1110-894E-91DA-02DB9449ACF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flipH="1">
            <a:off x="4679091" y="136719"/>
            <a:ext cx="4288666" cy="5008749"/>
          </a:xfrm>
        </p:spPr>
      </p:pic>
      <p:sp>
        <p:nvSpPr>
          <p:cNvPr id="23" name="Title 22">
            <a:extLst>
              <a:ext uri="{FF2B5EF4-FFF2-40B4-BE49-F238E27FC236}">
                <a16:creationId xmlns:a16="http://schemas.microsoft.com/office/drawing/2014/main" id="{1597E849-314B-214F-9049-4F6CF4FB4469}"/>
              </a:ext>
            </a:extLst>
          </p:cNvPr>
          <p:cNvSpPr>
            <a:spLocks noGrp="1"/>
          </p:cNvSpPr>
          <p:nvPr>
            <p:ph type="title"/>
          </p:nvPr>
        </p:nvSpPr>
        <p:spPr>
          <a:xfrm>
            <a:off x="400923" y="1897364"/>
            <a:ext cx="3698843" cy="1006429"/>
          </a:xfrm>
        </p:spPr>
        <p:txBody>
          <a:bodyPr/>
          <a:lstStyle/>
          <a:p>
            <a:pPr algn="ctr"/>
            <a:r>
              <a:rPr lang="en-US" sz="2200" dirty="0"/>
              <a:t>Rancho Santiago </a:t>
            </a:r>
            <a:br>
              <a:rPr lang="en-US" sz="2200" dirty="0"/>
            </a:br>
            <a:r>
              <a:rPr lang="en-US" sz="2200" dirty="0"/>
              <a:t>Community College District</a:t>
            </a:r>
            <a:br>
              <a:rPr lang="en-US" sz="2200" dirty="0"/>
            </a:br>
            <a:r>
              <a:rPr lang="en-US" sz="2200" dirty="0"/>
              <a:t>2024 Wellness Webinar</a:t>
            </a:r>
          </a:p>
        </p:txBody>
      </p:sp>
      <p:pic>
        <p:nvPicPr>
          <p:cNvPr id="2" name="Camera 1">
            <a:extLst>
              <a:ext uri="{FF2B5EF4-FFF2-40B4-BE49-F238E27FC236}">
                <a16:creationId xmlns:a16="http://schemas.microsoft.com/office/drawing/2014/main" id="{C7B455C4-7889-4D60-1D03-6F515233D262}"/>
              </a:ext>
            </a:extLst>
          </p:cNvPr>
          <p:cNvPicPr>
            <a:picLocks noGrp="1" noChangeAspect="1"/>
            <a:extLst>
              <a:ext uri="{51228E76-BA90-4043-B771-695A4F85340A}">
                <alf:liveFeedProps xmlns:alf="http://schemas.microsoft.com/office/drawing/2021/livefeed"/>
              </a:ext>
            </a:extLst>
          </p:cNvPicPr>
          <p:nvPr>
            <p:ph sz="quarter" idx="12"/>
          </p:nvPr>
        </p:nvPicPr>
        <p:blipFill>
          <a:blip r:embed="rId4">
            <a:extLst>
              <a:ext uri="{96DAC541-7B7A-43D3-8B79-37D633B846F1}">
                <asvg:svgBlip xmlns:asvg="http://schemas.microsoft.com/office/drawing/2016/SVG/main" r:embed="rId5"/>
              </a:ext>
            </a:extLst>
          </a:blip>
          <a:stretch>
            <a:fillRect/>
          </a:stretch>
        </p:blipFill>
        <p:spPr/>
      </p:pic>
    </p:spTree>
    <p:extLst>
      <p:ext uri="{BB962C8B-B14F-4D97-AF65-F5344CB8AC3E}">
        <p14:creationId xmlns:p14="http://schemas.microsoft.com/office/powerpoint/2010/main" val="141328268"/>
      </p:ext>
    </p:extLst>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48E0B91-2956-1B45-A0CB-EE2455F5AF80}"/>
              </a:ext>
            </a:extLst>
          </p:cNvPr>
          <p:cNvPicPr>
            <a:picLocks noGrp="1" noChangeAspect="1"/>
          </p:cNvPicPr>
          <p:nvPr>
            <p:ph type="pic" sz="quarter" idx="19"/>
          </p:nvPr>
        </p:nvPicPr>
        <p:blipFill rotWithShape="1">
          <a:blip r:embed="rId3"/>
          <a:srcRect l="4109" r="4109"/>
          <a:stretch/>
        </p:blipFill>
        <p:spPr/>
      </p:pic>
      <p:sp>
        <p:nvSpPr>
          <p:cNvPr id="9" name="Content Placeholder 8">
            <a:extLst>
              <a:ext uri="{FF2B5EF4-FFF2-40B4-BE49-F238E27FC236}">
                <a16:creationId xmlns:a16="http://schemas.microsoft.com/office/drawing/2014/main" id="{8F0249C5-550F-3D48-92C8-52F9465B535B}"/>
              </a:ext>
            </a:extLst>
          </p:cNvPr>
          <p:cNvSpPr>
            <a:spLocks noGrp="1"/>
          </p:cNvSpPr>
          <p:nvPr>
            <p:ph sz="quarter" idx="10"/>
          </p:nvPr>
        </p:nvSpPr>
        <p:spPr/>
        <p:txBody>
          <a:bodyPr>
            <a:norm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lvl="0">
              <a:lnSpc>
                <a:spcPct val="110000"/>
              </a:lnSpc>
              <a:spcBef>
                <a:spcPts val="0"/>
              </a:spcBef>
              <a:spcAft>
                <a:spcPts val="1200"/>
              </a:spcAft>
            </a:pPr>
            <a:r>
              <a:rPr lang="en-US" sz="1600" dirty="0">
                <a:solidFill>
                  <a:schemeClr val="accent1"/>
                </a:solidFill>
              </a:rPr>
              <a:t>Glaucoma</a:t>
            </a:r>
          </a:p>
          <a:p>
            <a:pPr lvl="0">
              <a:lnSpc>
                <a:spcPct val="110000"/>
              </a:lnSpc>
              <a:spcBef>
                <a:spcPts val="0"/>
              </a:spcBef>
              <a:spcAft>
                <a:spcPts val="600"/>
              </a:spcAft>
            </a:pPr>
            <a:r>
              <a:rPr lang="en-US" sz="1200" dirty="0"/>
              <a:t>Glaucoma is a group of eye a group of eye conditions that results in damage to the optic nerve, which can lead to progressive, irreversible loss of vision.</a:t>
            </a:r>
          </a:p>
          <a:p>
            <a:pPr>
              <a:lnSpc>
                <a:spcPct val="110000"/>
              </a:lnSpc>
              <a:spcBef>
                <a:spcPts val="0"/>
              </a:spcBef>
              <a:spcAft>
                <a:spcPts val="600"/>
              </a:spcAft>
            </a:pPr>
            <a:r>
              <a:rPr lang="en-US" sz="1200" dirty="0"/>
              <a:t>If untreated, can lead to optic nerve damage that results in progressive, permanent vision loss. </a:t>
            </a:r>
          </a:p>
          <a:p>
            <a:pPr>
              <a:lnSpc>
                <a:spcPct val="110000"/>
              </a:lnSpc>
              <a:spcBef>
                <a:spcPts val="0"/>
              </a:spcBef>
              <a:spcAft>
                <a:spcPts val="600"/>
              </a:spcAft>
            </a:pPr>
            <a:r>
              <a:rPr lang="en-US" sz="1200" dirty="0"/>
              <a:t>This vision loss starts with unnoticeable blind spots at the edges of the field of vision, which progresses to tunnel vision and then to blindness.</a:t>
            </a:r>
          </a:p>
          <a:p>
            <a:pPr marL="285750" indent="-285750">
              <a:lnSpc>
                <a:spcPct val="110000"/>
              </a:lnSpc>
              <a:spcBef>
                <a:spcPts val="0"/>
              </a:spcBef>
              <a:spcAft>
                <a:spcPts val="600"/>
              </a:spcAft>
              <a:buFont typeface="Arial" panose="020B0604020202020204" pitchFamily="34" charset="0"/>
              <a:buChar char="•"/>
            </a:pPr>
            <a:r>
              <a:rPr lang="en-US" sz="1200" dirty="0"/>
              <a:t>A dilated eye exam can diagnose glaucoma.</a:t>
            </a:r>
          </a:p>
          <a:p>
            <a:pPr marL="285750" indent="-285750">
              <a:lnSpc>
                <a:spcPct val="110000"/>
              </a:lnSpc>
              <a:spcBef>
                <a:spcPts val="0"/>
              </a:spcBef>
              <a:spcAft>
                <a:spcPts val="600"/>
              </a:spcAft>
              <a:buFont typeface="Arial" panose="020B0604020202020204" pitchFamily="34" charset="0"/>
              <a:buChar char="•"/>
            </a:pPr>
            <a:r>
              <a:rPr lang="en-US" sz="1200" dirty="0"/>
              <a:t>With early diagnosis, glaucoma can be managed.</a:t>
            </a:r>
          </a:p>
          <a:p>
            <a:pPr>
              <a:lnSpc>
                <a:spcPct val="110000"/>
              </a:lnSpc>
              <a:spcBef>
                <a:spcPts val="0"/>
              </a:spcBef>
              <a:spcAft>
                <a:spcPts val="600"/>
              </a:spcAft>
            </a:pPr>
            <a:endParaRPr lang="en-US" dirty="0"/>
          </a:p>
          <a:p>
            <a:pPr lvl="0">
              <a:lnSpc>
                <a:spcPct val="110000"/>
              </a:lnSpc>
              <a:spcBef>
                <a:spcPts val="0"/>
              </a:spcBef>
              <a:spcAft>
                <a:spcPts val="600"/>
              </a:spcAft>
            </a:pPr>
            <a:endParaRPr lang="en-US" dirty="0"/>
          </a:p>
          <a:p>
            <a:pPr lvl="0">
              <a:lnSpc>
                <a:spcPct val="110000"/>
              </a:lnSpc>
              <a:spcBef>
                <a:spcPts val="0"/>
              </a:spcBef>
              <a:spcAft>
                <a:spcPts val="600"/>
              </a:spcAft>
            </a:pPr>
            <a:endParaRPr lang="en-US" dirty="0"/>
          </a:p>
          <a:p>
            <a:pPr lvl="0">
              <a:lnSpc>
                <a:spcPct val="110000"/>
              </a:lnSpc>
              <a:spcBef>
                <a:spcPts val="0"/>
              </a:spcBef>
              <a:spcAft>
                <a:spcPts val="600"/>
              </a:spcAft>
            </a:pPr>
            <a:endParaRPr lang="en-US" dirty="0"/>
          </a:p>
        </p:txBody>
      </p:sp>
      <p:sp>
        <p:nvSpPr>
          <p:cNvPr id="11" name="Title 10">
            <a:extLst>
              <a:ext uri="{FF2B5EF4-FFF2-40B4-BE49-F238E27FC236}">
                <a16:creationId xmlns:a16="http://schemas.microsoft.com/office/drawing/2014/main" id="{E35CE213-9D2F-1142-87F3-72ED3632F46E}"/>
              </a:ext>
            </a:extLst>
          </p:cNvPr>
          <p:cNvSpPr>
            <a:spLocks noGrp="1"/>
          </p:cNvSpPr>
          <p:nvPr>
            <p:ph type="title"/>
          </p:nvPr>
        </p:nvSpPr>
        <p:spPr/>
        <p:txBody>
          <a:bodyPr/>
          <a:lstStyle/>
          <a:p>
            <a:r>
              <a:rPr lang="en-US" dirty="0"/>
              <a:t>Common Eye Conditions</a:t>
            </a:r>
          </a:p>
        </p:txBody>
      </p:sp>
      <p:sp>
        <p:nvSpPr>
          <p:cNvPr id="5" name="Rectangle 4">
            <a:extLst>
              <a:ext uri="{FF2B5EF4-FFF2-40B4-BE49-F238E27FC236}">
                <a16:creationId xmlns:a16="http://schemas.microsoft.com/office/drawing/2014/main" id="{939C3AFE-D066-4012-BA9F-EF8609D32AF3}"/>
              </a:ext>
            </a:extLst>
          </p:cNvPr>
          <p:cNvSpPr/>
          <p:nvPr/>
        </p:nvSpPr>
        <p:spPr>
          <a:xfrm>
            <a:off x="7086600" y="4743450"/>
            <a:ext cx="1657350" cy="173124"/>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Centers for Disease Control and Prevention</a:t>
            </a:r>
          </a:p>
        </p:txBody>
      </p:sp>
    </p:spTree>
    <p:extLst>
      <p:ext uri="{BB962C8B-B14F-4D97-AF65-F5344CB8AC3E}">
        <p14:creationId xmlns:p14="http://schemas.microsoft.com/office/powerpoint/2010/main" val="1336309120"/>
      </p:ext>
    </p:extLst>
  </p:cSld>
  <p:clrMapOvr>
    <a:masterClrMapping/>
  </p:clrMapOvr>
  <mc:AlternateContent xmlns:mc="http://schemas.openxmlformats.org/markup-compatibility/2006" xmlns:p14="http://schemas.microsoft.com/office/powerpoint/2010/main">
    <mc:Choice Requires="p14">
      <p:transition p14:dur="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wipe(left)">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wipe(left)">
                                      <p:cBhvr>
                                        <p:cTn id="12" dur="500"/>
                                        <p:tgtEl>
                                          <p:spTgt spid="9">
                                            <p:txEl>
                                              <p:pRg st="4" end="4"/>
                                            </p:txEl>
                                          </p:spTgt>
                                        </p:tgtEl>
                                      </p:cBhvr>
                                    </p:animEffect>
                                  </p:childTnLst>
                                </p:cTn>
                              </p:par>
                            </p:childTnLst>
                          </p:cTn>
                        </p:par>
                        <p:par>
                          <p:cTn id="13" fill="hold">
                            <p:stCondLst>
                              <p:cond delay="1000"/>
                            </p:stCondLst>
                            <p:childTnLst>
                              <p:par>
                                <p:cTn id="14" presetID="22" presetClass="entr" presetSubtype="8" fill="hold" grpId="0" nodeType="afterEffect">
                                  <p:stCondLst>
                                    <p:cond delay="50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wipe(left)">
                                      <p:cBhvr>
                                        <p:cTn id="16"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48E0B91-2956-1B45-A0CB-EE2455F5AF80}"/>
              </a:ext>
            </a:extLst>
          </p:cNvPr>
          <p:cNvPicPr>
            <a:picLocks noGrp="1" noChangeAspect="1"/>
          </p:cNvPicPr>
          <p:nvPr>
            <p:ph type="pic" sz="quarter" idx="19"/>
          </p:nvPr>
        </p:nvPicPr>
        <p:blipFill rotWithShape="1">
          <a:blip r:embed="rId5"/>
          <a:srcRect l="4109" r="4109"/>
          <a:stretch/>
        </p:blipFill>
        <p:spPr/>
      </p:pic>
      <p:sp>
        <p:nvSpPr>
          <p:cNvPr id="9" name="Content Placeholder 8">
            <a:extLst>
              <a:ext uri="{FF2B5EF4-FFF2-40B4-BE49-F238E27FC236}">
                <a16:creationId xmlns:a16="http://schemas.microsoft.com/office/drawing/2014/main" id="{8F0249C5-550F-3D48-92C8-52F9465B535B}"/>
              </a:ext>
            </a:extLst>
          </p:cNvPr>
          <p:cNvSpPr>
            <a:spLocks noGrp="1"/>
          </p:cNvSpPr>
          <p:nvPr>
            <p:ph sz="quarter" idx="10"/>
          </p:nvPr>
        </p:nvSpPr>
        <p:spPr/>
        <p:txBody>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nSpc>
                <a:spcPct val="100000"/>
              </a:lnSpc>
              <a:spcBef>
                <a:spcPts val="0"/>
              </a:spcBef>
              <a:spcAft>
                <a:spcPts val="1200"/>
              </a:spcAft>
            </a:pPr>
            <a:r>
              <a:rPr lang="en-US" sz="1600" dirty="0">
                <a:solidFill>
                  <a:schemeClr val="accent1"/>
                </a:solidFill>
              </a:rPr>
              <a:t>Macular Degeneration</a:t>
            </a:r>
          </a:p>
          <a:p>
            <a:pPr>
              <a:lnSpc>
                <a:spcPct val="100000"/>
              </a:lnSpc>
              <a:spcBef>
                <a:spcPts val="0"/>
              </a:spcBef>
              <a:spcAft>
                <a:spcPts val="600"/>
              </a:spcAft>
            </a:pPr>
            <a:r>
              <a:rPr lang="en-US" sz="1200" dirty="0"/>
              <a:t>Age-Related Macular Degeneration (AMD) is a leading cause </a:t>
            </a:r>
            <a:br>
              <a:rPr lang="en-US" sz="1200" dirty="0"/>
            </a:br>
            <a:r>
              <a:rPr lang="en-US" sz="1200" dirty="0"/>
              <a:t>of vision loss in older adults. It happens when aging causes damage to the macula, part of the retina that controls sharp, straight-ahead vision. </a:t>
            </a:r>
          </a:p>
          <a:p>
            <a:pPr marL="285750" indent="-285750">
              <a:lnSpc>
                <a:spcPct val="100000"/>
              </a:lnSpc>
              <a:spcBef>
                <a:spcPts val="0"/>
              </a:spcBef>
              <a:spcAft>
                <a:spcPts val="600"/>
              </a:spcAft>
              <a:buFont typeface="Arial" panose="020B0604020202020204" pitchFamily="34" charset="0"/>
              <a:buChar char="•"/>
            </a:pPr>
            <a:r>
              <a:rPr lang="en-US" sz="1200" dirty="0"/>
              <a:t>The patient may have blurry or wavy areas in </a:t>
            </a:r>
            <a:br>
              <a:rPr lang="en-US" sz="1200" dirty="0"/>
            </a:br>
            <a:r>
              <a:rPr lang="en-US" sz="1200" dirty="0"/>
              <a:t>their central vision.</a:t>
            </a:r>
          </a:p>
          <a:p>
            <a:pPr marL="285750" indent="-285750">
              <a:lnSpc>
                <a:spcPct val="100000"/>
              </a:lnSpc>
              <a:spcBef>
                <a:spcPts val="0"/>
              </a:spcBef>
              <a:spcAft>
                <a:spcPts val="600"/>
              </a:spcAft>
              <a:buFont typeface="Arial" panose="020B0604020202020204" pitchFamily="34" charset="0"/>
              <a:buChar char="•"/>
            </a:pPr>
            <a:r>
              <a:rPr lang="en-US" sz="1200" dirty="0"/>
              <a:t>Macular Degeneration is a leading cause of legal blindness.</a:t>
            </a:r>
          </a:p>
          <a:p>
            <a:pPr>
              <a:lnSpc>
                <a:spcPct val="100000"/>
              </a:lnSpc>
              <a:spcBef>
                <a:spcPts val="0"/>
              </a:spcBef>
              <a:spcAft>
                <a:spcPts val="600"/>
              </a:spcAft>
            </a:pPr>
            <a:endParaRPr lang="en-US" dirty="0"/>
          </a:p>
          <a:p>
            <a:pPr lvl="0">
              <a:lnSpc>
                <a:spcPct val="100000"/>
              </a:lnSpc>
              <a:spcBef>
                <a:spcPts val="0"/>
              </a:spcBef>
              <a:spcAft>
                <a:spcPts val="600"/>
              </a:spcAft>
            </a:pPr>
            <a:endParaRPr lang="en-US" dirty="0"/>
          </a:p>
          <a:p>
            <a:pPr lvl="0">
              <a:lnSpc>
                <a:spcPct val="100000"/>
              </a:lnSpc>
              <a:spcBef>
                <a:spcPts val="0"/>
              </a:spcBef>
              <a:spcAft>
                <a:spcPts val="600"/>
              </a:spcAft>
            </a:pPr>
            <a:endParaRPr lang="en-US" dirty="0"/>
          </a:p>
          <a:p>
            <a:pPr lvl="0">
              <a:lnSpc>
                <a:spcPct val="100000"/>
              </a:lnSpc>
              <a:spcBef>
                <a:spcPts val="0"/>
              </a:spcBef>
              <a:spcAft>
                <a:spcPts val="600"/>
              </a:spcAft>
            </a:pPr>
            <a:endParaRPr lang="en-US" dirty="0"/>
          </a:p>
        </p:txBody>
      </p:sp>
      <p:sp>
        <p:nvSpPr>
          <p:cNvPr id="11" name="Title 10">
            <a:extLst>
              <a:ext uri="{FF2B5EF4-FFF2-40B4-BE49-F238E27FC236}">
                <a16:creationId xmlns:a16="http://schemas.microsoft.com/office/drawing/2014/main" id="{E35CE213-9D2F-1142-87F3-72ED3632F46E}"/>
              </a:ext>
            </a:extLst>
          </p:cNvPr>
          <p:cNvSpPr>
            <a:spLocks noGrp="1"/>
          </p:cNvSpPr>
          <p:nvPr>
            <p:ph type="title"/>
          </p:nvPr>
        </p:nvSpPr>
        <p:spPr/>
        <p:txBody>
          <a:bodyPr/>
          <a:lstStyle/>
          <a:p>
            <a:r>
              <a:rPr lang="en-US"/>
              <a:t>Common Eye Conditions</a:t>
            </a:r>
          </a:p>
        </p:txBody>
      </p:sp>
      <p:sp>
        <p:nvSpPr>
          <p:cNvPr id="3" name="Text Placeholder 2">
            <a:extLst>
              <a:ext uri="{FF2B5EF4-FFF2-40B4-BE49-F238E27FC236}">
                <a16:creationId xmlns:a16="http://schemas.microsoft.com/office/drawing/2014/main" id="{9BE801A5-1EF0-4CFA-B73E-61AAF697DE4B}"/>
              </a:ext>
            </a:extLst>
          </p:cNvPr>
          <p:cNvSpPr>
            <a:spLocks noGrp="1"/>
          </p:cNvSpPr>
          <p:nvPr>
            <p:ph type="body" sz="quarter" idx="11"/>
          </p:nvPr>
        </p:nvSpPr>
        <p:spPr/>
        <p:txBody>
          <a:bodyPr/>
          <a:lstStyle/>
          <a:p>
            <a:r>
              <a:rPr lang="en-US" noProof="0" dirty="0"/>
              <a:t>Centers for Disease Control and Prevention</a:t>
            </a:r>
          </a:p>
        </p:txBody>
      </p:sp>
      <p:pic>
        <p:nvPicPr>
          <p:cNvPr id="2" name="Slide 17">
            <a:hlinkClick r:id="" action="ppaction://media"/>
            <a:extLst>
              <a:ext uri="{FF2B5EF4-FFF2-40B4-BE49-F238E27FC236}">
                <a16:creationId xmlns:a16="http://schemas.microsoft.com/office/drawing/2014/main" id="{BEC4D268-83B6-4174-B211-E62FCC0A7F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2266950"/>
            <a:ext cx="609600" cy="609600"/>
          </a:xfrm>
          <a:prstGeom prst="rect">
            <a:avLst/>
          </a:prstGeom>
        </p:spPr>
      </p:pic>
    </p:spTree>
    <p:extLst>
      <p:ext uri="{BB962C8B-B14F-4D97-AF65-F5344CB8AC3E}">
        <p14:creationId xmlns:p14="http://schemas.microsoft.com/office/powerpoint/2010/main" val="998552349"/>
      </p:ext>
    </p:extLst>
  </p:cSld>
  <p:clrMapOvr>
    <a:masterClrMapping/>
  </p:clrMapOvr>
  <mc:AlternateContent xmlns:mc="http://schemas.openxmlformats.org/markup-compatibility/2006" xmlns:p14="http://schemas.microsoft.com/office/powerpoint/2010/main">
    <mc:Choice Requires="p14">
      <p:transition p14:dur="0" advClick="0" advTm="35000"/>
    </mc:Choice>
    <mc:Fallback xmlns="">
      <p:transition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wipe(left)">
                                      <p:cBhvr>
                                        <p:cTn id="7" dur="500"/>
                                        <p:tgtEl>
                                          <p:spTgt spid="9">
                                            <p:txEl>
                                              <p:pRg st="3" end="3"/>
                                            </p:txEl>
                                          </p:spTgt>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33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EFEF"/>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2412843-883D-764E-A462-9616F3888FD1}"/>
              </a:ext>
            </a:extLst>
          </p:cNvPr>
          <p:cNvSpPr>
            <a:spLocks noGrp="1"/>
          </p:cNvSpPr>
          <p:nvPr>
            <p:ph type="title"/>
          </p:nvPr>
        </p:nvSpPr>
        <p:spPr>
          <a:xfrm>
            <a:off x="457200" y="0"/>
            <a:ext cx="8229600" cy="1123950"/>
          </a:xfrm>
        </p:spPr>
        <p:txBody>
          <a:bodyPr/>
          <a:lstStyle/>
          <a:p>
            <a:r>
              <a:rPr lang="en-US"/>
              <a:t>Eye Disease Simulator</a:t>
            </a:r>
          </a:p>
        </p:txBody>
      </p:sp>
      <p:sp>
        <p:nvSpPr>
          <p:cNvPr id="3" name="Rectangle 2">
            <a:extLst>
              <a:ext uri="{FF2B5EF4-FFF2-40B4-BE49-F238E27FC236}">
                <a16:creationId xmlns:a16="http://schemas.microsoft.com/office/drawing/2014/main" id="{C3A7615B-074E-485C-A7B9-2191ED073736}"/>
              </a:ext>
            </a:extLst>
          </p:cNvPr>
          <p:cNvSpPr/>
          <p:nvPr/>
        </p:nvSpPr>
        <p:spPr>
          <a:xfrm>
            <a:off x="0" y="1239228"/>
            <a:ext cx="9144000" cy="33137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descr="Qr code&#10;&#10;Description automatically generated">
            <a:extLst>
              <a:ext uri="{FF2B5EF4-FFF2-40B4-BE49-F238E27FC236}">
                <a16:creationId xmlns:a16="http://schemas.microsoft.com/office/drawing/2014/main" id="{238C924C-317A-2F4E-ABAF-C9CEFF48CC95}"/>
              </a:ext>
            </a:extLst>
          </p:cNvPr>
          <p:cNvPicPr>
            <a:picLocks noGrp="1" noChangeAspect="1"/>
          </p:cNvPicPr>
          <p:nvPr>
            <p:ph type="pic" sz="quarter" idx="4294967295"/>
          </p:nvPr>
        </p:nvPicPr>
        <p:blipFill rotWithShape="1">
          <a:blip r:embed="rId3"/>
          <a:srcRect t="-193" b="1714"/>
          <a:stretch/>
        </p:blipFill>
        <p:spPr>
          <a:xfrm>
            <a:off x="6446643" y="1968133"/>
            <a:ext cx="1868487" cy="1838325"/>
          </a:xfrm>
        </p:spPr>
      </p:pic>
      <p:pic>
        <p:nvPicPr>
          <p:cNvPr id="5" name="Picture 4">
            <a:extLst>
              <a:ext uri="{FF2B5EF4-FFF2-40B4-BE49-F238E27FC236}">
                <a16:creationId xmlns:a16="http://schemas.microsoft.com/office/drawing/2014/main" id="{5D499E2A-FDF6-464E-A3DE-D0E69E7062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703" y="1684981"/>
            <a:ext cx="5156294" cy="2422216"/>
          </a:xfrm>
          <a:prstGeom prst="rect">
            <a:avLst/>
          </a:prstGeom>
        </p:spPr>
      </p:pic>
      <p:sp>
        <p:nvSpPr>
          <p:cNvPr id="4" name="TextBox 3">
            <a:extLst>
              <a:ext uri="{FF2B5EF4-FFF2-40B4-BE49-F238E27FC236}">
                <a16:creationId xmlns:a16="http://schemas.microsoft.com/office/drawing/2014/main" id="{5CB121AB-32DA-4E72-95D9-5B1F69E14EE8}"/>
              </a:ext>
            </a:extLst>
          </p:cNvPr>
          <p:cNvSpPr txBox="1"/>
          <p:nvPr/>
        </p:nvSpPr>
        <p:spPr>
          <a:xfrm>
            <a:off x="6639907" y="3807115"/>
            <a:ext cx="1481959" cy="300082"/>
          </a:xfrm>
          <a:prstGeom prst="rect">
            <a:avLst/>
          </a:prstGeom>
          <a:noFill/>
        </p:spPr>
        <p:txBody>
          <a:bodyPr wrap="square" rtlCol="0">
            <a:spAutoFit/>
          </a:bodyPr>
          <a:lstStyle/>
          <a:p>
            <a:pPr algn="ctr"/>
            <a:r>
              <a:rPr lang="en-US" b="1" dirty="0">
                <a:solidFill>
                  <a:schemeClr val="accent1"/>
                </a:solidFill>
              </a:rPr>
              <a:t>Scan me!</a:t>
            </a:r>
          </a:p>
        </p:txBody>
      </p:sp>
    </p:spTree>
    <p:extLst>
      <p:ext uri="{BB962C8B-B14F-4D97-AF65-F5344CB8AC3E}">
        <p14:creationId xmlns:p14="http://schemas.microsoft.com/office/powerpoint/2010/main" val="2074846024"/>
      </p:ext>
    </p:extLst>
  </p:cSld>
  <p:clrMapOvr>
    <a:masterClrMapping/>
  </p:clrMapOvr>
  <mc:AlternateContent xmlns:mc="http://schemas.openxmlformats.org/markup-compatibility/2006" xmlns:p14="http://schemas.microsoft.com/office/powerpoint/2010/main">
    <mc:Choice Requires="p14">
      <p:transition p14:dur="0" advClick="0" advTm="17000"/>
    </mc:Choice>
    <mc:Fallback xmlns="">
      <p:transition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48E0B91-2956-1B45-A0CB-EE2455F5AF80}"/>
              </a:ext>
            </a:extLst>
          </p:cNvPr>
          <p:cNvPicPr>
            <a:picLocks noGrp="1" noChangeAspect="1"/>
          </p:cNvPicPr>
          <p:nvPr>
            <p:ph type="pic" sz="quarter" idx="19"/>
          </p:nvPr>
        </p:nvPicPr>
        <p:blipFill rotWithShape="1">
          <a:blip r:embed="rId5" cstate="screen">
            <a:extLst>
              <a:ext uri="{28A0092B-C50C-407E-A947-70E740481C1C}">
                <a14:useLocalDpi xmlns:a14="http://schemas.microsoft.com/office/drawing/2010/main"/>
              </a:ext>
            </a:extLst>
          </a:blip>
          <a:srcRect/>
          <a:stretch/>
        </p:blipFill>
        <p:spPr>
          <a:xfrm rot="10800000" flipH="1" flipV="1">
            <a:off x="5332022" y="0"/>
            <a:ext cx="3811979" cy="5143500"/>
          </a:xfrm>
        </p:spPr>
      </p:pic>
      <p:sp>
        <p:nvSpPr>
          <p:cNvPr id="9" name="Content Placeholder 8">
            <a:extLst>
              <a:ext uri="{FF2B5EF4-FFF2-40B4-BE49-F238E27FC236}">
                <a16:creationId xmlns:a16="http://schemas.microsoft.com/office/drawing/2014/main" id="{8F0249C5-550F-3D48-92C8-52F9465B535B}"/>
              </a:ext>
            </a:extLst>
          </p:cNvPr>
          <p:cNvSpPr>
            <a:spLocks noGrp="1"/>
          </p:cNvSpPr>
          <p:nvPr>
            <p:ph sz="quarter" idx="10"/>
          </p:nvPr>
        </p:nvSpPr>
        <p:spPr/>
        <p:txBody>
          <a:bodyPr>
            <a:norm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lvl="0">
              <a:lnSpc>
                <a:spcPct val="100000"/>
              </a:lnSpc>
            </a:pPr>
            <a:r>
              <a:rPr lang="en-US" sz="1200" dirty="0"/>
              <a:t>Here’s what’s covered:</a:t>
            </a:r>
          </a:p>
          <a:p>
            <a:pPr marL="285750" indent="-285750">
              <a:lnSpc>
                <a:spcPct val="100000"/>
              </a:lnSpc>
              <a:buFont typeface="Arial" panose="020B0604020202020204" pitchFamily="34" charset="0"/>
              <a:buChar char="•"/>
            </a:pPr>
            <a:r>
              <a:rPr lang="en-US" sz="1200" dirty="0"/>
              <a:t>Fully covered retinal screening for VSP members </a:t>
            </a:r>
            <a:br>
              <a:rPr lang="en-US" sz="1200" dirty="0"/>
            </a:br>
            <a:r>
              <a:rPr lang="en-US" sz="1200" dirty="0"/>
              <a:t>with diabetes.</a:t>
            </a:r>
          </a:p>
          <a:p>
            <a:pPr marL="285750" indent="-285750">
              <a:lnSpc>
                <a:spcPct val="100000"/>
              </a:lnSpc>
              <a:buFont typeface="Arial" panose="020B0604020202020204" pitchFamily="34" charset="0"/>
              <a:buChar char="•"/>
            </a:pPr>
            <a:r>
              <a:rPr lang="en-US" sz="1200" dirty="0"/>
              <a:t>Exams and services to treat immediate issues like pink eye and sudden changes in vision.</a:t>
            </a:r>
          </a:p>
          <a:p>
            <a:pPr marL="285750" indent="-285750">
              <a:lnSpc>
                <a:spcPct val="100000"/>
              </a:lnSpc>
              <a:spcAft>
                <a:spcPts val="1200"/>
              </a:spcAft>
              <a:buFont typeface="Arial" panose="020B0604020202020204" pitchFamily="34" charset="0"/>
              <a:buChar char="•"/>
            </a:pPr>
            <a:r>
              <a:rPr lang="en-US" sz="1200" dirty="0"/>
              <a:t>Treatment options to monitor ongoing conditions such </a:t>
            </a:r>
            <a:br>
              <a:rPr lang="en-US" sz="1200" dirty="0"/>
            </a:br>
            <a:r>
              <a:rPr lang="en-US" sz="1200" dirty="0"/>
              <a:t>as dry eye, diabetic eye disease, glaucoma, and more.</a:t>
            </a:r>
          </a:p>
          <a:p>
            <a:pPr>
              <a:lnSpc>
                <a:spcPct val="100000"/>
              </a:lnSpc>
            </a:pPr>
            <a:r>
              <a:rPr lang="en-US" sz="1200" dirty="0"/>
              <a:t>This coverage is supplemental, and your medical insurance plan may be billed first. You may be able to coordinate with your VSP benefits to help reduce out-of-pocket costs. If your VSP network doctor is not contracted with your medical insurance plan, VSP has you covered with only the cost of your copay.*</a:t>
            </a:r>
          </a:p>
          <a:p>
            <a:pPr lvl="0">
              <a:lnSpc>
                <a:spcPct val="100000"/>
              </a:lnSpc>
            </a:pPr>
            <a:endParaRPr lang="en-US" dirty="0"/>
          </a:p>
          <a:p>
            <a:pPr lvl="0">
              <a:lnSpc>
                <a:spcPct val="100000"/>
              </a:lnSpc>
            </a:pPr>
            <a:endParaRPr lang="en-US" dirty="0"/>
          </a:p>
          <a:p>
            <a:pPr lvl="0">
              <a:lnSpc>
                <a:spcPct val="100000"/>
              </a:lnSpc>
            </a:pPr>
            <a:endParaRPr lang="en-US" dirty="0"/>
          </a:p>
        </p:txBody>
      </p:sp>
      <p:sp>
        <p:nvSpPr>
          <p:cNvPr id="11" name="Title 10">
            <a:extLst>
              <a:ext uri="{FF2B5EF4-FFF2-40B4-BE49-F238E27FC236}">
                <a16:creationId xmlns:a16="http://schemas.microsoft.com/office/drawing/2014/main" id="{E35CE213-9D2F-1142-87F3-72ED3632F46E}"/>
              </a:ext>
            </a:extLst>
          </p:cNvPr>
          <p:cNvSpPr>
            <a:spLocks noGrp="1"/>
          </p:cNvSpPr>
          <p:nvPr>
            <p:ph type="title"/>
          </p:nvPr>
        </p:nvSpPr>
        <p:spPr/>
        <p:txBody>
          <a:bodyPr/>
          <a:lstStyle/>
          <a:p>
            <a:r>
              <a:rPr lang="en-US" dirty="0"/>
              <a:t>Essential Medical Eye Care</a:t>
            </a:r>
          </a:p>
        </p:txBody>
      </p:sp>
      <p:sp>
        <p:nvSpPr>
          <p:cNvPr id="3" name="Text Placeholder 2">
            <a:extLst>
              <a:ext uri="{FF2B5EF4-FFF2-40B4-BE49-F238E27FC236}">
                <a16:creationId xmlns:a16="http://schemas.microsoft.com/office/drawing/2014/main" id="{F57EF3DB-88FF-4114-A447-C8CB7078CA5E}"/>
              </a:ext>
            </a:extLst>
          </p:cNvPr>
          <p:cNvSpPr>
            <a:spLocks noGrp="1"/>
          </p:cNvSpPr>
          <p:nvPr>
            <p:ph type="body" sz="quarter" idx="11"/>
          </p:nvPr>
        </p:nvSpPr>
        <p:spPr>
          <a:xfrm>
            <a:off x="2029691" y="4743450"/>
            <a:ext cx="3054925" cy="300210"/>
          </a:xfrm>
        </p:spPr>
        <p:txBody>
          <a:bodyPr/>
          <a:lstStyle/>
          <a:p>
            <a:r>
              <a:rPr lang="en-US" noProof="0" dirty="0"/>
              <a:t>*$20 standard copay for medical exams. Other covered services are covered-in-full, including retinal screening for members with diabetes.</a:t>
            </a:r>
          </a:p>
        </p:txBody>
      </p:sp>
      <p:pic>
        <p:nvPicPr>
          <p:cNvPr id="2" name="Slide 19">
            <a:hlinkClick r:id="" action="ppaction://media"/>
            <a:extLst>
              <a:ext uri="{FF2B5EF4-FFF2-40B4-BE49-F238E27FC236}">
                <a16:creationId xmlns:a16="http://schemas.microsoft.com/office/drawing/2014/main" id="{FCDB18FD-8C41-44EE-9924-73E35EE8D6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2266950"/>
            <a:ext cx="609600" cy="609600"/>
          </a:xfrm>
          <a:prstGeom prst="rect">
            <a:avLst/>
          </a:prstGeom>
        </p:spPr>
      </p:pic>
    </p:spTree>
    <p:extLst>
      <p:ext uri="{BB962C8B-B14F-4D97-AF65-F5344CB8AC3E}">
        <p14:creationId xmlns:p14="http://schemas.microsoft.com/office/powerpoint/2010/main" val="734936580"/>
      </p:ext>
    </p:extLst>
  </p:cSld>
  <p:clrMapOvr>
    <a:masterClrMapping/>
  </p:clrMapOvr>
  <mc:AlternateContent xmlns:mc="http://schemas.openxmlformats.org/markup-compatibility/2006" xmlns:p14="http://schemas.microsoft.com/office/powerpoint/2010/main">
    <mc:Choice Requires="p14">
      <p:transition p14:dur="0" advClick="0" advTm="47000"/>
    </mc:Choice>
    <mc:Fallback xmlns="">
      <p:transition advClick="0"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left)">
                                      <p:cBhvr>
                                        <p:cTn id="10" dur="500"/>
                                        <p:tgtEl>
                                          <p:spTgt spid="9">
                                            <p:txEl>
                                              <p:pRg st="2" end="2"/>
                                            </p:txEl>
                                          </p:spTgt>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wipe(left)">
                                      <p:cBhvr>
                                        <p:cTn id="13" dur="500"/>
                                        <p:tgtEl>
                                          <p:spTgt spid="9">
                                            <p:txEl>
                                              <p:pRg st="3" end="3"/>
                                            </p:txEl>
                                          </p:spTgt>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wipe(left)">
                                      <p:cBhvr>
                                        <p:cTn id="17" dur="500"/>
                                        <p:tgtEl>
                                          <p:spTgt spid="9">
                                            <p:txEl>
                                              <p:pRg st="4" end="4"/>
                                            </p:txEl>
                                          </p:spTgt>
                                        </p:tgtEl>
                                      </p:cBhvr>
                                    </p:animEffect>
                                  </p:childTnLst>
                                </p:cTn>
                              </p:par>
                            </p:childTnLst>
                          </p:cTn>
                        </p:par>
                        <p:par>
                          <p:cTn id="18" fill="hold">
                            <p:stCondLst>
                              <p:cond delay="1500"/>
                            </p:stCondLst>
                            <p:childTnLst>
                              <p:par>
                                <p:cTn id="19" presetID="1" presetClass="mediacall" presetSubtype="0" fill="hold" nodeType="afterEffect">
                                  <p:stCondLst>
                                    <p:cond delay="0"/>
                                  </p:stCondLst>
                                  <p:childTnLst>
                                    <p:cmd type="call" cmd="playFrom(0.0)">
                                      <p:cBhvr>
                                        <p:cTn id="20" dur="45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95D94-222F-30CE-5B35-7302A94DE7B8}"/>
              </a:ext>
            </a:extLst>
          </p:cNvPr>
          <p:cNvSpPr>
            <a:spLocks noGrp="1"/>
          </p:cNvSpPr>
          <p:nvPr>
            <p:ph type="title" idx="4294967295"/>
          </p:nvPr>
        </p:nvSpPr>
        <p:spPr>
          <a:xfrm>
            <a:off x="342900" y="342900"/>
            <a:ext cx="8229600" cy="479822"/>
          </a:xfrm>
        </p:spPr>
        <p:txBody>
          <a:bodyPr vert="horz" lIns="0" tIns="0" rIns="0" bIns="0" rtlCol="0" anchor="t" anchorCtr="0">
            <a:normAutofit/>
          </a:bodyPr>
          <a:lstStyle/>
          <a:p>
            <a:pPr algn="ctr"/>
            <a:r>
              <a:rPr lang="en-US" b="1" dirty="0">
                <a:solidFill>
                  <a:srgbClr val="241ED6"/>
                </a:solidFill>
                <a:latin typeface="Arial" panose="020B0604020202020204" pitchFamily="34" charset="0"/>
                <a:cs typeface="Arial" panose="020B0604020202020204" pitchFamily="34" charset="0"/>
              </a:rPr>
              <a:t>Your Choice Plan Design Today</a:t>
            </a:r>
          </a:p>
        </p:txBody>
      </p:sp>
      <p:sp>
        <p:nvSpPr>
          <p:cNvPr id="20" name="TextBox 19">
            <a:extLst>
              <a:ext uri="{FF2B5EF4-FFF2-40B4-BE49-F238E27FC236}">
                <a16:creationId xmlns:a16="http://schemas.microsoft.com/office/drawing/2014/main" id="{B013306C-ECA4-DC48-98AF-E75B28E2405F}"/>
              </a:ext>
            </a:extLst>
          </p:cNvPr>
          <p:cNvSpPr txBox="1"/>
          <p:nvPr/>
        </p:nvSpPr>
        <p:spPr>
          <a:xfrm>
            <a:off x="1152097" y="3572584"/>
            <a:ext cx="6839807" cy="553998"/>
          </a:xfrm>
          <a:prstGeom prst="rect">
            <a:avLst/>
          </a:prstGeom>
          <a:noFill/>
        </p:spPr>
        <p:txBody>
          <a:bodyPr wrap="square" lIns="0" tIns="0" rtlCol="0">
            <a:spAutoFit/>
          </a:bodyPr>
          <a:lstStyle/>
          <a:p>
            <a:pPr marL="214313" indent="-214313" defTabSz="685646">
              <a:buFont typeface="Wingdings" panose="05000000000000000000" pitchFamily="2" charset="2"/>
              <a:buChar char="Ø"/>
              <a:defRPr/>
            </a:pPr>
            <a:r>
              <a:rPr lang="en-US" sz="1100" dirty="0">
                <a:solidFill>
                  <a:srgbClr val="000000"/>
                </a:solidFill>
                <a:latin typeface="Arial" panose="020B0604020202020204"/>
              </a:rPr>
              <a:t>Average Savings of 30% on all other lens enhancements</a:t>
            </a:r>
          </a:p>
          <a:p>
            <a:pPr marL="214313" indent="-214313" defTabSz="685646">
              <a:buFont typeface="Wingdings" panose="05000000000000000000" pitchFamily="2" charset="2"/>
              <a:buChar char="Ø"/>
              <a:defRPr/>
            </a:pPr>
            <a:r>
              <a:rPr lang="en-US" sz="1100" dirty="0">
                <a:solidFill>
                  <a:srgbClr val="000000"/>
                </a:solidFill>
                <a:latin typeface="Arial" panose="020B0604020202020204"/>
              </a:rPr>
              <a:t>Retinal Screening not to exceed $39 copay</a:t>
            </a:r>
          </a:p>
          <a:p>
            <a:pPr marL="214313" indent="-214313" defTabSz="685646">
              <a:buFont typeface="Wingdings" panose="05000000000000000000" pitchFamily="2" charset="2"/>
              <a:buChar char="Ø"/>
              <a:defRPr/>
            </a:pPr>
            <a:r>
              <a:rPr lang="en-US" sz="1100" dirty="0">
                <a:solidFill>
                  <a:srgbClr val="000000"/>
                </a:solidFill>
                <a:latin typeface="Arial" panose="020B0604020202020204"/>
              </a:rPr>
              <a:t>20% savings on additional pairs of glasses same day as Exam</a:t>
            </a:r>
          </a:p>
        </p:txBody>
      </p:sp>
      <p:graphicFrame>
        <p:nvGraphicFramePr>
          <p:cNvPr id="2" name="Table 1">
            <a:extLst>
              <a:ext uri="{FF2B5EF4-FFF2-40B4-BE49-F238E27FC236}">
                <a16:creationId xmlns:a16="http://schemas.microsoft.com/office/drawing/2014/main" id="{21DE2AE1-2E6B-CEEB-0375-C4EE3E897CCF}"/>
              </a:ext>
            </a:extLst>
          </p:cNvPr>
          <p:cNvGraphicFramePr>
            <a:graphicFrameLocks noGrp="1"/>
          </p:cNvGraphicFramePr>
          <p:nvPr>
            <p:extLst>
              <p:ext uri="{D42A27DB-BD31-4B8C-83A1-F6EECF244321}">
                <p14:modId xmlns:p14="http://schemas.microsoft.com/office/powerpoint/2010/main" val="2935389492"/>
              </p:ext>
            </p:extLst>
          </p:nvPr>
        </p:nvGraphicFramePr>
        <p:xfrm>
          <a:off x="602429" y="1071126"/>
          <a:ext cx="8010899" cy="2134653"/>
        </p:xfrm>
        <a:graphic>
          <a:graphicData uri="http://schemas.openxmlformats.org/drawingml/2006/table">
            <a:tbl>
              <a:tblPr firstRow="1" bandRow="1" bandCol="1">
                <a:tableStyleId>{5C22544A-7EE6-4342-B048-85BDC9FD1C3A}</a:tableStyleId>
              </a:tblPr>
              <a:tblGrid>
                <a:gridCol w="1157761">
                  <a:extLst>
                    <a:ext uri="{9D8B030D-6E8A-4147-A177-3AD203B41FA5}">
                      <a16:colId xmlns:a16="http://schemas.microsoft.com/office/drawing/2014/main" val="899356065"/>
                    </a:ext>
                  </a:extLst>
                </a:gridCol>
                <a:gridCol w="1096007">
                  <a:extLst>
                    <a:ext uri="{9D8B030D-6E8A-4147-A177-3AD203B41FA5}">
                      <a16:colId xmlns:a16="http://schemas.microsoft.com/office/drawing/2014/main" val="1792155012"/>
                    </a:ext>
                  </a:extLst>
                </a:gridCol>
                <a:gridCol w="1803986">
                  <a:extLst>
                    <a:ext uri="{9D8B030D-6E8A-4147-A177-3AD203B41FA5}">
                      <a16:colId xmlns:a16="http://schemas.microsoft.com/office/drawing/2014/main" val="1216810909"/>
                    </a:ext>
                  </a:extLst>
                </a:gridCol>
                <a:gridCol w="1112184">
                  <a:extLst>
                    <a:ext uri="{9D8B030D-6E8A-4147-A177-3AD203B41FA5}">
                      <a16:colId xmlns:a16="http://schemas.microsoft.com/office/drawing/2014/main" val="3544760004"/>
                    </a:ext>
                  </a:extLst>
                </a:gridCol>
                <a:gridCol w="1981061">
                  <a:extLst>
                    <a:ext uri="{9D8B030D-6E8A-4147-A177-3AD203B41FA5}">
                      <a16:colId xmlns:a16="http://schemas.microsoft.com/office/drawing/2014/main" val="546030703"/>
                    </a:ext>
                  </a:extLst>
                </a:gridCol>
                <a:gridCol w="859900">
                  <a:extLst>
                    <a:ext uri="{9D8B030D-6E8A-4147-A177-3AD203B41FA5}">
                      <a16:colId xmlns:a16="http://schemas.microsoft.com/office/drawing/2014/main" val="3457029788"/>
                    </a:ext>
                  </a:extLst>
                </a:gridCol>
              </a:tblGrid>
              <a:tr h="7015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rgbClr val="0B2335"/>
                          </a:solidFill>
                          <a:latin typeface="Arial" panose="020B0604020202020204" pitchFamily="34" charset="0"/>
                          <a:cs typeface="Arial" panose="020B0604020202020204" pitchFamily="34" charset="0"/>
                        </a:rPr>
                        <a:t>Frequency (E/L/F)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rgbClr val="0B2335"/>
                          </a:solidFill>
                          <a:latin typeface="Arial" panose="020B0604020202020204" pitchFamily="34" charset="0"/>
                          <a:cs typeface="Arial" panose="020B0604020202020204" pitchFamily="34" charset="0"/>
                        </a:rPr>
                        <a:t>Calendar Year</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4DBF7"/>
                    </a:solidFill>
                  </a:tcPr>
                </a:tc>
                <a:tc>
                  <a:txBody>
                    <a:bodyPr/>
                    <a:lstStyle/>
                    <a:p>
                      <a:pPr algn="ctr"/>
                      <a:r>
                        <a:rPr lang="en-US" sz="1100" b="0" dirty="0">
                          <a:solidFill>
                            <a:schemeClr val="bg1"/>
                          </a:solidFill>
                          <a:latin typeface="Arial" panose="020B0604020202020204" pitchFamily="34" charset="0"/>
                          <a:cs typeface="Arial" panose="020B0604020202020204" pitchFamily="34" charset="0"/>
                        </a:rPr>
                        <a:t>Copays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A6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Arial" panose="020B0604020202020204" pitchFamily="34" charset="0"/>
                          <a:cs typeface="Arial" panose="020B0604020202020204" pitchFamily="34" charset="0"/>
                        </a:rPr>
                        <a:t>Frame Allowance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1ED6"/>
                    </a:solidFill>
                  </a:tcPr>
                </a:tc>
                <a:tc>
                  <a:txBody>
                    <a:bodyPr/>
                    <a:lstStyle/>
                    <a:p>
                      <a:pPr algn="ctr" defTabSz="914194"/>
                      <a:r>
                        <a:rPr lang="en-US" sz="1100" b="0" dirty="0">
                          <a:solidFill>
                            <a:schemeClr val="tx1"/>
                          </a:solidFill>
                          <a:latin typeface="Arial" panose="020B0604020202020204" pitchFamily="34" charset="0"/>
                          <a:cs typeface="Arial" panose="020B0604020202020204" pitchFamily="34" charset="0"/>
                        </a:rPr>
                        <a:t>Contact </a:t>
                      </a:r>
                    </a:p>
                    <a:p>
                      <a:pPr algn="ctr" defTabSz="914194"/>
                      <a:r>
                        <a:rPr lang="en-US" sz="1100" b="0" dirty="0">
                          <a:solidFill>
                            <a:schemeClr val="tx1"/>
                          </a:solidFill>
                          <a:latin typeface="Arial" panose="020B0604020202020204" pitchFamily="34" charset="0"/>
                          <a:cs typeface="Arial" panose="020B0604020202020204" pitchFamily="34" charset="0"/>
                        </a:rPr>
                        <a:t>Lenses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4D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Arial" panose="020B0604020202020204" pitchFamily="34" charset="0"/>
                          <a:cs typeface="Arial" panose="020B0604020202020204" pitchFamily="34" charset="0"/>
                        </a:rPr>
                        <a:t>Covered Lens Enhancements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A6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Arial" panose="020B0604020202020204" pitchFamily="34" charset="0"/>
                          <a:cs typeface="Arial" panose="020B0604020202020204" pitchFamily="34" charset="0"/>
                        </a:rPr>
                        <a:t>Essential Medical Eye Care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1ED6"/>
                    </a:solidFill>
                  </a:tcPr>
                </a:tc>
                <a:extLst>
                  <a:ext uri="{0D108BD9-81ED-4DB2-BD59-A6C34878D82A}">
                    <a16:rowId xmlns:a16="http://schemas.microsoft.com/office/drawing/2014/main" val="3422628375"/>
                  </a:ext>
                </a:extLst>
              </a:tr>
              <a:tr h="14330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Arial" panose="020B0604020202020204" pitchFamily="34" charset="0"/>
                          <a:cs typeface="Arial" panose="020B0604020202020204" pitchFamily="34" charset="0"/>
                        </a:rPr>
                        <a:t>12/12/12 </a:t>
                      </a:r>
                    </a:p>
                    <a:p>
                      <a:pPr algn="ctr"/>
                      <a:endParaRPr lang="en-US" sz="1100" dirty="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defTabSz="914194"/>
                      <a:r>
                        <a:rPr lang="en-US" sz="1100" b="0" dirty="0">
                          <a:solidFill>
                            <a:srgbClr val="000000"/>
                          </a:solidFill>
                          <a:latin typeface="Arial" panose="020B0604020202020204" pitchFamily="34" charset="0"/>
                          <a:cs typeface="Arial" panose="020B0604020202020204" pitchFamily="34" charset="0"/>
                        </a:rPr>
                        <a:t>$15 Total</a:t>
                      </a:r>
                      <a:br>
                        <a:rPr lang="en-US" sz="1100" dirty="0">
                          <a:solidFill>
                            <a:srgbClr val="000000"/>
                          </a:solidFill>
                          <a:latin typeface="Arial" panose="020B0604020202020204" pitchFamily="34" charset="0"/>
                          <a:cs typeface="Arial" panose="020B0604020202020204" pitchFamily="34" charset="0"/>
                        </a:rPr>
                      </a:br>
                      <a:endParaRPr lang="en-US" sz="1100" dirty="0">
                        <a:solidFill>
                          <a:srgbClr val="000000"/>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3374"/>
                      </a:schemeClr>
                    </a:solidFill>
                  </a:tcPr>
                </a:tc>
                <a:tc>
                  <a:txBody>
                    <a:bodyPr/>
                    <a:lstStyle/>
                    <a:p>
                      <a:pPr algn="ctr"/>
                      <a:r>
                        <a:rPr lang="en-US" sz="1100" dirty="0">
                          <a:latin typeface="Arial" panose="020B0604020202020204" pitchFamily="34" charset="0"/>
                          <a:cs typeface="Arial" panose="020B0604020202020204" pitchFamily="34" charset="0"/>
                        </a:rPr>
                        <a:t>$150</a:t>
                      </a:r>
                    </a:p>
                    <a:p>
                      <a:pPr algn="ctr"/>
                      <a:r>
                        <a:rPr lang="en-US" sz="1100" dirty="0">
                          <a:latin typeface="Arial" panose="020B0604020202020204" pitchFamily="34" charset="0"/>
                          <a:cs typeface="Arial" panose="020B0604020202020204" pitchFamily="34" charset="0"/>
                        </a:rPr>
                        <a:t>$170 Featured Frame Brands</a:t>
                      </a:r>
                    </a:p>
                    <a:p>
                      <a:pPr algn="ctr"/>
                      <a:endParaRPr lang="en-US" sz="1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$80 </a:t>
                      </a:r>
                    </a:p>
                    <a:p>
                      <a:pPr algn="ctr"/>
                      <a:r>
                        <a:rPr lang="en-US" sz="1100" dirty="0">
                          <a:latin typeface="Arial" panose="020B0604020202020204" pitchFamily="34" charset="0"/>
                          <a:cs typeface="Arial" panose="020B0604020202020204" pitchFamily="34" charset="0"/>
                        </a:rPr>
                        <a:t>Costco/Walmart/</a:t>
                      </a:r>
                    </a:p>
                    <a:p>
                      <a:pPr algn="ctr"/>
                      <a:r>
                        <a:rPr lang="en-US" sz="1100" dirty="0">
                          <a:latin typeface="Arial" panose="020B0604020202020204" pitchFamily="34" charset="0"/>
                          <a:cs typeface="Arial" panose="020B0604020202020204" pitchFamily="34" charset="0"/>
                        </a:rPr>
                        <a:t>Sam’s Club</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rgbClr val="000000"/>
                          </a:solidFill>
                          <a:latin typeface="Arial" panose="020B0604020202020204" pitchFamily="34" charset="0"/>
                          <a:cs typeface="Arial" panose="020B0604020202020204" pitchFamily="34" charset="0"/>
                        </a:rPr>
                        <a:t>$150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rgbClr val="000000"/>
                          </a:solidFill>
                          <a:latin typeface="Arial" panose="020B0604020202020204" pitchFamily="34" charset="0"/>
                          <a:cs typeface="Arial" panose="020B0604020202020204" pitchFamily="34" charset="0"/>
                        </a:rPr>
                        <a:t>(Fitting and Evaluation and Contacts)</a:t>
                      </a:r>
                    </a:p>
                    <a:p>
                      <a:pPr algn="ctr"/>
                      <a:endParaRPr lang="en-US" sz="1100" dirty="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185"/>
                      </a:schemeClr>
                    </a:solidFill>
                  </a:tcPr>
                </a:tc>
                <a:tc>
                  <a:txBody>
                    <a:bodyPr/>
                    <a:lstStyle/>
                    <a:p>
                      <a:pPr algn="ctr" defTabSz="914194"/>
                      <a:r>
                        <a:rPr lang="en-US" sz="1100" dirty="0">
                          <a:solidFill>
                            <a:srgbClr val="000000"/>
                          </a:solidFill>
                          <a:latin typeface="Arial" panose="020B0604020202020204" pitchFamily="34" charset="0"/>
                          <a:cs typeface="Arial" panose="020B0604020202020204" pitchFamily="34" charset="0"/>
                        </a:rPr>
                        <a:t>Standard Progressives</a:t>
                      </a:r>
                    </a:p>
                    <a:p>
                      <a:pPr algn="ctr" defTabSz="914194"/>
                      <a:r>
                        <a:rPr lang="en-US" sz="1100" dirty="0">
                          <a:solidFill>
                            <a:srgbClr val="000000"/>
                          </a:solidFill>
                          <a:latin typeface="Arial" panose="020B0604020202020204" pitchFamily="34" charset="0"/>
                          <a:cs typeface="Arial" panose="020B0604020202020204" pitchFamily="34" charset="0"/>
                        </a:rPr>
                        <a:t>Polycarbonate for Children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$20</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185"/>
                      </a:schemeClr>
                    </a:solidFill>
                  </a:tcPr>
                </a:tc>
                <a:extLst>
                  <a:ext uri="{0D108BD9-81ED-4DB2-BD59-A6C34878D82A}">
                    <a16:rowId xmlns:a16="http://schemas.microsoft.com/office/drawing/2014/main" val="470197370"/>
                  </a:ext>
                </a:extLst>
              </a:tr>
            </a:tbl>
          </a:graphicData>
        </a:graphic>
      </p:graphicFrame>
    </p:spTree>
    <p:custDataLst>
      <p:tags r:id="rId1"/>
    </p:custDataLst>
    <p:extLst>
      <p:ext uri="{BB962C8B-B14F-4D97-AF65-F5344CB8AC3E}">
        <p14:creationId xmlns:p14="http://schemas.microsoft.com/office/powerpoint/2010/main" val="1125166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CD85BAA-A454-D002-99EC-BDAD055BD136}"/>
              </a:ext>
            </a:extLst>
          </p:cNvPr>
          <p:cNvGraphicFramePr>
            <a:graphicFrameLocks noGrp="1"/>
          </p:cNvGraphicFramePr>
          <p:nvPr/>
        </p:nvGraphicFramePr>
        <p:xfrm>
          <a:off x="428654" y="909307"/>
          <a:ext cx="6515100" cy="3675888"/>
        </p:xfrm>
        <a:graphic>
          <a:graphicData uri="http://schemas.openxmlformats.org/drawingml/2006/table">
            <a:tbl>
              <a:tblPr firstRow="1" bandRow="1">
                <a:tableStyleId>{5C22544A-7EE6-4342-B048-85BDC9FD1C3A}</a:tableStyleId>
              </a:tblPr>
              <a:tblGrid>
                <a:gridCol w="1303020">
                  <a:extLst>
                    <a:ext uri="{9D8B030D-6E8A-4147-A177-3AD203B41FA5}">
                      <a16:colId xmlns:a16="http://schemas.microsoft.com/office/drawing/2014/main" val="2951528989"/>
                    </a:ext>
                  </a:extLst>
                </a:gridCol>
                <a:gridCol w="1303020">
                  <a:extLst>
                    <a:ext uri="{9D8B030D-6E8A-4147-A177-3AD203B41FA5}">
                      <a16:colId xmlns:a16="http://schemas.microsoft.com/office/drawing/2014/main" val="1910345385"/>
                    </a:ext>
                  </a:extLst>
                </a:gridCol>
                <a:gridCol w="1303020">
                  <a:extLst>
                    <a:ext uri="{9D8B030D-6E8A-4147-A177-3AD203B41FA5}">
                      <a16:colId xmlns:a16="http://schemas.microsoft.com/office/drawing/2014/main" val="1094076784"/>
                    </a:ext>
                  </a:extLst>
                </a:gridCol>
                <a:gridCol w="1303020">
                  <a:extLst>
                    <a:ext uri="{9D8B030D-6E8A-4147-A177-3AD203B41FA5}">
                      <a16:colId xmlns:a16="http://schemas.microsoft.com/office/drawing/2014/main" val="3445425938"/>
                    </a:ext>
                  </a:extLst>
                </a:gridCol>
                <a:gridCol w="1303020">
                  <a:extLst>
                    <a:ext uri="{9D8B030D-6E8A-4147-A177-3AD203B41FA5}">
                      <a16:colId xmlns:a16="http://schemas.microsoft.com/office/drawing/2014/main" val="4066777886"/>
                    </a:ext>
                  </a:extLst>
                </a:gridCol>
              </a:tblGrid>
              <a:tr h="459486">
                <a:tc>
                  <a:txBody>
                    <a:bodyPr/>
                    <a:lstStyle/>
                    <a:p>
                      <a:pPr algn="ctr"/>
                      <a:endParaRPr lang="en-PH" sz="2400"/>
                    </a:p>
                  </a:txBody>
                  <a:tcPr>
                    <a:lnL w="127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9799802"/>
                  </a:ext>
                </a:extLst>
              </a:tr>
              <a:tr h="459486">
                <a:tc>
                  <a:txBody>
                    <a:bodyPr/>
                    <a:lstStyle/>
                    <a:p>
                      <a:pPr algn="ctr"/>
                      <a:endParaRPr lang="en-PH" sz="2400"/>
                    </a:p>
                  </a:txBody>
                  <a:tcPr>
                    <a:lnL w="127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185421"/>
                  </a:ext>
                </a:extLst>
              </a:tr>
              <a:tr h="459486">
                <a:tc>
                  <a:txBody>
                    <a:bodyPr/>
                    <a:lstStyle/>
                    <a:p>
                      <a:pPr algn="ctr"/>
                      <a:endParaRPr lang="en-PH" sz="2400"/>
                    </a:p>
                  </a:txBody>
                  <a:tcPr>
                    <a:lnL w="127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4626716"/>
                  </a:ext>
                </a:extLst>
              </a:tr>
              <a:tr h="459486">
                <a:tc>
                  <a:txBody>
                    <a:bodyPr/>
                    <a:lstStyle/>
                    <a:p>
                      <a:pPr algn="ctr"/>
                      <a:endParaRPr lang="en-PH" sz="2400"/>
                    </a:p>
                  </a:txBody>
                  <a:tcPr>
                    <a:lnL w="127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7255472"/>
                  </a:ext>
                </a:extLst>
              </a:tr>
              <a:tr h="459486">
                <a:tc>
                  <a:txBody>
                    <a:bodyPr/>
                    <a:lstStyle/>
                    <a:p>
                      <a:pPr algn="ctr"/>
                      <a:endParaRPr lang="en-PH" sz="2400"/>
                    </a:p>
                  </a:txBody>
                  <a:tcPr>
                    <a:lnL w="127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2803068"/>
                  </a:ext>
                </a:extLst>
              </a:tr>
              <a:tr h="459486">
                <a:tc>
                  <a:txBody>
                    <a:bodyPr/>
                    <a:lstStyle/>
                    <a:p>
                      <a:pPr algn="ctr"/>
                      <a:endParaRPr lang="en-PH" sz="2400"/>
                    </a:p>
                  </a:txBody>
                  <a:tcPr>
                    <a:lnL w="127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4009507"/>
                  </a:ext>
                </a:extLst>
              </a:tr>
              <a:tr h="459486">
                <a:tc>
                  <a:txBody>
                    <a:bodyPr/>
                    <a:lstStyle/>
                    <a:p>
                      <a:pPr algn="ctr"/>
                      <a:endParaRPr lang="en-PH" sz="2400"/>
                    </a:p>
                  </a:txBody>
                  <a:tcPr>
                    <a:lnL w="127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5360315"/>
                  </a:ext>
                </a:extLst>
              </a:tr>
              <a:tr h="459486">
                <a:tc>
                  <a:txBody>
                    <a:bodyPr/>
                    <a:lstStyle/>
                    <a:p>
                      <a:pPr algn="ctr"/>
                      <a:endParaRPr lang="en-PH" sz="2400"/>
                    </a:p>
                  </a:txBody>
                  <a:tcPr>
                    <a:lnL w="1270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400"/>
                    </a:p>
                  </a:txBody>
                  <a:tcPr>
                    <a:lnL w="635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2411371"/>
                  </a:ext>
                </a:extLst>
              </a:tr>
            </a:tbl>
          </a:graphicData>
        </a:graphic>
      </p:graphicFrame>
      <p:sp>
        <p:nvSpPr>
          <p:cNvPr id="15" name="Freeform 14">
            <a:extLst>
              <a:ext uri="{FF2B5EF4-FFF2-40B4-BE49-F238E27FC236}">
                <a16:creationId xmlns:a16="http://schemas.microsoft.com/office/drawing/2014/main" id="{B75E0787-F46E-191B-8636-1254913228ED}"/>
              </a:ext>
            </a:extLst>
          </p:cNvPr>
          <p:cNvSpPr/>
          <p:nvPr/>
        </p:nvSpPr>
        <p:spPr>
          <a:xfrm>
            <a:off x="6845620" y="0"/>
            <a:ext cx="5107090" cy="5143501"/>
          </a:xfrm>
          <a:custGeom>
            <a:avLst/>
            <a:gdLst>
              <a:gd name="connsiteX0" fmla="*/ 3977443 w 6809453"/>
              <a:gd name="connsiteY0" fmla="*/ 0 h 6858001"/>
              <a:gd name="connsiteX1" fmla="*/ 6809453 w 6809453"/>
              <a:gd name="connsiteY1" fmla="*/ 0 h 6858001"/>
              <a:gd name="connsiteX2" fmla="*/ 6809453 w 6809453"/>
              <a:gd name="connsiteY2" fmla="*/ 1 h 6858001"/>
              <a:gd name="connsiteX3" fmla="*/ 3977443 w 6809453"/>
              <a:gd name="connsiteY3" fmla="*/ 1 h 6858001"/>
              <a:gd name="connsiteX4" fmla="*/ 2912286 w 6809453"/>
              <a:gd name="connsiteY4" fmla="*/ 0 h 6858001"/>
              <a:gd name="connsiteX5" fmla="*/ 3072502 w 6809453"/>
              <a:gd name="connsiteY5" fmla="*/ 0 h 6858001"/>
              <a:gd name="connsiteX6" fmla="*/ 3072502 w 6809453"/>
              <a:gd name="connsiteY6" fmla="*/ 6858001 h 6858001"/>
              <a:gd name="connsiteX7" fmla="*/ 0 w 6809453"/>
              <a:gd name="connsiteY7" fmla="*/ 6858001 h 6858001"/>
              <a:gd name="connsiteX8" fmla="*/ 0 w 6809453"/>
              <a:gd name="connsiteY8" fmla="*/ 5880391 h 6858001"/>
              <a:gd name="connsiteX9" fmla="*/ 0 w 6809453"/>
              <a:gd name="connsiteY9" fmla="*/ 5320749 h 6858001"/>
              <a:gd name="connsiteX10" fmla="*/ 0 w 6809453"/>
              <a:gd name="connsiteY10" fmla="*/ 2913706 h 6858001"/>
              <a:gd name="connsiteX11" fmla="*/ 2912286 w 6809453"/>
              <a:gd name="connsiteY11"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9453" h="6858001">
                <a:moveTo>
                  <a:pt x="3977443" y="0"/>
                </a:moveTo>
                <a:lnTo>
                  <a:pt x="6809453" y="0"/>
                </a:lnTo>
                <a:lnTo>
                  <a:pt x="6809453" y="1"/>
                </a:lnTo>
                <a:lnTo>
                  <a:pt x="3977443" y="1"/>
                </a:lnTo>
                <a:close/>
                <a:moveTo>
                  <a:pt x="2912286" y="0"/>
                </a:moveTo>
                <a:lnTo>
                  <a:pt x="3072502" y="0"/>
                </a:lnTo>
                <a:lnTo>
                  <a:pt x="3072502" y="6858001"/>
                </a:lnTo>
                <a:lnTo>
                  <a:pt x="0" y="6858001"/>
                </a:lnTo>
                <a:lnTo>
                  <a:pt x="0" y="5880391"/>
                </a:lnTo>
                <a:lnTo>
                  <a:pt x="0" y="5320749"/>
                </a:lnTo>
                <a:lnTo>
                  <a:pt x="0" y="2913706"/>
                </a:lnTo>
                <a:cubicBezTo>
                  <a:pt x="0" y="1303224"/>
                  <a:pt x="1305233" y="0"/>
                  <a:pt x="2912286" y="0"/>
                </a:cubicBezTo>
                <a:close/>
              </a:path>
            </a:pathLst>
          </a:custGeom>
          <a:solidFill>
            <a:srgbClr val="FFC70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5" name="Title 4">
            <a:extLst>
              <a:ext uri="{FF2B5EF4-FFF2-40B4-BE49-F238E27FC236}">
                <a16:creationId xmlns:a16="http://schemas.microsoft.com/office/drawing/2014/main" id="{35C95D94-222F-30CE-5B35-7302A94DE7B8}"/>
              </a:ext>
            </a:extLst>
          </p:cNvPr>
          <p:cNvSpPr>
            <a:spLocks noGrp="1"/>
          </p:cNvSpPr>
          <p:nvPr>
            <p:ph type="title" idx="4294967295"/>
          </p:nvPr>
        </p:nvSpPr>
        <p:spPr>
          <a:xfrm>
            <a:off x="914400" y="342901"/>
            <a:ext cx="8229600" cy="392906"/>
          </a:xfrm>
        </p:spPr>
        <p:txBody>
          <a:bodyPr vert="horz" lIns="0" tIns="0" rIns="0" bIns="0" rtlCol="0" anchor="t" anchorCtr="0">
            <a:normAutofit/>
          </a:bodyPr>
          <a:lstStyle/>
          <a:p>
            <a:r>
              <a:rPr lang="en-US" b="1" dirty="0">
                <a:solidFill>
                  <a:srgbClr val="241ED6"/>
                </a:solidFill>
              </a:rPr>
              <a:t>Members Save More on Featured Frame Brands</a:t>
            </a:r>
          </a:p>
        </p:txBody>
      </p:sp>
      <p:pic>
        <p:nvPicPr>
          <p:cNvPr id="48" name="Picture 47">
            <a:extLst>
              <a:ext uri="{FF2B5EF4-FFF2-40B4-BE49-F238E27FC236}">
                <a16:creationId xmlns:a16="http://schemas.microsoft.com/office/drawing/2014/main" id="{C343BFDF-10BB-1957-F649-E51F9AF62974}"/>
              </a:ext>
            </a:extLst>
          </p:cNvPr>
          <p:cNvPicPr>
            <a:picLocks noChangeAspect="1"/>
          </p:cNvPicPr>
          <p:nvPr/>
        </p:nvPicPr>
        <p:blipFill>
          <a:blip r:embed="rId4">
            <a:extLst>
              <a:ext uri="{28A0092B-C50C-407E-A947-70E740481C1C}">
                <a14:useLocalDpi xmlns:a14="http://schemas.microsoft.com/office/drawing/2010/main"/>
              </a:ext>
            </a:extLst>
          </a:blip>
          <a:srcRect t="11045" b="11045"/>
          <a:stretch/>
        </p:blipFill>
        <p:spPr>
          <a:xfrm>
            <a:off x="687138" y="1070130"/>
            <a:ext cx="743811" cy="162985"/>
          </a:xfrm>
          <a:prstGeom prst="rect">
            <a:avLst/>
          </a:prstGeom>
        </p:spPr>
      </p:pic>
      <p:pic>
        <p:nvPicPr>
          <p:cNvPr id="49" name="Picture 48">
            <a:extLst>
              <a:ext uri="{FF2B5EF4-FFF2-40B4-BE49-F238E27FC236}">
                <a16:creationId xmlns:a16="http://schemas.microsoft.com/office/drawing/2014/main" id="{B24E6493-B084-266C-0E05-038FCF6CFCC4}"/>
              </a:ext>
            </a:extLst>
          </p:cNvPr>
          <p:cNvPicPr>
            <a:picLocks noChangeAspect="1"/>
          </p:cNvPicPr>
          <p:nvPr/>
        </p:nvPicPr>
        <p:blipFill>
          <a:blip r:embed="rId5"/>
          <a:srcRect/>
          <a:stretch/>
        </p:blipFill>
        <p:spPr>
          <a:xfrm>
            <a:off x="1774728" y="973357"/>
            <a:ext cx="1211347" cy="320411"/>
          </a:xfrm>
          <a:prstGeom prst="rect">
            <a:avLst/>
          </a:prstGeom>
        </p:spPr>
      </p:pic>
      <p:pic>
        <p:nvPicPr>
          <p:cNvPr id="50" name="Picture 49">
            <a:extLst>
              <a:ext uri="{FF2B5EF4-FFF2-40B4-BE49-F238E27FC236}">
                <a16:creationId xmlns:a16="http://schemas.microsoft.com/office/drawing/2014/main" id="{D248A463-2867-6DEB-4A5D-82F8E1E127CA}"/>
              </a:ext>
            </a:extLst>
          </p:cNvPr>
          <p:cNvPicPr>
            <a:picLocks noChangeAspect="1"/>
          </p:cNvPicPr>
          <p:nvPr/>
        </p:nvPicPr>
        <p:blipFill rotWithShape="1">
          <a:blip r:embed="rId6">
            <a:extLst>
              <a:ext uri="{28A0092B-C50C-407E-A947-70E740481C1C}">
                <a14:useLocalDpi xmlns:a14="http://schemas.microsoft.com/office/drawing/2010/main"/>
              </a:ext>
            </a:extLst>
          </a:blip>
          <a:srcRect t="-12661" b="-12661"/>
          <a:stretch/>
        </p:blipFill>
        <p:spPr>
          <a:xfrm>
            <a:off x="3188022" y="1012647"/>
            <a:ext cx="979256" cy="241830"/>
          </a:xfrm>
          <a:prstGeom prst="rect">
            <a:avLst/>
          </a:prstGeom>
        </p:spPr>
      </p:pic>
      <p:pic>
        <p:nvPicPr>
          <p:cNvPr id="51" name="Picture 50">
            <a:extLst>
              <a:ext uri="{FF2B5EF4-FFF2-40B4-BE49-F238E27FC236}">
                <a16:creationId xmlns:a16="http://schemas.microsoft.com/office/drawing/2014/main" id="{347E2D91-6A44-FAF5-0F9F-7624DA95E1D2}"/>
              </a:ext>
            </a:extLst>
          </p:cNvPr>
          <p:cNvPicPr>
            <a:picLocks noChangeAspect="1"/>
          </p:cNvPicPr>
          <p:nvPr/>
        </p:nvPicPr>
        <p:blipFill rotWithShape="1">
          <a:blip r:embed="rId7" cstate="screen">
            <a:duotone>
              <a:prstClr val="black"/>
              <a:srgbClr val="000000">
                <a:tint val="45000"/>
                <a:satMod val="400000"/>
              </a:srgbClr>
            </a:duotone>
            <a:lum bright="-100000"/>
            <a:extLst>
              <a:ext uri="{28A0092B-C50C-407E-A947-70E740481C1C}">
                <a14:useLocalDpi xmlns:a14="http://schemas.microsoft.com/office/drawing/2010/main"/>
              </a:ext>
            </a:extLst>
          </a:blip>
          <a:srcRect l="30132" t="43803" r="31283" b="43423"/>
          <a:stretch/>
        </p:blipFill>
        <p:spPr>
          <a:xfrm>
            <a:off x="4721769" y="1004919"/>
            <a:ext cx="531406" cy="258521"/>
          </a:xfrm>
          <a:prstGeom prst="rect">
            <a:avLst/>
          </a:prstGeom>
        </p:spPr>
      </p:pic>
      <p:pic>
        <p:nvPicPr>
          <p:cNvPr id="52" name="Picture 51">
            <a:extLst>
              <a:ext uri="{FF2B5EF4-FFF2-40B4-BE49-F238E27FC236}">
                <a16:creationId xmlns:a16="http://schemas.microsoft.com/office/drawing/2014/main" id="{2269714A-DC43-4BBD-CAC6-75AF936B9A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5094" y="1102983"/>
            <a:ext cx="664857" cy="115648"/>
          </a:xfrm>
          <a:prstGeom prst="rect">
            <a:avLst/>
          </a:prstGeom>
        </p:spPr>
      </p:pic>
      <p:pic>
        <p:nvPicPr>
          <p:cNvPr id="53" name="Picture 52">
            <a:extLst>
              <a:ext uri="{FF2B5EF4-FFF2-40B4-BE49-F238E27FC236}">
                <a16:creationId xmlns:a16="http://schemas.microsoft.com/office/drawing/2014/main" id="{82BA16B5-49BC-FF60-E17E-DB6154A75BF2}"/>
              </a:ext>
            </a:extLst>
          </p:cNvPr>
          <p:cNvPicPr>
            <a:picLocks noChangeAspect="1"/>
          </p:cNvPicPr>
          <p:nvPr/>
        </p:nvPicPr>
        <p:blipFill rotWithShape="1">
          <a:blip r:embed="rId9">
            <a:extLst>
              <a:ext uri="{28A0092B-C50C-407E-A947-70E740481C1C}">
                <a14:useLocalDpi xmlns:a14="http://schemas.microsoft.com/office/drawing/2010/main"/>
              </a:ext>
            </a:extLst>
          </a:blip>
          <a:srcRect l="12395" t="37215" r="12841" b="38710"/>
          <a:stretch/>
        </p:blipFill>
        <p:spPr>
          <a:xfrm>
            <a:off x="4430863" y="1477638"/>
            <a:ext cx="1113218" cy="253316"/>
          </a:xfrm>
          <a:prstGeom prst="rect">
            <a:avLst/>
          </a:prstGeom>
        </p:spPr>
      </p:pic>
      <p:pic>
        <p:nvPicPr>
          <p:cNvPr id="54" name="Picture 53">
            <a:extLst>
              <a:ext uri="{FF2B5EF4-FFF2-40B4-BE49-F238E27FC236}">
                <a16:creationId xmlns:a16="http://schemas.microsoft.com/office/drawing/2014/main" id="{BB61C7CC-8116-F143-2796-1B3004CE55E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364089" y="1513899"/>
            <a:ext cx="627120" cy="208226"/>
          </a:xfrm>
          <a:prstGeom prst="rect">
            <a:avLst/>
          </a:prstGeom>
        </p:spPr>
      </p:pic>
      <p:pic>
        <p:nvPicPr>
          <p:cNvPr id="55" name="Picture 54">
            <a:extLst>
              <a:ext uri="{FF2B5EF4-FFF2-40B4-BE49-F238E27FC236}">
                <a16:creationId xmlns:a16="http://schemas.microsoft.com/office/drawing/2014/main" id="{3E29970E-9321-4144-252E-49F99DFEC566}"/>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752968" y="1553936"/>
            <a:ext cx="999833" cy="155584"/>
          </a:xfrm>
          <a:prstGeom prst="rect">
            <a:avLst/>
          </a:prstGeom>
        </p:spPr>
      </p:pic>
      <p:pic>
        <p:nvPicPr>
          <p:cNvPr id="56" name="Picture 55">
            <a:extLst>
              <a:ext uri="{FF2B5EF4-FFF2-40B4-BE49-F238E27FC236}">
                <a16:creationId xmlns:a16="http://schemas.microsoft.com/office/drawing/2014/main" id="{E6C0A6D5-B8A7-935A-C640-8166755B12C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316836" y="1954498"/>
            <a:ext cx="721628" cy="211121"/>
          </a:xfrm>
          <a:prstGeom prst="rect">
            <a:avLst/>
          </a:prstGeom>
        </p:spPr>
      </p:pic>
      <p:pic>
        <p:nvPicPr>
          <p:cNvPr id="57" name="Picture 56" descr="A close up of a logo&#10;&#10;Description automatically generated">
            <a:extLst>
              <a:ext uri="{FF2B5EF4-FFF2-40B4-BE49-F238E27FC236}">
                <a16:creationId xmlns:a16="http://schemas.microsoft.com/office/drawing/2014/main" id="{BA7CC621-7F60-1081-429C-DCFABB6A1516}"/>
              </a:ext>
            </a:extLst>
          </p:cNvPr>
          <p:cNvPicPr>
            <a:picLocks noChangeAspect="1"/>
          </p:cNvPicPr>
          <p:nvPr/>
        </p:nvPicPr>
        <p:blipFill rotWithShape="1">
          <a:blip r:embed="rId13" cstate="screen">
            <a:alphaModFix/>
            <a:extLst>
              <a:ext uri="{28A0092B-C50C-407E-A947-70E740481C1C}">
                <a14:useLocalDpi xmlns:a14="http://schemas.microsoft.com/office/drawing/2010/main"/>
              </a:ext>
            </a:extLst>
          </a:blip>
          <a:srcRect/>
          <a:stretch/>
        </p:blipFill>
        <p:spPr>
          <a:xfrm>
            <a:off x="4449101" y="1887938"/>
            <a:ext cx="1076743" cy="344241"/>
          </a:xfrm>
          <a:prstGeom prst="rect">
            <a:avLst/>
          </a:prstGeom>
        </p:spPr>
      </p:pic>
      <p:pic>
        <p:nvPicPr>
          <p:cNvPr id="58" name="Picture 57">
            <a:extLst>
              <a:ext uri="{FF2B5EF4-FFF2-40B4-BE49-F238E27FC236}">
                <a16:creationId xmlns:a16="http://schemas.microsoft.com/office/drawing/2014/main" id="{91FE0A4F-BA5A-9598-ED75-995AE91C9363}"/>
              </a:ext>
            </a:extLst>
          </p:cNvPr>
          <p:cNvPicPr>
            <a:picLocks noChangeAspect="1"/>
          </p:cNvPicPr>
          <p:nvPr/>
        </p:nvPicPr>
        <p:blipFill>
          <a:blip r:embed="rId14"/>
          <a:srcRect/>
          <a:stretch/>
        </p:blipFill>
        <p:spPr>
          <a:xfrm>
            <a:off x="923593" y="1924607"/>
            <a:ext cx="270902" cy="270902"/>
          </a:xfrm>
          <a:prstGeom prst="rect">
            <a:avLst/>
          </a:prstGeom>
        </p:spPr>
      </p:pic>
      <p:pic>
        <p:nvPicPr>
          <p:cNvPr id="59" name="Picture 58">
            <a:extLst>
              <a:ext uri="{FF2B5EF4-FFF2-40B4-BE49-F238E27FC236}">
                <a16:creationId xmlns:a16="http://schemas.microsoft.com/office/drawing/2014/main" id="{7584CD34-8F36-951E-5F10-9EBDC5ADF46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98313" y="2009617"/>
            <a:ext cx="838421" cy="113012"/>
          </a:xfrm>
          <a:prstGeom prst="rect">
            <a:avLst/>
          </a:prstGeom>
        </p:spPr>
      </p:pic>
      <p:pic>
        <p:nvPicPr>
          <p:cNvPr id="60" name="Picture 59">
            <a:extLst>
              <a:ext uri="{FF2B5EF4-FFF2-40B4-BE49-F238E27FC236}">
                <a16:creationId xmlns:a16="http://schemas.microsoft.com/office/drawing/2014/main" id="{FB1A1DAE-329E-3DDA-1BFD-EF03ACE3AF42}"/>
              </a:ext>
            </a:extLst>
          </p:cNvPr>
          <p:cNvPicPr>
            <a:picLocks noChangeAspect="1"/>
          </p:cNvPicPr>
          <p:nvPr/>
        </p:nvPicPr>
        <p:blipFill rotWithShape="1">
          <a:blip r:embed="rId16" cstate="screen">
            <a:duotone>
              <a:prstClr val="black"/>
              <a:srgbClr val="000000">
                <a:tint val="45000"/>
                <a:satMod val="400000"/>
              </a:srgbClr>
            </a:duotone>
            <a:lum bright="-100000"/>
            <a:extLst>
              <a:ext uri="{28A0092B-C50C-407E-A947-70E740481C1C}">
                <a14:useLocalDpi xmlns:a14="http://schemas.microsoft.com/office/drawing/2010/main"/>
              </a:ext>
            </a:extLst>
          </a:blip>
          <a:srcRect t="27340" b="31111"/>
          <a:stretch/>
        </p:blipFill>
        <p:spPr>
          <a:xfrm>
            <a:off x="3412155" y="2363464"/>
            <a:ext cx="530989" cy="324200"/>
          </a:xfrm>
          <a:prstGeom prst="rect">
            <a:avLst/>
          </a:prstGeom>
        </p:spPr>
      </p:pic>
      <p:pic>
        <p:nvPicPr>
          <p:cNvPr id="61" name="Picture 60">
            <a:extLst>
              <a:ext uri="{FF2B5EF4-FFF2-40B4-BE49-F238E27FC236}">
                <a16:creationId xmlns:a16="http://schemas.microsoft.com/office/drawing/2014/main" id="{ED9E0AB4-B52D-D678-A05B-2BF73DA1A04C}"/>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2031913" y="2462021"/>
            <a:ext cx="696975" cy="126417"/>
          </a:xfrm>
          <a:prstGeom prst="rect">
            <a:avLst/>
          </a:prstGeom>
        </p:spPr>
      </p:pic>
      <p:pic>
        <p:nvPicPr>
          <p:cNvPr id="62" name="Picture 61">
            <a:extLst>
              <a:ext uri="{FF2B5EF4-FFF2-40B4-BE49-F238E27FC236}">
                <a16:creationId xmlns:a16="http://schemas.microsoft.com/office/drawing/2014/main" id="{F691305E-F9B7-CB55-C78C-3B387B2B0CE7}"/>
              </a:ext>
            </a:extLst>
          </p:cNvPr>
          <p:cNvPicPr>
            <a:picLocks noChangeAspect="1"/>
          </p:cNvPicPr>
          <p:nvPr/>
        </p:nvPicPr>
        <p:blipFill rotWithShape="1">
          <a:blip r:embed="rId18" cstate="screen">
            <a:duotone>
              <a:prstClr val="black"/>
              <a:srgbClr val="000000">
                <a:tint val="45000"/>
                <a:satMod val="400000"/>
              </a:srgbClr>
            </a:duotone>
            <a:lum bright="-100000"/>
            <a:extLst>
              <a:ext uri="{28A0092B-C50C-407E-A947-70E740481C1C}">
                <a14:useLocalDpi xmlns:a14="http://schemas.microsoft.com/office/drawing/2010/main"/>
              </a:ext>
            </a:extLst>
          </a:blip>
          <a:srcRect l="37793" t="67721" r="40166" b="27733"/>
          <a:stretch/>
        </p:blipFill>
        <p:spPr>
          <a:xfrm>
            <a:off x="4615323" y="2458215"/>
            <a:ext cx="744298" cy="134698"/>
          </a:xfrm>
          <a:prstGeom prst="rect">
            <a:avLst/>
          </a:prstGeom>
        </p:spPr>
      </p:pic>
      <p:pic>
        <p:nvPicPr>
          <p:cNvPr id="63" name="Picture 62">
            <a:extLst>
              <a:ext uri="{FF2B5EF4-FFF2-40B4-BE49-F238E27FC236}">
                <a16:creationId xmlns:a16="http://schemas.microsoft.com/office/drawing/2014/main" id="{E695073D-C1FA-8C2A-2E8D-2C38ED65C83D}"/>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3330180" y="2911337"/>
            <a:ext cx="694938" cy="129151"/>
          </a:xfrm>
          <a:prstGeom prst="rect">
            <a:avLst/>
          </a:prstGeom>
        </p:spPr>
      </p:pic>
      <p:pic>
        <p:nvPicPr>
          <p:cNvPr id="64" name="Picture 63">
            <a:extLst>
              <a:ext uri="{FF2B5EF4-FFF2-40B4-BE49-F238E27FC236}">
                <a16:creationId xmlns:a16="http://schemas.microsoft.com/office/drawing/2014/main" id="{8521F0ED-13CA-958C-2020-673592B1148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026498" y="2946778"/>
            <a:ext cx="707806" cy="75534"/>
          </a:xfrm>
          <a:prstGeom prst="rect">
            <a:avLst/>
          </a:prstGeom>
        </p:spPr>
      </p:pic>
      <p:pic>
        <p:nvPicPr>
          <p:cNvPr id="65" name="Picture 64">
            <a:extLst>
              <a:ext uri="{FF2B5EF4-FFF2-40B4-BE49-F238E27FC236}">
                <a16:creationId xmlns:a16="http://schemas.microsoft.com/office/drawing/2014/main" id="{521E9A22-4F64-8253-C64B-6D6FA5FBEF84}"/>
              </a:ext>
            </a:extLst>
          </p:cNvPr>
          <p:cNvPicPr>
            <a:picLocks noChangeAspect="1"/>
          </p:cNvPicPr>
          <p:nvPr/>
        </p:nvPicPr>
        <p:blipFill>
          <a:blip r:embed="rId21" cstate="screen">
            <a:duotone>
              <a:prstClr val="black"/>
              <a:srgbClr val="000000">
                <a:tint val="45000"/>
                <a:satMod val="400000"/>
              </a:srgbClr>
            </a:duotone>
            <a:lum bright="-100000"/>
            <a:extLst>
              <a:ext uri="{28A0092B-C50C-407E-A947-70E740481C1C}">
                <a14:useLocalDpi xmlns:a14="http://schemas.microsoft.com/office/drawing/2010/main"/>
              </a:ext>
            </a:extLst>
          </a:blip>
          <a:stretch>
            <a:fillRect/>
          </a:stretch>
        </p:blipFill>
        <p:spPr>
          <a:xfrm>
            <a:off x="4751789" y="2817753"/>
            <a:ext cx="471366" cy="330034"/>
          </a:xfrm>
          <a:prstGeom prst="rect">
            <a:avLst/>
          </a:prstGeom>
        </p:spPr>
      </p:pic>
      <p:pic>
        <p:nvPicPr>
          <p:cNvPr id="66" name="Picture 65">
            <a:extLst>
              <a:ext uri="{FF2B5EF4-FFF2-40B4-BE49-F238E27FC236}">
                <a16:creationId xmlns:a16="http://schemas.microsoft.com/office/drawing/2014/main" id="{0F01F54D-47DC-E861-7614-5D0C7F70F28A}"/>
              </a:ext>
            </a:extLst>
          </p:cNvPr>
          <p:cNvPicPr>
            <a:picLocks noChangeAspect="1"/>
          </p:cNvPicPr>
          <p:nvPr/>
        </p:nvPicPr>
        <p:blipFill rotWithShape="1">
          <a:blip r:embed="rId22" cstate="screen">
            <a:duotone>
              <a:prstClr val="black"/>
              <a:srgbClr val="000000">
                <a:tint val="45000"/>
                <a:satMod val="400000"/>
              </a:srgbClr>
            </a:duotone>
            <a:lum bright="-100000"/>
            <a:extLst>
              <a:ext uri="{28A0092B-C50C-407E-A947-70E740481C1C}">
                <a14:useLocalDpi xmlns:a14="http://schemas.microsoft.com/office/drawing/2010/main"/>
              </a:ext>
            </a:extLst>
          </a:blip>
          <a:srcRect l="34927" t="44921" r="34932" b="45147"/>
          <a:stretch/>
        </p:blipFill>
        <p:spPr>
          <a:xfrm>
            <a:off x="827711" y="2858803"/>
            <a:ext cx="462666" cy="267547"/>
          </a:xfrm>
          <a:prstGeom prst="rect">
            <a:avLst/>
          </a:prstGeom>
        </p:spPr>
      </p:pic>
      <p:pic>
        <p:nvPicPr>
          <p:cNvPr id="67" name="Picture 66">
            <a:extLst>
              <a:ext uri="{FF2B5EF4-FFF2-40B4-BE49-F238E27FC236}">
                <a16:creationId xmlns:a16="http://schemas.microsoft.com/office/drawing/2014/main" id="{98A8FBAC-0D8D-E503-D195-D8E1FE1CFD2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923496" y="2897621"/>
            <a:ext cx="588055" cy="185084"/>
          </a:xfrm>
          <a:prstGeom prst="rect">
            <a:avLst/>
          </a:prstGeom>
        </p:spPr>
      </p:pic>
      <p:pic>
        <p:nvPicPr>
          <p:cNvPr id="68" name="Picture 67">
            <a:extLst>
              <a:ext uri="{FF2B5EF4-FFF2-40B4-BE49-F238E27FC236}">
                <a16:creationId xmlns:a16="http://schemas.microsoft.com/office/drawing/2014/main" id="{E1AA77A3-8DDA-3868-56E1-0E5EF5FEB19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223505" y="3382804"/>
            <a:ext cx="908290" cy="100624"/>
          </a:xfrm>
          <a:prstGeom prst="rect">
            <a:avLst/>
          </a:prstGeom>
        </p:spPr>
      </p:pic>
      <p:pic>
        <p:nvPicPr>
          <p:cNvPr id="69" name="Picture 68">
            <a:extLst>
              <a:ext uri="{FF2B5EF4-FFF2-40B4-BE49-F238E27FC236}">
                <a16:creationId xmlns:a16="http://schemas.microsoft.com/office/drawing/2014/main" id="{8321E28D-FA65-88CE-D4D3-555AC14D37CB}"/>
              </a:ext>
            </a:extLst>
          </p:cNvPr>
          <p:cNvPicPr>
            <a:picLocks noChangeAspect="1"/>
          </p:cNvPicPr>
          <p:nvPr/>
        </p:nvPicPr>
        <p:blipFill>
          <a:blip r:embed="rId25" cstate="screen">
            <a:duotone>
              <a:prstClr val="black"/>
              <a:srgbClr val="000000">
                <a:tint val="45000"/>
                <a:satMod val="400000"/>
              </a:srgbClr>
            </a:duotone>
            <a:lum bright="-100000"/>
            <a:extLst>
              <a:ext uri="{28A0092B-C50C-407E-A947-70E740481C1C}">
                <a14:useLocalDpi xmlns:a14="http://schemas.microsoft.com/office/drawing/2010/main"/>
              </a:ext>
            </a:extLst>
          </a:blip>
          <a:stretch>
            <a:fillRect/>
          </a:stretch>
        </p:blipFill>
        <p:spPr>
          <a:xfrm>
            <a:off x="1996125" y="3299876"/>
            <a:ext cx="768553" cy="269391"/>
          </a:xfrm>
          <a:prstGeom prst="rect">
            <a:avLst/>
          </a:prstGeom>
        </p:spPr>
      </p:pic>
      <p:pic>
        <p:nvPicPr>
          <p:cNvPr id="70" name="Picture 69">
            <a:extLst>
              <a:ext uri="{FF2B5EF4-FFF2-40B4-BE49-F238E27FC236}">
                <a16:creationId xmlns:a16="http://schemas.microsoft.com/office/drawing/2014/main" id="{262CC19E-0501-534F-6299-D9256393BFBB}"/>
              </a:ext>
            </a:extLst>
          </p:cNvPr>
          <p:cNvPicPr>
            <a:picLocks noChangeAspect="1"/>
          </p:cNvPicPr>
          <p:nvPr/>
        </p:nvPicPr>
        <p:blipFill rotWithShape="1">
          <a:blip r:embed="rId26" cstate="screen">
            <a:duotone>
              <a:prstClr val="black"/>
              <a:srgbClr val="000000">
                <a:tint val="45000"/>
                <a:satMod val="400000"/>
              </a:srgbClr>
            </a:duotone>
            <a:lum bright="-100000"/>
            <a:extLst>
              <a:ext uri="{28A0092B-C50C-407E-A947-70E740481C1C}">
                <a14:useLocalDpi xmlns:a14="http://schemas.microsoft.com/office/drawing/2010/main"/>
              </a:ext>
            </a:extLst>
          </a:blip>
          <a:srcRect l="16038" t="38717" r="25146" b="40132"/>
          <a:stretch/>
        </p:blipFill>
        <p:spPr>
          <a:xfrm>
            <a:off x="4638130" y="3330323"/>
            <a:ext cx="698684" cy="220465"/>
          </a:xfrm>
          <a:prstGeom prst="rect">
            <a:avLst/>
          </a:prstGeom>
        </p:spPr>
      </p:pic>
      <p:pic>
        <p:nvPicPr>
          <p:cNvPr id="71" name="Picture 70" descr="A close up of a logo&#10;&#10;Description automatically generated">
            <a:extLst>
              <a:ext uri="{FF2B5EF4-FFF2-40B4-BE49-F238E27FC236}">
                <a16:creationId xmlns:a16="http://schemas.microsoft.com/office/drawing/2014/main" id="{5783D9FB-DE5E-CD63-F0A6-E802A154367D}"/>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866049" y="3335627"/>
            <a:ext cx="702949" cy="223858"/>
          </a:xfrm>
          <a:prstGeom prst="rect">
            <a:avLst/>
          </a:prstGeom>
        </p:spPr>
      </p:pic>
      <p:pic>
        <p:nvPicPr>
          <p:cNvPr id="72" name="Picture 71">
            <a:extLst>
              <a:ext uri="{FF2B5EF4-FFF2-40B4-BE49-F238E27FC236}">
                <a16:creationId xmlns:a16="http://schemas.microsoft.com/office/drawing/2014/main" id="{D74AFF37-BD2A-F644-BCA9-C3A6A31C25A0}"/>
              </a:ext>
            </a:extLst>
          </p:cNvPr>
          <p:cNvPicPr>
            <a:picLocks noChangeAspect="1"/>
          </p:cNvPicPr>
          <p:nvPr/>
        </p:nvPicPr>
        <p:blipFill>
          <a:blip r:embed="rId28" cstate="screen">
            <a:duotone>
              <a:prstClr val="black"/>
              <a:srgbClr val="000000">
                <a:tint val="45000"/>
                <a:satMod val="400000"/>
              </a:srgbClr>
            </a:duotone>
            <a:lum bright="-100000"/>
            <a:extLst>
              <a:ext uri="{28A0092B-C50C-407E-A947-70E740481C1C}">
                <a14:useLocalDpi xmlns:a14="http://schemas.microsoft.com/office/drawing/2010/main"/>
              </a:ext>
            </a:extLst>
          </a:blip>
          <a:stretch>
            <a:fillRect/>
          </a:stretch>
        </p:blipFill>
        <p:spPr>
          <a:xfrm>
            <a:off x="1961191" y="3788070"/>
            <a:ext cx="838421" cy="225029"/>
          </a:xfrm>
          <a:prstGeom prst="rect">
            <a:avLst/>
          </a:prstGeom>
        </p:spPr>
      </p:pic>
      <p:pic>
        <p:nvPicPr>
          <p:cNvPr id="73" name="Picture 72">
            <a:extLst>
              <a:ext uri="{FF2B5EF4-FFF2-40B4-BE49-F238E27FC236}">
                <a16:creationId xmlns:a16="http://schemas.microsoft.com/office/drawing/2014/main" id="{2D6A445A-3E67-6D8D-9F9D-314145302F10}"/>
              </a:ext>
            </a:extLst>
          </p:cNvPr>
          <p:cNvPicPr>
            <a:picLocks noChangeAspect="1"/>
          </p:cNvPicPr>
          <p:nvPr/>
        </p:nvPicPr>
        <p:blipFill>
          <a:blip r:embed="rId29" cstate="screen">
            <a:duotone>
              <a:prstClr val="black"/>
              <a:srgbClr val="000000">
                <a:tint val="45000"/>
                <a:satMod val="400000"/>
              </a:srgbClr>
            </a:duotone>
            <a:lum bright="-100000"/>
            <a:extLst>
              <a:ext uri="{28A0092B-C50C-407E-A947-70E740481C1C}">
                <a14:useLocalDpi xmlns:a14="http://schemas.microsoft.com/office/drawing/2010/main"/>
              </a:ext>
            </a:extLst>
          </a:blip>
          <a:stretch>
            <a:fillRect/>
          </a:stretch>
        </p:blipFill>
        <p:spPr>
          <a:xfrm>
            <a:off x="744636" y="3752430"/>
            <a:ext cx="628816" cy="285198"/>
          </a:xfrm>
          <a:prstGeom prst="rect">
            <a:avLst/>
          </a:prstGeom>
        </p:spPr>
      </p:pic>
      <p:pic>
        <p:nvPicPr>
          <p:cNvPr id="74" name="Picture 73">
            <a:extLst>
              <a:ext uri="{FF2B5EF4-FFF2-40B4-BE49-F238E27FC236}">
                <a16:creationId xmlns:a16="http://schemas.microsoft.com/office/drawing/2014/main" id="{6C3203EF-F698-4FCB-DAC2-887B6508F29E}"/>
              </a:ext>
            </a:extLst>
          </p:cNvPr>
          <p:cNvPicPr>
            <a:picLocks noChangeAspect="1"/>
          </p:cNvPicPr>
          <p:nvPr/>
        </p:nvPicPr>
        <p:blipFill>
          <a:blip r:embed="rId30" cstate="screen">
            <a:extLst>
              <a:ext uri="{28A0092B-C50C-407E-A947-70E740481C1C}">
                <a14:useLocalDpi xmlns:a14="http://schemas.microsoft.com/office/drawing/2010/main"/>
              </a:ext>
            </a:extLst>
          </a:blip>
          <a:srcRect/>
          <a:stretch/>
        </p:blipFill>
        <p:spPr>
          <a:xfrm>
            <a:off x="3370008" y="3811429"/>
            <a:ext cx="615282" cy="185217"/>
          </a:xfrm>
          <a:prstGeom prst="rect">
            <a:avLst/>
          </a:prstGeom>
        </p:spPr>
      </p:pic>
      <p:pic>
        <p:nvPicPr>
          <p:cNvPr id="75" name="Picture 74">
            <a:extLst>
              <a:ext uri="{FF2B5EF4-FFF2-40B4-BE49-F238E27FC236}">
                <a16:creationId xmlns:a16="http://schemas.microsoft.com/office/drawing/2014/main" id="{DC810470-3ADD-6984-7A3A-0029D9B3EDEA}"/>
              </a:ext>
            </a:extLst>
          </p:cNvPr>
          <p:cNvPicPr>
            <a:picLocks noChangeAspect="1"/>
          </p:cNvPicPr>
          <p:nvPr/>
        </p:nvPicPr>
        <p:blipFill rotWithShape="1">
          <a:blip r:embed="rId31" cstate="screen">
            <a:duotone>
              <a:prstClr val="black"/>
              <a:srgbClr val="000000">
                <a:tint val="45000"/>
                <a:satMod val="400000"/>
              </a:srgbClr>
            </a:duotone>
            <a:lum bright="-100000"/>
            <a:extLst>
              <a:ext uri="{28A0092B-C50C-407E-A947-70E740481C1C}">
                <a14:useLocalDpi xmlns:a14="http://schemas.microsoft.com/office/drawing/2010/main"/>
              </a:ext>
            </a:extLst>
          </a:blip>
          <a:srcRect l="14631" t="37987" r="14799" b="41377"/>
          <a:stretch/>
        </p:blipFill>
        <p:spPr>
          <a:xfrm>
            <a:off x="5637290" y="3730435"/>
            <a:ext cx="1076743" cy="355109"/>
          </a:xfrm>
          <a:prstGeom prst="rect">
            <a:avLst/>
          </a:prstGeom>
        </p:spPr>
      </p:pic>
      <p:pic>
        <p:nvPicPr>
          <p:cNvPr id="76" name="Picture 75">
            <a:extLst>
              <a:ext uri="{FF2B5EF4-FFF2-40B4-BE49-F238E27FC236}">
                <a16:creationId xmlns:a16="http://schemas.microsoft.com/office/drawing/2014/main" id="{36AE9AF0-ED15-3F78-B7C7-2914F25D57A8}"/>
              </a:ext>
            </a:extLst>
          </p:cNvPr>
          <p:cNvPicPr>
            <a:picLocks noChangeAspect="1"/>
          </p:cNvPicPr>
          <p:nvPr/>
        </p:nvPicPr>
        <p:blipFill rotWithShape="1">
          <a:blip r:embed="rId32" cstate="screen">
            <a:duotone>
              <a:prstClr val="black"/>
              <a:srgbClr val="000000">
                <a:tint val="45000"/>
                <a:satMod val="400000"/>
              </a:srgbClr>
            </a:duotone>
            <a:lum bright="-100000"/>
            <a:extLst>
              <a:ext uri="{28A0092B-C50C-407E-A947-70E740481C1C}">
                <a14:useLocalDpi xmlns:a14="http://schemas.microsoft.com/office/drawing/2010/main"/>
              </a:ext>
            </a:extLst>
          </a:blip>
          <a:srcRect l="26166" t="37534" r="25404" b="42299"/>
          <a:stretch/>
        </p:blipFill>
        <p:spPr>
          <a:xfrm>
            <a:off x="4625994" y="3723223"/>
            <a:ext cx="722956" cy="341860"/>
          </a:xfrm>
          <a:prstGeom prst="rect">
            <a:avLst/>
          </a:prstGeom>
        </p:spPr>
      </p:pic>
      <p:pic>
        <p:nvPicPr>
          <p:cNvPr id="77" name="Picture 76">
            <a:extLst>
              <a:ext uri="{FF2B5EF4-FFF2-40B4-BE49-F238E27FC236}">
                <a16:creationId xmlns:a16="http://schemas.microsoft.com/office/drawing/2014/main" id="{AB06D292-36A0-62D0-00DD-5916BD1FD0D3}"/>
              </a:ext>
            </a:extLst>
          </p:cNvPr>
          <p:cNvPicPr>
            <a:picLocks noChangeAspect="1"/>
          </p:cNvPicPr>
          <p:nvPr/>
        </p:nvPicPr>
        <p:blipFill>
          <a:blip r:embed="rId33" cstate="screen">
            <a:extLst>
              <a:ext uri="{28A0092B-C50C-407E-A947-70E740481C1C}">
                <a14:useLocalDpi xmlns:a14="http://schemas.microsoft.com/office/drawing/2010/main"/>
              </a:ext>
            </a:extLst>
          </a:blip>
          <a:srcRect/>
          <a:stretch/>
        </p:blipFill>
        <p:spPr>
          <a:xfrm>
            <a:off x="3349881" y="4227539"/>
            <a:ext cx="655538" cy="253548"/>
          </a:xfrm>
          <a:prstGeom prst="rect">
            <a:avLst/>
          </a:prstGeom>
        </p:spPr>
      </p:pic>
      <p:pic>
        <p:nvPicPr>
          <p:cNvPr id="78" name="Picture 77">
            <a:extLst>
              <a:ext uri="{FF2B5EF4-FFF2-40B4-BE49-F238E27FC236}">
                <a16:creationId xmlns:a16="http://schemas.microsoft.com/office/drawing/2014/main" id="{3DEB4F92-80FC-6F93-F4D0-164498FB65C7}"/>
              </a:ext>
            </a:extLst>
          </p:cNvPr>
          <p:cNvPicPr>
            <a:picLocks noChangeAspect="1"/>
          </p:cNvPicPr>
          <p:nvPr/>
        </p:nvPicPr>
        <p:blipFill rotWithShape="1">
          <a:blip r:embed="rId34" cstate="screen">
            <a:duotone>
              <a:prstClr val="black"/>
              <a:srgbClr val="000000">
                <a:tint val="45000"/>
                <a:satMod val="400000"/>
              </a:srgbClr>
            </a:duotone>
            <a:lum bright="-100000"/>
            <a:extLst>
              <a:ext uri="{28A0092B-C50C-407E-A947-70E740481C1C}">
                <a14:useLocalDpi xmlns:a14="http://schemas.microsoft.com/office/drawing/2010/main"/>
              </a:ext>
            </a:extLst>
          </a:blip>
          <a:srcRect l="11229" t="35847" r="14276" b="39846"/>
          <a:stretch/>
        </p:blipFill>
        <p:spPr>
          <a:xfrm>
            <a:off x="1834440" y="4130853"/>
            <a:ext cx="1099816" cy="407484"/>
          </a:xfrm>
          <a:prstGeom prst="rect">
            <a:avLst/>
          </a:prstGeom>
        </p:spPr>
      </p:pic>
      <p:pic>
        <p:nvPicPr>
          <p:cNvPr id="79" name="Picture 78">
            <a:extLst>
              <a:ext uri="{FF2B5EF4-FFF2-40B4-BE49-F238E27FC236}">
                <a16:creationId xmlns:a16="http://schemas.microsoft.com/office/drawing/2014/main" id="{FAEC568E-3A0C-C068-1E4D-07573DF8C551}"/>
              </a:ext>
            </a:extLst>
          </p:cNvPr>
          <p:cNvPicPr>
            <a:picLocks noChangeAspect="1"/>
          </p:cNvPicPr>
          <p:nvPr/>
        </p:nvPicPr>
        <p:blipFill>
          <a:blip r:embed="rId35"/>
          <a:stretch>
            <a:fillRect/>
          </a:stretch>
        </p:blipFill>
        <p:spPr>
          <a:xfrm>
            <a:off x="2192608" y="1460043"/>
            <a:ext cx="375587" cy="288507"/>
          </a:xfrm>
          <a:prstGeom prst="rect">
            <a:avLst/>
          </a:prstGeom>
        </p:spPr>
      </p:pic>
      <p:pic>
        <p:nvPicPr>
          <p:cNvPr id="80" name="Graphic 79">
            <a:extLst>
              <a:ext uri="{FF2B5EF4-FFF2-40B4-BE49-F238E27FC236}">
                <a16:creationId xmlns:a16="http://schemas.microsoft.com/office/drawing/2014/main" id="{4C9A1226-3737-0489-07F3-799A5755EBC3}"/>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741108" y="2453232"/>
            <a:ext cx="635872" cy="185063"/>
          </a:xfrm>
          <a:prstGeom prst="rect">
            <a:avLst/>
          </a:prstGeom>
        </p:spPr>
      </p:pic>
      <p:pic>
        <p:nvPicPr>
          <p:cNvPr id="81" name="Picture 80" descr="Graphical user interface, application, icon&#10;&#10;Description automatically generated">
            <a:extLst>
              <a:ext uri="{FF2B5EF4-FFF2-40B4-BE49-F238E27FC236}">
                <a16:creationId xmlns:a16="http://schemas.microsoft.com/office/drawing/2014/main" id="{A51E2C18-3F5D-CF7B-B4F5-1A0A95BB12EE}"/>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2005435" y="1817670"/>
            <a:ext cx="749932" cy="484777"/>
          </a:xfrm>
          <a:prstGeom prst="rect">
            <a:avLst/>
          </a:prstGeom>
        </p:spPr>
      </p:pic>
      <p:pic>
        <p:nvPicPr>
          <p:cNvPr id="82" name="Picture 81">
            <a:extLst>
              <a:ext uri="{FF2B5EF4-FFF2-40B4-BE49-F238E27FC236}">
                <a16:creationId xmlns:a16="http://schemas.microsoft.com/office/drawing/2014/main" id="{58B6081A-B90C-15D3-18BD-ECC7ABE6F684}"/>
              </a:ext>
            </a:extLst>
          </p:cNvPr>
          <p:cNvPicPr>
            <a:picLocks noChangeAspect="1"/>
          </p:cNvPicPr>
          <p:nvPr/>
        </p:nvPicPr>
        <p:blipFill>
          <a:blip r:embed="rId39" cstate="screen">
            <a:duotone>
              <a:prstClr val="black"/>
              <a:srgbClr val="000000">
                <a:tint val="45000"/>
                <a:satMod val="400000"/>
              </a:srgbClr>
            </a:duotone>
            <a:extLst>
              <a:ext uri="{BEBA8EAE-BF5A-486C-A8C5-ECC9F3942E4B}">
                <a14:imgProps xmlns:a14="http://schemas.microsoft.com/office/drawing/2010/main">
                  <a14:imgLayer r:embed="rId40">
                    <a14:imgEffect>
                      <a14:brightnessContrast bright="-100000"/>
                    </a14:imgEffect>
                  </a14:imgLayer>
                </a14:imgProps>
              </a:ext>
              <a:ext uri="{28A0092B-C50C-407E-A947-70E740481C1C}">
                <a14:useLocalDpi xmlns:a14="http://schemas.microsoft.com/office/drawing/2010/main"/>
              </a:ext>
            </a:extLst>
          </a:blip>
          <a:stretch>
            <a:fillRect/>
          </a:stretch>
        </p:blipFill>
        <p:spPr>
          <a:xfrm>
            <a:off x="604899" y="1544476"/>
            <a:ext cx="908290" cy="174504"/>
          </a:xfrm>
          <a:prstGeom prst="rect">
            <a:avLst/>
          </a:prstGeom>
        </p:spPr>
      </p:pic>
      <p:pic>
        <p:nvPicPr>
          <p:cNvPr id="83" name="Picture 82">
            <a:extLst>
              <a:ext uri="{FF2B5EF4-FFF2-40B4-BE49-F238E27FC236}">
                <a16:creationId xmlns:a16="http://schemas.microsoft.com/office/drawing/2014/main" id="{007E8691-CCDC-2860-A62B-1589C125C53C}"/>
              </a:ext>
            </a:extLst>
          </p:cNvPr>
          <p:cNvPicPr>
            <a:picLocks noChangeAspect="1"/>
          </p:cNvPicPr>
          <p:nvPr/>
        </p:nvPicPr>
        <p:blipFill>
          <a:blip r:embed="rId41" cstate="screen">
            <a:duotone>
              <a:prstClr val="black"/>
              <a:srgbClr val="000000">
                <a:tint val="45000"/>
                <a:satMod val="400000"/>
              </a:srgbClr>
            </a:duotone>
            <a:extLst>
              <a:ext uri="{BEBA8EAE-BF5A-486C-A8C5-ECC9F3942E4B}">
                <a14:imgProps xmlns:a14="http://schemas.microsoft.com/office/drawing/2010/main">
                  <a14:imgLayer r:embed="rId42">
                    <a14:imgEffect>
                      <a14:brightnessContrast bright="-100000"/>
                    </a14:imgEffect>
                  </a14:imgLayer>
                </a14:imgProps>
              </a:ext>
              <a:ext uri="{28A0092B-C50C-407E-A947-70E740481C1C}">
                <a14:useLocalDpi xmlns:a14="http://schemas.microsoft.com/office/drawing/2010/main"/>
              </a:ext>
            </a:extLst>
          </a:blip>
          <a:stretch>
            <a:fillRect/>
          </a:stretch>
        </p:blipFill>
        <p:spPr>
          <a:xfrm>
            <a:off x="5874158" y="2454282"/>
            <a:ext cx="686731" cy="141622"/>
          </a:xfrm>
          <a:prstGeom prst="rect">
            <a:avLst/>
          </a:prstGeom>
        </p:spPr>
      </p:pic>
      <p:pic>
        <p:nvPicPr>
          <p:cNvPr id="84" name="Picture 83">
            <a:extLst>
              <a:ext uri="{FF2B5EF4-FFF2-40B4-BE49-F238E27FC236}">
                <a16:creationId xmlns:a16="http://schemas.microsoft.com/office/drawing/2014/main" id="{091D8AA0-7515-014C-9F40-F6D41B523BD6}"/>
              </a:ext>
            </a:extLst>
          </p:cNvPr>
          <p:cNvPicPr>
            <a:picLocks noChangeAspect="1"/>
          </p:cNvPicPr>
          <p:nvPr/>
        </p:nvPicPr>
        <p:blipFill>
          <a:blip r:embed="rId43" cstate="hqprint">
            <a:extLst>
              <a:ext uri="{BEBA8EAE-BF5A-486C-A8C5-ECC9F3942E4B}">
                <a14:imgProps xmlns:a14="http://schemas.microsoft.com/office/drawing/2010/main">
                  <a14:imgLayer r:embed="rId4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806666" y="3323839"/>
            <a:ext cx="504757" cy="233718"/>
          </a:xfrm>
          <a:prstGeom prst="rect">
            <a:avLst/>
          </a:prstGeom>
        </p:spPr>
      </p:pic>
      <p:pic>
        <p:nvPicPr>
          <p:cNvPr id="13" name="Picture 12">
            <a:extLst>
              <a:ext uri="{FF2B5EF4-FFF2-40B4-BE49-F238E27FC236}">
                <a16:creationId xmlns:a16="http://schemas.microsoft.com/office/drawing/2014/main" id="{5FD673EE-B8A5-B4EA-D1A0-FFC35CF0CB4D}"/>
              </a:ext>
            </a:extLst>
          </p:cNvPr>
          <p:cNvPicPr>
            <a:picLocks noChangeAspect="1"/>
          </p:cNvPicPr>
          <p:nvPr/>
        </p:nvPicPr>
        <p:blipFill>
          <a:blip r:embed="rId45"/>
          <a:srcRect/>
          <a:stretch/>
        </p:blipFill>
        <p:spPr>
          <a:xfrm>
            <a:off x="4660943" y="4245579"/>
            <a:ext cx="752679" cy="245148"/>
          </a:xfrm>
          <a:prstGeom prst="rect">
            <a:avLst/>
          </a:prstGeom>
        </p:spPr>
      </p:pic>
      <p:sp>
        <p:nvSpPr>
          <p:cNvPr id="2" name="Rectangle 1">
            <a:extLst>
              <a:ext uri="{FF2B5EF4-FFF2-40B4-BE49-F238E27FC236}">
                <a16:creationId xmlns:a16="http://schemas.microsoft.com/office/drawing/2014/main" id="{0138D82D-40C3-CA9E-010D-BC9C21124AD0}"/>
              </a:ext>
            </a:extLst>
          </p:cNvPr>
          <p:cNvSpPr/>
          <p:nvPr/>
        </p:nvSpPr>
        <p:spPr>
          <a:xfrm>
            <a:off x="7075342" y="1437923"/>
            <a:ext cx="1937042" cy="320512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fontAlgn="base">
              <a:spcAft>
                <a:spcPts val="450"/>
              </a:spcAft>
            </a:pPr>
            <a:r>
              <a:rPr lang="en-US" sz="1730" dirty="0">
                <a:solidFill>
                  <a:srgbClr val="3A60FF"/>
                </a:solidFill>
                <a:latin typeface="Arial" panose="020B0604020202020204"/>
                <a:cs typeface="Arial"/>
              </a:rPr>
              <a:t>Additional $20</a:t>
            </a:r>
          </a:p>
          <a:p>
            <a:pPr algn="ctr" defTabSz="685646" fontAlgn="base">
              <a:spcAft>
                <a:spcPts val="450"/>
              </a:spcAft>
            </a:pPr>
            <a:endParaRPr lang="en-US" sz="1100" b="1" dirty="0">
              <a:solidFill>
                <a:srgbClr val="000000"/>
              </a:solidFill>
              <a:latin typeface="Arial" panose="020B0604020202020204"/>
              <a:cs typeface="Arial"/>
            </a:endParaRPr>
          </a:p>
          <a:p>
            <a:pPr algn="ctr" defTabSz="685646" fontAlgn="base">
              <a:spcAft>
                <a:spcPts val="450"/>
              </a:spcAft>
            </a:pPr>
            <a:r>
              <a:rPr lang="en-US" sz="1013" dirty="0">
                <a:solidFill>
                  <a:srgbClr val="000000"/>
                </a:solidFill>
                <a:latin typeface="Arial" panose="020B0604020202020204"/>
                <a:cs typeface="Arial"/>
              </a:rPr>
              <a:t>To spend on </a:t>
            </a:r>
            <a:br>
              <a:rPr lang="en-US" sz="1013" dirty="0">
                <a:solidFill>
                  <a:srgbClr val="000000"/>
                </a:solidFill>
                <a:latin typeface="Arial" panose="020B0604020202020204"/>
                <a:cs typeface="Arial"/>
              </a:rPr>
            </a:br>
            <a:r>
              <a:rPr lang="en-US" sz="1013" dirty="0">
                <a:solidFill>
                  <a:srgbClr val="000000"/>
                </a:solidFill>
                <a:latin typeface="Arial" panose="020B0604020202020204"/>
                <a:cs typeface="Arial"/>
              </a:rPr>
              <a:t>featured frame brands at all network locations</a:t>
            </a:r>
            <a:r>
              <a:rPr lang="en-US" sz="1013" baseline="30000" dirty="0">
                <a:solidFill>
                  <a:srgbClr val="000000"/>
                </a:solidFill>
                <a:latin typeface="Arial" panose="020B0604020202020204"/>
                <a:cs typeface="Arial"/>
              </a:rPr>
              <a:t>®</a:t>
            </a:r>
          </a:p>
          <a:p>
            <a:pPr algn="ctr" defTabSz="685646" fontAlgn="base">
              <a:spcAft>
                <a:spcPts val="450"/>
              </a:spcAft>
            </a:pPr>
            <a:r>
              <a:rPr lang="en-US" sz="1013" dirty="0">
                <a:solidFill>
                  <a:srgbClr val="000000"/>
                </a:solidFill>
                <a:latin typeface="Arial" panose="020B0604020202020204"/>
                <a:cs typeface="Arial"/>
              </a:rPr>
              <a:t>—</a:t>
            </a:r>
          </a:p>
          <a:p>
            <a:pPr algn="ctr" defTabSz="685646" fontAlgn="base">
              <a:spcAft>
                <a:spcPts val="450"/>
              </a:spcAft>
            </a:pPr>
            <a:r>
              <a:rPr lang="en-US" sz="1600" dirty="0">
                <a:solidFill>
                  <a:srgbClr val="3A60FF"/>
                </a:solidFill>
                <a:latin typeface="Arial" panose="020B0604020202020204"/>
                <a:cs typeface="Arial"/>
              </a:rPr>
              <a:t>More frames,</a:t>
            </a:r>
            <a:br>
              <a:rPr lang="en-US" sz="1600" dirty="0">
                <a:solidFill>
                  <a:srgbClr val="3A60FF"/>
                </a:solidFill>
                <a:latin typeface="Arial" panose="020B0604020202020204"/>
                <a:cs typeface="Arial"/>
              </a:rPr>
            </a:br>
            <a:r>
              <a:rPr lang="en-US" sz="1600" dirty="0">
                <a:solidFill>
                  <a:srgbClr val="3A60FF"/>
                </a:solidFill>
                <a:latin typeface="Arial" panose="020B0604020202020204"/>
                <a:cs typeface="Arial"/>
              </a:rPr>
              <a:t>covered in full</a:t>
            </a:r>
          </a:p>
          <a:p>
            <a:pPr algn="ctr" defTabSz="685646" fontAlgn="base">
              <a:spcAft>
                <a:spcPts val="450"/>
              </a:spcAft>
            </a:pPr>
            <a:endParaRPr lang="en-US" sz="1600" dirty="0">
              <a:solidFill>
                <a:srgbClr val="3A60FF"/>
              </a:solidFill>
              <a:latin typeface="Arial" panose="020B0604020202020204"/>
              <a:cs typeface="Arial"/>
            </a:endParaRPr>
          </a:p>
        </p:txBody>
      </p:sp>
    </p:spTree>
    <p:custDataLst>
      <p:tags r:id="rId1"/>
    </p:custDataLst>
    <p:extLst>
      <p:ext uri="{BB962C8B-B14F-4D97-AF65-F5344CB8AC3E}">
        <p14:creationId xmlns:p14="http://schemas.microsoft.com/office/powerpoint/2010/main" val="254376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FC9DB-8BFF-1C1C-4358-CB9F0E1240C4}"/>
              </a:ext>
            </a:extLst>
          </p:cNvPr>
          <p:cNvSpPr/>
          <p:nvPr/>
        </p:nvSpPr>
        <p:spPr>
          <a:xfrm>
            <a:off x="457200" y="1139483"/>
            <a:ext cx="8229605" cy="211016"/>
          </a:xfrm>
          <a:prstGeom prst="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B527B31A-4F0C-5054-ECC9-D7EFC97C7972}"/>
              </a:ext>
            </a:extLst>
          </p:cNvPr>
          <p:cNvSpPr/>
          <p:nvPr/>
        </p:nvSpPr>
        <p:spPr>
          <a:xfrm>
            <a:off x="457200" y="2616591"/>
            <a:ext cx="8229605" cy="211016"/>
          </a:xfrm>
          <a:prstGeom prst="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3D28F9E0-A119-133D-FF0B-E62D78AF6BB5}"/>
              </a:ext>
            </a:extLst>
          </p:cNvPr>
          <p:cNvSpPr/>
          <p:nvPr/>
        </p:nvSpPr>
        <p:spPr>
          <a:xfrm>
            <a:off x="457200" y="3819379"/>
            <a:ext cx="8229605" cy="211016"/>
          </a:xfrm>
          <a:prstGeom prst="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graphicFrame>
        <p:nvGraphicFramePr>
          <p:cNvPr id="18" name="Table 18">
            <a:extLst>
              <a:ext uri="{FF2B5EF4-FFF2-40B4-BE49-F238E27FC236}">
                <a16:creationId xmlns:a16="http://schemas.microsoft.com/office/drawing/2014/main" id="{2AA3EFDB-C0C6-4964-89A5-D06726C0A0A9}"/>
              </a:ext>
            </a:extLst>
          </p:cNvPr>
          <p:cNvGraphicFramePr>
            <a:graphicFrameLocks noGrp="1"/>
          </p:cNvGraphicFramePr>
          <p:nvPr/>
        </p:nvGraphicFramePr>
        <p:xfrm>
          <a:off x="457200" y="927677"/>
          <a:ext cx="8229604" cy="3619633"/>
        </p:xfrm>
        <a:graphic>
          <a:graphicData uri="http://schemas.openxmlformats.org/drawingml/2006/table">
            <a:tbl>
              <a:tblPr firstRow="1" bandRow="1">
                <a:tableStyleId>{F5AB1C69-6EDB-4FF4-983F-18BD219EF322}</a:tableStyleId>
              </a:tblPr>
              <a:tblGrid>
                <a:gridCol w="1966356">
                  <a:extLst>
                    <a:ext uri="{9D8B030D-6E8A-4147-A177-3AD203B41FA5}">
                      <a16:colId xmlns:a16="http://schemas.microsoft.com/office/drawing/2014/main" val="1012364102"/>
                    </a:ext>
                  </a:extLst>
                </a:gridCol>
                <a:gridCol w="2235944">
                  <a:extLst>
                    <a:ext uri="{9D8B030D-6E8A-4147-A177-3AD203B41FA5}">
                      <a16:colId xmlns:a16="http://schemas.microsoft.com/office/drawing/2014/main" val="411126669"/>
                    </a:ext>
                  </a:extLst>
                </a:gridCol>
                <a:gridCol w="2146530">
                  <a:extLst>
                    <a:ext uri="{9D8B030D-6E8A-4147-A177-3AD203B41FA5}">
                      <a16:colId xmlns:a16="http://schemas.microsoft.com/office/drawing/2014/main" val="3495835416"/>
                    </a:ext>
                  </a:extLst>
                </a:gridCol>
                <a:gridCol w="1880774">
                  <a:extLst>
                    <a:ext uri="{9D8B030D-6E8A-4147-A177-3AD203B41FA5}">
                      <a16:colId xmlns:a16="http://schemas.microsoft.com/office/drawing/2014/main" val="1578607357"/>
                    </a:ext>
                  </a:extLst>
                </a:gridCol>
              </a:tblGrid>
              <a:tr h="441415">
                <a:tc gridSpan="4">
                  <a:txBody>
                    <a:bodyPr/>
                    <a:lstStyle/>
                    <a:p>
                      <a:pPr algn="ctr"/>
                      <a:r>
                        <a:rPr lang="en-US" sz="1100" b="1">
                          <a:solidFill>
                            <a:schemeClr val="bg1"/>
                          </a:solidFill>
                          <a:latin typeface="Arial" panose="020B0604020202020204" pitchFamily="34" charset="0"/>
                          <a:cs typeface="Arial" panose="020B0604020202020204" pitchFamily="34" charset="0"/>
                        </a:rPr>
                        <a:t>Glasses &amp; Sunglasses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12700" cmpd="sng">
                      <a:noFill/>
                    </a:lnL>
                  </a:tcPr>
                </a:tc>
                <a:tc hMerge="1">
                  <a:txBody>
                    <a:bodyPr/>
                    <a:lstStyle/>
                    <a:p>
                      <a:endParaRPr lang="en-US"/>
                    </a:p>
                  </a:txBody>
                  <a:tcPr>
                    <a:lnL w="12700" cmpd="sng">
                      <a:noFill/>
                    </a:lnL>
                  </a:tcPr>
                </a:tc>
                <a:extLst>
                  <a:ext uri="{0D108BD9-81ED-4DB2-BD59-A6C34878D82A}">
                    <a16:rowId xmlns:a16="http://schemas.microsoft.com/office/drawing/2014/main" val="258791271"/>
                  </a:ext>
                </a:extLst>
              </a:tr>
              <a:tr h="1051048">
                <a:tc gridSpan="4">
                  <a:txBody>
                    <a:bodyPr/>
                    <a:lstStyle/>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lnL w="12700" cmpd="sng">
                      <a:noFill/>
                    </a:lnL>
                  </a:tcPr>
                </a:tc>
                <a:tc hMerge="1">
                  <a:txBody>
                    <a:bodyPr/>
                    <a:lstStyle/>
                    <a:p>
                      <a:endParaRPr lang="en-US"/>
                    </a:p>
                  </a:txBody>
                  <a:tcPr>
                    <a:lnL w="12700" cmpd="sng">
                      <a:noFill/>
                    </a:lnL>
                  </a:tcPr>
                </a:tc>
                <a:extLst>
                  <a:ext uri="{0D108BD9-81ED-4DB2-BD59-A6C34878D82A}">
                    <a16:rowId xmlns:a16="http://schemas.microsoft.com/office/drawing/2014/main" val="1135326426"/>
                  </a:ext>
                </a:extLst>
              </a:tr>
              <a:tr h="441415">
                <a:tc>
                  <a:txBody>
                    <a:bodyPr/>
                    <a:lstStyle/>
                    <a:p>
                      <a:pPr algn="ctr"/>
                      <a:r>
                        <a:rPr lang="en-US" sz="1100" b="1">
                          <a:solidFill>
                            <a:schemeClr val="bg1"/>
                          </a:solidFill>
                          <a:latin typeface="Arial" panose="020B0604020202020204" pitchFamily="34" charset="0"/>
                          <a:cs typeface="Arial" panose="020B0604020202020204" pitchFamily="34" charset="0"/>
                        </a:rPr>
                        <a:t>Contacts</a:t>
                      </a:r>
                    </a:p>
                  </a:txBody>
                  <a:tcPr anchor="b">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3">
                  <a:txBody>
                    <a:bodyPr/>
                    <a:lstStyle/>
                    <a:p>
                      <a:pPr algn="ctr"/>
                      <a:r>
                        <a:rPr lang="en-US" sz="1100" b="1">
                          <a:solidFill>
                            <a:schemeClr val="bg1"/>
                          </a:solidFill>
                          <a:latin typeface="Arial" panose="020B0604020202020204" pitchFamily="34" charset="0"/>
                          <a:cs typeface="Arial" panose="020B0604020202020204" pitchFamily="34" charset="0"/>
                        </a:rPr>
                        <a:t>Lasik</a:t>
                      </a:r>
                      <a:endParaRPr lang="en-US" sz="2400">
                        <a:solidFill>
                          <a:schemeClr val="bg1"/>
                        </a:solidFill>
                        <a:latin typeface="Arial" panose="020B0604020202020204" pitchFamily="34" charset="0"/>
                        <a:cs typeface="Arial" panose="020B0604020202020204" pitchFamily="34" charset="0"/>
                      </a:endParaRPr>
                    </a:p>
                  </a:txBody>
                  <a:tcPr anchor="b">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lnL w="12700" cmpd="sng">
                      <a:noFill/>
                    </a:lnL>
                  </a:tcPr>
                </a:tc>
                <a:extLst>
                  <a:ext uri="{0D108BD9-81ED-4DB2-BD59-A6C34878D82A}">
                    <a16:rowId xmlns:a16="http://schemas.microsoft.com/office/drawing/2014/main" val="2106901874"/>
                  </a:ext>
                </a:extLst>
              </a:tr>
              <a:tr h="761892">
                <a:tc>
                  <a:txBody>
                    <a:bodyPr/>
                    <a:lstStyle/>
                    <a:p>
                      <a:pPr algn="ctr"/>
                      <a:endParaRPr lang="en-US" sz="1100">
                        <a:latin typeface="Arial" panose="020B0604020202020204" pitchFamily="34" charset="0"/>
                        <a:cs typeface="Arial" panose="020B0604020202020204" pitchFamily="34" charset="0"/>
                      </a:endParaRPr>
                    </a:p>
                    <a:p>
                      <a:pPr algn="ctr"/>
                      <a:endParaRPr lang="en-US" sz="1100">
                        <a:latin typeface="Arial" panose="020B0604020202020204" pitchFamily="34" charset="0"/>
                        <a:cs typeface="Arial" panose="020B0604020202020204" pitchFamily="34" charset="0"/>
                      </a:endParaRPr>
                    </a:p>
                  </a:txBody>
                  <a:tcPr>
                    <a:lnR w="12700" cmpd="sng">
                      <a:noFill/>
                    </a:lnR>
                    <a:lnT w="12700" cmpd="sng">
                      <a:noFill/>
                    </a:lnT>
                    <a:lnB w="12700" cmpd="sng">
                      <a:noFill/>
                    </a:lnB>
                    <a:solidFill>
                      <a:schemeClr val="bg1"/>
                    </a:solidFill>
                  </a:tcPr>
                </a:tc>
                <a:tc gridSpan="3">
                  <a:txBody>
                    <a:bodyPr/>
                    <a:lstStyle/>
                    <a:p>
                      <a:endParaRPr lang="en-US" sz="240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tcPr>
                </a:tc>
                <a:tc hMerge="1">
                  <a:txBody>
                    <a:bodyPr/>
                    <a:lstStyle/>
                    <a:p>
                      <a:endParaRPr lang="en-US"/>
                    </a:p>
                  </a:txBody>
                  <a:tcPr>
                    <a:lnL w="12700" cmpd="sng">
                      <a:noFill/>
                    </a:lnL>
                  </a:tcPr>
                </a:tc>
                <a:extLst>
                  <a:ext uri="{0D108BD9-81ED-4DB2-BD59-A6C34878D82A}">
                    <a16:rowId xmlns:a16="http://schemas.microsoft.com/office/drawing/2014/main" val="911157752"/>
                  </a:ext>
                </a:extLst>
              </a:tr>
              <a:tr h="441415">
                <a:tc gridSpan="2">
                  <a:txBody>
                    <a:bodyPr/>
                    <a:lstStyle/>
                    <a:p>
                      <a:pPr algn="ctr"/>
                      <a:r>
                        <a:rPr lang="en-US" sz="1100" b="1">
                          <a:solidFill>
                            <a:schemeClr val="bg1"/>
                          </a:solidFill>
                          <a:latin typeface="Arial" panose="020B0604020202020204" pitchFamily="34" charset="0"/>
                          <a:cs typeface="Arial" panose="020B0604020202020204" pitchFamily="34" charset="0"/>
                        </a:rPr>
                        <a:t>Home &amp; Financial Well-Being</a:t>
                      </a:r>
                    </a:p>
                  </a:txBody>
                  <a:tcPr anchor="b">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r"/>
                      <a:endParaRPr lang="en-US" sz="1100" b="1">
                        <a:solidFill>
                          <a:schemeClr val="accent1"/>
                        </a:solidFill>
                        <a:latin typeface="Arial" panose="020B0604020202020204" pitchFamily="34" charset="0"/>
                        <a:cs typeface="Arial" panose="020B0604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Arial" panose="020B0604020202020204" pitchFamily="34" charset="0"/>
                          <a:cs typeface="Arial" panose="020B0604020202020204" pitchFamily="34" charset="0"/>
                        </a:rPr>
                        <a:t>Health &amp; Wellness</a:t>
                      </a:r>
                    </a:p>
                  </a:txBody>
                  <a:tcPr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Arial" panose="020B0604020202020204" pitchFamily="34" charset="0"/>
                          <a:cs typeface="Arial" panose="020B0604020202020204" pitchFamily="34" charset="0"/>
                        </a:rPr>
                        <a:t>Leisure &amp; Lifestyle</a:t>
                      </a:r>
                    </a:p>
                  </a:txBody>
                  <a:tcPr anchor="b">
                    <a:lnL w="19050" cap="flat" cmpd="sng" algn="ctr">
                      <a:solidFill>
                        <a:schemeClr val="bg1"/>
                      </a:solidFill>
                      <a:prstDash val="solid"/>
                      <a:round/>
                      <a:headEnd type="none" w="med" len="med"/>
                      <a:tailEnd type="none" w="med" len="med"/>
                    </a:lnL>
                    <a:lnR w="12700" cmpd="sng">
                      <a:noFill/>
                    </a:lnR>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8057112"/>
                  </a:ext>
                </a:extLst>
              </a:tr>
              <a:tr h="482448">
                <a:tc gridSpan="4">
                  <a:txBody>
                    <a:bodyPr/>
                    <a:lstStyle/>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lnL w="12700" cmpd="sng">
                      <a:noFill/>
                    </a:lnL>
                    <a:lnT w="12700" cmpd="sng">
                      <a:noFill/>
                    </a:lnT>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1514850377"/>
                  </a:ext>
                </a:extLst>
              </a:tr>
            </a:tbl>
          </a:graphicData>
        </a:graphic>
      </p:graphicFrame>
      <p:pic>
        <p:nvPicPr>
          <p:cNvPr id="20" name="Picture 19" descr="A picture containing logo&#10;&#10;Description automatically generated">
            <a:extLst>
              <a:ext uri="{FF2B5EF4-FFF2-40B4-BE49-F238E27FC236}">
                <a16:creationId xmlns:a16="http://schemas.microsoft.com/office/drawing/2014/main" id="{D19712D7-BA65-40B4-9AFA-7FEBC4B65C58}"/>
              </a:ext>
            </a:extLst>
          </p:cNvPr>
          <p:cNvPicPr>
            <a:picLocks noChangeAspect="1"/>
          </p:cNvPicPr>
          <p:nvPr/>
        </p:nvPicPr>
        <p:blipFill>
          <a:blip r:embed="rId4"/>
          <a:stretch>
            <a:fillRect/>
          </a:stretch>
        </p:blipFill>
        <p:spPr>
          <a:xfrm>
            <a:off x="896918" y="2967539"/>
            <a:ext cx="1164843" cy="646275"/>
          </a:xfrm>
          <a:prstGeom prst="rect">
            <a:avLst/>
          </a:prstGeom>
        </p:spPr>
      </p:pic>
      <p:pic>
        <p:nvPicPr>
          <p:cNvPr id="21" name="Picture 20">
            <a:extLst>
              <a:ext uri="{FF2B5EF4-FFF2-40B4-BE49-F238E27FC236}">
                <a16:creationId xmlns:a16="http://schemas.microsoft.com/office/drawing/2014/main" id="{06385A77-4E65-43FD-88E2-51573F3552F6}"/>
              </a:ext>
            </a:extLst>
          </p:cNvPr>
          <p:cNvPicPr>
            <a:picLocks noChangeAspect="1"/>
          </p:cNvPicPr>
          <p:nvPr/>
        </p:nvPicPr>
        <p:blipFill>
          <a:blip r:embed="rId5"/>
          <a:stretch>
            <a:fillRect/>
          </a:stretch>
        </p:blipFill>
        <p:spPr>
          <a:xfrm>
            <a:off x="2819400" y="3123208"/>
            <a:ext cx="1098934" cy="302077"/>
          </a:xfrm>
          <a:prstGeom prst="rect">
            <a:avLst/>
          </a:prstGeom>
        </p:spPr>
      </p:pic>
      <p:pic>
        <p:nvPicPr>
          <p:cNvPr id="28" name="Picture 27">
            <a:extLst>
              <a:ext uri="{FF2B5EF4-FFF2-40B4-BE49-F238E27FC236}">
                <a16:creationId xmlns:a16="http://schemas.microsoft.com/office/drawing/2014/main" id="{2B4A9E7E-5396-46CC-9374-51CD4D7AD03F}"/>
              </a:ext>
            </a:extLst>
          </p:cNvPr>
          <p:cNvPicPr>
            <a:picLocks noChangeAspect="1"/>
          </p:cNvPicPr>
          <p:nvPr/>
        </p:nvPicPr>
        <p:blipFill>
          <a:blip r:embed="rId6"/>
          <a:srcRect/>
          <a:stretch/>
        </p:blipFill>
        <p:spPr>
          <a:xfrm>
            <a:off x="4462658" y="3138252"/>
            <a:ext cx="999831" cy="287032"/>
          </a:xfrm>
          <a:prstGeom prst="rect">
            <a:avLst/>
          </a:prstGeom>
        </p:spPr>
      </p:pic>
      <p:pic>
        <p:nvPicPr>
          <p:cNvPr id="29" name="Picture 28">
            <a:extLst>
              <a:ext uri="{FF2B5EF4-FFF2-40B4-BE49-F238E27FC236}">
                <a16:creationId xmlns:a16="http://schemas.microsoft.com/office/drawing/2014/main" id="{B13360CD-686B-4FB9-A664-82A0B2B8D989}"/>
              </a:ext>
            </a:extLst>
          </p:cNvPr>
          <p:cNvPicPr>
            <a:picLocks noChangeAspect="1"/>
          </p:cNvPicPr>
          <p:nvPr/>
        </p:nvPicPr>
        <p:blipFill>
          <a:blip r:embed="rId7"/>
          <a:srcRect/>
          <a:stretch/>
        </p:blipFill>
        <p:spPr>
          <a:xfrm>
            <a:off x="5985891" y="3147288"/>
            <a:ext cx="1078348" cy="279390"/>
          </a:xfrm>
          <a:prstGeom prst="rect">
            <a:avLst/>
          </a:prstGeom>
        </p:spPr>
      </p:pic>
      <p:pic>
        <p:nvPicPr>
          <p:cNvPr id="30" name="Picture 29">
            <a:extLst>
              <a:ext uri="{FF2B5EF4-FFF2-40B4-BE49-F238E27FC236}">
                <a16:creationId xmlns:a16="http://schemas.microsoft.com/office/drawing/2014/main" id="{D57DDEF1-E13E-4C78-9F03-E6C657681475}"/>
              </a:ext>
            </a:extLst>
          </p:cNvPr>
          <p:cNvPicPr>
            <a:picLocks noChangeAspect="1"/>
          </p:cNvPicPr>
          <p:nvPr/>
        </p:nvPicPr>
        <p:blipFill>
          <a:blip r:embed="rId8"/>
          <a:stretch>
            <a:fillRect/>
          </a:stretch>
        </p:blipFill>
        <p:spPr>
          <a:xfrm>
            <a:off x="7354554" y="3123846"/>
            <a:ext cx="1066892" cy="335309"/>
          </a:xfrm>
          <a:prstGeom prst="rect">
            <a:avLst/>
          </a:prstGeom>
        </p:spPr>
      </p:pic>
      <p:pic>
        <p:nvPicPr>
          <p:cNvPr id="31" name="Picture 30">
            <a:extLst>
              <a:ext uri="{FF2B5EF4-FFF2-40B4-BE49-F238E27FC236}">
                <a16:creationId xmlns:a16="http://schemas.microsoft.com/office/drawing/2014/main" id="{91877E24-A4F7-4C42-9331-E6F4D556F977}"/>
              </a:ext>
            </a:extLst>
          </p:cNvPr>
          <p:cNvPicPr>
            <a:picLocks noChangeAspect="1"/>
          </p:cNvPicPr>
          <p:nvPr/>
        </p:nvPicPr>
        <p:blipFill>
          <a:blip r:embed="rId9"/>
          <a:srcRect/>
          <a:stretch/>
        </p:blipFill>
        <p:spPr>
          <a:xfrm>
            <a:off x="577156" y="4219704"/>
            <a:ext cx="1179841" cy="200854"/>
          </a:xfrm>
          <a:prstGeom prst="rect">
            <a:avLst/>
          </a:prstGeom>
        </p:spPr>
      </p:pic>
      <p:pic>
        <p:nvPicPr>
          <p:cNvPr id="32" name="Picture 31">
            <a:extLst>
              <a:ext uri="{FF2B5EF4-FFF2-40B4-BE49-F238E27FC236}">
                <a16:creationId xmlns:a16="http://schemas.microsoft.com/office/drawing/2014/main" id="{05A9DFA9-C499-4D7D-B593-3BBD5E73DC25}"/>
              </a:ext>
            </a:extLst>
          </p:cNvPr>
          <p:cNvPicPr>
            <a:picLocks noChangeAspect="1"/>
          </p:cNvPicPr>
          <p:nvPr/>
        </p:nvPicPr>
        <p:blipFill rotWithShape="1">
          <a:blip r:embed="rId10">
            <a:extLst>
              <a:ext uri="{28A0092B-C50C-407E-A947-70E740481C1C}">
                <a14:useLocalDpi xmlns:a14="http://schemas.microsoft.com/office/drawing/2010/main"/>
              </a:ext>
            </a:extLst>
          </a:blip>
          <a:srcRect l="9876" t="12304" r="955" b="8144"/>
          <a:stretch/>
        </p:blipFill>
        <p:spPr>
          <a:xfrm>
            <a:off x="1933363" y="4199977"/>
            <a:ext cx="1081394" cy="240308"/>
          </a:xfrm>
          <a:prstGeom prst="rect">
            <a:avLst/>
          </a:prstGeom>
        </p:spPr>
      </p:pic>
      <p:pic>
        <p:nvPicPr>
          <p:cNvPr id="36" name="Picture 35">
            <a:extLst>
              <a:ext uri="{FF2B5EF4-FFF2-40B4-BE49-F238E27FC236}">
                <a16:creationId xmlns:a16="http://schemas.microsoft.com/office/drawing/2014/main" id="{E695DD21-D211-4D1E-B16B-B4F07B332DE5}"/>
              </a:ext>
            </a:extLst>
          </p:cNvPr>
          <p:cNvPicPr>
            <a:picLocks noChangeAspect="1"/>
          </p:cNvPicPr>
          <p:nvPr/>
        </p:nvPicPr>
        <p:blipFill>
          <a:blip r:embed="rId11"/>
          <a:stretch>
            <a:fillRect/>
          </a:stretch>
        </p:blipFill>
        <p:spPr>
          <a:xfrm>
            <a:off x="5896055" y="4224233"/>
            <a:ext cx="969348" cy="191797"/>
          </a:xfrm>
          <a:prstGeom prst="rect">
            <a:avLst/>
          </a:prstGeom>
        </p:spPr>
      </p:pic>
      <p:pic>
        <p:nvPicPr>
          <p:cNvPr id="38" name="Picture 37">
            <a:extLst>
              <a:ext uri="{FF2B5EF4-FFF2-40B4-BE49-F238E27FC236}">
                <a16:creationId xmlns:a16="http://schemas.microsoft.com/office/drawing/2014/main" id="{C4FD5499-6478-4599-8203-A48184C24C11}"/>
              </a:ext>
            </a:extLst>
          </p:cNvPr>
          <p:cNvPicPr>
            <a:picLocks noChangeAspect="1"/>
          </p:cNvPicPr>
          <p:nvPr/>
        </p:nvPicPr>
        <p:blipFill>
          <a:blip r:embed="rId12"/>
          <a:stretch>
            <a:fillRect/>
          </a:stretch>
        </p:blipFill>
        <p:spPr>
          <a:xfrm>
            <a:off x="7274282" y="4191270"/>
            <a:ext cx="969348" cy="257723"/>
          </a:xfrm>
          <a:prstGeom prst="rect">
            <a:avLst/>
          </a:prstGeom>
        </p:spPr>
      </p:pic>
      <p:pic>
        <p:nvPicPr>
          <p:cNvPr id="39" name="Picture 38">
            <a:extLst>
              <a:ext uri="{FF2B5EF4-FFF2-40B4-BE49-F238E27FC236}">
                <a16:creationId xmlns:a16="http://schemas.microsoft.com/office/drawing/2014/main" id="{DDE4AE97-D65E-4E10-A5E9-BF76DFC4993E}"/>
              </a:ext>
            </a:extLst>
          </p:cNvPr>
          <p:cNvPicPr>
            <a:picLocks noChangeAspect="1"/>
          </p:cNvPicPr>
          <p:nvPr/>
        </p:nvPicPr>
        <p:blipFill>
          <a:blip r:embed="rId13"/>
          <a:stretch>
            <a:fillRect/>
          </a:stretch>
        </p:blipFill>
        <p:spPr>
          <a:xfrm>
            <a:off x="1749640" y="2033461"/>
            <a:ext cx="1114755" cy="240307"/>
          </a:xfrm>
          <a:prstGeom prst="rect">
            <a:avLst/>
          </a:prstGeom>
        </p:spPr>
      </p:pic>
      <p:pic>
        <p:nvPicPr>
          <p:cNvPr id="41" name="Picture 40">
            <a:extLst>
              <a:ext uri="{FF2B5EF4-FFF2-40B4-BE49-F238E27FC236}">
                <a16:creationId xmlns:a16="http://schemas.microsoft.com/office/drawing/2014/main" id="{4369A0EE-F33D-4A9E-820D-70F413AEC409}"/>
              </a:ext>
            </a:extLst>
          </p:cNvPr>
          <p:cNvPicPr>
            <a:picLocks noChangeAspect="1"/>
          </p:cNvPicPr>
          <p:nvPr/>
        </p:nvPicPr>
        <p:blipFill>
          <a:blip r:embed="rId14"/>
          <a:stretch>
            <a:fillRect/>
          </a:stretch>
        </p:blipFill>
        <p:spPr>
          <a:xfrm>
            <a:off x="3363340" y="2043877"/>
            <a:ext cx="1343456" cy="219475"/>
          </a:xfrm>
          <a:prstGeom prst="rect">
            <a:avLst/>
          </a:prstGeom>
        </p:spPr>
      </p:pic>
      <p:pic>
        <p:nvPicPr>
          <p:cNvPr id="42" name="Picture 41">
            <a:extLst>
              <a:ext uri="{FF2B5EF4-FFF2-40B4-BE49-F238E27FC236}">
                <a16:creationId xmlns:a16="http://schemas.microsoft.com/office/drawing/2014/main" id="{1D4B1793-8A4C-4643-A6D1-72D50655237F}"/>
              </a:ext>
            </a:extLst>
          </p:cNvPr>
          <p:cNvPicPr>
            <a:picLocks noChangeAspect="1"/>
          </p:cNvPicPr>
          <p:nvPr/>
        </p:nvPicPr>
        <p:blipFill>
          <a:blip r:embed="rId15"/>
          <a:stretch>
            <a:fillRect/>
          </a:stretch>
        </p:blipFill>
        <p:spPr>
          <a:xfrm>
            <a:off x="6209740" y="1461504"/>
            <a:ext cx="686525" cy="387808"/>
          </a:xfrm>
          <a:prstGeom prst="rect">
            <a:avLst/>
          </a:prstGeom>
        </p:spPr>
      </p:pic>
      <p:pic>
        <p:nvPicPr>
          <p:cNvPr id="45" name="Picture 44" descr="Logo&#10;&#10;Description automatically generated">
            <a:extLst>
              <a:ext uri="{FF2B5EF4-FFF2-40B4-BE49-F238E27FC236}">
                <a16:creationId xmlns:a16="http://schemas.microsoft.com/office/drawing/2014/main" id="{264F3716-4B65-4B81-AACC-7E66883176CB}"/>
              </a:ext>
            </a:extLst>
          </p:cNvPr>
          <p:cNvPicPr>
            <a:picLocks noChangeAspect="1"/>
          </p:cNvPicPr>
          <p:nvPr/>
        </p:nvPicPr>
        <p:blipFill>
          <a:blip r:embed="rId16"/>
          <a:stretch>
            <a:fillRect/>
          </a:stretch>
        </p:blipFill>
        <p:spPr>
          <a:xfrm>
            <a:off x="973610" y="1959710"/>
            <a:ext cx="277084" cy="387808"/>
          </a:xfrm>
          <a:prstGeom prst="rect">
            <a:avLst/>
          </a:prstGeom>
        </p:spPr>
      </p:pic>
      <p:pic>
        <p:nvPicPr>
          <p:cNvPr id="47" name="Picture 46" descr="Graphical user interface&#10;&#10;Description automatically generated with medium confidence">
            <a:extLst>
              <a:ext uri="{FF2B5EF4-FFF2-40B4-BE49-F238E27FC236}">
                <a16:creationId xmlns:a16="http://schemas.microsoft.com/office/drawing/2014/main" id="{22D043BC-0FC4-415A-87AC-A42628DE899C}"/>
              </a:ext>
            </a:extLst>
          </p:cNvPr>
          <p:cNvPicPr>
            <a:picLocks noChangeAspect="1"/>
          </p:cNvPicPr>
          <p:nvPr/>
        </p:nvPicPr>
        <p:blipFill>
          <a:blip r:embed="rId17"/>
          <a:stretch>
            <a:fillRect/>
          </a:stretch>
        </p:blipFill>
        <p:spPr>
          <a:xfrm>
            <a:off x="6679232" y="1970733"/>
            <a:ext cx="473050" cy="365760"/>
          </a:xfrm>
          <a:prstGeom prst="rect">
            <a:avLst/>
          </a:prstGeom>
        </p:spPr>
      </p:pic>
      <p:pic>
        <p:nvPicPr>
          <p:cNvPr id="48" name="Picture 47">
            <a:extLst>
              <a:ext uri="{FF2B5EF4-FFF2-40B4-BE49-F238E27FC236}">
                <a16:creationId xmlns:a16="http://schemas.microsoft.com/office/drawing/2014/main" id="{5EC11067-D1F7-4857-BB84-457A60FF0D61}"/>
              </a:ext>
            </a:extLst>
          </p:cNvPr>
          <p:cNvPicPr>
            <a:picLocks noChangeAspect="1"/>
          </p:cNvPicPr>
          <p:nvPr/>
        </p:nvPicPr>
        <p:blipFill rotWithShape="1">
          <a:blip r:embed="rId18">
            <a:extLst>
              <a:ext uri="{28A0092B-C50C-407E-A947-70E740481C1C}">
                <a14:useLocalDpi xmlns:a14="http://schemas.microsoft.com/office/drawing/2010/main"/>
              </a:ext>
            </a:extLst>
          </a:blip>
          <a:srcRect t="12025" b="17297"/>
          <a:stretch/>
        </p:blipFill>
        <p:spPr>
          <a:xfrm>
            <a:off x="4619089" y="1461504"/>
            <a:ext cx="969348" cy="387808"/>
          </a:xfrm>
          <a:prstGeom prst="rect">
            <a:avLst/>
          </a:prstGeom>
        </p:spPr>
      </p:pic>
      <p:pic>
        <p:nvPicPr>
          <p:cNvPr id="50" name="Picture 49" descr="Icon&#10;&#10;Description automatically generated">
            <a:extLst>
              <a:ext uri="{FF2B5EF4-FFF2-40B4-BE49-F238E27FC236}">
                <a16:creationId xmlns:a16="http://schemas.microsoft.com/office/drawing/2014/main" id="{596B1BE2-6848-46F9-B48F-5CD2EE41A1AA}"/>
              </a:ext>
            </a:extLst>
          </p:cNvPr>
          <p:cNvPicPr>
            <a:picLocks noChangeAspect="1"/>
          </p:cNvPicPr>
          <p:nvPr/>
        </p:nvPicPr>
        <p:blipFill>
          <a:blip r:embed="rId19"/>
          <a:stretch>
            <a:fillRect/>
          </a:stretch>
        </p:blipFill>
        <p:spPr>
          <a:xfrm>
            <a:off x="5205743" y="2016207"/>
            <a:ext cx="974543" cy="274812"/>
          </a:xfrm>
          <a:prstGeom prst="rect">
            <a:avLst/>
          </a:prstGeom>
        </p:spPr>
      </p:pic>
      <p:pic>
        <p:nvPicPr>
          <p:cNvPr id="51" name="Picture 50">
            <a:extLst>
              <a:ext uri="{FF2B5EF4-FFF2-40B4-BE49-F238E27FC236}">
                <a16:creationId xmlns:a16="http://schemas.microsoft.com/office/drawing/2014/main" id="{05683FBF-FC0F-430E-8514-CF9AE5BCAC74}"/>
              </a:ext>
            </a:extLst>
          </p:cNvPr>
          <p:cNvPicPr>
            <a:picLocks noChangeAspect="1"/>
          </p:cNvPicPr>
          <p:nvPr/>
        </p:nvPicPr>
        <p:blipFill>
          <a:blip r:embed="rId20"/>
          <a:stretch>
            <a:fillRect/>
          </a:stretch>
        </p:blipFill>
        <p:spPr>
          <a:xfrm>
            <a:off x="7517567" y="1506043"/>
            <a:ext cx="592401" cy="298730"/>
          </a:xfrm>
          <a:prstGeom prst="rect">
            <a:avLst/>
          </a:prstGeom>
        </p:spPr>
      </p:pic>
      <p:pic>
        <p:nvPicPr>
          <p:cNvPr id="53" name="Picture 52">
            <a:extLst>
              <a:ext uri="{FF2B5EF4-FFF2-40B4-BE49-F238E27FC236}">
                <a16:creationId xmlns:a16="http://schemas.microsoft.com/office/drawing/2014/main" id="{CA117D91-5ECB-4ADC-96F3-6143F9D01DA2}"/>
              </a:ext>
            </a:extLst>
          </p:cNvPr>
          <p:cNvPicPr>
            <a:picLocks noChangeAspect="1"/>
          </p:cNvPicPr>
          <p:nvPr/>
        </p:nvPicPr>
        <p:blipFill rotWithShape="1">
          <a:blip r:embed="rId21">
            <a:extLst>
              <a:ext uri="{28A0092B-C50C-407E-A947-70E740481C1C}">
                <a14:useLocalDpi xmlns:a14="http://schemas.microsoft.com/office/drawing/2010/main"/>
              </a:ext>
            </a:extLst>
          </a:blip>
          <a:srcRect l="7850" t="1" r="6460" b="64"/>
          <a:stretch/>
        </p:blipFill>
        <p:spPr>
          <a:xfrm>
            <a:off x="7651230" y="1970733"/>
            <a:ext cx="458738" cy="365760"/>
          </a:xfrm>
          <a:prstGeom prst="rect">
            <a:avLst/>
          </a:prstGeom>
        </p:spPr>
      </p:pic>
      <p:pic>
        <p:nvPicPr>
          <p:cNvPr id="55" name="Picture 54" descr="A black and white logo&#10;&#10;Description automatically generated with low confidence">
            <a:extLst>
              <a:ext uri="{FF2B5EF4-FFF2-40B4-BE49-F238E27FC236}">
                <a16:creationId xmlns:a16="http://schemas.microsoft.com/office/drawing/2014/main" id="{993A6772-2BE5-4450-9783-8E014910F370}"/>
              </a:ext>
            </a:extLst>
          </p:cNvPr>
          <p:cNvPicPr>
            <a:picLocks noChangeAspect="1"/>
          </p:cNvPicPr>
          <p:nvPr/>
        </p:nvPicPr>
        <p:blipFill>
          <a:blip r:embed="rId22"/>
          <a:stretch>
            <a:fillRect/>
          </a:stretch>
        </p:blipFill>
        <p:spPr>
          <a:xfrm>
            <a:off x="973610" y="1535254"/>
            <a:ext cx="1372825" cy="240308"/>
          </a:xfrm>
          <a:prstGeom prst="rect">
            <a:avLst/>
          </a:prstGeom>
        </p:spPr>
      </p:pic>
      <p:sp>
        <p:nvSpPr>
          <p:cNvPr id="2" name="Title 1">
            <a:extLst>
              <a:ext uri="{FF2B5EF4-FFF2-40B4-BE49-F238E27FC236}">
                <a16:creationId xmlns:a16="http://schemas.microsoft.com/office/drawing/2014/main" id="{7D8A9B74-344E-A020-B786-B21D10A16F8C}"/>
              </a:ext>
            </a:extLst>
          </p:cNvPr>
          <p:cNvSpPr>
            <a:spLocks noGrp="1"/>
          </p:cNvSpPr>
          <p:nvPr>
            <p:ph type="title" idx="4294967295"/>
          </p:nvPr>
        </p:nvSpPr>
        <p:spPr>
          <a:xfrm>
            <a:off x="0" y="458391"/>
            <a:ext cx="9144000" cy="323850"/>
          </a:xfrm>
        </p:spPr>
        <p:txBody>
          <a:bodyPr vert="horz" lIns="0" tIns="0" rIns="0" bIns="0" rtlCol="0" anchor="t" anchorCtr="0">
            <a:normAutofit/>
          </a:bodyPr>
          <a:lstStyle/>
          <a:p>
            <a:pPr algn="ctr"/>
            <a:r>
              <a:rPr lang="en-US" b="1" dirty="0">
                <a:solidFill>
                  <a:srgbClr val="241ED6"/>
                </a:solidFill>
              </a:rPr>
              <a:t>Exclusive Member Extras</a:t>
            </a:r>
          </a:p>
        </p:txBody>
      </p:sp>
      <p:pic>
        <p:nvPicPr>
          <p:cNvPr id="4" name="Picture 3" descr="A picture containing text, font, graphics, screenshot&#10;&#10;Description automatically generated">
            <a:extLst>
              <a:ext uri="{FF2B5EF4-FFF2-40B4-BE49-F238E27FC236}">
                <a16:creationId xmlns:a16="http://schemas.microsoft.com/office/drawing/2014/main" id="{66E98CC1-3A4B-798F-C00A-C60DF8ED27C2}"/>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2967737" y="1426808"/>
            <a:ext cx="1030051" cy="457200"/>
          </a:xfrm>
          <a:prstGeom prst="rect">
            <a:avLst/>
          </a:prstGeom>
        </p:spPr>
      </p:pic>
      <p:pic>
        <p:nvPicPr>
          <p:cNvPr id="6" name="Picture 5" descr="A picture containing text, font, typography, graphics&#10;&#10;Description automatically generated">
            <a:extLst>
              <a:ext uri="{FF2B5EF4-FFF2-40B4-BE49-F238E27FC236}">
                <a16:creationId xmlns:a16="http://schemas.microsoft.com/office/drawing/2014/main" id="{9126E026-4EDB-2E8A-FD3A-6C02077573D9}"/>
              </a:ext>
            </a:extLst>
          </p:cNvPr>
          <p:cNvPicPr>
            <a:picLocks noChangeAspect="1"/>
          </p:cNvPicPr>
          <p:nvPr/>
        </p:nvPicPr>
        <p:blipFill>
          <a:blip r:embed="rId24"/>
          <a:stretch>
            <a:fillRect/>
          </a:stretch>
        </p:blipFill>
        <p:spPr>
          <a:xfrm>
            <a:off x="4581704" y="4224232"/>
            <a:ext cx="1154285" cy="191796"/>
          </a:xfrm>
          <a:prstGeom prst="rect">
            <a:avLst/>
          </a:prstGeom>
        </p:spPr>
      </p:pic>
      <p:pic>
        <p:nvPicPr>
          <p:cNvPr id="8" name="Picture 7" descr="A blue text on a black background&#10;&#10;Description automatically generated with medium confidence">
            <a:extLst>
              <a:ext uri="{FF2B5EF4-FFF2-40B4-BE49-F238E27FC236}">
                <a16:creationId xmlns:a16="http://schemas.microsoft.com/office/drawing/2014/main" id="{40F1D53E-AF18-6C18-94CE-97EA2BC59CAF}"/>
              </a:ext>
            </a:extLst>
          </p:cNvPr>
          <p:cNvPicPr>
            <a:picLocks noChangeAspect="1"/>
          </p:cNvPicPr>
          <p:nvPr/>
        </p:nvPicPr>
        <p:blipFill rotWithShape="1">
          <a:blip r:embed="rId25">
            <a:extLst>
              <a:ext uri="{28A0092B-C50C-407E-A947-70E740481C1C}">
                <a14:useLocalDpi xmlns:a14="http://schemas.microsoft.com/office/drawing/2010/main"/>
              </a:ext>
            </a:extLst>
          </a:blip>
          <a:srcRect t="32313" b="32198"/>
          <a:stretch/>
        </p:blipFill>
        <p:spPr>
          <a:xfrm>
            <a:off x="3191123" y="4212164"/>
            <a:ext cx="1081393" cy="215935"/>
          </a:xfrm>
          <a:prstGeom prst="rect">
            <a:avLst/>
          </a:prstGeom>
        </p:spPr>
      </p:pic>
    </p:spTree>
    <p:custDataLst>
      <p:tags r:id="rId1"/>
    </p:custDataLst>
    <p:extLst>
      <p:ext uri="{BB962C8B-B14F-4D97-AF65-F5344CB8AC3E}">
        <p14:creationId xmlns:p14="http://schemas.microsoft.com/office/powerpoint/2010/main" val="1930195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F65D1-D2A5-37BA-9D3E-3493D41E82F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409F91-AAA5-4501-EBDF-22030DB1DE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0617" y="1279071"/>
            <a:ext cx="1740383" cy="1740382"/>
          </a:xfrm>
          <a:prstGeom prst="ellipse">
            <a:avLst/>
          </a:prstGeom>
          <a:ln w="38100">
            <a:solidFill>
              <a:schemeClr val="bg1"/>
            </a:solidFill>
          </a:ln>
        </p:spPr>
      </p:pic>
      <p:sp>
        <p:nvSpPr>
          <p:cNvPr id="6" name="TextBox 5">
            <a:extLst>
              <a:ext uri="{FF2B5EF4-FFF2-40B4-BE49-F238E27FC236}">
                <a16:creationId xmlns:a16="http://schemas.microsoft.com/office/drawing/2014/main" id="{A37AFB4A-7258-BCEF-8040-EAF2224D25EC}"/>
              </a:ext>
            </a:extLst>
          </p:cNvPr>
          <p:cNvSpPr txBox="1"/>
          <p:nvPr/>
        </p:nvSpPr>
        <p:spPr>
          <a:xfrm>
            <a:off x="618950" y="3184396"/>
            <a:ext cx="1643715" cy="715837"/>
          </a:xfrm>
          <a:prstGeom prst="rect">
            <a:avLst/>
          </a:prstGeom>
          <a:noFill/>
        </p:spPr>
        <p:txBody>
          <a:bodyPr wrap="square" rtlCol="0">
            <a:sp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algn="ctr" defTabSz="685629"/>
            <a:r>
              <a:rPr lang="en-US" sz="1013" dirty="0">
                <a:solidFill>
                  <a:srgbClr val="000000"/>
                </a:solidFill>
                <a:latin typeface="Arial" panose="020B0604020202020204"/>
              </a:rPr>
              <a:t>Nationwide network</a:t>
            </a:r>
            <a:br>
              <a:rPr lang="en-US" sz="1013" dirty="0">
                <a:solidFill>
                  <a:srgbClr val="000000"/>
                </a:solidFill>
                <a:latin typeface="Arial" panose="020B0604020202020204"/>
              </a:rPr>
            </a:br>
            <a:r>
              <a:rPr lang="en-US" sz="1013" dirty="0">
                <a:solidFill>
                  <a:srgbClr val="000000"/>
                </a:solidFill>
                <a:latin typeface="Arial" panose="020B0604020202020204"/>
              </a:rPr>
              <a:t>of more than 7,000 licensed hearing aid professionals</a:t>
            </a:r>
          </a:p>
        </p:txBody>
      </p:sp>
      <p:pic>
        <p:nvPicPr>
          <p:cNvPr id="8" name="Picture 7">
            <a:extLst>
              <a:ext uri="{FF2B5EF4-FFF2-40B4-BE49-F238E27FC236}">
                <a16:creationId xmlns:a16="http://schemas.microsoft.com/office/drawing/2014/main" id="{C78BF7EA-A81D-377B-CD33-955C2031C2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542" t="2698" r="28189" b="18923"/>
          <a:stretch/>
        </p:blipFill>
        <p:spPr>
          <a:xfrm>
            <a:off x="4823102" y="1279070"/>
            <a:ext cx="1740383" cy="1740383"/>
          </a:xfrm>
          <a:prstGeom prst="ellipse">
            <a:avLst/>
          </a:prstGeom>
          <a:ln w="38100">
            <a:solidFill>
              <a:schemeClr val="bg1"/>
            </a:solidFill>
          </a:ln>
        </p:spPr>
      </p:pic>
      <p:sp>
        <p:nvSpPr>
          <p:cNvPr id="9" name="TextBox 8">
            <a:extLst>
              <a:ext uri="{FF2B5EF4-FFF2-40B4-BE49-F238E27FC236}">
                <a16:creationId xmlns:a16="http://schemas.microsoft.com/office/drawing/2014/main" id="{48BE743B-FFCC-EC6C-384D-5A41AEC9C057}"/>
              </a:ext>
            </a:extLst>
          </p:cNvPr>
          <p:cNvSpPr txBox="1"/>
          <p:nvPr/>
        </p:nvSpPr>
        <p:spPr>
          <a:xfrm>
            <a:off x="4780717" y="3184397"/>
            <a:ext cx="1825151" cy="559961"/>
          </a:xfrm>
          <a:prstGeom prst="rect">
            <a:avLst/>
          </a:prstGeom>
          <a:noFill/>
        </p:spPr>
        <p:txBody>
          <a:bodyPr wrap="square" lIns="91440" tIns="45720" rIns="91440" bIns="45720" rtlCol="0" anchor="t">
            <a:sp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algn="ctr" defTabSz="685629"/>
            <a:r>
              <a:rPr lang="en-US" sz="1013" dirty="0">
                <a:solidFill>
                  <a:srgbClr val="000000"/>
                </a:solidFill>
                <a:latin typeface="Arial" panose="020B0604020202020204"/>
                <a:cs typeface="Arial"/>
              </a:rPr>
              <a:t>One year of free visits </a:t>
            </a:r>
            <a:br>
              <a:rPr lang="en-US" sz="1013" dirty="0">
                <a:solidFill>
                  <a:srgbClr val="000000"/>
                </a:solidFill>
                <a:latin typeface="Arial" panose="020B0604020202020204"/>
                <a:cs typeface="Arial"/>
              </a:rPr>
            </a:br>
            <a:r>
              <a:rPr lang="en-US" sz="1013" dirty="0">
                <a:solidFill>
                  <a:srgbClr val="000000"/>
                </a:solidFill>
                <a:latin typeface="Arial" panose="020B0604020202020204"/>
                <a:cs typeface="Arial"/>
              </a:rPr>
              <a:t>for fitting, adjustments, </a:t>
            </a:r>
            <a:br>
              <a:rPr lang="en-US" sz="1013" dirty="0">
                <a:solidFill>
                  <a:srgbClr val="000000"/>
                </a:solidFill>
                <a:latin typeface="Arial" panose="020B0604020202020204"/>
                <a:cs typeface="Arial"/>
              </a:rPr>
            </a:br>
            <a:r>
              <a:rPr lang="en-US" sz="1013" dirty="0">
                <a:solidFill>
                  <a:srgbClr val="000000"/>
                </a:solidFill>
                <a:latin typeface="Arial" panose="020B0604020202020204"/>
                <a:cs typeface="Arial"/>
              </a:rPr>
              <a:t>and cleaning</a:t>
            </a:r>
          </a:p>
        </p:txBody>
      </p:sp>
      <p:pic>
        <p:nvPicPr>
          <p:cNvPr id="11" name="Picture 10">
            <a:extLst>
              <a:ext uri="{FF2B5EF4-FFF2-40B4-BE49-F238E27FC236}">
                <a16:creationId xmlns:a16="http://schemas.microsoft.com/office/drawing/2014/main" id="{5B4A589C-225E-F920-8A78-3274DEFDBF7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696859" y="1279070"/>
            <a:ext cx="1740383" cy="1740383"/>
          </a:xfrm>
          <a:prstGeom prst="ellipse">
            <a:avLst/>
          </a:prstGeom>
          <a:ln w="38100">
            <a:solidFill>
              <a:schemeClr val="bg1"/>
            </a:solidFill>
          </a:ln>
        </p:spPr>
      </p:pic>
      <p:sp>
        <p:nvSpPr>
          <p:cNvPr id="12" name="TextBox 11">
            <a:extLst>
              <a:ext uri="{FF2B5EF4-FFF2-40B4-BE49-F238E27FC236}">
                <a16:creationId xmlns:a16="http://schemas.microsoft.com/office/drawing/2014/main" id="{C2CD4896-0C2A-DE1E-85E3-803B848DBDA7}"/>
              </a:ext>
            </a:extLst>
          </p:cNvPr>
          <p:cNvSpPr txBox="1"/>
          <p:nvPr/>
        </p:nvSpPr>
        <p:spPr>
          <a:xfrm>
            <a:off x="2632234" y="3184396"/>
            <a:ext cx="1869632" cy="559961"/>
          </a:xfrm>
          <a:prstGeom prst="rect">
            <a:avLst/>
          </a:prstGeom>
          <a:noFill/>
        </p:spPr>
        <p:txBody>
          <a:bodyPr wrap="square" rtlCol="0">
            <a:sp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algn="ctr" defTabSz="685629"/>
            <a:r>
              <a:rPr lang="en-US" sz="1013" dirty="0">
                <a:solidFill>
                  <a:srgbClr val="000000"/>
                </a:solidFill>
                <a:latin typeface="Arial" panose="020B0604020202020204"/>
              </a:rPr>
              <a:t>Straightforward, nationally fixed pricing on a wide selection of hearing aids</a:t>
            </a:r>
          </a:p>
        </p:txBody>
      </p:sp>
      <p:pic>
        <p:nvPicPr>
          <p:cNvPr id="14" name="Picture 13">
            <a:extLst>
              <a:ext uri="{FF2B5EF4-FFF2-40B4-BE49-F238E27FC236}">
                <a16:creationId xmlns:a16="http://schemas.microsoft.com/office/drawing/2014/main" id="{EC21F233-60D1-67EB-AABB-FC40E10AA4D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949343" y="1279070"/>
            <a:ext cx="1740383" cy="1740383"/>
          </a:xfrm>
          <a:prstGeom prst="ellipse">
            <a:avLst/>
          </a:prstGeom>
          <a:ln w="38100">
            <a:solidFill>
              <a:schemeClr val="bg1"/>
            </a:solidFill>
          </a:ln>
        </p:spPr>
      </p:pic>
      <p:sp>
        <p:nvSpPr>
          <p:cNvPr id="15" name="TextBox 14">
            <a:extLst>
              <a:ext uri="{FF2B5EF4-FFF2-40B4-BE49-F238E27FC236}">
                <a16:creationId xmlns:a16="http://schemas.microsoft.com/office/drawing/2014/main" id="{D07037F3-2820-15A3-220B-128939DAFFE9}"/>
              </a:ext>
            </a:extLst>
          </p:cNvPr>
          <p:cNvSpPr txBox="1"/>
          <p:nvPr/>
        </p:nvSpPr>
        <p:spPr>
          <a:xfrm>
            <a:off x="7093283" y="3184396"/>
            <a:ext cx="1452503" cy="404085"/>
          </a:xfrm>
          <a:prstGeom prst="rect">
            <a:avLst/>
          </a:prstGeom>
          <a:noFill/>
        </p:spPr>
        <p:txBody>
          <a:bodyPr wrap="square" rtlCol="0">
            <a:sp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algn="ctr" defTabSz="685629"/>
            <a:r>
              <a:rPr lang="en-US" sz="1013" dirty="0">
                <a:solidFill>
                  <a:srgbClr val="000000"/>
                </a:solidFill>
                <a:latin typeface="Arial" panose="020B0604020202020204"/>
              </a:rPr>
              <a:t>Eighty free batteries per hearing aid</a:t>
            </a:r>
          </a:p>
        </p:txBody>
      </p:sp>
      <p:pic>
        <p:nvPicPr>
          <p:cNvPr id="2" name="Picture 2">
            <a:extLst>
              <a:ext uri="{FF2B5EF4-FFF2-40B4-BE49-F238E27FC236}">
                <a16:creationId xmlns:a16="http://schemas.microsoft.com/office/drawing/2014/main" id="{E439E747-3A51-DF30-7466-499AE3D93C62}"/>
              </a:ext>
            </a:extLst>
          </p:cNvPr>
          <p:cNvPicPr>
            <a:picLocks noChangeAspect="1" noChangeArrowheads="1"/>
          </p:cNvPicPr>
          <p:nvPr/>
        </p:nvPicPr>
        <p:blipFill>
          <a:blip r:embed="rId8"/>
          <a:srcRect/>
          <a:stretch/>
        </p:blipFill>
        <p:spPr bwMode="auto">
          <a:xfrm>
            <a:off x="3484190" y="4188348"/>
            <a:ext cx="2193677" cy="43459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4F37EF0-6888-4290-9064-EFF5846773D7}"/>
              </a:ext>
            </a:extLst>
          </p:cNvPr>
          <p:cNvSpPr>
            <a:spLocks noGrp="1"/>
          </p:cNvSpPr>
          <p:nvPr>
            <p:ph type="title"/>
          </p:nvPr>
        </p:nvSpPr>
        <p:spPr>
          <a:xfrm>
            <a:off x="457200" y="-20171"/>
            <a:ext cx="8229600" cy="1123950"/>
          </a:xfrm>
        </p:spPr>
        <p:txBody>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algn="ctr"/>
            <a:r>
              <a:rPr lang="en-US" dirty="0"/>
              <a:t>Hearing Aid Discount Program</a:t>
            </a:r>
          </a:p>
        </p:txBody>
      </p:sp>
      <p:sp>
        <p:nvSpPr>
          <p:cNvPr id="16" name="Text Placeholder 15">
            <a:extLst>
              <a:ext uri="{FF2B5EF4-FFF2-40B4-BE49-F238E27FC236}">
                <a16:creationId xmlns:a16="http://schemas.microsoft.com/office/drawing/2014/main" id="{CB16A0E8-2A68-AF38-953A-9A6E8F4BED0F}"/>
              </a:ext>
            </a:extLst>
          </p:cNvPr>
          <p:cNvSpPr>
            <a:spLocks noGrp="1"/>
          </p:cNvSpPr>
          <p:nvPr>
            <p:ph type="body" sz="quarter" idx="12"/>
          </p:nvPr>
        </p:nvSpPr>
        <p:spPr/>
        <p:txBody>
          <a:bodyPr>
            <a:normAutofit fontScale="47500" lnSpcReduction="20000"/>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r>
              <a:rPr lang="en-US">
                <a:effectLst/>
                <a:ea typeface="Calibri" panose="020F0502020204030204" pitchFamily="34" charset="0"/>
              </a:rPr>
              <a:t>Discounts on over-the-counter hearing aids are also available </a:t>
            </a:r>
            <a:endParaRPr lang="en-US">
              <a:solidFill>
                <a:schemeClr val="bg1"/>
              </a:solidFill>
            </a:endParaRPr>
          </a:p>
        </p:txBody>
      </p:sp>
    </p:spTree>
    <p:custDataLst>
      <p:tags r:id="rId1"/>
    </p:custDataLst>
    <p:extLst>
      <p:ext uri="{BB962C8B-B14F-4D97-AF65-F5344CB8AC3E}">
        <p14:creationId xmlns:p14="http://schemas.microsoft.com/office/powerpoint/2010/main" val="4147109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D6ABCD-8E13-4E2B-9671-C40335676B5D}"/>
              </a:ext>
            </a:extLst>
          </p:cNvPr>
          <p:cNvPicPr>
            <a:picLocks noChangeAspect="1"/>
          </p:cNvPicPr>
          <p:nvPr/>
        </p:nvPicPr>
        <p:blipFill>
          <a:blip r:embed="rId3" cstate="screen">
            <a:extLst>
              <a:ext uri="{28A0092B-C50C-407E-A947-70E740481C1C}">
                <a14:useLocalDpi xmlns:a14="http://schemas.microsoft.com/office/drawing/2010/main"/>
              </a:ext>
            </a:extLst>
          </a:blip>
          <a:srcRect l="8225" r="8225"/>
          <a:stretch/>
        </p:blipFill>
        <p:spPr>
          <a:xfrm>
            <a:off x="6377819" y="1"/>
            <a:ext cx="2769243" cy="5157788"/>
          </a:xfrm>
          <a:prstGeom prst="rect">
            <a:avLst/>
          </a:prstGeom>
        </p:spPr>
      </p:pic>
      <p:sp>
        <p:nvSpPr>
          <p:cNvPr id="6" name="Content Placeholder 5">
            <a:extLst>
              <a:ext uri="{FF2B5EF4-FFF2-40B4-BE49-F238E27FC236}">
                <a16:creationId xmlns:a16="http://schemas.microsoft.com/office/drawing/2014/main" id="{61B9FFC7-64ED-4C84-9E71-E72BBB6ED5F2}"/>
              </a:ext>
            </a:extLst>
          </p:cNvPr>
          <p:cNvSpPr>
            <a:spLocks noGrp="1"/>
          </p:cNvSpPr>
          <p:nvPr>
            <p:ph sz="quarter" idx="10"/>
          </p:nvPr>
        </p:nvSpPr>
        <p:spPr>
          <a:xfrm>
            <a:off x="457199" y="1041400"/>
            <a:ext cx="5669280" cy="3314700"/>
          </a:xfrm>
        </p:spPr>
        <p:txBody>
          <a:bodyPr>
            <a:norm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a:lnSpc>
                <a:spcPct val="100000"/>
              </a:lnSpc>
              <a:spcBef>
                <a:spcPts val="600"/>
              </a:spcBef>
              <a:spcAft>
                <a:spcPts val="600"/>
              </a:spcAft>
              <a:defRPr/>
            </a:pPr>
            <a:r>
              <a:rPr lang="en-US" sz="1350" dirty="0"/>
              <a:t>With thousands of private practice doctors and over 700 Visionworks</a:t>
            </a:r>
            <a:r>
              <a:rPr lang="en-US" sz="1350" baseline="30000" dirty="0"/>
              <a:t>®</a:t>
            </a:r>
            <a:r>
              <a:rPr lang="en-US" sz="1350" dirty="0"/>
              <a:t> retail locations nationwide, getting the most out of your benefits is easy at a VSP Premier </a:t>
            </a:r>
            <a:r>
              <a:rPr lang="en-US" sz="1350" dirty="0" err="1"/>
              <a:t>Edge</a:t>
            </a:r>
            <a:r>
              <a:rPr lang="en-US" sz="1350" baseline="30000" dirty="0" err="1"/>
              <a:t>TM</a:t>
            </a:r>
            <a:r>
              <a:rPr lang="en-US" sz="1350" dirty="0"/>
              <a:t> location. And VSP</a:t>
            </a:r>
            <a:r>
              <a:rPr lang="en-US" sz="1350" baseline="30000" dirty="0"/>
              <a:t>®</a:t>
            </a:r>
            <a:r>
              <a:rPr lang="en-US" sz="1350" dirty="0"/>
              <a:t> members are backed by the Premier Edge Promise, a worry-free eyewear guarantee.</a:t>
            </a:r>
            <a:br>
              <a:rPr lang="en-US" sz="1200" dirty="0"/>
            </a:br>
            <a:br>
              <a:rPr lang="en-US" sz="1200" dirty="0"/>
            </a:br>
            <a:r>
              <a:rPr lang="en-US" dirty="0">
                <a:solidFill>
                  <a:schemeClr val="accent1"/>
                </a:solidFill>
              </a:rPr>
              <a:t>With Even More Options</a:t>
            </a:r>
            <a:endParaRPr lang="en-US" dirty="0">
              <a:solidFill>
                <a:srgbClr val="3A60FF"/>
              </a:solidFill>
            </a:endParaRPr>
          </a:p>
          <a:p>
            <a:pPr marL="112641">
              <a:lnSpc>
                <a:spcPct val="100000"/>
              </a:lnSpc>
            </a:pPr>
            <a:r>
              <a:rPr lang="en-US" sz="1350" dirty="0">
                <a:ea typeface="ＭＳ Ｐゴシック" charset="0"/>
              </a:rPr>
              <a:t>Exclusive offers</a:t>
            </a:r>
            <a:br>
              <a:rPr lang="en-US" sz="1350" dirty="0">
                <a:ea typeface="ＭＳ Ｐゴシック" charset="0"/>
              </a:rPr>
            </a:br>
            <a:r>
              <a:rPr lang="en-US" sz="1350" dirty="0">
                <a:ea typeface="ＭＳ Ｐゴシック" charset="0"/>
              </a:rPr>
              <a:t>and savings </a:t>
            </a:r>
          </a:p>
          <a:p>
            <a:pPr marL="112641">
              <a:lnSpc>
                <a:spcPct val="100000"/>
              </a:lnSpc>
            </a:pPr>
            <a:r>
              <a:rPr lang="en-US" sz="1350" dirty="0">
                <a:ea typeface="ＭＳ Ｐゴシック" charset="0"/>
              </a:rPr>
              <a:t>A wide selection of </a:t>
            </a:r>
            <a:br>
              <a:rPr lang="en-US" sz="1350" dirty="0">
                <a:ea typeface="ＭＳ Ｐゴシック" charset="0"/>
              </a:rPr>
            </a:br>
            <a:r>
              <a:rPr lang="en-US" sz="1350" dirty="0">
                <a:ea typeface="ＭＳ Ｐゴシック" charset="0"/>
              </a:rPr>
              <a:t>featured frame brands</a:t>
            </a:r>
          </a:p>
          <a:p>
            <a:pPr marL="112641">
              <a:lnSpc>
                <a:spcPct val="100000"/>
              </a:lnSpc>
            </a:pPr>
            <a:r>
              <a:rPr lang="en-US" sz="1350" dirty="0">
                <a:ea typeface="ＭＳ Ｐゴシック" charset="0"/>
              </a:rPr>
              <a:t>Advanced eye exam </a:t>
            </a:r>
            <a:br>
              <a:rPr lang="en-US" sz="1350" dirty="0">
                <a:ea typeface="ＭＳ Ｐゴシック" charset="0"/>
              </a:rPr>
            </a:br>
            <a:r>
              <a:rPr lang="en-US" sz="1350" dirty="0">
                <a:ea typeface="ＭＳ Ｐゴシック" charset="0"/>
              </a:rPr>
              <a:t>technology, like retinal </a:t>
            </a:r>
            <a:br>
              <a:rPr lang="en-US" sz="1350" dirty="0">
                <a:ea typeface="ＭＳ Ｐゴシック" charset="0"/>
              </a:rPr>
            </a:br>
            <a:r>
              <a:rPr lang="en-US" sz="1350" dirty="0">
                <a:ea typeface="ＭＳ Ｐゴシック" charset="0"/>
              </a:rPr>
              <a:t>imaging</a:t>
            </a:r>
          </a:p>
        </p:txBody>
      </p:sp>
      <p:sp>
        <p:nvSpPr>
          <p:cNvPr id="9" name="Picture Placeholder 8">
            <a:extLst>
              <a:ext uri="{FF2B5EF4-FFF2-40B4-BE49-F238E27FC236}">
                <a16:creationId xmlns:a16="http://schemas.microsoft.com/office/drawing/2014/main" id="{07374B95-0B58-A407-B124-EC89F5072F9B}"/>
              </a:ext>
            </a:extLst>
          </p:cNvPr>
          <p:cNvSpPr>
            <a:spLocks noGrp="1"/>
          </p:cNvSpPr>
          <p:nvPr>
            <p:ph type="pic" sz="quarter" idx="19"/>
          </p:nvPr>
        </p:nvSpPr>
        <p:spPr/>
      </p:sp>
      <p:sp>
        <p:nvSpPr>
          <p:cNvPr id="5" name="Title 4">
            <a:extLst>
              <a:ext uri="{FF2B5EF4-FFF2-40B4-BE49-F238E27FC236}">
                <a16:creationId xmlns:a16="http://schemas.microsoft.com/office/drawing/2014/main" id="{3FAD8510-D754-46D4-B4A4-393C97F1B9A4}"/>
              </a:ext>
            </a:extLst>
          </p:cNvPr>
          <p:cNvSpPr>
            <a:spLocks noGrp="1"/>
          </p:cNvSpPr>
          <p:nvPr>
            <p:ph type="title"/>
          </p:nvPr>
        </p:nvSpPr>
        <p:spPr/>
        <p:txBody>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r>
              <a:rPr lang="en-US" dirty="0"/>
              <a:t>Convenient Access</a:t>
            </a:r>
            <a:endParaRPr lang="en-PH" dirty="0"/>
          </a:p>
        </p:txBody>
      </p:sp>
      <p:pic>
        <p:nvPicPr>
          <p:cNvPr id="10" name="Picture 9">
            <a:extLst>
              <a:ext uri="{FF2B5EF4-FFF2-40B4-BE49-F238E27FC236}">
                <a16:creationId xmlns:a16="http://schemas.microsoft.com/office/drawing/2014/main" id="{D1875F37-9140-92D5-D162-D53174E06E41}"/>
              </a:ext>
            </a:extLst>
          </p:cNvPr>
          <p:cNvPicPr>
            <a:picLocks noChangeAspect="1"/>
          </p:cNvPicPr>
          <p:nvPr/>
        </p:nvPicPr>
        <p:blipFill>
          <a:blip r:embed="rId4"/>
          <a:srcRect/>
          <a:stretch/>
        </p:blipFill>
        <p:spPr>
          <a:xfrm>
            <a:off x="3198066" y="3024678"/>
            <a:ext cx="2747866" cy="552912"/>
          </a:xfrm>
          <a:prstGeom prst="rect">
            <a:avLst/>
          </a:prstGeom>
        </p:spPr>
      </p:pic>
      <p:pic>
        <p:nvPicPr>
          <p:cNvPr id="7" name="Picture 6">
            <a:extLst>
              <a:ext uri="{FF2B5EF4-FFF2-40B4-BE49-F238E27FC236}">
                <a16:creationId xmlns:a16="http://schemas.microsoft.com/office/drawing/2014/main" id="{AC9CAFED-4D3B-4FB0-BA2F-1AA1853EC0F2}"/>
              </a:ext>
            </a:extLst>
          </p:cNvPr>
          <p:cNvPicPr>
            <a:picLocks noChangeAspect="1"/>
          </p:cNvPicPr>
          <p:nvPr/>
        </p:nvPicPr>
        <p:blipFill>
          <a:blip r:embed="rId5"/>
          <a:srcRect l="17255" r="17255"/>
          <a:stretch/>
        </p:blipFill>
        <p:spPr>
          <a:xfrm>
            <a:off x="6374758" y="1"/>
            <a:ext cx="2769243" cy="5157788"/>
          </a:xfrm>
          <a:prstGeom prst="rect">
            <a:avLst/>
          </a:prstGeom>
        </p:spPr>
      </p:pic>
    </p:spTree>
    <p:extLst>
      <p:ext uri="{BB962C8B-B14F-4D97-AF65-F5344CB8AC3E}">
        <p14:creationId xmlns:p14="http://schemas.microsoft.com/office/powerpoint/2010/main" val="3546353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0111E-4AB6-A919-2385-96577B38DEE8}"/>
            </a:ext>
          </a:extLst>
        </p:cNvPr>
        <p:cNvGrpSpPr/>
        <p:nvPr/>
      </p:nvGrpSpPr>
      <p:grpSpPr>
        <a:xfrm>
          <a:off x="0" y="0"/>
          <a:ext cx="0" cy="0"/>
          <a:chOff x="0" y="0"/>
          <a:chExt cx="0" cy="0"/>
        </a:xfrm>
      </p:grpSpPr>
      <p:pic>
        <p:nvPicPr>
          <p:cNvPr id="12" name="Picture 11" descr="A red letter on a black background&#10;&#10;Description automatically generated">
            <a:extLst>
              <a:ext uri="{FF2B5EF4-FFF2-40B4-BE49-F238E27FC236}">
                <a16:creationId xmlns:a16="http://schemas.microsoft.com/office/drawing/2014/main" id="{A803A512-C15A-CDD9-DE91-93DBB3C543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0927" y="4020580"/>
            <a:ext cx="2442149" cy="384048"/>
          </a:xfrm>
          <a:prstGeom prst="rect">
            <a:avLst/>
          </a:prstGeom>
        </p:spPr>
      </p:pic>
      <p:sp>
        <p:nvSpPr>
          <p:cNvPr id="5" name="Freeform 4">
            <a:extLst>
              <a:ext uri="{FF2B5EF4-FFF2-40B4-BE49-F238E27FC236}">
                <a16:creationId xmlns:a16="http://schemas.microsoft.com/office/drawing/2014/main" id="{2C5CBA50-66F0-12E4-5241-87B67F5D74AF}"/>
              </a:ext>
            </a:extLst>
          </p:cNvPr>
          <p:cNvSpPr/>
          <p:nvPr/>
        </p:nvSpPr>
        <p:spPr>
          <a:xfrm>
            <a:off x="-6202" y="974212"/>
            <a:ext cx="3633323" cy="2782445"/>
          </a:xfrm>
          <a:custGeom>
            <a:avLst/>
            <a:gdLst>
              <a:gd name="connsiteX0" fmla="*/ 0 w 4076700"/>
              <a:gd name="connsiteY0" fmla="*/ 0 h 3483864"/>
              <a:gd name="connsiteX1" fmla="*/ 4076700 w 4076700"/>
              <a:gd name="connsiteY1" fmla="*/ 0 h 3483864"/>
              <a:gd name="connsiteX2" fmla="*/ 4076700 w 4076700"/>
              <a:gd name="connsiteY2" fmla="*/ 3217633 h 3483864"/>
              <a:gd name="connsiteX3" fmla="*/ 4076700 w 4076700"/>
              <a:gd name="connsiteY3" fmla="*/ 3467534 h 3483864"/>
              <a:gd name="connsiteX4" fmla="*/ 4076700 w 4076700"/>
              <a:gd name="connsiteY4" fmla="*/ 3483864 h 3483864"/>
              <a:gd name="connsiteX5" fmla="*/ 2981677 w 4076700"/>
              <a:gd name="connsiteY5" fmla="*/ 3483864 h 3483864"/>
              <a:gd name="connsiteX6" fmla="*/ 1291936 w 4076700"/>
              <a:gd name="connsiteY6" fmla="*/ 3483864 h 3483864"/>
              <a:gd name="connsiteX7" fmla="*/ 496956 w 4076700"/>
              <a:gd name="connsiteY7" fmla="*/ 3483864 h 3483864"/>
              <a:gd name="connsiteX8" fmla="*/ 0 w 4076700"/>
              <a:gd name="connsiteY8" fmla="*/ 2986908 h 3483864"/>
              <a:gd name="connsiteX9" fmla="*/ 0 w 4076700"/>
              <a:gd name="connsiteY9" fmla="*/ 1725091 h 3483864"/>
              <a:gd name="connsiteX10" fmla="*/ 0 w 4076700"/>
              <a:gd name="connsiteY10" fmla="*/ 502187 h 348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6700" h="3483864">
                <a:moveTo>
                  <a:pt x="0" y="0"/>
                </a:moveTo>
                <a:lnTo>
                  <a:pt x="4076700" y="0"/>
                </a:lnTo>
                <a:lnTo>
                  <a:pt x="4076700" y="3217633"/>
                </a:lnTo>
                <a:lnTo>
                  <a:pt x="4076700" y="3467534"/>
                </a:lnTo>
                <a:lnTo>
                  <a:pt x="4076700" y="3483864"/>
                </a:lnTo>
                <a:lnTo>
                  <a:pt x="2981677" y="3483864"/>
                </a:lnTo>
                <a:lnTo>
                  <a:pt x="1291936" y="3483864"/>
                </a:lnTo>
                <a:lnTo>
                  <a:pt x="496956" y="3483864"/>
                </a:lnTo>
                <a:cubicBezTo>
                  <a:pt x="222495" y="3483864"/>
                  <a:pt x="0" y="3261369"/>
                  <a:pt x="0" y="2986908"/>
                </a:cubicBezTo>
                <a:lnTo>
                  <a:pt x="0" y="1725091"/>
                </a:lnTo>
                <a:lnTo>
                  <a:pt x="0" y="502187"/>
                </a:lnTo>
                <a:close/>
              </a:path>
            </a:pathLst>
          </a:custGeom>
          <a:solidFill>
            <a:srgbClr val="B4DBF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85646"/>
            <a:endParaRPr lang="en-US" sz="1013">
              <a:solidFill>
                <a:srgbClr val="FFFFFF"/>
              </a:solidFill>
              <a:latin typeface="Arial" panose="020B0604020202020204"/>
            </a:endParaRPr>
          </a:p>
        </p:txBody>
      </p:sp>
      <p:sp>
        <p:nvSpPr>
          <p:cNvPr id="43" name="Freeform 42">
            <a:extLst>
              <a:ext uri="{FF2B5EF4-FFF2-40B4-BE49-F238E27FC236}">
                <a16:creationId xmlns:a16="http://schemas.microsoft.com/office/drawing/2014/main" id="{91826F74-718C-B62C-B110-3FF2D1353306}"/>
              </a:ext>
            </a:extLst>
          </p:cNvPr>
          <p:cNvSpPr/>
          <p:nvPr/>
        </p:nvSpPr>
        <p:spPr>
          <a:xfrm>
            <a:off x="3045119" y="974212"/>
            <a:ext cx="3918231" cy="2782445"/>
          </a:xfrm>
          <a:custGeom>
            <a:avLst/>
            <a:gdLst>
              <a:gd name="connsiteX0" fmla="*/ 496956 w 5224308"/>
              <a:gd name="connsiteY0" fmla="*/ 0 h 3483864"/>
              <a:gd name="connsiteX1" fmla="*/ 2846828 w 5224308"/>
              <a:gd name="connsiteY1" fmla="*/ 0 h 3483864"/>
              <a:gd name="connsiteX2" fmla="*/ 2981677 w 5224308"/>
              <a:gd name="connsiteY2" fmla="*/ 0 h 3483864"/>
              <a:gd name="connsiteX3" fmla="*/ 4071248 w 5224308"/>
              <a:gd name="connsiteY3" fmla="*/ 0 h 3483864"/>
              <a:gd name="connsiteX4" fmla="*/ 4071248 w 5224308"/>
              <a:gd name="connsiteY4" fmla="*/ 866218 h 3483864"/>
              <a:gd name="connsiteX5" fmla="*/ 5224308 w 5224308"/>
              <a:gd name="connsiteY5" fmla="*/ 866218 h 3483864"/>
              <a:gd name="connsiteX6" fmla="*/ 5224308 w 5224308"/>
              <a:gd name="connsiteY6" fmla="*/ 3483864 h 3483864"/>
              <a:gd name="connsiteX7" fmla="*/ 0 w 5224308"/>
              <a:gd name="connsiteY7" fmla="*/ 3483864 h 3483864"/>
              <a:gd name="connsiteX8" fmla="*/ 0 w 5224308"/>
              <a:gd name="connsiteY8" fmla="*/ 2981677 h 3483864"/>
              <a:gd name="connsiteX9" fmla="*/ 0 w 5224308"/>
              <a:gd name="connsiteY9" fmla="*/ 866218 h 3483864"/>
              <a:gd name="connsiteX10" fmla="*/ 0 w 5224308"/>
              <a:gd name="connsiteY10" fmla="*/ 496956 h 3483864"/>
              <a:gd name="connsiteX11" fmla="*/ 496956 w 5224308"/>
              <a:gd name="connsiteY11" fmla="*/ 0 h 348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4308" h="3483864">
                <a:moveTo>
                  <a:pt x="496956" y="0"/>
                </a:moveTo>
                <a:lnTo>
                  <a:pt x="2846828" y="0"/>
                </a:lnTo>
                <a:lnTo>
                  <a:pt x="2981677" y="0"/>
                </a:lnTo>
                <a:lnTo>
                  <a:pt x="4071248" y="0"/>
                </a:lnTo>
                <a:lnTo>
                  <a:pt x="4071248" y="866218"/>
                </a:lnTo>
                <a:lnTo>
                  <a:pt x="5224308" y="866218"/>
                </a:lnTo>
                <a:lnTo>
                  <a:pt x="5224308" y="3483864"/>
                </a:lnTo>
                <a:lnTo>
                  <a:pt x="0" y="3483864"/>
                </a:lnTo>
                <a:lnTo>
                  <a:pt x="0" y="2981677"/>
                </a:lnTo>
                <a:lnTo>
                  <a:pt x="0" y="866218"/>
                </a:lnTo>
                <a:lnTo>
                  <a:pt x="0" y="496956"/>
                </a:lnTo>
                <a:cubicBezTo>
                  <a:pt x="0" y="222495"/>
                  <a:pt x="222495" y="0"/>
                  <a:pt x="496956" y="0"/>
                </a:cubicBezTo>
                <a:close/>
              </a:path>
            </a:pathLst>
          </a:custGeom>
          <a:solidFill>
            <a:srgbClr val="3A60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85646"/>
            <a:endParaRPr lang="en-US" sz="1013">
              <a:solidFill>
                <a:srgbClr val="FFFFFF"/>
              </a:solidFill>
              <a:latin typeface="Arial" panose="020B0604020202020204"/>
            </a:endParaRPr>
          </a:p>
        </p:txBody>
      </p:sp>
      <p:graphicFrame>
        <p:nvGraphicFramePr>
          <p:cNvPr id="4" name="Object 3" hidden="1">
            <a:extLst>
              <a:ext uri="{FF2B5EF4-FFF2-40B4-BE49-F238E27FC236}">
                <a16:creationId xmlns:a16="http://schemas.microsoft.com/office/drawing/2014/main" id="{B7EF1D87-3963-3296-B1A3-87E546A0EB98}"/>
              </a:ext>
            </a:extLst>
          </p:cNvPr>
          <p:cNvGraphicFramePr>
            <a:graphicFrameLocks noChangeAspect="1"/>
          </p:cNvGraphicFramePr>
          <p:nvPr>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451" imgH="450" progId="TCLayout.ActiveDocument.1">
                  <p:embed/>
                </p:oleObj>
              </mc:Choice>
              <mc:Fallback>
                <p:oleObj name="think-cell Slide" r:id="rId5" imgW="451" imgH="450" progId="TCLayout.ActiveDocument.1">
                  <p:embed/>
                  <p:pic>
                    <p:nvPicPr>
                      <p:cNvPr id="4" name="Object 3" hidden="1">
                        <a:extLst>
                          <a:ext uri="{FF2B5EF4-FFF2-40B4-BE49-F238E27FC236}">
                            <a16:creationId xmlns:a16="http://schemas.microsoft.com/office/drawing/2014/main" id="{B7EF1D87-3963-3296-B1A3-87E546A0EB98}"/>
                          </a:ext>
                        </a:extLst>
                      </p:cNvPr>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8" name="Text Placeholder 18">
            <a:extLst>
              <a:ext uri="{FF2B5EF4-FFF2-40B4-BE49-F238E27FC236}">
                <a16:creationId xmlns:a16="http://schemas.microsoft.com/office/drawing/2014/main" id="{5E038283-AC79-3106-2349-8F9D3077841F}"/>
              </a:ext>
            </a:extLst>
          </p:cNvPr>
          <p:cNvSpPr txBox="1">
            <a:spLocks/>
          </p:cNvSpPr>
          <p:nvPr/>
        </p:nvSpPr>
        <p:spPr>
          <a:xfrm>
            <a:off x="435240" y="1308682"/>
            <a:ext cx="2351464" cy="41771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8">
              <a:buNone/>
            </a:pPr>
            <a:r>
              <a:rPr lang="en-US" sz="1400" dirty="0">
                <a:solidFill>
                  <a:srgbClr val="000000"/>
                </a:solidFill>
              </a:rPr>
              <a:t>Get an extra </a:t>
            </a:r>
            <a:r>
              <a:rPr lang="en-US" sz="1400" b="1" dirty="0">
                <a:solidFill>
                  <a:srgbClr val="000000"/>
                </a:solidFill>
              </a:rPr>
              <a:t>$40 </a:t>
            </a:r>
            <a:r>
              <a:rPr lang="en-US" sz="1400" dirty="0">
                <a:solidFill>
                  <a:srgbClr val="000000"/>
                </a:solidFill>
              </a:rPr>
              <a:t>to spend </a:t>
            </a:r>
            <a:br>
              <a:rPr lang="en-US" sz="1400" dirty="0">
                <a:solidFill>
                  <a:srgbClr val="000000"/>
                </a:solidFill>
              </a:rPr>
            </a:br>
            <a:r>
              <a:rPr lang="en-US" sz="1400" dirty="0">
                <a:solidFill>
                  <a:srgbClr val="000000"/>
                </a:solidFill>
              </a:rPr>
              <a:t>on select frame brands</a:t>
            </a:r>
          </a:p>
        </p:txBody>
      </p:sp>
      <p:sp>
        <p:nvSpPr>
          <p:cNvPr id="11" name="Text Placeholder 18">
            <a:extLst>
              <a:ext uri="{FF2B5EF4-FFF2-40B4-BE49-F238E27FC236}">
                <a16:creationId xmlns:a16="http://schemas.microsoft.com/office/drawing/2014/main" id="{7C6B9E7E-4B0D-EB34-87BB-0C8BAC3B3100}"/>
              </a:ext>
            </a:extLst>
          </p:cNvPr>
          <p:cNvSpPr txBox="1">
            <a:spLocks/>
          </p:cNvSpPr>
          <p:nvPr/>
        </p:nvSpPr>
        <p:spPr>
          <a:xfrm>
            <a:off x="3387309" y="1845597"/>
            <a:ext cx="2422739" cy="1039672"/>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8">
              <a:buNone/>
            </a:pPr>
            <a:r>
              <a:rPr lang="en-US" sz="1400" dirty="0">
                <a:solidFill>
                  <a:srgbClr val="FFFFFF"/>
                </a:solidFill>
                <a:latin typeface="Arial"/>
                <a:cs typeface="Arial"/>
              </a:rPr>
              <a:t>Get up to </a:t>
            </a:r>
            <a:r>
              <a:rPr lang="en-US" sz="1400" b="1" dirty="0">
                <a:solidFill>
                  <a:srgbClr val="FFFFFF"/>
                </a:solidFill>
                <a:latin typeface="Arial"/>
                <a:cs typeface="Arial"/>
              </a:rPr>
              <a:t>40% OFF </a:t>
            </a:r>
            <a:br>
              <a:rPr lang="en-US" sz="1400" b="1" dirty="0">
                <a:solidFill>
                  <a:srgbClr val="000000"/>
                </a:solidFill>
              </a:rPr>
            </a:br>
            <a:r>
              <a:rPr lang="en-US" sz="1400" dirty="0">
                <a:solidFill>
                  <a:srgbClr val="FFFFFF"/>
                </a:solidFill>
                <a:latin typeface="Arial"/>
                <a:cs typeface="Arial"/>
              </a:rPr>
              <a:t>lens enhancements </a:t>
            </a:r>
            <a:br>
              <a:rPr lang="en-US" sz="1400" dirty="0">
                <a:solidFill>
                  <a:srgbClr val="000000"/>
                </a:solidFill>
              </a:rPr>
            </a:br>
            <a:r>
              <a:rPr lang="en-US" sz="1400" dirty="0">
                <a:solidFill>
                  <a:srgbClr val="FFFFFF"/>
                </a:solidFill>
                <a:latin typeface="Arial"/>
                <a:cs typeface="Arial"/>
              </a:rPr>
              <a:t>(anti-reflective coatings, progressive lenses, and </a:t>
            </a:r>
            <a:br>
              <a:rPr lang="en-US" sz="1400" dirty="0">
                <a:solidFill>
                  <a:srgbClr val="000000"/>
                </a:solidFill>
              </a:rPr>
            </a:br>
            <a:r>
              <a:rPr lang="en-US" sz="1400" dirty="0">
                <a:solidFill>
                  <a:srgbClr val="FFFFFF"/>
                </a:solidFill>
                <a:latin typeface="Arial"/>
                <a:cs typeface="Arial"/>
              </a:rPr>
              <a:t>photochromic lenses)</a:t>
            </a:r>
            <a:endParaRPr lang="en-US" sz="1400" dirty="0">
              <a:solidFill>
                <a:srgbClr val="FFFFFF"/>
              </a:solidFill>
            </a:endParaRPr>
          </a:p>
        </p:txBody>
      </p:sp>
      <p:sp>
        <p:nvSpPr>
          <p:cNvPr id="13" name="Text Placeholder 18">
            <a:extLst>
              <a:ext uri="{FF2B5EF4-FFF2-40B4-BE49-F238E27FC236}">
                <a16:creationId xmlns:a16="http://schemas.microsoft.com/office/drawing/2014/main" id="{90D8D726-85BE-2A37-1980-FE1F405FCEB5}"/>
              </a:ext>
            </a:extLst>
          </p:cNvPr>
          <p:cNvSpPr txBox="1">
            <a:spLocks/>
          </p:cNvSpPr>
          <p:nvPr/>
        </p:nvSpPr>
        <p:spPr>
          <a:xfrm>
            <a:off x="435240" y="2006671"/>
            <a:ext cx="2351464" cy="61457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8">
              <a:buNone/>
            </a:pPr>
            <a:r>
              <a:rPr lang="en-US" sz="1400" dirty="0">
                <a:solidFill>
                  <a:srgbClr val="000000"/>
                </a:solidFill>
              </a:rPr>
              <a:t>All 750+ Visionworks</a:t>
            </a:r>
            <a:r>
              <a:rPr lang="en-US" sz="1400" baseline="30000" dirty="0">
                <a:solidFill>
                  <a:srgbClr val="000000"/>
                </a:solidFill>
              </a:rPr>
              <a:t>®</a:t>
            </a:r>
            <a:r>
              <a:rPr lang="en-US" sz="1400" dirty="0">
                <a:solidFill>
                  <a:srgbClr val="000000"/>
                </a:solidFill>
              </a:rPr>
              <a:t> locations are</a:t>
            </a:r>
            <a:br>
              <a:rPr lang="en-US" sz="1400" dirty="0">
                <a:solidFill>
                  <a:srgbClr val="000000"/>
                </a:solidFill>
              </a:rPr>
            </a:br>
            <a:r>
              <a:rPr lang="en-US" sz="1400" dirty="0">
                <a:solidFill>
                  <a:srgbClr val="000000"/>
                </a:solidFill>
              </a:rPr>
              <a:t>in-network with VSP</a:t>
            </a:r>
            <a:r>
              <a:rPr lang="en-US" sz="1400" baseline="30000" dirty="0">
                <a:solidFill>
                  <a:srgbClr val="000000"/>
                </a:solidFill>
              </a:rPr>
              <a:t> ®</a:t>
            </a:r>
            <a:endParaRPr lang="en-US" sz="1400" dirty="0">
              <a:solidFill>
                <a:srgbClr val="000000"/>
              </a:solidFill>
            </a:endParaRPr>
          </a:p>
        </p:txBody>
      </p:sp>
      <p:sp>
        <p:nvSpPr>
          <p:cNvPr id="50" name="Freeform 49">
            <a:extLst>
              <a:ext uri="{FF2B5EF4-FFF2-40B4-BE49-F238E27FC236}">
                <a16:creationId xmlns:a16="http://schemas.microsoft.com/office/drawing/2014/main" id="{6792FC98-D0F7-7F51-2F36-F51DE6556A11}"/>
              </a:ext>
            </a:extLst>
          </p:cNvPr>
          <p:cNvSpPr/>
          <p:nvPr/>
        </p:nvSpPr>
        <p:spPr>
          <a:xfrm>
            <a:off x="6086476" y="974212"/>
            <a:ext cx="3057525" cy="2782445"/>
          </a:xfrm>
          <a:custGeom>
            <a:avLst/>
            <a:gdLst>
              <a:gd name="connsiteX0" fmla="*/ 0 w 4076700"/>
              <a:gd name="connsiteY0" fmla="*/ 0 h 3483864"/>
              <a:gd name="connsiteX1" fmla="*/ 4076700 w 4076700"/>
              <a:gd name="connsiteY1" fmla="*/ 0 h 3483864"/>
              <a:gd name="connsiteX2" fmla="*/ 4076700 w 4076700"/>
              <a:gd name="connsiteY2" fmla="*/ 3217633 h 3483864"/>
              <a:gd name="connsiteX3" fmla="*/ 4076700 w 4076700"/>
              <a:gd name="connsiteY3" fmla="*/ 3467534 h 3483864"/>
              <a:gd name="connsiteX4" fmla="*/ 4076700 w 4076700"/>
              <a:gd name="connsiteY4" fmla="*/ 3483864 h 3483864"/>
              <a:gd name="connsiteX5" fmla="*/ 2981677 w 4076700"/>
              <a:gd name="connsiteY5" fmla="*/ 3483864 h 3483864"/>
              <a:gd name="connsiteX6" fmla="*/ 1291936 w 4076700"/>
              <a:gd name="connsiteY6" fmla="*/ 3483864 h 3483864"/>
              <a:gd name="connsiteX7" fmla="*/ 496956 w 4076700"/>
              <a:gd name="connsiteY7" fmla="*/ 3483864 h 3483864"/>
              <a:gd name="connsiteX8" fmla="*/ 0 w 4076700"/>
              <a:gd name="connsiteY8" fmla="*/ 2986908 h 3483864"/>
              <a:gd name="connsiteX9" fmla="*/ 0 w 4076700"/>
              <a:gd name="connsiteY9" fmla="*/ 1725091 h 3483864"/>
              <a:gd name="connsiteX10" fmla="*/ 0 w 4076700"/>
              <a:gd name="connsiteY10" fmla="*/ 502187 h 348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6700" h="3483864">
                <a:moveTo>
                  <a:pt x="0" y="0"/>
                </a:moveTo>
                <a:lnTo>
                  <a:pt x="4076700" y="0"/>
                </a:lnTo>
                <a:lnTo>
                  <a:pt x="4076700" y="3217633"/>
                </a:lnTo>
                <a:lnTo>
                  <a:pt x="4076700" y="3467534"/>
                </a:lnTo>
                <a:lnTo>
                  <a:pt x="4076700" y="3483864"/>
                </a:lnTo>
                <a:lnTo>
                  <a:pt x="2981677" y="3483864"/>
                </a:lnTo>
                <a:lnTo>
                  <a:pt x="1291936" y="3483864"/>
                </a:lnTo>
                <a:lnTo>
                  <a:pt x="496956" y="3483864"/>
                </a:lnTo>
                <a:cubicBezTo>
                  <a:pt x="222495" y="3483864"/>
                  <a:pt x="0" y="3261369"/>
                  <a:pt x="0" y="2986908"/>
                </a:cubicBezTo>
                <a:lnTo>
                  <a:pt x="0" y="1725091"/>
                </a:lnTo>
                <a:lnTo>
                  <a:pt x="0" y="502187"/>
                </a:lnTo>
                <a:close/>
              </a:path>
            </a:pathLst>
          </a:custGeom>
          <a:solidFill>
            <a:srgbClr val="B4DBF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85646"/>
            <a:endParaRPr lang="en-US" sz="1013">
              <a:solidFill>
                <a:srgbClr val="FFFFFF"/>
              </a:solidFill>
              <a:latin typeface="Arial" panose="020B0604020202020204"/>
            </a:endParaRPr>
          </a:p>
        </p:txBody>
      </p:sp>
      <p:sp>
        <p:nvSpPr>
          <p:cNvPr id="14" name="Text Placeholder 18">
            <a:extLst>
              <a:ext uri="{FF2B5EF4-FFF2-40B4-BE49-F238E27FC236}">
                <a16:creationId xmlns:a16="http://schemas.microsoft.com/office/drawing/2014/main" id="{EF4D3C03-BDE0-6CC7-154A-1C45663272C9}"/>
              </a:ext>
            </a:extLst>
          </p:cNvPr>
          <p:cNvSpPr txBox="1">
            <a:spLocks/>
          </p:cNvSpPr>
          <p:nvPr/>
        </p:nvSpPr>
        <p:spPr>
          <a:xfrm>
            <a:off x="6492170" y="1966625"/>
            <a:ext cx="2246137" cy="1610095"/>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8">
              <a:buNone/>
            </a:pPr>
            <a:r>
              <a:rPr lang="en-US" sz="1400" dirty="0">
                <a:solidFill>
                  <a:srgbClr val="000000"/>
                </a:solidFill>
              </a:rPr>
              <a:t>When you use your VSP benefits at Visionworks your glasses are covered:</a:t>
            </a:r>
          </a:p>
          <a:p>
            <a:pPr marL="0" indent="0" defTabSz="914378">
              <a:buNone/>
            </a:pPr>
            <a:r>
              <a:rPr lang="en-US" sz="1400" dirty="0">
                <a:solidFill>
                  <a:srgbClr val="000000"/>
                </a:solidFill>
              </a:rPr>
              <a:t>• Breakage or damage</a:t>
            </a:r>
            <a:r>
              <a:rPr lang="en-US" sz="1400" baseline="30000" dirty="0">
                <a:solidFill>
                  <a:srgbClr val="000000"/>
                </a:solidFill>
              </a:rPr>
              <a:t>1</a:t>
            </a:r>
          </a:p>
          <a:p>
            <a:pPr marL="0" indent="0" defTabSz="914378">
              <a:buNone/>
            </a:pPr>
            <a:r>
              <a:rPr lang="en-US" sz="1400" dirty="0">
                <a:solidFill>
                  <a:srgbClr val="000000"/>
                </a:solidFill>
              </a:rPr>
              <a:t>• Prescription changes</a:t>
            </a:r>
            <a:r>
              <a:rPr lang="en-US" sz="1400" baseline="30000" dirty="0">
                <a:solidFill>
                  <a:srgbClr val="000000"/>
                </a:solidFill>
              </a:rPr>
              <a:t>2</a:t>
            </a:r>
          </a:p>
          <a:p>
            <a:pPr marL="0" indent="0" defTabSz="914378">
              <a:buNone/>
            </a:pPr>
            <a:r>
              <a:rPr lang="en-US" sz="1400" dirty="0">
                <a:solidFill>
                  <a:srgbClr val="000000"/>
                </a:solidFill>
              </a:rPr>
              <a:t>• Love your look</a:t>
            </a:r>
            <a:r>
              <a:rPr lang="en-US" sz="1400" baseline="30000" dirty="0">
                <a:solidFill>
                  <a:srgbClr val="000000"/>
                </a:solidFill>
              </a:rPr>
              <a:t>3</a:t>
            </a:r>
          </a:p>
        </p:txBody>
      </p:sp>
      <p:pic>
        <p:nvPicPr>
          <p:cNvPr id="15" name="Picture 18">
            <a:extLst>
              <a:ext uri="{FF2B5EF4-FFF2-40B4-BE49-F238E27FC236}">
                <a16:creationId xmlns:a16="http://schemas.microsoft.com/office/drawing/2014/main" id="{F774E951-5A69-C769-EC5F-9656299C48A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967591" y="1207425"/>
            <a:ext cx="1090802" cy="548640"/>
          </a:xfrm>
          <a:prstGeom prst="rect">
            <a:avLst/>
          </a:prstGeom>
        </p:spPr>
      </p:pic>
      <p:cxnSp>
        <p:nvCxnSpPr>
          <p:cNvPr id="9" name="Straight Connector 8">
            <a:extLst>
              <a:ext uri="{FF2B5EF4-FFF2-40B4-BE49-F238E27FC236}">
                <a16:creationId xmlns:a16="http://schemas.microsoft.com/office/drawing/2014/main" id="{D01A1FDA-1A12-F646-6D69-C413711467F3}"/>
              </a:ext>
            </a:extLst>
          </p:cNvPr>
          <p:cNvCxnSpPr>
            <a:cxnSpLocks/>
          </p:cNvCxnSpPr>
          <p:nvPr/>
        </p:nvCxnSpPr>
        <p:spPr>
          <a:xfrm>
            <a:off x="1025895" y="1833956"/>
            <a:ext cx="11295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DE54E2C-D54C-AAD0-9A24-D12D1120DAAB}"/>
              </a:ext>
            </a:extLst>
          </p:cNvPr>
          <p:cNvSpPr>
            <a:spLocks noGrp="1"/>
          </p:cNvSpPr>
          <p:nvPr>
            <p:ph type="title"/>
          </p:nvPr>
        </p:nvSpPr>
        <p:spPr/>
        <p:txBody>
          <a:bodyPr/>
          <a:lstStyle/>
          <a:p>
            <a:r>
              <a:rPr lang="en-US" dirty="0"/>
              <a:t>Simplicity in Eye Health for VSP Members</a:t>
            </a:r>
          </a:p>
        </p:txBody>
      </p:sp>
      <p:sp>
        <p:nvSpPr>
          <p:cNvPr id="7" name="Text Placeholder 17">
            <a:extLst>
              <a:ext uri="{FF2B5EF4-FFF2-40B4-BE49-F238E27FC236}">
                <a16:creationId xmlns:a16="http://schemas.microsoft.com/office/drawing/2014/main" id="{04BDEF81-640E-8DEC-0E0E-D46147C4DB35}"/>
              </a:ext>
            </a:extLst>
          </p:cNvPr>
          <p:cNvSpPr>
            <a:spLocks noGrp="1"/>
          </p:cNvSpPr>
          <p:nvPr>
            <p:ph type="body" sz="quarter" idx="12"/>
          </p:nvPr>
        </p:nvSpPr>
        <p:spPr/>
        <p:txBody>
          <a:bodyPr>
            <a:normAutofit/>
          </a:bodyPr>
          <a:lstStyle/>
          <a:p>
            <a:r>
              <a:rPr lang="en-US"/>
              <a:t>Only at Premier Edge locations. Premier Edge is not available for some members in the State of Texas</a:t>
            </a:r>
          </a:p>
          <a:p>
            <a:r>
              <a:rPr lang="en-US"/>
              <a:t>1.$40 processing fee applies to replacement lenses if needed. 2.$40 processing fee applies to replace lenses (minimum Rx change required). 3.$40 processing fee applies</a:t>
            </a:r>
          </a:p>
        </p:txBody>
      </p:sp>
      <p:sp>
        <p:nvSpPr>
          <p:cNvPr id="6" name="Text Placeholder 18">
            <a:extLst>
              <a:ext uri="{FF2B5EF4-FFF2-40B4-BE49-F238E27FC236}">
                <a16:creationId xmlns:a16="http://schemas.microsoft.com/office/drawing/2014/main" id="{BDFD8A5E-1B7F-C762-5981-D124D7175EDF}"/>
              </a:ext>
            </a:extLst>
          </p:cNvPr>
          <p:cNvSpPr txBox="1">
            <a:spLocks/>
          </p:cNvSpPr>
          <p:nvPr/>
        </p:nvSpPr>
        <p:spPr>
          <a:xfrm>
            <a:off x="435240" y="2873935"/>
            <a:ext cx="2351464" cy="61457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7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8">
              <a:buNone/>
            </a:pPr>
            <a:r>
              <a:rPr lang="en-US" sz="1400">
                <a:solidFill>
                  <a:srgbClr val="000000"/>
                </a:solidFill>
              </a:rPr>
              <a:t>VSP members </a:t>
            </a:r>
            <a:br>
              <a:rPr lang="en-US" sz="1400">
                <a:solidFill>
                  <a:srgbClr val="000000"/>
                </a:solidFill>
              </a:rPr>
            </a:br>
            <a:r>
              <a:rPr lang="en-US" sz="1400">
                <a:solidFill>
                  <a:srgbClr val="000000"/>
                </a:solidFill>
              </a:rPr>
              <a:t>always get </a:t>
            </a:r>
            <a:br>
              <a:rPr lang="en-US" sz="1400">
                <a:solidFill>
                  <a:srgbClr val="000000"/>
                </a:solidFill>
              </a:rPr>
            </a:br>
            <a:r>
              <a:rPr lang="en-US" sz="1400" b="1">
                <a:solidFill>
                  <a:srgbClr val="000000"/>
                </a:solidFill>
              </a:rPr>
              <a:t>50%</a:t>
            </a:r>
            <a:r>
              <a:rPr lang="en-US" sz="1400">
                <a:solidFill>
                  <a:srgbClr val="000000"/>
                </a:solidFill>
              </a:rPr>
              <a:t> off second pair </a:t>
            </a:r>
          </a:p>
        </p:txBody>
      </p:sp>
      <p:cxnSp>
        <p:nvCxnSpPr>
          <p:cNvPr id="10" name="Straight Connector 9">
            <a:extLst>
              <a:ext uri="{FF2B5EF4-FFF2-40B4-BE49-F238E27FC236}">
                <a16:creationId xmlns:a16="http://schemas.microsoft.com/office/drawing/2014/main" id="{F25A677F-9590-FEB6-EE23-E75221903CEA}"/>
              </a:ext>
            </a:extLst>
          </p:cNvPr>
          <p:cNvCxnSpPr>
            <a:cxnSpLocks/>
          </p:cNvCxnSpPr>
          <p:nvPr/>
        </p:nvCxnSpPr>
        <p:spPr>
          <a:xfrm>
            <a:off x="1025895" y="2733300"/>
            <a:ext cx="11295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804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08B888A-829F-475E-9D65-5A07B0CC2AFB}"/>
              </a:ext>
            </a:extLst>
          </p:cNvPr>
          <p:cNvPicPr>
            <a:picLocks noGrp="1" noChangeAspect="1"/>
          </p:cNvPicPr>
          <p:nvPr>
            <p:ph type="pic" sz="quarter" idx="19"/>
          </p:nvPr>
        </p:nvPicPr>
        <p:blipFill rotWithShape="1">
          <a:blip r:embed="rId3" cstate="email">
            <a:extLst>
              <a:ext uri="{28A0092B-C50C-407E-A947-70E740481C1C}">
                <a14:useLocalDpi xmlns:a14="http://schemas.microsoft.com/office/drawing/2010/main"/>
              </a:ext>
            </a:extLst>
          </a:blip>
          <a:srcRect/>
          <a:stretch/>
        </p:blipFill>
        <p:spPr/>
      </p:pic>
      <p:sp>
        <p:nvSpPr>
          <p:cNvPr id="3" name="Content Placeholder 2">
            <a:extLst>
              <a:ext uri="{FF2B5EF4-FFF2-40B4-BE49-F238E27FC236}">
                <a16:creationId xmlns:a16="http://schemas.microsoft.com/office/drawing/2014/main" id="{433E21F2-BF21-475B-9B98-715F06E6E2B2}"/>
              </a:ext>
            </a:extLst>
          </p:cNvPr>
          <p:cNvSpPr>
            <a:spLocks noGrp="1"/>
          </p:cNvSpPr>
          <p:nvPr>
            <p:ph sz="quarter" idx="10"/>
          </p:nvPr>
        </p:nvSpPr>
        <p:spPr/>
        <p:txBody>
          <a:bodyPr/>
          <a:lstStyle/>
          <a:p>
            <a:pPr>
              <a:lnSpc>
                <a:spcPts val="2200"/>
              </a:lnSpc>
            </a:pPr>
            <a:r>
              <a:rPr lang="en-US" b="1" dirty="0"/>
              <a:t>8 in 10 people (84%) rate vision as </a:t>
            </a:r>
            <a:br>
              <a:rPr lang="en-US" b="1" dirty="0"/>
            </a:br>
            <a:r>
              <a:rPr lang="en-US" b="1" dirty="0"/>
              <a:t>the most important sense</a:t>
            </a:r>
            <a:r>
              <a:rPr lang="en-US" dirty="0"/>
              <a:t>, and nearly everyone (97%) agrees that having healthy eyes is important. </a:t>
            </a:r>
          </a:p>
          <a:p>
            <a:pPr>
              <a:lnSpc>
                <a:spcPts val="2200"/>
              </a:lnSpc>
            </a:pPr>
            <a:endParaRPr lang="en-US" dirty="0"/>
          </a:p>
          <a:p>
            <a:pPr>
              <a:lnSpc>
                <a:spcPts val="2200"/>
              </a:lnSpc>
            </a:pPr>
            <a:r>
              <a:rPr lang="en-US" dirty="0"/>
              <a:t>But only half of the people surveyed get annual eye exams. </a:t>
            </a:r>
          </a:p>
        </p:txBody>
      </p:sp>
      <p:sp>
        <p:nvSpPr>
          <p:cNvPr id="2" name="Title 1">
            <a:extLst>
              <a:ext uri="{FF2B5EF4-FFF2-40B4-BE49-F238E27FC236}">
                <a16:creationId xmlns:a16="http://schemas.microsoft.com/office/drawing/2014/main" id="{0D8DA7A9-3328-49BC-9B1C-694C956FFED5}"/>
              </a:ext>
            </a:extLst>
          </p:cNvPr>
          <p:cNvSpPr>
            <a:spLocks noGrp="1"/>
          </p:cNvSpPr>
          <p:nvPr>
            <p:ph type="title"/>
          </p:nvPr>
        </p:nvSpPr>
        <p:spPr/>
        <p:txBody>
          <a:bodyPr/>
          <a:lstStyle/>
          <a:p>
            <a:r>
              <a:rPr lang="en-US"/>
              <a:t>Did you know?</a:t>
            </a:r>
          </a:p>
        </p:txBody>
      </p:sp>
    </p:spTree>
    <p:extLst>
      <p:ext uri="{BB962C8B-B14F-4D97-AF65-F5344CB8AC3E}">
        <p14:creationId xmlns:p14="http://schemas.microsoft.com/office/powerpoint/2010/main" val="3830339555"/>
      </p:ext>
    </p:extLst>
  </p:cSld>
  <p:clrMapOvr>
    <a:masterClrMapping/>
  </p:clrMapOvr>
  <mc:AlternateContent xmlns:mc="http://schemas.openxmlformats.org/markup-compatibility/2006" xmlns:p14="http://schemas.microsoft.com/office/powerpoint/2010/main">
    <mc:Choice Requires="p14">
      <p:transition p14:dur="0" advClick="0" advTm="38000"/>
    </mc:Choice>
    <mc:Fallback xmlns="">
      <p:transition advClick="0" advTm="3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53F69DD-9E06-F3D0-AC16-C5A4AA09B40F}"/>
              </a:ext>
            </a:extLst>
          </p:cNvPr>
          <p:cNvSpPr/>
          <p:nvPr/>
        </p:nvSpPr>
        <p:spPr>
          <a:xfrm>
            <a:off x="5085160" y="0"/>
            <a:ext cx="405884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algn="ctr" defTabSz="685646">
              <a:defRPr/>
            </a:pPr>
            <a:endParaRPr lang="en-US" sz="1350">
              <a:solidFill>
                <a:srgbClr val="FFFFFF"/>
              </a:solidFill>
              <a:latin typeface="Arial" panose="020B0604020202020204"/>
            </a:endParaRPr>
          </a:p>
        </p:txBody>
      </p:sp>
      <p:sp>
        <p:nvSpPr>
          <p:cNvPr id="5" name="Title 4">
            <a:extLst>
              <a:ext uri="{FF2B5EF4-FFF2-40B4-BE49-F238E27FC236}">
                <a16:creationId xmlns:a16="http://schemas.microsoft.com/office/drawing/2014/main" id="{5EEA2EFE-17A4-4125-B7D5-D4EE1051E23D}"/>
              </a:ext>
            </a:extLst>
          </p:cNvPr>
          <p:cNvSpPr>
            <a:spLocks noGrp="1"/>
          </p:cNvSpPr>
          <p:nvPr>
            <p:ph type="title"/>
          </p:nvPr>
        </p:nvSpPr>
        <p:spPr/>
        <p:txBody>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r>
              <a:rPr lang="en-US" dirty="0"/>
              <a:t>Eyeconic</a:t>
            </a:r>
            <a:r>
              <a:rPr lang="en-US" sz="2400" baseline="30000" dirty="0"/>
              <a:t>®</a:t>
            </a:r>
            <a:endParaRPr lang="en-PH" dirty="0"/>
          </a:p>
        </p:txBody>
      </p:sp>
      <p:grpSp>
        <p:nvGrpSpPr>
          <p:cNvPr id="2" name="Group 1">
            <a:extLst>
              <a:ext uri="{FF2B5EF4-FFF2-40B4-BE49-F238E27FC236}">
                <a16:creationId xmlns:a16="http://schemas.microsoft.com/office/drawing/2014/main" id="{6BA559BE-CE5F-4C53-90D8-A62617CD3981}"/>
              </a:ext>
            </a:extLst>
          </p:cNvPr>
          <p:cNvGrpSpPr/>
          <p:nvPr/>
        </p:nvGrpSpPr>
        <p:grpSpPr>
          <a:xfrm>
            <a:off x="5085160" y="899955"/>
            <a:ext cx="3658791" cy="3492588"/>
            <a:chOff x="4970859" y="942975"/>
            <a:chExt cx="4171950" cy="3982436"/>
          </a:xfrm>
        </p:grpSpPr>
        <p:pic>
          <p:nvPicPr>
            <p:cNvPr id="7" name="Picture 6">
              <a:extLst>
                <a:ext uri="{FF2B5EF4-FFF2-40B4-BE49-F238E27FC236}">
                  <a16:creationId xmlns:a16="http://schemas.microsoft.com/office/drawing/2014/main" id="{5510ECC5-AE10-4089-8DA0-613A7DAFD9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40" r="6383"/>
            <a:stretch/>
          </p:blipFill>
          <p:spPr>
            <a:xfrm>
              <a:off x="4970859" y="942975"/>
              <a:ext cx="4171950" cy="2743200"/>
            </a:xfrm>
            <a:prstGeom prst="rect">
              <a:avLst/>
            </a:prstGeom>
          </p:spPr>
        </p:pic>
        <p:pic>
          <p:nvPicPr>
            <p:cNvPr id="8" name="Picture 7" descr="A picture containing text, screenshot, person&#10;&#10;Description automatically generated">
              <a:extLst>
                <a:ext uri="{FF2B5EF4-FFF2-40B4-BE49-F238E27FC236}">
                  <a16:creationId xmlns:a16="http://schemas.microsoft.com/office/drawing/2014/main" id="{9F9DA349-642D-4EDD-BD10-48FD037821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8249"/>
            <a:stretch/>
          </p:blipFill>
          <p:spPr>
            <a:xfrm>
              <a:off x="5562434" y="1345172"/>
              <a:ext cx="2971800" cy="1882985"/>
            </a:xfrm>
            <a:prstGeom prst="rect">
              <a:avLst/>
            </a:prstGeom>
          </p:spPr>
        </p:pic>
        <p:pic>
          <p:nvPicPr>
            <p:cNvPr id="10" name="Picture 9">
              <a:extLst>
                <a:ext uri="{FF2B5EF4-FFF2-40B4-BE49-F238E27FC236}">
                  <a16:creationId xmlns:a16="http://schemas.microsoft.com/office/drawing/2014/main" id="{C68CF291-F62D-42AD-A676-21D14854B54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16251" y="3863830"/>
              <a:ext cx="1887248" cy="1061581"/>
            </a:xfrm>
            <a:prstGeom prst="rect">
              <a:avLst/>
            </a:prstGeom>
          </p:spPr>
        </p:pic>
      </p:grpSp>
      <p:sp>
        <p:nvSpPr>
          <p:cNvPr id="12" name="Content Placeholder 5">
            <a:extLst>
              <a:ext uri="{FF2B5EF4-FFF2-40B4-BE49-F238E27FC236}">
                <a16:creationId xmlns:a16="http://schemas.microsoft.com/office/drawing/2014/main" id="{0115A77B-BF50-C790-5A60-691D5C2F1679}"/>
              </a:ext>
            </a:extLst>
          </p:cNvPr>
          <p:cNvSpPr txBox="1">
            <a:spLocks/>
          </p:cNvSpPr>
          <p:nvPr/>
        </p:nvSpPr>
        <p:spPr>
          <a:xfrm>
            <a:off x="400051" y="1011479"/>
            <a:ext cx="4241681" cy="3390900"/>
          </a:xfrm>
          <a:prstGeom prst="rect">
            <a:avLst/>
          </a:prstGeom>
        </p:spPr>
        <p:txBody>
          <a:bodyPr anchor="t">
            <a:normAutofit fontScale="92500"/>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defTabSz="914378">
              <a:lnSpc>
                <a:spcPct val="90000"/>
              </a:lnSpc>
              <a:spcBef>
                <a:spcPts val="1000"/>
              </a:spcBef>
              <a:spcAft>
                <a:spcPts val="900"/>
              </a:spcAft>
              <a:defRPr/>
            </a:pPr>
            <a:r>
              <a:rPr lang="en-US" sz="1350" b="1" dirty="0">
                <a:solidFill>
                  <a:srgbClr val="000000"/>
                </a:solidFill>
                <a:latin typeface="Arial" panose="020B0604020202020204" pitchFamily="34" charset="0"/>
                <a:cs typeface="Arial" panose="020B0604020202020204" pitchFamily="34" charset="0"/>
              </a:rPr>
              <a:t>Eyeconic</a:t>
            </a:r>
            <a:r>
              <a:rPr lang="en-US" sz="1350" dirty="0">
                <a:solidFill>
                  <a:srgbClr val="000000"/>
                </a:solidFill>
                <a:latin typeface="Arial" panose="020B0604020202020204" pitchFamily="34" charset="0"/>
                <a:cs typeface="Arial" panose="020B0604020202020204" pitchFamily="34" charset="0"/>
              </a:rPr>
              <a:t> is the official VSP online store that seamlessly connects your VSP vision benefits to your account. </a:t>
            </a:r>
          </a:p>
          <a:p>
            <a:pPr defTabSz="914378">
              <a:lnSpc>
                <a:spcPct val="90000"/>
              </a:lnSpc>
              <a:spcBef>
                <a:spcPts val="1000"/>
              </a:spcBef>
              <a:spcAft>
                <a:spcPts val="900"/>
              </a:spcAft>
              <a:defRPr/>
            </a:pPr>
            <a:r>
              <a:rPr lang="en-US" sz="1350" dirty="0">
                <a:solidFill>
                  <a:srgbClr val="000000"/>
                </a:solidFill>
                <a:latin typeface="Arial" panose="020B0604020202020204" pitchFamily="34" charset="0"/>
                <a:cs typeface="Arial" panose="020B0604020202020204" pitchFamily="34" charset="0"/>
              </a:rPr>
              <a:t>Eyeconic offers:</a:t>
            </a:r>
          </a:p>
          <a:p>
            <a:pPr marL="285743" indent="-285743" defTabSz="914378">
              <a:lnSpc>
                <a:spcPct val="90000"/>
              </a:lnSpc>
              <a:spcBef>
                <a:spcPts val="1000"/>
              </a:spcBef>
              <a:spcAft>
                <a:spcPts val="900"/>
              </a:spcAft>
              <a:buFont typeface="Arial" panose="020B0604020202020204" pitchFamily="34" charset="0"/>
              <a:buChar char="•"/>
              <a:defRPr/>
            </a:pPr>
            <a:r>
              <a:rPr lang="en-US" sz="1350" dirty="0">
                <a:solidFill>
                  <a:srgbClr val="000000"/>
                </a:solidFill>
                <a:latin typeface="Arial" panose="020B0604020202020204" pitchFamily="34" charset="0"/>
                <a:cs typeface="Arial" panose="020B0604020202020204" pitchFamily="34" charset="0"/>
              </a:rPr>
              <a:t>A huge selection of contact lenses and designer frames 24/7 – and the Virtual Try-On Tool.</a:t>
            </a:r>
          </a:p>
          <a:p>
            <a:pPr marL="285743" indent="-285743" defTabSz="914378">
              <a:lnSpc>
                <a:spcPct val="90000"/>
              </a:lnSpc>
              <a:spcBef>
                <a:spcPts val="1000"/>
              </a:spcBef>
              <a:spcAft>
                <a:spcPts val="900"/>
              </a:spcAft>
              <a:buFont typeface="Arial" panose="020B0604020202020204" pitchFamily="34" charset="0"/>
              <a:buChar char="•"/>
              <a:defRPr/>
            </a:pPr>
            <a:r>
              <a:rPr lang="en-US" sz="1350" dirty="0">
                <a:solidFill>
                  <a:srgbClr val="000000"/>
                </a:solidFill>
                <a:latin typeface="Arial" panose="020B0604020202020204" pitchFamily="34" charset="0"/>
                <a:cs typeface="Arial" panose="020B0604020202020204" pitchFamily="34" charset="0"/>
              </a:rPr>
              <a:t>Free shipping and returns*</a:t>
            </a:r>
          </a:p>
          <a:p>
            <a:pPr marL="285743" indent="-285743" defTabSz="914378">
              <a:lnSpc>
                <a:spcPct val="90000"/>
              </a:lnSpc>
              <a:spcBef>
                <a:spcPts val="1000"/>
              </a:spcBef>
              <a:spcAft>
                <a:spcPts val="900"/>
              </a:spcAft>
              <a:buFont typeface="Arial" panose="020B0604020202020204" pitchFamily="34" charset="0"/>
              <a:buChar char="•"/>
              <a:defRPr/>
            </a:pPr>
            <a:r>
              <a:rPr lang="en-US" sz="1350" dirty="0">
                <a:solidFill>
                  <a:srgbClr val="000000"/>
                </a:solidFill>
                <a:latin typeface="Arial" panose="020B0604020202020204" pitchFamily="34" charset="0"/>
                <a:cs typeface="Arial" panose="020B0604020202020204" pitchFamily="34" charset="0"/>
              </a:rPr>
              <a:t>20% off any out-of-pocket expenses on eyewear after your frame allowance is applied.</a:t>
            </a:r>
          </a:p>
          <a:p>
            <a:pPr marL="285743" indent="-285743" defTabSz="914378">
              <a:lnSpc>
                <a:spcPct val="90000"/>
              </a:lnSpc>
              <a:spcBef>
                <a:spcPts val="1000"/>
              </a:spcBef>
              <a:spcAft>
                <a:spcPts val="900"/>
              </a:spcAft>
              <a:buFont typeface="Arial" panose="020B0604020202020204" pitchFamily="34" charset="0"/>
              <a:buChar char="•"/>
              <a:defRPr/>
            </a:pPr>
            <a:r>
              <a:rPr lang="en-US" sz="1350" dirty="0">
                <a:solidFill>
                  <a:srgbClr val="000000"/>
                </a:solidFill>
                <a:latin typeface="Arial" panose="020B0604020202020204" pitchFamily="34" charset="0"/>
                <a:cs typeface="Arial" panose="020B0604020202020204" pitchFamily="34" charset="0"/>
              </a:rPr>
              <a:t>Specialty sizes that fit your needs.</a:t>
            </a:r>
          </a:p>
          <a:p>
            <a:pPr defTabSz="914378">
              <a:lnSpc>
                <a:spcPct val="90000"/>
              </a:lnSpc>
              <a:spcBef>
                <a:spcPts val="1000"/>
              </a:spcBef>
              <a:spcAft>
                <a:spcPts val="900"/>
              </a:spcAft>
              <a:defRPr/>
            </a:pPr>
            <a:r>
              <a:rPr lang="en-US" sz="1350" dirty="0">
                <a:solidFill>
                  <a:srgbClr val="000000"/>
                </a:solidFill>
                <a:latin typeface="Arial" panose="020B0604020202020204" pitchFamily="34" charset="0"/>
                <a:cs typeface="Arial" panose="020B0604020202020204" pitchFamily="34" charset="0"/>
              </a:rPr>
              <a:t>Find your product, customize your order and we do the rest. Start saving today at </a:t>
            </a:r>
            <a:r>
              <a:rPr lang="en-US" sz="1350" b="1" dirty="0">
                <a:solidFill>
                  <a:srgbClr val="000000"/>
                </a:solidFill>
                <a:latin typeface="Arial" panose="020B0604020202020204" pitchFamily="34" charset="0"/>
                <a:cs typeface="Arial" panose="020B0604020202020204" pitchFamily="34" charset="0"/>
              </a:rPr>
              <a:t>eyeconic.com</a:t>
            </a:r>
            <a:r>
              <a:rPr lang="en-US" sz="1350" baseline="30000" dirty="0">
                <a:solidFill>
                  <a:srgbClr val="000000"/>
                </a:solidFill>
                <a:latin typeface="Arial" panose="020B0604020202020204" pitchFamily="34" charset="0"/>
                <a:cs typeface="Arial" panose="020B0604020202020204" pitchFamily="34" charset="0"/>
              </a:rPr>
              <a:t>®</a:t>
            </a:r>
            <a:r>
              <a:rPr lang="en-US" sz="1350" b="1" dirty="0">
                <a:solidFill>
                  <a:srgbClr val="000000"/>
                </a:solidFill>
                <a:latin typeface="Arial" panose="020B0604020202020204" pitchFamily="34" charset="0"/>
                <a:cs typeface="Arial" panose="020B0604020202020204" pitchFamily="34" charset="0"/>
              </a:rPr>
              <a:t> </a:t>
            </a:r>
            <a:r>
              <a:rPr lang="en-US" sz="1350" dirty="0">
                <a:solidFill>
                  <a:srgbClr val="000000"/>
                </a:solidFill>
                <a:latin typeface="Arial" panose="020B0604020202020204" pitchFamily="34" charset="0"/>
                <a:cs typeface="Arial" panose="020B0604020202020204" pitchFamily="34" charset="0"/>
              </a:rPr>
              <a:t>today.</a:t>
            </a:r>
          </a:p>
        </p:txBody>
      </p:sp>
      <p:sp>
        <p:nvSpPr>
          <p:cNvPr id="4" name="TextBox 3">
            <a:extLst>
              <a:ext uri="{FF2B5EF4-FFF2-40B4-BE49-F238E27FC236}">
                <a16:creationId xmlns:a16="http://schemas.microsoft.com/office/drawing/2014/main" id="{C8B698F8-A98B-21EA-45CA-FA9C0F558949}"/>
              </a:ext>
            </a:extLst>
          </p:cNvPr>
          <p:cNvSpPr txBox="1"/>
          <p:nvPr/>
        </p:nvSpPr>
        <p:spPr>
          <a:xfrm>
            <a:off x="1991060" y="4800600"/>
            <a:ext cx="2650672" cy="184666"/>
          </a:xfrm>
          <a:prstGeom prst="rect">
            <a:avLst/>
          </a:prstGeom>
          <a:noFill/>
        </p:spPr>
        <p:txBody>
          <a:bodyPr wrap="square" rtlCol="0">
            <a:sp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defTabSz="685646">
              <a:defRPr/>
            </a:pPr>
            <a:r>
              <a:rPr lang="en-US" sz="600" dirty="0">
                <a:solidFill>
                  <a:srgbClr val="FFFFFF">
                    <a:lumMod val="50000"/>
                  </a:srgbClr>
                </a:solidFill>
                <a:latin typeface="Arial" panose="020B0604020202020204"/>
              </a:rPr>
              <a:t>*Terms and conditions apply. Visit </a:t>
            </a:r>
            <a:r>
              <a:rPr lang="en-US" sz="600" b="1" dirty="0">
                <a:solidFill>
                  <a:srgbClr val="FFFFFF">
                    <a:lumMod val="50000"/>
                  </a:srgbClr>
                </a:solidFill>
                <a:latin typeface="Arial" panose="020B0604020202020204"/>
              </a:rPr>
              <a:t>eyeconic.com/</a:t>
            </a:r>
            <a:r>
              <a:rPr lang="en-US" sz="600" b="1" dirty="0" err="1">
                <a:solidFill>
                  <a:srgbClr val="FFFFFF">
                    <a:lumMod val="50000"/>
                  </a:srgbClr>
                </a:solidFill>
                <a:latin typeface="Arial" panose="020B0604020202020204"/>
              </a:rPr>
              <a:t>faqs</a:t>
            </a:r>
            <a:r>
              <a:rPr lang="en-US" sz="600" b="1" dirty="0">
                <a:solidFill>
                  <a:srgbClr val="FFFFFF">
                    <a:lumMod val="50000"/>
                  </a:srgbClr>
                </a:solidFill>
                <a:latin typeface="Arial" panose="020B0604020202020204"/>
              </a:rPr>
              <a:t> </a:t>
            </a:r>
            <a:r>
              <a:rPr lang="en-US" sz="600" dirty="0">
                <a:solidFill>
                  <a:srgbClr val="FFFFFF">
                    <a:lumMod val="50000"/>
                  </a:srgbClr>
                </a:solidFill>
                <a:latin typeface="Arial" panose="020B0604020202020204"/>
              </a:rPr>
              <a:t>for more details. </a:t>
            </a:r>
          </a:p>
        </p:txBody>
      </p:sp>
      <p:sp>
        <p:nvSpPr>
          <p:cNvPr id="6" name="TextBox 5">
            <a:extLst>
              <a:ext uri="{FF2B5EF4-FFF2-40B4-BE49-F238E27FC236}">
                <a16:creationId xmlns:a16="http://schemas.microsoft.com/office/drawing/2014/main" id="{4EAD1EEF-98C9-A641-F2DA-E4567C2B792A}"/>
              </a:ext>
            </a:extLst>
          </p:cNvPr>
          <p:cNvSpPr txBox="1"/>
          <p:nvPr/>
        </p:nvSpPr>
        <p:spPr>
          <a:xfrm>
            <a:off x="457201" y="4526023"/>
            <a:ext cx="2867558" cy="200055"/>
          </a:xfrm>
          <a:prstGeom prst="rect">
            <a:avLst/>
          </a:prstGeom>
          <a:noFill/>
        </p:spPr>
        <p:txBody>
          <a:bodyPr wrap="square" rtlCol="0">
            <a:sp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defTabSz="685646">
              <a:defRPr/>
            </a:pPr>
            <a:r>
              <a:rPr lang="en-US" sz="700" dirty="0">
                <a:solidFill>
                  <a:srgbClr val="000000"/>
                </a:solidFill>
                <a:latin typeface="Arial" panose="020B0604020202020204"/>
              </a:rPr>
              <a:t>Eyeconic is a VSP-affiliated company</a:t>
            </a:r>
          </a:p>
        </p:txBody>
      </p:sp>
    </p:spTree>
    <p:extLst>
      <p:ext uri="{BB962C8B-B14F-4D97-AF65-F5344CB8AC3E}">
        <p14:creationId xmlns:p14="http://schemas.microsoft.com/office/powerpoint/2010/main" val="4034167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C62AE47-B389-44F9-B540-F8A523593ADA}"/>
              </a:ext>
            </a:extLst>
          </p:cNvPr>
          <p:cNvSpPr>
            <a:spLocks noGrp="1"/>
          </p:cNvSpPr>
          <p:nvPr>
            <p:ph sz="quarter" idx="10"/>
          </p:nvPr>
        </p:nvSpPr>
        <p:spPr/>
        <p:txBody>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a:lnSpc>
                <a:spcPct val="100000"/>
              </a:lnSpc>
            </a:pPr>
            <a:r>
              <a:rPr lang="en-US" dirty="0">
                <a:solidFill>
                  <a:schemeClr val="accent1"/>
                </a:solidFill>
                <a:latin typeface="Arial" charset="0"/>
                <a:ea typeface="ＭＳ Ｐゴシック" charset="0"/>
              </a:rPr>
              <a:t>Once you’re enrolled…</a:t>
            </a:r>
            <a:br>
              <a:rPr lang="en-US" sz="1350" b="1" dirty="0">
                <a:latin typeface="Arial" charset="0"/>
                <a:ea typeface="ＭＳ Ｐゴシック" charset="0"/>
              </a:rPr>
            </a:br>
            <a:endParaRPr lang="en-US" sz="1350" b="1" dirty="0">
              <a:latin typeface="Arial" charset="0"/>
              <a:ea typeface="ＭＳ Ｐゴシック" charset="0"/>
            </a:endParaRPr>
          </a:p>
          <a:p>
            <a:pPr>
              <a:lnSpc>
                <a:spcPct val="100000"/>
              </a:lnSpc>
              <a:spcBef>
                <a:spcPts val="450"/>
              </a:spcBef>
              <a:defRPr/>
            </a:pPr>
            <a:r>
              <a:rPr lang="en-US" sz="1350" dirty="0">
                <a:latin typeface="Arial" charset="0"/>
                <a:ea typeface="ＭＳ Ｐゴシック" charset="0"/>
                <a:cs typeface="ＭＳ Ｐゴシック" charset="0"/>
              </a:rPr>
              <a:t>Create an account at </a:t>
            </a:r>
            <a:r>
              <a:rPr lang="en-US" sz="1350" b="1" dirty="0" err="1">
                <a:latin typeface="Arial" charset="0"/>
                <a:ea typeface="ＭＳ Ｐゴシック" charset="0"/>
                <a:cs typeface="ＭＳ Ｐゴシック" charset="0"/>
              </a:rPr>
              <a:t>vsp.com</a:t>
            </a:r>
            <a:r>
              <a:rPr lang="en-US" sz="1350" dirty="0">
                <a:latin typeface="Arial" charset="0"/>
                <a:ea typeface="ＭＳ Ｐゴシック" charset="0"/>
                <a:cs typeface="ＭＳ Ｐゴシック" charset="0"/>
              </a:rPr>
              <a:t> and</a:t>
            </a:r>
            <a:r>
              <a:rPr lang="en-US" sz="1350" dirty="0">
                <a:latin typeface="Arial" charset="0"/>
                <a:ea typeface="ＭＳ Ｐゴシック" charset="0"/>
                <a:cs typeface="Arial" charset="0"/>
              </a:rPr>
              <a:t> </a:t>
            </a:r>
            <a:r>
              <a:rPr lang="en-US" altLang="ja-JP" sz="1350" dirty="0">
                <a:latin typeface="Arial" charset="0"/>
                <a:ea typeface="ＭＳ Ｐゴシック" charset="0"/>
                <a:cs typeface="Arial" charset="0"/>
              </a:rPr>
              <a:t>review your personalized benefit information. </a:t>
            </a:r>
          </a:p>
          <a:p>
            <a:pPr>
              <a:lnSpc>
                <a:spcPct val="100000"/>
              </a:lnSpc>
              <a:spcBef>
                <a:spcPts val="450"/>
              </a:spcBef>
              <a:defRPr/>
            </a:pPr>
            <a:r>
              <a:rPr lang="en-US" sz="1350" dirty="0">
                <a:latin typeface="Arial" charset="0"/>
                <a:ea typeface="ＭＳ Ｐゴシック" charset="0"/>
                <a:cs typeface="Arial" charset="0"/>
              </a:rPr>
              <a:t>You can find a VSP in-network doctor by visiting </a:t>
            </a:r>
            <a:r>
              <a:rPr lang="en-US" sz="1350" b="1" dirty="0" err="1">
                <a:latin typeface="Arial" charset="0"/>
                <a:ea typeface="ＭＳ Ｐゴシック" charset="0"/>
                <a:cs typeface="Arial" charset="0"/>
              </a:rPr>
              <a:t>vsp.com</a:t>
            </a:r>
            <a:r>
              <a:rPr lang="en-US" sz="1350" b="1" dirty="0">
                <a:latin typeface="Arial" charset="0"/>
                <a:ea typeface="ＭＳ Ｐゴシック" charset="0"/>
                <a:cs typeface="Arial" charset="0"/>
              </a:rPr>
              <a:t> </a:t>
            </a:r>
            <a:r>
              <a:rPr lang="en-US" sz="1350" dirty="0">
                <a:latin typeface="Arial" charset="0"/>
                <a:ea typeface="ＭＳ Ｐゴシック" charset="0"/>
                <a:cs typeface="Arial" charset="0"/>
              </a:rPr>
              <a:t>or </a:t>
            </a:r>
            <a:br>
              <a:rPr lang="en-US" sz="1350" dirty="0">
                <a:latin typeface="Arial" charset="0"/>
                <a:ea typeface="ＭＳ Ｐゴシック" charset="0"/>
                <a:cs typeface="Arial" charset="0"/>
              </a:rPr>
            </a:br>
            <a:r>
              <a:rPr lang="en-US" sz="1350" dirty="0">
                <a:latin typeface="Arial" charset="0"/>
                <a:ea typeface="ＭＳ Ｐゴシック" charset="0"/>
                <a:cs typeface="Arial" charset="0"/>
              </a:rPr>
              <a:t>calling </a:t>
            </a:r>
            <a:r>
              <a:rPr lang="en-US" sz="1350" b="1" dirty="0">
                <a:latin typeface="Arial" charset="0"/>
                <a:ea typeface="ＭＳ Ｐゴシック" charset="0"/>
                <a:cs typeface="Arial" charset="0"/>
              </a:rPr>
              <a:t>800.877.7195.</a:t>
            </a:r>
            <a:endParaRPr lang="en-US" altLang="ja-JP" sz="1350" dirty="0">
              <a:latin typeface="Arial" charset="0"/>
              <a:ea typeface="ＭＳ Ｐゴシック" charset="0"/>
              <a:cs typeface="Arial" charset="0"/>
            </a:endParaRPr>
          </a:p>
          <a:p>
            <a:pPr>
              <a:lnSpc>
                <a:spcPct val="100000"/>
              </a:lnSpc>
              <a:spcBef>
                <a:spcPts val="450"/>
              </a:spcBef>
              <a:defRPr/>
            </a:pPr>
            <a:r>
              <a:rPr lang="en-US" sz="1350" dirty="0">
                <a:latin typeface="Arial" charset="0"/>
                <a:ea typeface="ＭＳ Ｐゴシック" charset="0"/>
                <a:cs typeface="Arial" charset="0"/>
              </a:rPr>
              <a:t>At your appointment, simply tell them you have VSP—and we’ll take care of the rest! There are no claim forms to fill out when you see a VSP network doctor. </a:t>
            </a:r>
          </a:p>
          <a:p>
            <a:pPr>
              <a:lnSpc>
                <a:spcPct val="100000"/>
              </a:lnSpc>
            </a:pPr>
            <a:endParaRPr lang="en-PH" dirty="0"/>
          </a:p>
        </p:txBody>
      </p:sp>
      <p:sp>
        <p:nvSpPr>
          <p:cNvPr id="5" name="Title 4">
            <a:extLst>
              <a:ext uri="{FF2B5EF4-FFF2-40B4-BE49-F238E27FC236}">
                <a16:creationId xmlns:a16="http://schemas.microsoft.com/office/drawing/2014/main" id="{34A311C5-078C-4DA3-92D2-B5955A9F6F25}"/>
              </a:ext>
            </a:extLst>
          </p:cNvPr>
          <p:cNvSpPr>
            <a:spLocks noGrp="1"/>
          </p:cNvSpPr>
          <p:nvPr>
            <p:ph type="title"/>
          </p:nvPr>
        </p:nvSpPr>
        <p:spPr/>
        <p:txBody>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r>
              <a:rPr lang="en-US"/>
              <a:t>Using Your Benefit is Easy</a:t>
            </a:r>
            <a:endParaRPr lang="en-PH"/>
          </a:p>
        </p:txBody>
      </p:sp>
      <p:pic>
        <p:nvPicPr>
          <p:cNvPr id="11" name="Picture Placeholder 10">
            <a:extLst>
              <a:ext uri="{FF2B5EF4-FFF2-40B4-BE49-F238E27FC236}">
                <a16:creationId xmlns:a16="http://schemas.microsoft.com/office/drawing/2014/main" id="{49524517-545C-D6FD-D475-CC8E25935603}"/>
              </a:ext>
            </a:extLst>
          </p:cNvPr>
          <p:cNvPicPr>
            <a:picLocks noGrp="1" noChangeAspect="1"/>
          </p:cNvPicPr>
          <p:nvPr>
            <p:ph type="pic" sz="quarter" idx="19"/>
          </p:nvPr>
        </p:nvPicPr>
        <p:blipFill>
          <a:blip r:embed="rId3"/>
          <a:srcRect l="25600" r="25600"/>
          <a:stretch/>
        </p:blipFill>
        <p:spPr>
          <a:xfrm>
            <a:off x="6373814" y="0"/>
            <a:ext cx="2770187" cy="5143500"/>
          </a:xfrm>
          <a:prstGeom prst="rect">
            <a:avLst/>
          </a:prstGeom>
        </p:spPr>
      </p:pic>
    </p:spTree>
    <p:extLst>
      <p:ext uri="{BB962C8B-B14F-4D97-AF65-F5344CB8AC3E}">
        <p14:creationId xmlns:p14="http://schemas.microsoft.com/office/powerpoint/2010/main" val="632859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7A042-A63D-D002-CC95-EE95EB0CC8B8}"/>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E461C496-D3BB-AC19-ED25-8C76ACEAC8B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2" y="4632326"/>
            <a:ext cx="591239" cy="511175"/>
          </a:xfrm>
          <a:prstGeom prst="rect">
            <a:avLst/>
          </a:prstGeom>
        </p:spPr>
      </p:pic>
      <p:sp>
        <p:nvSpPr>
          <p:cNvPr id="7" name="TextBox 6">
            <a:extLst>
              <a:ext uri="{FF2B5EF4-FFF2-40B4-BE49-F238E27FC236}">
                <a16:creationId xmlns:a16="http://schemas.microsoft.com/office/drawing/2014/main" id="{DD645278-BFA2-0B9C-7274-50A375689E56}"/>
              </a:ext>
            </a:extLst>
          </p:cNvPr>
          <p:cNvSpPr txBox="1"/>
          <p:nvPr/>
        </p:nvSpPr>
        <p:spPr>
          <a:xfrm>
            <a:off x="271867" y="4806848"/>
            <a:ext cx="303293" cy="184666"/>
          </a:xfrm>
          <a:prstGeom prst="rect">
            <a:avLst/>
          </a:prstGeom>
          <a:noFill/>
        </p:spPr>
        <p:txBody>
          <a:bodyPr wrap="square" rtlCol="0">
            <a:sp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algn="ctr" defTabSz="685629">
              <a:defRPr/>
            </a:pPr>
            <a:fld id="{BBF673B1-3092-44ED-86E9-FE11F35C7E7C}" type="slidenum">
              <a:rPr lang="en-US" sz="600">
                <a:solidFill>
                  <a:schemeClr val="bg1">
                    <a:lumMod val="85000"/>
                  </a:schemeClr>
                </a:solidFill>
              </a:rPr>
              <a:pPr algn="ctr" defTabSz="685629">
                <a:defRPr/>
              </a:pPr>
              <a:t>22</a:t>
            </a:fld>
            <a:endParaRPr lang="en-US" sz="600">
              <a:solidFill>
                <a:schemeClr val="bg1">
                  <a:lumMod val="85000"/>
                </a:schemeClr>
              </a:solidFill>
            </a:endParaRPr>
          </a:p>
        </p:txBody>
      </p:sp>
      <p:pic>
        <p:nvPicPr>
          <p:cNvPr id="9" name="Graphic 8">
            <a:extLst>
              <a:ext uri="{FF2B5EF4-FFF2-40B4-BE49-F238E27FC236}">
                <a16:creationId xmlns:a16="http://schemas.microsoft.com/office/drawing/2014/main" id="{D1A8CD73-E4B0-3324-4EE3-CE5BD2651F8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5087" y="4788983"/>
            <a:ext cx="199208" cy="182880"/>
          </a:xfrm>
          <a:prstGeom prst="rect">
            <a:avLst/>
          </a:prstGeom>
        </p:spPr>
      </p:pic>
      <p:sp>
        <p:nvSpPr>
          <p:cNvPr id="8" name="Text Placeholder 7">
            <a:extLst>
              <a:ext uri="{FF2B5EF4-FFF2-40B4-BE49-F238E27FC236}">
                <a16:creationId xmlns:a16="http://schemas.microsoft.com/office/drawing/2014/main" id="{8A49045F-4797-A785-AD4C-77FAAB746999}"/>
              </a:ext>
            </a:extLst>
          </p:cNvPr>
          <p:cNvSpPr>
            <a:spLocks noGrp="1"/>
          </p:cNvSpPr>
          <p:nvPr>
            <p:ph type="body" sz="quarter" idx="14"/>
          </p:nvPr>
        </p:nvSpPr>
        <p:spPr>
          <a:xfrm>
            <a:off x="4837510" y="773501"/>
            <a:ext cx="3961209" cy="1452819"/>
          </a:xfrm>
        </p:spPr>
        <p:txBody>
          <a:bodyPr vert="horz" lIns="91440" tIns="45720" rIns="91440" bIns="45720" rtlCol="0" anchor="t">
            <a:no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r>
              <a:rPr lang="en-US" b="1" dirty="0">
                <a:latin typeface="Arial"/>
                <a:cs typeface="Arial"/>
              </a:rPr>
              <a:t>Anytime, Anywhere… It’s All About </a:t>
            </a:r>
            <a:br>
              <a:rPr lang="en-US" b="1" dirty="0"/>
            </a:br>
            <a:r>
              <a:rPr lang="en-US" b="1" dirty="0">
                <a:latin typeface="Arial"/>
                <a:cs typeface="Arial"/>
              </a:rPr>
              <a:t>Your Members</a:t>
            </a:r>
            <a:endParaRPr lang="en-US" dirty="0">
              <a:latin typeface="Arial"/>
              <a:cs typeface="Arial"/>
            </a:endParaRPr>
          </a:p>
        </p:txBody>
      </p:sp>
      <p:sp>
        <p:nvSpPr>
          <p:cNvPr id="11" name="Text Placeholder 10">
            <a:extLst>
              <a:ext uri="{FF2B5EF4-FFF2-40B4-BE49-F238E27FC236}">
                <a16:creationId xmlns:a16="http://schemas.microsoft.com/office/drawing/2014/main" id="{4EEA3CB9-D183-EBDC-0B0D-139EB058AEAF}"/>
              </a:ext>
            </a:extLst>
          </p:cNvPr>
          <p:cNvSpPr>
            <a:spLocks noGrp="1"/>
          </p:cNvSpPr>
          <p:nvPr>
            <p:ph type="body" sz="quarter" idx="15"/>
          </p:nvPr>
        </p:nvSpPr>
        <p:spPr>
          <a:xfrm>
            <a:off x="4837509" y="2327565"/>
            <a:ext cx="3961210" cy="2304760"/>
          </a:xfrm>
        </p:spPr>
        <p:txBody>
          <a:bodyPr>
            <a:no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pPr marL="171446" indent="-171446" defTabSz="914333">
              <a:spcBef>
                <a:spcPts val="0"/>
              </a:spcBef>
              <a:spcAft>
                <a:spcPts val="900"/>
              </a:spcAft>
              <a:buFont typeface="Arial" panose="020B0604020202020204" pitchFamily="34" charset="0"/>
              <a:buChar char="•"/>
            </a:pPr>
            <a:r>
              <a:rPr lang="en-US" dirty="0">
                <a:solidFill>
                  <a:schemeClr val="bg1"/>
                </a:solidFill>
              </a:rPr>
              <a:t>Find a VSP</a:t>
            </a:r>
            <a:r>
              <a:rPr lang="en-US" baseline="30000" dirty="0">
                <a:solidFill>
                  <a:schemeClr val="bg1"/>
                </a:solidFill>
              </a:rPr>
              <a:t>®</a:t>
            </a:r>
            <a:r>
              <a:rPr lang="en-US" dirty="0">
                <a:solidFill>
                  <a:schemeClr val="bg1"/>
                </a:solidFill>
              </a:rPr>
              <a:t> network doctor</a:t>
            </a:r>
          </a:p>
          <a:p>
            <a:pPr marL="171446" indent="-171446" defTabSz="914333">
              <a:spcBef>
                <a:spcPts val="0"/>
              </a:spcBef>
              <a:spcAft>
                <a:spcPts val="900"/>
              </a:spcAft>
              <a:buFont typeface="Arial" panose="020B0604020202020204" pitchFamily="34" charset="0"/>
              <a:buChar char="•"/>
            </a:pPr>
            <a:r>
              <a:rPr lang="en-US" dirty="0">
                <a:solidFill>
                  <a:schemeClr val="bg1"/>
                </a:solidFill>
              </a:rPr>
              <a:t>Discover special offers and savings</a:t>
            </a:r>
          </a:p>
          <a:p>
            <a:pPr marL="171446" indent="-171446" defTabSz="914333">
              <a:spcBef>
                <a:spcPts val="0"/>
              </a:spcBef>
              <a:spcAft>
                <a:spcPts val="900"/>
              </a:spcAft>
              <a:buFont typeface="Arial" panose="020B0604020202020204" pitchFamily="34" charset="0"/>
              <a:buChar char="•"/>
            </a:pPr>
            <a:r>
              <a:rPr lang="en-US" dirty="0">
                <a:solidFill>
                  <a:schemeClr val="bg1"/>
                </a:solidFill>
              </a:rPr>
              <a:t>Access personalized dashboard</a:t>
            </a:r>
          </a:p>
          <a:p>
            <a:pPr marL="171446" indent="-171446" defTabSz="914333">
              <a:spcBef>
                <a:spcPts val="0"/>
              </a:spcBef>
              <a:spcAft>
                <a:spcPts val="900"/>
              </a:spcAft>
              <a:buFont typeface="Arial" panose="020B0604020202020204" pitchFamily="34" charset="0"/>
              <a:buChar char="•"/>
            </a:pPr>
            <a:r>
              <a:rPr lang="en-US" dirty="0">
                <a:solidFill>
                  <a:schemeClr val="bg1"/>
                </a:solidFill>
              </a:rPr>
              <a:t>View plan coverage</a:t>
            </a:r>
          </a:p>
          <a:p>
            <a:pPr marL="171446" indent="-171446" defTabSz="914333">
              <a:spcBef>
                <a:spcPts val="0"/>
              </a:spcBef>
              <a:spcAft>
                <a:spcPts val="900"/>
              </a:spcAft>
              <a:buFont typeface="Arial" panose="020B0604020202020204" pitchFamily="34" charset="0"/>
              <a:buChar char="•"/>
            </a:pPr>
            <a:r>
              <a:rPr lang="en-US" dirty="0">
                <a:solidFill>
                  <a:schemeClr val="bg1"/>
                </a:solidFill>
              </a:rPr>
              <a:t>Print member ID card</a:t>
            </a:r>
          </a:p>
          <a:p>
            <a:pPr marL="171446" indent="-171446" defTabSz="914333">
              <a:spcBef>
                <a:spcPts val="0"/>
              </a:spcBef>
              <a:spcAft>
                <a:spcPts val="900"/>
              </a:spcAft>
              <a:buFont typeface="Arial" panose="020B0604020202020204" pitchFamily="34" charset="0"/>
              <a:buChar char="•"/>
            </a:pPr>
            <a:r>
              <a:rPr lang="en-US" dirty="0">
                <a:solidFill>
                  <a:schemeClr val="bg1"/>
                </a:solidFill>
              </a:rPr>
              <a:t>Sign up for emails to maximize benefits</a:t>
            </a:r>
          </a:p>
          <a:p>
            <a:pPr marL="171446" indent="-171446" defTabSz="914333">
              <a:spcBef>
                <a:spcPts val="0"/>
              </a:spcBef>
              <a:spcAft>
                <a:spcPts val="900"/>
              </a:spcAft>
              <a:buFont typeface="Arial" panose="020B0604020202020204" pitchFamily="34" charset="0"/>
              <a:buChar char="•"/>
            </a:pPr>
            <a:r>
              <a:rPr lang="en-US" dirty="0">
                <a:solidFill>
                  <a:schemeClr val="bg1"/>
                </a:solidFill>
              </a:rPr>
              <a:t>Call or email Member Services</a:t>
            </a:r>
          </a:p>
        </p:txBody>
      </p:sp>
      <p:sp>
        <p:nvSpPr>
          <p:cNvPr id="5" name="Text Placeholder 4">
            <a:extLst>
              <a:ext uri="{FF2B5EF4-FFF2-40B4-BE49-F238E27FC236}">
                <a16:creationId xmlns:a16="http://schemas.microsoft.com/office/drawing/2014/main" id="{6D9E20BE-DFC7-0B61-22F0-3975BC0041A6}"/>
              </a:ext>
            </a:extLst>
          </p:cNvPr>
          <p:cNvSpPr>
            <a:spLocks noGrp="1"/>
          </p:cNvSpPr>
          <p:nvPr>
            <p:ph type="body" sz="quarter" idx="12"/>
          </p:nvPr>
        </p:nvSpPr>
        <p:spPr/>
        <p:txBody>
          <a:bodyPr>
            <a:normAutofit fontScale="70000" lnSpcReduction="20000"/>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endParaRPr lang="en-US"/>
          </a:p>
        </p:txBody>
      </p:sp>
      <p:pic>
        <p:nvPicPr>
          <p:cNvPr id="18" name="Picture 17" descr="A computer monitor with a black screen&#10;&#10;Description automatically generated">
            <a:extLst>
              <a:ext uri="{FF2B5EF4-FFF2-40B4-BE49-F238E27FC236}">
                <a16:creationId xmlns:a16="http://schemas.microsoft.com/office/drawing/2014/main" id="{C6DE982A-1C54-B981-AB0E-4196D2F069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087" y="846535"/>
            <a:ext cx="3838575" cy="3105150"/>
          </a:xfrm>
          <a:prstGeom prst="rect">
            <a:avLst/>
          </a:prstGeom>
        </p:spPr>
      </p:pic>
      <p:pic>
        <p:nvPicPr>
          <p:cNvPr id="25" name="Picture 24" descr="A screenshot of a website&#10;&#10;Description automatically generated">
            <a:extLst>
              <a:ext uri="{FF2B5EF4-FFF2-40B4-BE49-F238E27FC236}">
                <a16:creationId xmlns:a16="http://schemas.microsoft.com/office/drawing/2014/main" id="{B4E1DF26-4832-0975-C2C4-C8C68CFF130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96" t="665" r="236" b="5277"/>
          <a:stretch/>
        </p:blipFill>
        <p:spPr>
          <a:xfrm>
            <a:off x="358817" y="1050604"/>
            <a:ext cx="3394710" cy="1918807"/>
          </a:xfrm>
          <a:prstGeom prst="rect">
            <a:avLst/>
          </a:prstGeom>
        </p:spPr>
      </p:pic>
      <p:pic>
        <p:nvPicPr>
          <p:cNvPr id="21" name="Picture 20" descr="A black rectangular frame with a white background&#10;&#10;Description automatically generated">
            <a:extLst>
              <a:ext uri="{FF2B5EF4-FFF2-40B4-BE49-F238E27FC236}">
                <a16:creationId xmlns:a16="http://schemas.microsoft.com/office/drawing/2014/main" id="{999B1CEE-E756-5E7F-AB24-649310EF74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15405" y="2429830"/>
            <a:ext cx="1204172" cy="2450594"/>
          </a:xfrm>
          <a:prstGeom prst="rect">
            <a:avLst/>
          </a:prstGeom>
        </p:spPr>
      </p:pic>
      <p:pic>
        <p:nvPicPr>
          <p:cNvPr id="27" name="Picture 26" descr="A person looking at a phone&#10;&#10;Description automatically generated">
            <a:extLst>
              <a:ext uri="{FF2B5EF4-FFF2-40B4-BE49-F238E27FC236}">
                <a16:creationId xmlns:a16="http://schemas.microsoft.com/office/drawing/2014/main" id="{A5E64D81-5189-9E3D-F24E-D012E667623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99637" y="2725153"/>
            <a:ext cx="1046747" cy="1766468"/>
          </a:xfrm>
          <a:prstGeom prst="rect">
            <a:avLst/>
          </a:prstGeom>
        </p:spPr>
      </p:pic>
    </p:spTree>
    <p:custDataLst>
      <p:tags r:id="rId1"/>
    </p:custDataLst>
    <p:extLst>
      <p:ext uri="{BB962C8B-B14F-4D97-AF65-F5344CB8AC3E}">
        <p14:creationId xmlns:p14="http://schemas.microsoft.com/office/powerpoint/2010/main" val="2901331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50030A9-46AC-D347-B8A0-73C96B54A2D9}"/>
              </a:ext>
            </a:extLst>
          </p:cNvPr>
          <p:cNvSpPr>
            <a:spLocks noGrp="1"/>
          </p:cNvSpPr>
          <p:nvPr>
            <p:ph type="title"/>
          </p:nvPr>
        </p:nvSpPr>
        <p:spPr/>
        <p:txBody>
          <a:bodyPr/>
          <a:lstStyle/>
          <a:p>
            <a:br>
              <a:rPr lang="en-US" dirty="0"/>
            </a:br>
            <a:br>
              <a:rPr lang="en-US" dirty="0"/>
            </a:br>
            <a:r>
              <a:rPr lang="en-US" dirty="0"/>
              <a:t>Find a VSP network doctor at </a:t>
            </a:r>
            <a:r>
              <a:rPr lang="en-US" b="1" dirty="0"/>
              <a:t>vsp.com</a:t>
            </a:r>
            <a:r>
              <a:rPr lang="en-US" dirty="0"/>
              <a:t>.</a:t>
            </a:r>
          </a:p>
        </p:txBody>
      </p:sp>
      <p:pic>
        <p:nvPicPr>
          <p:cNvPr id="17" name="Picture Placeholder 16" descr="A person smiling next to another person&#10;&#10;Description automatically generated with low confidence">
            <a:extLst>
              <a:ext uri="{FF2B5EF4-FFF2-40B4-BE49-F238E27FC236}">
                <a16:creationId xmlns:a16="http://schemas.microsoft.com/office/drawing/2014/main" id="{B17D644B-029A-DE41-83C6-99EE65E0FAA5}"/>
              </a:ext>
            </a:extLst>
          </p:cNvPr>
          <p:cNvPicPr>
            <a:picLocks noGrp="1" noChangeAspect="1"/>
          </p:cNvPicPr>
          <p:nvPr>
            <p:ph type="pic" sz="quarter" idx="10"/>
          </p:nvPr>
        </p:nvPicPr>
        <p:blipFill rotWithShape="1">
          <a:blip r:embed="rId5"/>
          <a:srcRect t="1067" b="1067"/>
          <a:stretch/>
        </p:blipFill>
        <p:spPr/>
      </p:pic>
      <p:grpSp>
        <p:nvGrpSpPr>
          <p:cNvPr id="7" name="Group 6">
            <a:extLst>
              <a:ext uri="{FF2B5EF4-FFF2-40B4-BE49-F238E27FC236}">
                <a16:creationId xmlns:a16="http://schemas.microsoft.com/office/drawing/2014/main" id="{95E1C43E-6740-47F2-9A0F-944215AFDC2C}"/>
              </a:ext>
            </a:extLst>
          </p:cNvPr>
          <p:cNvGrpSpPr/>
          <p:nvPr/>
        </p:nvGrpSpPr>
        <p:grpSpPr>
          <a:xfrm>
            <a:off x="701469" y="1590123"/>
            <a:ext cx="2796002" cy="344983"/>
            <a:chOff x="2092325" y="527845"/>
            <a:chExt cx="7456003" cy="919955"/>
          </a:xfrm>
        </p:grpSpPr>
        <p:pic>
          <p:nvPicPr>
            <p:cNvPr id="8" name="Graphic 7">
              <a:extLst>
                <a:ext uri="{FF2B5EF4-FFF2-40B4-BE49-F238E27FC236}">
                  <a16:creationId xmlns:a16="http://schemas.microsoft.com/office/drawing/2014/main" id="{F9D00F03-91CC-47C5-8E1C-65A9C68057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92325" y="685800"/>
              <a:ext cx="7065818" cy="762000"/>
            </a:xfrm>
            <a:prstGeom prst="rect">
              <a:avLst/>
            </a:prstGeom>
          </p:spPr>
        </p:pic>
        <p:sp>
          <p:nvSpPr>
            <p:cNvPr id="9" name="TextBox 8">
              <a:extLst>
                <a:ext uri="{FF2B5EF4-FFF2-40B4-BE49-F238E27FC236}">
                  <a16:creationId xmlns:a16="http://schemas.microsoft.com/office/drawing/2014/main" id="{7B838E3D-28CF-4FE8-9820-F69DE0B514FA}"/>
                </a:ext>
              </a:extLst>
            </p:cNvPr>
            <p:cNvSpPr txBox="1"/>
            <p:nvPr/>
          </p:nvSpPr>
          <p:spPr>
            <a:xfrm>
              <a:off x="8897720" y="527845"/>
              <a:ext cx="650608" cy="533480"/>
            </a:xfrm>
            <a:prstGeom prst="rect">
              <a:avLst/>
            </a:prstGeom>
            <a:noFill/>
          </p:spPr>
          <p:txBody>
            <a:bodyPr wrap="square" rtlCol="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n-PH" sz="700" b="1" i="0" dirty="0">
                  <a:solidFill>
                    <a:schemeClr val="bg1"/>
                  </a:solidFill>
                  <a:effectLst/>
                  <a:latin typeface="Arial" panose="020B0604020202020204" pitchFamily="34" charset="0"/>
                  <a:cs typeface="Arial" panose="020B0604020202020204" pitchFamily="34" charset="0"/>
                </a:rPr>
                <a:t>®</a:t>
              </a:r>
              <a:endParaRPr lang="en-PH" sz="700" b="1" dirty="0">
                <a:solidFill>
                  <a:schemeClr val="bg1"/>
                </a:solidFill>
                <a:latin typeface="Arial" panose="020B0604020202020204" pitchFamily="34" charset="0"/>
                <a:cs typeface="Arial" panose="020B0604020202020204" pitchFamily="34" charset="0"/>
              </a:endParaRPr>
            </a:p>
          </p:txBody>
        </p:sp>
      </p:grpSp>
      <p:pic>
        <p:nvPicPr>
          <p:cNvPr id="2" name="Slide 20">
            <a:hlinkClick r:id="" action="ppaction://media"/>
            <a:extLst>
              <a:ext uri="{FF2B5EF4-FFF2-40B4-BE49-F238E27FC236}">
                <a16:creationId xmlns:a16="http://schemas.microsoft.com/office/drawing/2014/main" id="{2385BF42-A88B-473D-AC40-3EA74DC4B3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2266950"/>
            <a:ext cx="609600" cy="609600"/>
          </a:xfrm>
          <a:prstGeom prst="rect">
            <a:avLst/>
          </a:prstGeom>
        </p:spPr>
      </p:pic>
    </p:spTree>
    <p:extLst>
      <p:ext uri="{BB962C8B-B14F-4D97-AF65-F5344CB8AC3E}">
        <p14:creationId xmlns:p14="http://schemas.microsoft.com/office/powerpoint/2010/main" val="341364544"/>
      </p:ext>
    </p:extLst>
  </p:cSld>
  <p:clrMapOvr>
    <a:masterClrMapping/>
  </p:clrMapOvr>
  <mc:AlternateContent xmlns:mc="http://schemas.openxmlformats.org/markup-compatibility/2006" xmlns:p14="http://schemas.microsoft.com/office/powerpoint/2010/main">
    <mc:Choice Requires="p14">
      <p:transition p14:dur="0" advClick="0" advTm="44000"/>
    </mc:Choice>
    <mc:Fallback xmlns="">
      <p:transition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0AEDE8-CDCB-4640-7F88-D6AB027541C5}"/>
              </a:ext>
            </a:extLst>
          </p:cNvPr>
          <p:cNvSpPr/>
          <p:nvPr/>
        </p:nvSpPr>
        <p:spPr>
          <a:xfrm>
            <a:off x="0" y="-19464"/>
            <a:ext cx="5486400" cy="51629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0AD87B-B761-4B8F-8DE9-FA0F59357A61}"/>
              </a:ext>
            </a:extLst>
          </p:cNvPr>
          <p:cNvSpPr>
            <a:spLocks noGrp="1"/>
          </p:cNvSpPr>
          <p:nvPr>
            <p:ph sz="quarter" idx="10"/>
          </p:nvPr>
        </p:nvSpPr>
        <p:spPr>
          <a:xfrm>
            <a:off x="457200" y="2090056"/>
            <a:ext cx="4782312" cy="2462893"/>
          </a:xfrm>
        </p:spPr>
        <p:txBody>
          <a:bodyPr/>
          <a:lstStyle/>
          <a:p>
            <a:pPr algn="ctr"/>
            <a:r>
              <a:rPr lang="en-US" sz="1800" dirty="0">
                <a:solidFill>
                  <a:srgbClr val="B4DBF7"/>
                </a:solidFill>
                <a:cs typeface="Arial"/>
              </a:rPr>
              <a:t>VSP</a:t>
            </a:r>
            <a:r>
              <a:rPr lang="en-US" sz="1800" baseline="30000" dirty="0">
                <a:solidFill>
                  <a:srgbClr val="B4DBF7"/>
                </a:solidFill>
                <a:cs typeface="Arial"/>
              </a:rPr>
              <a:t> ®</a:t>
            </a:r>
            <a:r>
              <a:rPr lang="en-US" sz="1800" dirty="0">
                <a:solidFill>
                  <a:srgbClr val="B4DBF7"/>
                </a:solidFill>
                <a:cs typeface="Arial"/>
              </a:rPr>
              <a:t> Vision Care fosters </a:t>
            </a:r>
            <a:br>
              <a:rPr lang="en-US" sz="1800" dirty="0">
                <a:solidFill>
                  <a:srgbClr val="B4DBF7"/>
                </a:solidFill>
                <a:cs typeface="Arial"/>
              </a:rPr>
            </a:br>
            <a:r>
              <a:rPr lang="en-US" sz="1800" dirty="0">
                <a:solidFill>
                  <a:srgbClr val="B4DBF7"/>
                </a:solidFill>
                <a:cs typeface="Arial"/>
              </a:rPr>
              <a:t>eye care connections for a </a:t>
            </a:r>
            <a:br>
              <a:rPr lang="en-US" sz="1800" dirty="0">
                <a:solidFill>
                  <a:srgbClr val="B4DBF7"/>
                </a:solidFill>
                <a:cs typeface="Arial"/>
              </a:rPr>
            </a:br>
            <a:r>
              <a:rPr lang="en-US" sz="1800" dirty="0">
                <a:solidFill>
                  <a:srgbClr val="B4DBF7"/>
                </a:solidFill>
                <a:cs typeface="Arial"/>
              </a:rPr>
              <a:t>lifetime of well-being. </a:t>
            </a:r>
          </a:p>
          <a:p>
            <a:pPr algn="ctr"/>
            <a:endParaRPr lang="en-US" sz="1800" dirty="0">
              <a:solidFill>
                <a:srgbClr val="B4DBF7"/>
              </a:solidFill>
              <a:cs typeface="Arial"/>
            </a:endParaRPr>
          </a:p>
          <a:p>
            <a:pPr algn="ctr"/>
            <a:r>
              <a:rPr lang="en-US" sz="1800" dirty="0">
                <a:solidFill>
                  <a:srgbClr val="B4DBF7"/>
                </a:solidFill>
                <a:cs typeface="Arial"/>
              </a:rPr>
              <a:t>The VSP WellVision Exam</a:t>
            </a:r>
            <a:r>
              <a:rPr lang="en-US" sz="1800" baseline="30000" dirty="0">
                <a:solidFill>
                  <a:srgbClr val="B4DBF7"/>
                </a:solidFill>
                <a:cs typeface="Arial"/>
              </a:rPr>
              <a:t>®</a:t>
            </a:r>
            <a:br>
              <a:rPr lang="en-US" sz="1800" dirty="0">
                <a:solidFill>
                  <a:srgbClr val="B4DBF7"/>
                </a:solidFill>
                <a:cs typeface="Arial"/>
              </a:rPr>
            </a:br>
            <a:r>
              <a:rPr lang="en-US" sz="1800" dirty="0">
                <a:solidFill>
                  <a:srgbClr val="B4DBF7"/>
                </a:solidFill>
                <a:cs typeface="Arial"/>
              </a:rPr>
              <a:t>by an optometrist is an important </a:t>
            </a:r>
            <a:br>
              <a:rPr lang="en-US" sz="1800" dirty="0">
                <a:solidFill>
                  <a:srgbClr val="B4DBF7"/>
                </a:solidFill>
                <a:cs typeface="Arial"/>
              </a:rPr>
            </a:br>
            <a:r>
              <a:rPr lang="en-US" sz="1800" dirty="0">
                <a:solidFill>
                  <a:srgbClr val="B4DBF7"/>
                </a:solidFill>
                <a:cs typeface="Arial"/>
              </a:rPr>
              <a:t>part of caring for your eyes, vision, </a:t>
            </a:r>
            <a:br>
              <a:rPr lang="en-US" sz="1800" dirty="0">
                <a:solidFill>
                  <a:srgbClr val="B4DBF7"/>
                </a:solidFill>
                <a:cs typeface="Arial"/>
              </a:rPr>
            </a:br>
            <a:r>
              <a:rPr lang="en-US" sz="1800" dirty="0">
                <a:solidFill>
                  <a:srgbClr val="B4DBF7"/>
                </a:solidFill>
                <a:cs typeface="Arial"/>
              </a:rPr>
              <a:t>and overall health.</a:t>
            </a:r>
          </a:p>
          <a:p>
            <a:endParaRPr lang="en-US" dirty="0"/>
          </a:p>
        </p:txBody>
      </p:sp>
      <p:pic>
        <p:nvPicPr>
          <p:cNvPr id="9" name="Picture Placeholder 8">
            <a:extLst>
              <a:ext uri="{FF2B5EF4-FFF2-40B4-BE49-F238E27FC236}">
                <a16:creationId xmlns:a16="http://schemas.microsoft.com/office/drawing/2014/main" id="{ED04DC8B-D12F-0F07-8DF8-64825BB87419}"/>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5486400" y="0"/>
            <a:ext cx="3657600" cy="5143500"/>
          </a:xfrm>
          <a:solidFill>
            <a:srgbClr val="002060"/>
          </a:solidFill>
        </p:spPr>
      </p:pic>
      <p:sp>
        <p:nvSpPr>
          <p:cNvPr id="2" name="Title 1">
            <a:extLst>
              <a:ext uri="{FF2B5EF4-FFF2-40B4-BE49-F238E27FC236}">
                <a16:creationId xmlns:a16="http://schemas.microsoft.com/office/drawing/2014/main" id="{D1C698C5-7ADA-B210-4A80-E1EC87407BFD}"/>
              </a:ext>
            </a:extLst>
          </p:cNvPr>
          <p:cNvSpPr>
            <a:spLocks noGrp="1"/>
          </p:cNvSpPr>
          <p:nvPr>
            <p:ph type="title"/>
          </p:nvPr>
        </p:nvSpPr>
        <p:spPr>
          <a:xfrm>
            <a:off x="456426" y="613630"/>
            <a:ext cx="4798496" cy="1123950"/>
          </a:xfrm>
        </p:spPr>
        <p:txBody>
          <a:bodyPr anchor="t">
            <a:noAutofit/>
          </a:bodyPr>
          <a:lstStyle/>
          <a:p>
            <a:pPr algn="ctr">
              <a:lnSpc>
                <a:spcPts val="3360"/>
              </a:lnSpc>
            </a:pPr>
            <a:r>
              <a:rPr lang="en-US" sz="2400" dirty="0">
                <a:solidFill>
                  <a:schemeClr val="bg2"/>
                </a:solidFill>
              </a:rPr>
              <a:t>Regardless of age, </a:t>
            </a:r>
            <a:br>
              <a:rPr lang="en-US" sz="2400" dirty="0">
                <a:solidFill>
                  <a:schemeClr val="bg2"/>
                </a:solidFill>
              </a:rPr>
            </a:br>
            <a:r>
              <a:rPr lang="en-US" sz="2400" dirty="0">
                <a:solidFill>
                  <a:schemeClr val="bg2"/>
                </a:solidFill>
              </a:rPr>
              <a:t>it’s important to get an eye exam.</a:t>
            </a:r>
          </a:p>
        </p:txBody>
      </p:sp>
      <p:pic>
        <p:nvPicPr>
          <p:cNvPr id="10" name="Graphic 9">
            <a:extLst>
              <a:ext uri="{FF2B5EF4-FFF2-40B4-BE49-F238E27FC236}">
                <a16:creationId xmlns:a16="http://schemas.microsoft.com/office/drawing/2014/main" id="{6D6B9AF6-7C24-ECC0-8A1C-1B141684802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0" y="4632324"/>
            <a:ext cx="591239" cy="511175"/>
          </a:xfrm>
          <a:prstGeom prst="rect">
            <a:avLst/>
          </a:prstGeom>
        </p:spPr>
      </p:pic>
      <p:sp>
        <p:nvSpPr>
          <p:cNvPr id="11" name="TextBox 10">
            <a:extLst>
              <a:ext uri="{FF2B5EF4-FFF2-40B4-BE49-F238E27FC236}">
                <a16:creationId xmlns:a16="http://schemas.microsoft.com/office/drawing/2014/main" id="{C4136B0B-FF7A-1D49-036F-F30A7E4B5693}"/>
              </a:ext>
            </a:extLst>
          </p:cNvPr>
          <p:cNvSpPr txBox="1"/>
          <p:nvPr/>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3</a:t>
            </a:fld>
            <a:endParaRPr lang="en-US" sz="600" b="0">
              <a:solidFill>
                <a:schemeClr val="bg1">
                  <a:lumMod val="85000"/>
                </a:schemeClr>
              </a:solidFill>
            </a:endParaRPr>
          </a:p>
        </p:txBody>
      </p:sp>
      <p:pic>
        <p:nvPicPr>
          <p:cNvPr id="12" name="Graphic 11">
            <a:extLst>
              <a:ext uri="{FF2B5EF4-FFF2-40B4-BE49-F238E27FC236}">
                <a16:creationId xmlns:a16="http://schemas.microsoft.com/office/drawing/2014/main" id="{ABDE3F51-4D76-B920-C7D1-F1F6D84C125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5086" y="4788983"/>
            <a:ext cx="199208" cy="182880"/>
          </a:xfrm>
          <a:prstGeom prst="rect">
            <a:avLst/>
          </a:prstGeom>
        </p:spPr>
      </p:pic>
      <p:sp>
        <p:nvSpPr>
          <p:cNvPr id="13" name="TextBox 12">
            <a:extLst>
              <a:ext uri="{FF2B5EF4-FFF2-40B4-BE49-F238E27FC236}">
                <a16:creationId xmlns:a16="http://schemas.microsoft.com/office/drawing/2014/main" id="{2A39F809-60E2-F78B-27DA-EFB81021E0E5}"/>
              </a:ext>
            </a:extLst>
          </p:cNvPr>
          <p:cNvSpPr txBox="1"/>
          <p:nvPr/>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lumMod val="85000"/>
                  </a:schemeClr>
                </a:solidFill>
                <a:latin typeface="+mn-lt"/>
              </a:rPr>
              <a:t>Classification: Restricted</a:t>
            </a:r>
          </a:p>
        </p:txBody>
      </p:sp>
    </p:spTree>
    <p:extLst>
      <p:ext uri="{BB962C8B-B14F-4D97-AF65-F5344CB8AC3E}">
        <p14:creationId xmlns:p14="http://schemas.microsoft.com/office/powerpoint/2010/main" val="2585622902"/>
      </p:ext>
    </p:extLst>
  </p:cSld>
  <p:clrMapOvr>
    <a:masterClrMapping/>
  </p:clrMapOvr>
  <mc:AlternateContent xmlns:mc="http://schemas.openxmlformats.org/markup-compatibility/2006" xmlns:p14="http://schemas.microsoft.com/office/powerpoint/2010/main">
    <mc:Choice Requires="p14">
      <p:transition p14:dur="10" advClick="0" advTm="71000"/>
    </mc:Choice>
    <mc:Fallback xmlns="">
      <p:transition advClick="0" advTm="7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652F7E-EDD8-45F2-96B6-CD69E401201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5" imgH="235" progId="TCLayout.ActiveDocument.1">
                  <p:embed/>
                </p:oleObj>
              </mc:Choice>
              <mc:Fallback>
                <p:oleObj name="think-cell Slide" r:id="rId4" imgW="235" imgH="235" progId="TCLayout.ActiveDocument.1">
                  <p:embed/>
                  <p:pic>
                    <p:nvPicPr>
                      <p:cNvPr id="5" name="Object 4" hidden="1">
                        <a:extLst>
                          <a:ext uri="{FF2B5EF4-FFF2-40B4-BE49-F238E27FC236}">
                            <a16:creationId xmlns:a16="http://schemas.microsoft.com/office/drawing/2014/main" id="{61652F7E-EDD8-45F2-96B6-CD69E40120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07B0CC-939E-4013-A607-237EBB8B3570}"/>
              </a:ext>
            </a:extLst>
          </p:cNvPr>
          <p:cNvSpPr>
            <a:spLocks noGrp="1"/>
          </p:cNvSpPr>
          <p:nvPr>
            <p:ph type="title"/>
          </p:nvPr>
        </p:nvSpPr>
        <p:spPr>
          <a:xfrm>
            <a:off x="457200" y="0"/>
            <a:ext cx="8229600" cy="1123950"/>
          </a:xfrm>
        </p:spPr>
        <p:txBody>
          <a:bodyPr vert="horz"/>
          <a:lstStyle/>
          <a:p>
            <a:r>
              <a:rPr lang="en-US"/>
              <a:t>Additional Reasons to Get an Exam</a:t>
            </a:r>
          </a:p>
        </p:txBody>
      </p:sp>
      <p:sp>
        <p:nvSpPr>
          <p:cNvPr id="10" name="Content Placeholder 9">
            <a:extLst>
              <a:ext uri="{FF2B5EF4-FFF2-40B4-BE49-F238E27FC236}">
                <a16:creationId xmlns:a16="http://schemas.microsoft.com/office/drawing/2014/main" id="{7F7D4A02-3FC2-4D83-9F9D-9EA872C97F58}"/>
              </a:ext>
            </a:extLst>
          </p:cNvPr>
          <p:cNvSpPr>
            <a:spLocks noGrp="1"/>
          </p:cNvSpPr>
          <p:nvPr>
            <p:ph sz="quarter" idx="10"/>
          </p:nvPr>
        </p:nvSpPr>
        <p:spPr>
          <a:xfrm>
            <a:off x="457200" y="1024724"/>
            <a:ext cx="4437089" cy="373404"/>
          </a:xfrm>
        </p:spPr>
        <p:txBody>
          <a:bodyPr/>
          <a:lstStyle/>
          <a:p>
            <a:r>
              <a:rPr lang="en-US" sz="1800" dirty="0">
                <a:latin typeface="Arial"/>
                <a:cs typeface="Arial"/>
              </a:rPr>
              <a:t>Eyecare is Healthcare</a:t>
            </a:r>
            <a:endParaRPr lang="en-US" dirty="0"/>
          </a:p>
        </p:txBody>
      </p:sp>
      <p:grpSp>
        <p:nvGrpSpPr>
          <p:cNvPr id="21" name="Group 20">
            <a:extLst>
              <a:ext uri="{FF2B5EF4-FFF2-40B4-BE49-F238E27FC236}">
                <a16:creationId xmlns:a16="http://schemas.microsoft.com/office/drawing/2014/main" id="{0BF177BB-3B37-474E-9A5B-FB2AA44FB081}"/>
              </a:ext>
            </a:extLst>
          </p:cNvPr>
          <p:cNvGrpSpPr/>
          <p:nvPr/>
        </p:nvGrpSpPr>
        <p:grpSpPr>
          <a:xfrm>
            <a:off x="6035040" y="1687830"/>
            <a:ext cx="2651760" cy="2377440"/>
            <a:chOff x="6035040" y="1687830"/>
            <a:chExt cx="2651760" cy="2377440"/>
          </a:xfrm>
        </p:grpSpPr>
        <p:sp>
          <p:nvSpPr>
            <p:cNvPr id="13" name="Content Placeholder 1">
              <a:extLst>
                <a:ext uri="{FF2B5EF4-FFF2-40B4-BE49-F238E27FC236}">
                  <a16:creationId xmlns:a16="http://schemas.microsoft.com/office/drawing/2014/main" id="{8C79679F-C3AC-4828-9EBA-8EA7E71F8F91}"/>
                </a:ext>
              </a:extLst>
            </p:cNvPr>
            <p:cNvSpPr txBox="1">
              <a:spLocks/>
            </p:cNvSpPr>
            <p:nvPr/>
          </p:nvSpPr>
          <p:spPr>
            <a:xfrm>
              <a:off x="6035040" y="1687830"/>
              <a:ext cx="2651760" cy="2377440"/>
            </a:xfrm>
            <a:prstGeom prst="rect">
              <a:avLst/>
            </a:prstGeom>
            <a:solidFill>
              <a:schemeClr val="bg1"/>
            </a:solidFill>
          </p:spPr>
          <p:txBody>
            <a:bodyPr tIns="128016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latin typeface="Arial"/>
                  <a:cs typeface="Arial"/>
                </a:rPr>
                <a:t>90% of blindness caused by diabetes is preventable through early detection.</a:t>
              </a:r>
            </a:p>
          </p:txBody>
        </p:sp>
        <p:pic>
          <p:nvPicPr>
            <p:cNvPr id="16" name="Graphic 15">
              <a:extLst>
                <a:ext uri="{FF2B5EF4-FFF2-40B4-BE49-F238E27FC236}">
                  <a16:creationId xmlns:a16="http://schemas.microsoft.com/office/drawing/2014/main" id="{F5127B8F-DB22-4008-9668-9C3DA0343A24}"/>
                </a:ext>
              </a:extLst>
            </p:cNvPr>
            <p:cNvPicPr>
              <a:picLocks noChangeAspect="1"/>
            </p:cNvPicPr>
            <p:nvPr/>
          </p:nvPicPr>
          <p:blipFill>
            <a:blip r:embed="rId6"/>
            <a:srcRect/>
            <a:stretch/>
          </p:blipFill>
          <p:spPr>
            <a:xfrm>
              <a:off x="7086600" y="2029384"/>
              <a:ext cx="548640" cy="548640"/>
            </a:xfrm>
            <a:prstGeom prst="rect">
              <a:avLst/>
            </a:prstGeom>
          </p:spPr>
        </p:pic>
      </p:grpSp>
      <p:grpSp>
        <p:nvGrpSpPr>
          <p:cNvPr id="19" name="Group 18">
            <a:extLst>
              <a:ext uri="{FF2B5EF4-FFF2-40B4-BE49-F238E27FC236}">
                <a16:creationId xmlns:a16="http://schemas.microsoft.com/office/drawing/2014/main" id="{8571B07F-4F51-41C8-AE8F-DE1195437DB8}"/>
              </a:ext>
            </a:extLst>
          </p:cNvPr>
          <p:cNvGrpSpPr/>
          <p:nvPr/>
        </p:nvGrpSpPr>
        <p:grpSpPr>
          <a:xfrm>
            <a:off x="457200" y="1687830"/>
            <a:ext cx="2651760" cy="2377440"/>
            <a:chOff x="457200" y="1687830"/>
            <a:chExt cx="2651760" cy="2377440"/>
          </a:xfrm>
        </p:grpSpPr>
        <p:sp>
          <p:nvSpPr>
            <p:cNvPr id="15" name="Content Placeholder 3">
              <a:extLst>
                <a:ext uri="{FF2B5EF4-FFF2-40B4-BE49-F238E27FC236}">
                  <a16:creationId xmlns:a16="http://schemas.microsoft.com/office/drawing/2014/main" id="{726E9097-3346-4D96-A176-2157EC313B12}"/>
                </a:ext>
              </a:extLst>
            </p:cNvPr>
            <p:cNvSpPr txBox="1">
              <a:spLocks/>
            </p:cNvSpPr>
            <p:nvPr/>
          </p:nvSpPr>
          <p:spPr>
            <a:xfrm>
              <a:off x="457200" y="1687830"/>
              <a:ext cx="2651760" cy="2377440"/>
            </a:xfrm>
            <a:prstGeom prst="rect">
              <a:avLst/>
            </a:prstGeom>
            <a:solidFill>
              <a:schemeClr val="bg1"/>
            </a:solidFill>
          </p:spPr>
          <p:txBody>
            <a:bodyPr tIns="128016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latin typeface="Arial"/>
                  <a:cs typeface="Arial"/>
                </a:rPr>
                <a:t>Eye exams should </a:t>
              </a:r>
              <a:br>
                <a:rPr lang="en-US" sz="1600" dirty="0">
                  <a:latin typeface="Arial"/>
                  <a:cs typeface="Arial"/>
                </a:rPr>
              </a:br>
              <a:r>
                <a:rPr lang="en-US" sz="1600" dirty="0">
                  <a:latin typeface="Arial"/>
                  <a:cs typeface="Arial"/>
                </a:rPr>
                <a:t>be on your list of your annual appointments.</a:t>
              </a:r>
            </a:p>
          </p:txBody>
        </p:sp>
        <p:pic>
          <p:nvPicPr>
            <p:cNvPr id="17" name="Graphic 16">
              <a:extLst>
                <a:ext uri="{FF2B5EF4-FFF2-40B4-BE49-F238E27FC236}">
                  <a16:creationId xmlns:a16="http://schemas.microsoft.com/office/drawing/2014/main" id="{42F5D1C2-C8C9-49E6-94A6-AD5921AA774D}"/>
                </a:ext>
              </a:extLst>
            </p:cNvPr>
            <p:cNvPicPr>
              <a:picLocks noChangeAspect="1"/>
            </p:cNvPicPr>
            <p:nvPr/>
          </p:nvPicPr>
          <p:blipFill>
            <a:blip r:embed="rId7"/>
            <a:srcRect/>
            <a:stretch/>
          </p:blipFill>
          <p:spPr>
            <a:xfrm>
              <a:off x="1508760" y="2029384"/>
              <a:ext cx="548640" cy="548640"/>
            </a:xfrm>
            <a:prstGeom prst="rect">
              <a:avLst/>
            </a:prstGeom>
          </p:spPr>
        </p:pic>
      </p:grpSp>
      <p:grpSp>
        <p:nvGrpSpPr>
          <p:cNvPr id="20" name="Group 19">
            <a:extLst>
              <a:ext uri="{FF2B5EF4-FFF2-40B4-BE49-F238E27FC236}">
                <a16:creationId xmlns:a16="http://schemas.microsoft.com/office/drawing/2014/main" id="{F6D1D514-9209-4879-8795-D38C22D1B289}"/>
              </a:ext>
            </a:extLst>
          </p:cNvPr>
          <p:cNvGrpSpPr/>
          <p:nvPr/>
        </p:nvGrpSpPr>
        <p:grpSpPr>
          <a:xfrm>
            <a:off x="3246120" y="1687829"/>
            <a:ext cx="2651760" cy="2377440"/>
            <a:chOff x="3246120" y="1687829"/>
            <a:chExt cx="2651760" cy="2377440"/>
          </a:xfrm>
        </p:grpSpPr>
        <p:sp>
          <p:nvSpPr>
            <p:cNvPr id="14" name="Content Placeholder 2">
              <a:extLst>
                <a:ext uri="{FF2B5EF4-FFF2-40B4-BE49-F238E27FC236}">
                  <a16:creationId xmlns:a16="http://schemas.microsoft.com/office/drawing/2014/main" id="{3BAA333D-D027-4C2A-8D5E-7019900F9BD5}"/>
                </a:ext>
              </a:extLst>
            </p:cNvPr>
            <p:cNvSpPr txBox="1">
              <a:spLocks/>
            </p:cNvSpPr>
            <p:nvPr/>
          </p:nvSpPr>
          <p:spPr>
            <a:xfrm>
              <a:off x="3246120" y="1687829"/>
              <a:ext cx="2651760" cy="2377440"/>
            </a:xfrm>
            <a:prstGeom prst="rect">
              <a:avLst/>
            </a:prstGeom>
            <a:solidFill>
              <a:schemeClr val="bg1"/>
            </a:solidFill>
          </p:spPr>
          <p:txBody>
            <a:bodyPr tIns="128016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latin typeface="Arial"/>
                  <a:cs typeface="Arial"/>
                </a:rPr>
                <a:t>Signs of over 270 health conditions can be detected during an eye exam.</a:t>
              </a:r>
              <a:endParaRPr lang="en-US" sz="1600" dirty="0">
                <a:latin typeface="Arial"/>
                <a:cs typeface="Calibri"/>
              </a:endParaRPr>
            </a:p>
          </p:txBody>
        </p:sp>
        <p:pic>
          <p:nvPicPr>
            <p:cNvPr id="18" name="Graphic 17">
              <a:extLst>
                <a:ext uri="{FF2B5EF4-FFF2-40B4-BE49-F238E27FC236}">
                  <a16:creationId xmlns:a16="http://schemas.microsoft.com/office/drawing/2014/main" id="{2605E1F8-6675-45FF-A920-D5CC53B24012}"/>
                </a:ext>
              </a:extLst>
            </p:cNvPr>
            <p:cNvPicPr>
              <a:picLocks noChangeAspect="1"/>
            </p:cNvPicPr>
            <p:nvPr/>
          </p:nvPicPr>
          <p:blipFill>
            <a:blip r:embed="rId8"/>
            <a:srcRect/>
            <a:stretch/>
          </p:blipFill>
          <p:spPr>
            <a:xfrm>
              <a:off x="4297680" y="2029384"/>
              <a:ext cx="548640" cy="548640"/>
            </a:xfrm>
            <a:prstGeom prst="rect">
              <a:avLst/>
            </a:prstGeom>
          </p:spPr>
        </p:pic>
      </p:grpSp>
    </p:spTree>
    <p:extLst>
      <p:ext uri="{BB962C8B-B14F-4D97-AF65-F5344CB8AC3E}">
        <p14:creationId xmlns:p14="http://schemas.microsoft.com/office/powerpoint/2010/main" val="3073735012"/>
      </p:ext>
    </p:extLst>
  </p:cSld>
  <p:clrMapOvr>
    <a:masterClrMapping/>
  </p:clrMapOvr>
  <mc:AlternateContent xmlns:mc="http://schemas.openxmlformats.org/markup-compatibility/2006" xmlns:p14="http://schemas.microsoft.com/office/powerpoint/2010/main">
    <mc:Choice Requires="p14">
      <p:transition p14:dur="10" advClick="0" advTm="62000"/>
    </mc:Choice>
    <mc:Fallback xmlns="">
      <p:transition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652F7E-EDD8-45F2-96B6-CD69E401201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5" imgH="235" progId="TCLayout.ActiveDocument.1">
                  <p:embed/>
                </p:oleObj>
              </mc:Choice>
              <mc:Fallback>
                <p:oleObj name="think-cell Slide" r:id="rId4" imgW="235" imgH="235" progId="TCLayout.ActiveDocument.1">
                  <p:embed/>
                  <p:pic>
                    <p:nvPicPr>
                      <p:cNvPr id="5" name="Object 4" hidden="1">
                        <a:extLst>
                          <a:ext uri="{FF2B5EF4-FFF2-40B4-BE49-F238E27FC236}">
                            <a16:creationId xmlns:a16="http://schemas.microsoft.com/office/drawing/2014/main" id="{61652F7E-EDD8-45F2-96B6-CD69E40120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07B0CC-939E-4013-A607-237EBB8B3570}"/>
              </a:ext>
            </a:extLst>
          </p:cNvPr>
          <p:cNvSpPr>
            <a:spLocks noGrp="1"/>
          </p:cNvSpPr>
          <p:nvPr>
            <p:ph type="title"/>
          </p:nvPr>
        </p:nvSpPr>
        <p:spPr/>
        <p:txBody>
          <a:bodyPr/>
          <a:lstStyle/>
          <a:p>
            <a:r>
              <a:rPr lang="en-US" dirty="0"/>
              <a:t>Additional Reasons to Get an Exam</a:t>
            </a:r>
          </a:p>
        </p:txBody>
      </p:sp>
      <p:sp>
        <p:nvSpPr>
          <p:cNvPr id="7" name="Rectangle 6">
            <a:extLst>
              <a:ext uri="{FF2B5EF4-FFF2-40B4-BE49-F238E27FC236}">
                <a16:creationId xmlns:a16="http://schemas.microsoft.com/office/drawing/2014/main" id="{E8F794DA-B541-451E-94EA-AF55EACA7F58}"/>
              </a:ext>
            </a:extLst>
          </p:cNvPr>
          <p:cNvSpPr/>
          <p:nvPr/>
        </p:nvSpPr>
        <p:spPr>
          <a:xfrm>
            <a:off x="2560320" y="1238251"/>
            <a:ext cx="1920240" cy="331012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US" sz="1600" b="1" dirty="0">
                <a:solidFill>
                  <a:sysClr val="windowText" lastClr="000000"/>
                </a:solidFill>
              </a:rPr>
              <a:t>Protective Eyewear: Sunglasses and Safety Eyewear</a:t>
            </a:r>
          </a:p>
          <a:p>
            <a:pPr indent="-111056" algn="ctr">
              <a:spcBef>
                <a:spcPts val="600"/>
              </a:spcBef>
            </a:pPr>
            <a:r>
              <a:rPr lang="en-US" sz="1200" dirty="0">
                <a:solidFill>
                  <a:sysClr val="windowText" lastClr="000000"/>
                </a:solidFill>
              </a:rPr>
              <a:t>Your eye doctor can recommend the right </a:t>
            </a:r>
            <a:br>
              <a:rPr lang="en-US" sz="1200" dirty="0">
                <a:solidFill>
                  <a:sysClr val="windowText" lastClr="000000"/>
                </a:solidFill>
              </a:rPr>
            </a:br>
            <a:r>
              <a:rPr lang="en-US" sz="1200" dirty="0">
                <a:solidFill>
                  <a:sysClr val="windowText" lastClr="000000"/>
                </a:solidFill>
              </a:rPr>
              <a:t>type of lens and best </a:t>
            </a:r>
            <a:br>
              <a:rPr lang="en-US" sz="1200" dirty="0">
                <a:solidFill>
                  <a:sysClr val="windowText" lastClr="000000"/>
                </a:solidFill>
              </a:rPr>
            </a:br>
            <a:r>
              <a:rPr lang="en-US" sz="1200" dirty="0">
                <a:solidFill>
                  <a:sysClr val="windowText" lastClr="000000"/>
                </a:solidFill>
              </a:rPr>
              <a:t>UV protection.</a:t>
            </a:r>
          </a:p>
          <a:p>
            <a:pPr algn="ctr">
              <a:spcBef>
                <a:spcPts val="600"/>
              </a:spcBef>
            </a:pPr>
            <a:r>
              <a:rPr lang="en-US" sz="1200" dirty="0">
                <a:solidFill>
                  <a:sysClr val="windowText" lastClr="000000"/>
                </a:solidFill>
              </a:rPr>
              <a:t>They can also recommend the right safety eyewear for lifestyles and work demands.</a:t>
            </a:r>
          </a:p>
        </p:txBody>
      </p:sp>
      <p:sp>
        <p:nvSpPr>
          <p:cNvPr id="8" name="Rectangle 7">
            <a:extLst>
              <a:ext uri="{FF2B5EF4-FFF2-40B4-BE49-F238E27FC236}">
                <a16:creationId xmlns:a16="http://schemas.microsoft.com/office/drawing/2014/main" id="{E1589EB7-334E-4240-BC59-B25F180AB9C1}"/>
              </a:ext>
            </a:extLst>
          </p:cNvPr>
          <p:cNvSpPr/>
          <p:nvPr/>
        </p:nvSpPr>
        <p:spPr>
          <a:xfrm>
            <a:off x="4663440" y="1238250"/>
            <a:ext cx="1920240" cy="331012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US" sz="1600" b="1" dirty="0">
                <a:solidFill>
                  <a:sysClr val="windowText" lastClr="000000"/>
                </a:solidFill>
              </a:rPr>
              <a:t>Blue Light </a:t>
            </a:r>
            <a:br>
              <a:rPr lang="en-US" sz="1600" b="1" dirty="0">
                <a:solidFill>
                  <a:sysClr val="windowText" lastClr="000000"/>
                </a:solidFill>
              </a:rPr>
            </a:br>
            <a:r>
              <a:rPr lang="en-US" sz="1600" b="1" dirty="0">
                <a:solidFill>
                  <a:sysClr val="windowText" lastClr="000000"/>
                </a:solidFill>
              </a:rPr>
              <a:t>Filtering Glasses</a:t>
            </a:r>
          </a:p>
          <a:p>
            <a:pPr indent="-111056" algn="ctr">
              <a:spcBef>
                <a:spcPts val="600"/>
              </a:spcBef>
            </a:pPr>
            <a:r>
              <a:rPr lang="en-US" sz="1200" dirty="0">
                <a:solidFill>
                  <a:sysClr val="windowText" lastClr="000000"/>
                </a:solidFill>
              </a:rPr>
              <a:t>Exposure to excessive blue light and digital screens can contribute to digital eye strain.</a:t>
            </a:r>
          </a:p>
        </p:txBody>
      </p:sp>
      <p:sp>
        <p:nvSpPr>
          <p:cNvPr id="9" name="Rectangle 8">
            <a:extLst>
              <a:ext uri="{FF2B5EF4-FFF2-40B4-BE49-F238E27FC236}">
                <a16:creationId xmlns:a16="http://schemas.microsoft.com/office/drawing/2014/main" id="{E8838D71-B932-4192-916F-84D9F90F2425}"/>
              </a:ext>
            </a:extLst>
          </p:cNvPr>
          <p:cNvSpPr/>
          <p:nvPr/>
        </p:nvSpPr>
        <p:spPr>
          <a:xfrm>
            <a:off x="6766560" y="1238250"/>
            <a:ext cx="1920240" cy="331012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US" sz="1600" b="1" dirty="0">
                <a:solidFill>
                  <a:sysClr val="windowText" lastClr="000000"/>
                </a:solidFill>
              </a:rPr>
              <a:t>Anti-glare Lenses </a:t>
            </a:r>
          </a:p>
          <a:p>
            <a:pPr indent="-111056" algn="ctr">
              <a:spcBef>
                <a:spcPts val="600"/>
              </a:spcBef>
            </a:pPr>
            <a:r>
              <a:rPr lang="en-US" sz="1200" dirty="0">
                <a:solidFill>
                  <a:sysClr val="windowText" lastClr="000000"/>
                </a:solidFill>
              </a:rPr>
              <a:t>Discover lens enhancements that can reduce glare and reflections.</a:t>
            </a:r>
            <a:endParaRPr lang="en-US" sz="1400" dirty="0">
              <a:solidFill>
                <a:sysClr val="windowText" lastClr="000000"/>
              </a:solidFill>
              <a:ea typeface="ＭＳ Ｐゴシック" charset="0"/>
            </a:endParaRPr>
          </a:p>
        </p:txBody>
      </p:sp>
      <p:sp>
        <p:nvSpPr>
          <p:cNvPr id="10" name="Rectangle 9">
            <a:extLst>
              <a:ext uri="{FF2B5EF4-FFF2-40B4-BE49-F238E27FC236}">
                <a16:creationId xmlns:a16="http://schemas.microsoft.com/office/drawing/2014/main" id="{F1895106-E259-4ADB-BE24-7F15E171EB41}"/>
              </a:ext>
            </a:extLst>
          </p:cNvPr>
          <p:cNvSpPr/>
          <p:nvPr/>
        </p:nvSpPr>
        <p:spPr>
          <a:xfrm>
            <a:off x="457200" y="1238250"/>
            <a:ext cx="1920240" cy="331012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1600" b="1" dirty="0">
                <a:solidFill>
                  <a:sysClr val="windowText" lastClr="000000"/>
                </a:solidFill>
              </a:rPr>
              <a:t>Contact Lenses</a:t>
            </a:r>
          </a:p>
          <a:p>
            <a:pPr indent="-111056" algn="ctr">
              <a:spcBef>
                <a:spcPts val="600"/>
              </a:spcBef>
            </a:pPr>
            <a:r>
              <a:rPr lang="en-US" sz="1200" dirty="0">
                <a:solidFill>
                  <a:sysClr val="windowText" lastClr="000000"/>
                </a:solidFill>
              </a:rPr>
              <a:t>Contact lenses are medical devices and should be prescribed by your eye doctor.</a:t>
            </a:r>
          </a:p>
        </p:txBody>
      </p:sp>
    </p:spTree>
    <p:extLst>
      <p:ext uri="{BB962C8B-B14F-4D97-AF65-F5344CB8AC3E}">
        <p14:creationId xmlns:p14="http://schemas.microsoft.com/office/powerpoint/2010/main" val="2850007014"/>
      </p:ext>
    </p:extLst>
  </p:cSld>
  <p:clrMapOvr>
    <a:masterClrMapping/>
  </p:clrMapOvr>
  <mc:AlternateContent xmlns:mc="http://schemas.openxmlformats.org/markup-compatibility/2006" xmlns:p14="http://schemas.microsoft.com/office/powerpoint/2010/main">
    <mc:Choice Requires="p14">
      <p:transition p14:dur="0" advClick="0" advTm="73000"/>
    </mc:Choice>
    <mc:Fallback xmlns="">
      <p:transition advClick="0" advTm="7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icture containing text, electronics&#10;&#10;Description automatically generated">
            <a:extLst>
              <a:ext uri="{FF2B5EF4-FFF2-40B4-BE49-F238E27FC236}">
                <a16:creationId xmlns:a16="http://schemas.microsoft.com/office/drawing/2014/main" id="{01102AD7-4AD1-40A3-AF0D-73522653885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2" name="Title 21">
            <a:extLst>
              <a:ext uri="{FF2B5EF4-FFF2-40B4-BE49-F238E27FC236}">
                <a16:creationId xmlns:a16="http://schemas.microsoft.com/office/drawing/2014/main" id="{F4EC6084-6CE4-4A26-B163-622E1859F034}"/>
              </a:ext>
            </a:extLst>
          </p:cNvPr>
          <p:cNvSpPr>
            <a:spLocks noGrp="1"/>
          </p:cNvSpPr>
          <p:nvPr>
            <p:ph type="title"/>
          </p:nvPr>
        </p:nvSpPr>
        <p:spPr/>
        <p:txBody>
          <a:bodyPr/>
          <a:lstStyle/>
          <a:p>
            <a:r>
              <a:rPr lang="en-US" dirty="0"/>
              <a:t>Chronic Conditions Are Common</a:t>
            </a:r>
          </a:p>
        </p:txBody>
      </p:sp>
      <p:sp>
        <p:nvSpPr>
          <p:cNvPr id="32" name="Text Placeholder 31">
            <a:extLst>
              <a:ext uri="{FF2B5EF4-FFF2-40B4-BE49-F238E27FC236}">
                <a16:creationId xmlns:a16="http://schemas.microsoft.com/office/drawing/2014/main" id="{58EAD7B3-BFE7-364F-B913-AD19B4795200}"/>
              </a:ext>
            </a:extLst>
          </p:cNvPr>
          <p:cNvSpPr>
            <a:spLocks noGrp="1"/>
          </p:cNvSpPr>
          <p:nvPr>
            <p:ph type="body" sz="quarter" idx="11"/>
          </p:nvPr>
        </p:nvSpPr>
        <p:spPr/>
        <p:txBody>
          <a:bodyPr/>
          <a:lstStyle/>
          <a:p>
            <a:pPr lvl="0" defTabSz="171450">
              <a:lnSpc>
                <a:spcPct val="100000"/>
              </a:lnSpc>
              <a:spcBef>
                <a:spcPts val="0"/>
              </a:spcBef>
              <a:defRPr/>
            </a:pPr>
            <a:r>
              <a:rPr lang="en-US" dirty="0"/>
              <a:t>U.S. statistics provided by Centers for Disease Control and Prevention</a:t>
            </a:r>
          </a:p>
        </p:txBody>
      </p:sp>
      <p:sp>
        <p:nvSpPr>
          <p:cNvPr id="55" name="Freeform: Shape 54">
            <a:extLst>
              <a:ext uri="{FF2B5EF4-FFF2-40B4-BE49-F238E27FC236}">
                <a16:creationId xmlns:a16="http://schemas.microsoft.com/office/drawing/2014/main" id="{89F296EB-FC6A-47DD-8BD5-6CA0369347C1}"/>
              </a:ext>
            </a:extLst>
          </p:cNvPr>
          <p:cNvSpPr/>
          <p:nvPr/>
        </p:nvSpPr>
        <p:spPr>
          <a:xfrm>
            <a:off x="2742383" y="1774449"/>
            <a:ext cx="1742536" cy="2204201"/>
          </a:xfrm>
          <a:custGeom>
            <a:avLst/>
            <a:gdLst>
              <a:gd name="connsiteX0" fmla="*/ 0 w 1742536"/>
              <a:gd name="connsiteY0" fmla="*/ 0 h 2204201"/>
              <a:gd name="connsiteX1" fmla="*/ 1452108 w 1742536"/>
              <a:gd name="connsiteY1" fmla="*/ 0 h 2204201"/>
              <a:gd name="connsiteX2" fmla="*/ 1742536 w 1742536"/>
              <a:gd name="connsiteY2" fmla="*/ 290428 h 2204201"/>
              <a:gd name="connsiteX3" fmla="*/ 1742536 w 1742536"/>
              <a:gd name="connsiteY3" fmla="*/ 1742536 h 2204201"/>
              <a:gd name="connsiteX4" fmla="*/ 1742536 w 1742536"/>
              <a:gd name="connsiteY4" fmla="*/ 2204201 h 2204201"/>
              <a:gd name="connsiteX5" fmla="*/ 0 w 1742536"/>
              <a:gd name="connsiteY5" fmla="*/ 2204201 h 2204201"/>
              <a:gd name="connsiteX6" fmla="*/ 0 w 1742536"/>
              <a:gd name="connsiteY6" fmla="*/ 1742536 h 220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2536" h="2204201">
                <a:moveTo>
                  <a:pt x="0" y="0"/>
                </a:moveTo>
                <a:lnTo>
                  <a:pt x="1452108" y="0"/>
                </a:lnTo>
                <a:cubicBezTo>
                  <a:pt x="1612507" y="0"/>
                  <a:pt x="1742536" y="130029"/>
                  <a:pt x="1742536" y="290428"/>
                </a:cubicBezTo>
                <a:lnTo>
                  <a:pt x="1742536" y="1742536"/>
                </a:lnTo>
                <a:lnTo>
                  <a:pt x="1742536" y="2204201"/>
                </a:lnTo>
                <a:lnTo>
                  <a:pt x="0" y="2204201"/>
                </a:lnTo>
                <a:lnTo>
                  <a:pt x="0" y="1742536"/>
                </a:lnTo>
                <a:close/>
              </a:path>
            </a:pathLst>
          </a:custGeom>
          <a:solidFill>
            <a:schemeClr val="accent1">
              <a:alpha val="90000"/>
            </a:schemeClr>
          </a:solidFill>
          <a:ln w="12700" cap="flat" cmpd="sng" algn="ctr">
            <a:noFill/>
            <a:prstDash val="solid"/>
            <a:miter lim="800000"/>
          </a:ln>
          <a:effectLst/>
        </p:spPr>
        <p:txBody>
          <a:bodyPr wrap="square" rIns="0" rtlCol="0" anchor="ctr">
            <a:noAutofit/>
          </a:bodyPr>
          <a:lstStyle/>
          <a:p>
            <a:pPr algn="ctr"/>
            <a:r>
              <a:rPr lang="en-US" sz="3200" dirty="0">
                <a:solidFill>
                  <a:schemeClr val="bg1"/>
                </a:solidFill>
              </a:rPr>
              <a:t>94M</a:t>
            </a:r>
          </a:p>
          <a:p>
            <a:pPr algn="ctr"/>
            <a:r>
              <a:rPr lang="en-US" sz="1600" dirty="0">
                <a:solidFill>
                  <a:schemeClr val="bg1"/>
                </a:solidFill>
              </a:rPr>
              <a:t>Americans have high cholesterol</a:t>
            </a:r>
          </a:p>
        </p:txBody>
      </p:sp>
      <p:sp>
        <p:nvSpPr>
          <p:cNvPr id="58" name="Freeform: Shape 57">
            <a:extLst>
              <a:ext uri="{FF2B5EF4-FFF2-40B4-BE49-F238E27FC236}">
                <a16:creationId xmlns:a16="http://schemas.microsoft.com/office/drawing/2014/main" id="{9FD6F757-8BAA-427C-84D3-E9B4E47E6518}"/>
              </a:ext>
            </a:extLst>
          </p:cNvPr>
          <p:cNvSpPr/>
          <p:nvPr/>
        </p:nvSpPr>
        <p:spPr>
          <a:xfrm>
            <a:off x="4673925" y="1774449"/>
            <a:ext cx="1742536" cy="2204201"/>
          </a:xfrm>
          <a:custGeom>
            <a:avLst/>
            <a:gdLst>
              <a:gd name="connsiteX0" fmla="*/ 0 w 1742536"/>
              <a:gd name="connsiteY0" fmla="*/ 0 h 2204201"/>
              <a:gd name="connsiteX1" fmla="*/ 1452108 w 1742536"/>
              <a:gd name="connsiteY1" fmla="*/ 0 h 2204201"/>
              <a:gd name="connsiteX2" fmla="*/ 1742536 w 1742536"/>
              <a:gd name="connsiteY2" fmla="*/ 290428 h 2204201"/>
              <a:gd name="connsiteX3" fmla="*/ 1742536 w 1742536"/>
              <a:gd name="connsiteY3" fmla="*/ 1742536 h 2204201"/>
              <a:gd name="connsiteX4" fmla="*/ 1742536 w 1742536"/>
              <a:gd name="connsiteY4" fmla="*/ 2204201 h 2204201"/>
              <a:gd name="connsiteX5" fmla="*/ 0 w 1742536"/>
              <a:gd name="connsiteY5" fmla="*/ 2204201 h 2204201"/>
              <a:gd name="connsiteX6" fmla="*/ 0 w 1742536"/>
              <a:gd name="connsiteY6" fmla="*/ 1742536 h 220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2536" h="2204201">
                <a:moveTo>
                  <a:pt x="0" y="0"/>
                </a:moveTo>
                <a:lnTo>
                  <a:pt x="1452108" y="0"/>
                </a:lnTo>
                <a:cubicBezTo>
                  <a:pt x="1612507" y="0"/>
                  <a:pt x="1742536" y="130029"/>
                  <a:pt x="1742536" y="290428"/>
                </a:cubicBezTo>
                <a:lnTo>
                  <a:pt x="1742536" y="1742536"/>
                </a:lnTo>
                <a:lnTo>
                  <a:pt x="1742536" y="2204201"/>
                </a:lnTo>
                <a:lnTo>
                  <a:pt x="0" y="2204201"/>
                </a:lnTo>
                <a:lnTo>
                  <a:pt x="0" y="1742536"/>
                </a:lnTo>
                <a:close/>
              </a:path>
            </a:pathLst>
          </a:custGeom>
          <a:solidFill>
            <a:schemeClr val="accent2">
              <a:alpha val="90000"/>
            </a:schemeClr>
          </a:solidFill>
          <a:ln w="12700" cap="flat" cmpd="sng" algn="ctr">
            <a:noFill/>
            <a:prstDash val="solid"/>
            <a:miter lim="800000"/>
          </a:ln>
          <a:effectLst/>
        </p:spPr>
        <p:txBody>
          <a:bodyPr wrap="square" rIns="0" rtlCol="0" anchor="ctr">
            <a:noAutofit/>
          </a:bodyPr>
          <a:lstStyle/>
          <a:p>
            <a:pPr algn="ctr"/>
            <a:r>
              <a:rPr lang="en-US" sz="3200" dirty="0">
                <a:solidFill>
                  <a:schemeClr val="bg1"/>
                </a:solidFill>
              </a:rPr>
              <a:t>37M</a:t>
            </a:r>
          </a:p>
          <a:p>
            <a:pPr algn="ctr"/>
            <a:r>
              <a:rPr lang="en-US" sz="1600" dirty="0">
                <a:solidFill>
                  <a:schemeClr val="bg1"/>
                </a:solidFill>
              </a:rPr>
              <a:t>Americans </a:t>
            </a:r>
            <a:br>
              <a:rPr lang="en-US" sz="1600" dirty="0">
                <a:solidFill>
                  <a:schemeClr val="bg1"/>
                </a:solidFill>
              </a:rPr>
            </a:br>
            <a:r>
              <a:rPr lang="en-US" sz="1600" dirty="0">
                <a:solidFill>
                  <a:schemeClr val="bg1"/>
                </a:solidFill>
              </a:rPr>
              <a:t>have diabetes</a:t>
            </a:r>
          </a:p>
        </p:txBody>
      </p:sp>
      <p:sp>
        <p:nvSpPr>
          <p:cNvPr id="60" name="Freeform: Shape 59">
            <a:extLst>
              <a:ext uri="{FF2B5EF4-FFF2-40B4-BE49-F238E27FC236}">
                <a16:creationId xmlns:a16="http://schemas.microsoft.com/office/drawing/2014/main" id="{8F505B30-C2B9-4F88-B663-15E5E6C8910D}"/>
              </a:ext>
            </a:extLst>
          </p:cNvPr>
          <p:cNvSpPr/>
          <p:nvPr/>
        </p:nvSpPr>
        <p:spPr>
          <a:xfrm>
            <a:off x="805705" y="1774449"/>
            <a:ext cx="1742536" cy="2204201"/>
          </a:xfrm>
          <a:custGeom>
            <a:avLst/>
            <a:gdLst>
              <a:gd name="connsiteX0" fmla="*/ 0 w 1742536"/>
              <a:gd name="connsiteY0" fmla="*/ 0 h 2204201"/>
              <a:gd name="connsiteX1" fmla="*/ 1452108 w 1742536"/>
              <a:gd name="connsiteY1" fmla="*/ 0 h 2204201"/>
              <a:gd name="connsiteX2" fmla="*/ 1742536 w 1742536"/>
              <a:gd name="connsiteY2" fmla="*/ 290428 h 2204201"/>
              <a:gd name="connsiteX3" fmla="*/ 1742536 w 1742536"/>
              <a:gd name="connsiteY3" fmla="*/ 1742536 h 2204201"/>
              <a:gd name="connsiteX4" fmla="*/ 1742536 w 1742536"/>
              <a:gd name="connsiteY4" fmla="*/ 2204201 h 2204201"/>
              <a:gd name="connsiteX5" fmla="*/ 0 w 1742536"/>
              <a:gd name="connsiteY5" fmla="*/ 2204201 h 2204201"/>
              <a:gd name="connsiteX6" fmla="*/ 0 w 1742536"/>
              <a:gd name="connsiteY6" fmla="*/ 1742536 h 220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2536" h="2204201">
                <a:moveTo>
                  <a:pt x="0" y="0"/>
                </a:moveTo>
                <a:lnTo>
                  <a:pt x="1452108" y="0"/>
                </a:lnTo>
                <a:cubicBezTo>
                  <a:pt x="1612507" y="0"/>
                  <a:pt x="1742536" y="130029"/>
                  <a:pt x="1742536" y="290428"/>
                </a:cubicBezTo>
                <a:lnTo>
                  <a:pt x="1742536" y="1742536"/>
                </a:lnTo>
                <a:lnTo>
                  <a:pt x="1742536" y="2204201"/>
                </a:lnTo>
                <a:lnTo>
                  <a:pt x="0" y="2204201"/>
                </a:lnTo>
                <a:lnTo>
                  <a:pt x="0" y="1742536"/>
                </a:lnTo>
                <a:close/>
              </a:path>
            </a:pathLst>
          </a:custGeom>
          <a:solidFill>
            <a:srgbClr val="B4DBF7">
              <a:alpha val="90000"/>
            </a:srgbClr>
          </a:solidFill>
          <a:ln w="12700" cap="flat" cmpd="sng" algn="ctr">
            <a:noFill/>
            <a:prstDash val="solid"/>
            <a:miter lim="800000"/>
          </a:ln>
          <a:effectLst/>
        </p:spPr>
        <p:txBody>
          <a:bodyPr wrap="square" rIns="0" rtlCol="0" anchor="ctr">
            <a:noAutofit/>
          </a:bodyPr>
          <a:lstStyle/>
          <a:p>
            <a:pPr algn="ctr"/>
            <a:r>
              <a:rPr lang="en-US" sz="3200" dirty="0"/>
              <a:t>118M</a:t>
            </a:r>
          </a:p>
          <a:p>
            <a:pPr algn="ctr"/>
            <a:r>
              <a:rPr lang="en-US" sz="1400" dirty="0"/>
              <a:t>Americans have hypertension</a:t>
            </a:r>
          </a:p>
        </p:txBody>
      </p:sp>
      <p:grpSp>
        <p:nvGrpSpPr>
          <p:cNvPr id="33" name="Group 32">
            <a:extLst>
              <a:ext uri="{FF2B5EF4-FFF2-40B4-BE49-F238E27FC236}">
                <a16:creationId xmlns:a16="http://schemas.microsoft.com/office/drawing/2014/main" id="{AA8BB04E-FF22-429D-ABDA-5DD8012B2F2C}"/>
              </a:ext>
            </a:extLst>
          </p:cNvPr>
          <p:cNvGrpSpPr/>
          <p:nvPr/>
        </p:nvGrpSpPr>
        <p:grpSpPr>
          <a:xfrm>
            <a:off x="6610603" y="1774449"/>
            <a:ext cx="1742536" cy="2204201"/>
            <a:chOff x="6610603" y="1774449"/>
            <a:chExt cx="1742536" cy="2204201"/>
          </a:xfrm>
        </p:grpSpPr>
        <p:sp>
          <p:nvSpPr>
            <p:cNvPr id="61" name="Freeform: Shape 60">
              <a:extLst>
                <a:ext uri="{FF2B5EF4-FFF2-40B4-BE49-F238E27FC236}">
                  <a16:creationId xmlns:a16="http://schemas.microsoft.com/office/drawing/2014/main" id="{E3D9E342-5E81-4920-8482-A5CFC1E95FE5}"/>
                </a:ext>
              </a:extLst>
            </p:cNvPr>
            <p:cNvSpPr/>
            <p:nvPr/>
          </p:nvSpPr>
          <p:spPr>
            <a:xfrm>
              <a:off x="6610603" y="1774449"/>
              <a:ext cx="1742536" cy="2204201"/>
            </a:xfrm>
            <a:custGeom>
              <a:avLst/>
              <a:gdLst>
                <a:gd name="connsiteX0" fmla="*/ 0 w 1742536"/>
                <a:gd name="connsiteY0" fmla="*/ 0 h 2204201"/>
                <a:gd name="connsiteX1" fmla="*/ 1452108 w 1742536"/>
                <a:gd name="connsiteY1" fmla="*/ 0 h 2204201"/>
                <a:gd name="connsiteX2" fmla="*/ 1742536 w 1742536"/>
                <a:gd name="connsiteY2" fmla="*/ 290428 h 2204201"/>
                <a:gd name="connsiteX3" fmla="*/ 1742536 w 1742536"/>
                <a:gd name="connsiteY3" fmla="*/ 1742536 h 2204201"/>
                <a:gd name="connsiteX4" fmla="*/ 1742536 w 1742536"/>
                <a:gd name="connsiteY4" fmla="*/ 2204201 h 2204201"/>
                <a:gd name="connsiteX5" fmla="*/ 0 w 1742536"/>
                <a:gd name="connsiteY5" fmla="*/ 2204201 h 2204201"/>
                <a:gd name="connsiteX6" fmla="*/ 0 w 1742536"/>
                <a:gd name="connsiteY6" fmla="*/ 1742536 h 220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2536" h="2204201">
                  <a:moveTo>
                    <a:pt x="0" y="0"/>
                  </a:moveTo>
                  <a:lnTo>
                    <a:pt x="1452108" y="0"/>
                  </a:lnTo>
                  <a:cubicBezTo>
                    <a:pt x="1612507" y="0"/>
                    <a:pt x="1742536" y="130029"/>
                    <a:pt x="1742536" y="290428"/>
                  </a:cubicBezTo>
                  <a:lnTo>
                    <a:pt x="1742536" y="1742536"/>
                  </a:lnTo>
                  <a:lnTo>
                    <a:pt x="1742536" y="2204201"/>
                  </a:lnTo>
                  <a:lnTo>
                    <a:pt x="0" y="2204201"/>
                  </a:lnTo>
                  <a:lnTo>
                    <a:pt x="0" y="1742536"/>
                  </a:lnTo>
                  <a:close/>
                </a:path>
              </a:pathLst>
            </a:custGeom>
            <a:solidFill>
              <a:schemeClr val="tx2">
                <a:alpha val="90000"/>
              </a:schemeClr>
            </a:solidFill>
            <a:ln w="12700" cap="flat" cmpd="sng" algn="ctr">
              <a:noFill/>
              <a:prstDash val="solid"/>
              <a:miter lim="800000"/>
            </a:ln>
            <a:effectLst/>
          </p:spPr>
          <p:txBody>
            <a:bodyPr wrap="square" rIns="0" rtlCol="0" anchor="ctr">
              <a:noAutofit/>
            </a:bodyPr>
            <a:lstStyle/>
            <a:p>
              <a:pPr algn="ctr"/>
              <a:r>
                <a:rPr lang="en-US" sz="3200" dirty="0">
                  <a:solidFill>
                    <a:schemeClr val="bg1"/>
                  </a:solidFill>
                </a:rPr>
                <a:t>96M</a:t>
              </a:r>
            </a:p>
            <a:p>
              <a:pPr algn="ctr"/>
              <a:r>
                <a:rPr lang="en-US" sz="1600" dirty="0">
                  <a:solidFill>
                    <a:schemeClr val="bg1"/>
                  </a:solidFill>
                </a:rPr>
                <a:t>Americans have prediabetes</a:t>
              </a:r>
            </a:p>
          </p:txBody>
        </p:sp>
        <p:sp>
          <p:nvSpPr>
            <p:cNvPr id="62" name="TextBox 61">
              <a:extLst>
                <a:ext uri="{FF2B5EF4-FFF2-40B4-BE49-F238E27FC236}">
                  <a16:creationId xmlns:a16="http://schemas.microsoft.com/office/drawing/2014/main" id="{09217A29-4473-402B-BBD4-343FC9A6A998}"/>
                </a:ext>
              </a:extLst>
            </p:cNvPr>
            <p:cNvSpPr txBox="1"/>
            <p:nvPr/>
          </p:nvSpPr>
          <p:spPr>
            <a:xfrm>
              <a:off x="6822197" y="3424560"/>
              <a:ext cx="1319349" cy="461665"/>
            </a:xfrm>
            <a:prstGeom prst="rect">
              <a:avLst/>
            </a:prstGeom>
            <a:noFill/>
          </p:spPr>
          <p:txBody>
            <a:bodyPr wrap="square">
              <a:spAutoFit/>
            </a:bodyPr>
            <a:lstStyle/>
            <a:p>
              <a:pPr algn="ctr"/>
              <a:r>
                <a:rPr lang="en-US" sz="1200" dirty="0">
                  <a:solidFill>
                    <a:schemeClr val="bg1"/>
                  </a:solidFill>
                </a:rPr>
                <a:t>and </a:t>
              </a:r>
              <a:r>
                <a:rPr lang="en-US" sz="1200" b="1" dirty="0">
                  <a:solidFill>
                    <a:schemeClr val="bg1"/>
                  </a:solidFill>
                </a:rPr>
                <a:t>84% </a:t>
              </a:r>
              <a:br>
                <a:rPr lang="en-US" sz="1200" dirty="0">
                  <a:solidFill>
                    <a:schemeClr val="bg1"/>
                  </a:solidFill>
                </a:rPr>
              </a:br>
              <a:r>
                <a:rPr lang="en-US" sz="1200" dirty="0">
                  <a:solidFill>
                    <a:schemeClr val="bg1"/>
                  </a:solidFill>
                </a:rPr>
                <a:t>don’t know it</a:t>
              </a:r>
            </a:p>
          </p:txBody>
        </p:sp>
      </p:grpSp>
      <p:sp>
        <p:nvSpPr>
          <p:cNvPr id="12" name="TextBox 11">
            <a:extLst>
              <a:ext uri="{FF2B5EF4-FFF2-40B4-BE49-F238E27FC236}">
                <a16:creationId xmlns:a16="http://schemas.microsoft.com/office/drawing/2014/main" id="{56F1AF3A-FAAC-455C-9C3C-8969C5DA7B69}"/>
              </a:ext>
            </a:extLst>
          </p:cNvPr>
          <p:cNvSpPr txBox="1"/>
          <p:nvPr/>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accent3"/>
                </a:solidFill>
                <a:latin typeface="+mn-lt"/>
              </a:rPr>
              <a:t>Classification: Restricted</a:t>
            </a:r>
          </a:p>
        </p:txBody>
      </p:sp>
    </p:spTree>
    <p:extLst>
      <p:ext uri="{BB962C8B-B14F-4D97-AF65-F5344CB8AC3E}">
        <p14:creationId xmlns:p14="http://schemas.microsoft.com/office/powerpoint/2010/main" val="2301850791"/>
      </p:ext>
    </p:extLst>
  </p:cSld>
  <p:clrMapOvr>
    <a:masterClrMapping/>
  </p:clrMapOvr>
  <mc:AlternateContent xmlns:mc="http://schemas.openxmlformats.org/markup-compatibility/2006" xmlns:p14="http://schemas.microsoft.com/office/powerpoint/2010/main">
    <mc:Choice Requires="p14">
      <p:transition p14:dur="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250"/>
                                        <p:tgtEl>
                                          <p:spTgt spid="60"/>
                                        </p:tgtEl>
                                      </p:cBhvr>
                                    </p:animEffect>
                                  </p:childTnLst>
                                </p:cTn>
                              </p:par>
                              <p:par>
                                <p:cTn id="8" presetID="64" presetClass="path" presetSubtype="0" accel="50000" decel="50000" fill="hold" grpId="1" nodeType="withEffect">
                                  <p:stCondLst>
                                    <p:cond delay="80"/>
                                  </p:stCondLst>
                                  <p:childTnLst>
                                    <p:animMotion origin="layout" path="M -3.33333E-6 0.09568 L -3.33333E-6 7.40741E-7 " pathEditMode="relative" rAng="0" ptsTypes="AA">
                                      <p:cBhvr>
                                        <p:cTn id="9" dur="500" fill="hold"/>
                                        <p:tgtEl>
                                          <p:spTgt spid="60"/>
                                        </p:tgtEl>
                                        <p:attrNameLst>
                                          <p:attrName>ppt_x</p:attrName>
                                          <p:attrName>ppt_y</p:attrName>
                                        </p:attrNameLst>
                                      </p:cBhvr>
                                      <p:rCtr x="0" y="-4784"/>
                                    </p:animMotion>
                                  </p:childTnLst>
                                </p:cTn>
                              </p:par>
                              <p:par>
                                <p:cTn id="10" presetID="10" presetClass="entr" presetSubtype="0" fill="hold" grpId="0" nodeType="withEffect">
                                  <p:stCondLst>
                                    <p:cond delay="16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par>
                                <p:cTn id="13" presetID="64" presetClass="path" presetSubtype="0" accel="50000" decel="50000" fill="hold" grpId="1" nodeType="withEffect">
                                  <p:stCondLst>
                                    <p:cond delay="160"/>
                                  </p:stCondLst>
                                  <p:childTnLst>
                                    <p:animMotion origin="layout" path="M 1.11111E-6 0.10802 L 1.11111E-6 7.40741E-7 " pathEditMode="relative" rAng="0" ptsTypes="AA">
                                      <p:cBhvr>
                                        <p:cTn id="14" dur="500" fill="hold"/>
                                        <p:tgtEl>
                                          <p:spTgt spid="55"/>
                                        </p:tgtEl>
                                        <p:attrNameLst>
                                          <p:attrName>ppt_x</p:attrName>
                                          <p:attrName>ppt_y</p:attrName>
                                        </p:attrNameLst>
                                      </p:cBhvr>
                                      <p:rCtr x="0" y="-5401"/>
                                    </p:animMotion>
                                  </p:childTnLst>
                                </p:cTn>
                              </p:par>
                              <p:par>
                                <p:cTn id="15" presetID="10" presetClass="entr" presetSubtype="0" fill="hold" grpId="0" nodeType="withEffect">
                                  <p:stCondLst>
                                    <p:cond delay="24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250"/>
                                        <p:tgtEl>
                                          <p:spTgt spid="58"/>
                                        </p:tgtEl>
                                      </p:cBhvr>
                                    </p:animEffect>
                                  </p:childTnLst>
                                </p:cTn>
                              </p:par>
                              <p:par>
                                <p:cTn id="18" presetID="64" presetClass="path" presetSubtype="0" accel="50000" decel="50000" fill="hold" grpId="1" nodeType="withEffect">
                                  <p:stCondLst>
                                    <p:cond delay="240"/>
                                  </p:stCondLst>
                                  <p:childTnLst>
                                    <p:animMotion origin="layout" path="M -3.61111E-6 0.09599 L -3.61111E-6 7.40741E-7 " pathEditMode="relative" rAng="0" ptsTypes="AA">
                                      <p:cBhvr>
                                        <p:cTn id="19" dur="500" fill="hold"/>
                                        <p:tgtEl>
                                          <p:spTgt spid="58"/>
                                        </p:tgtEl>
                                        <p:attrNameLst>
                                          <p:attrName>ppt_x</p:attrName>
                                          <p:attrName>ppt_y</p:attrName>
                                        </p:attrNameLst>
                                      </p:cBhvr>
                                      <p:rCtr x="0" y="-4815"/>
                                    </p:animMotion>
                                  </p:childTnLst>
                                </p:cTn>
                              </p:par>
                              <p:par>
                                <p:cTn id="20" presetID="10" presetClass="entr" presetSubtype="0" fill="hold" nodeType="withEffect">
                                  <p:stCondLst>
                                    <p:cond delay="24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250"/>
                                        <p:tgtEl>
                                          <p:spTgt spid="33"/>
                                        </p:tgtEl>
                                      </p:cBhvr>
                                    </p:animEffect>
                                  </p:childTnLst>
                                </p:cTn>
                              </p:par>
                              <p:par>
                                <p:cTn id="23" presetID="64" presetClass="path" presetSubtype="0" accel="50000" decel="50000" fill="hold" nodeType="withEffect">
                                  <p:stCondLst>
                                    <p:cond delay="240"/>
                                  </p:stCondLst>
                                  <p:childTnLst>
                                    <p:animMotion origin="layout" path="M -0.00035 0.10648 L -1.94444E-6 7.40741E-7 " pathEditMode="relative" rAng="0" ptsTypes="AA">
                                      <p:cBhvr>
                                        <p:cTn id="24" dur="500" fill="hold"/>
                                        <p:tgtEl>
                                          <p:spTgt spid="33"/>
                                        </p:tgtEl>
                                        <p:attrNameLst>
                                          <p:attrName>ppt_x</p:attrName>
                                          <p:attrName>ppt_y</p:attrName>
                                        </p:attrNameLst>
                                      </p:cBhvr>
                                      <p:rCtr x="0" y="-5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8" grpId="0" animBg="1"/>
      <p:bldP spid="58" grpId="1" animBg="1"/>
      <p:bldP spid="60" grpId="0" animBg="1"/>
      <p:bldP spid="6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ith his arms crossed&#10;&#10;Description automatically generated with medium confidence">
            <a:extLst>
              <a:ext uri="{FF2B5EF4-FFF2-40B4-BE49-F238E27FC236}">
                <a16:creationId xmlns:a16="http://schemas.microsoft.com/office/drawing/2014/main" id="{9AC98019-C9BC-FD49-9109-003D232A2EB1}"/>
              </a:ext>
            </a:extLst>
          </p:cNvPr>
          <p:cNvPicPr>
            <a:picLocks noGrp="1" noChangeAspect="1"/>
          </p:cNvPicPr>
          <p:nvPr>
            <p:ph type="pic" sz="quarter" idx="19"/>
          </p:nvPr>
        </p:nvPicPr>
        <p:blipFill rotWithShape="1">
          <a:blip r:embed="rId3" cstate="email">
            <a:extLst>
              <a:ext uri="{28A0092B-C50C-407E-A947-70E740481C1C}">
                <a14:useLocalDpi xmlns:a14="http://schemas.microsoft.com/office/drawing/2010/main"/>
              </a:ext>
            </a:extLst>
          </a:blip>
          <a:srcRect/>
          <a:stretch/>
        </p:blipFill>
        <p:spPr/>
      </p:pic>
      <p:sp>
        <p:nvSpPr>
          <p:cNvPr id="6" name="Content Placeholder 5"/>
          <p:cNvSpPr>
            <a:spLocks noGrp="1"/>
          </p:cNvSpPr>
          <p:nvPr>
            <p:ph sz="quarter" idx="10"/>
          </p:nvPr>
        </p:nvSpPr>
        <p:spPr/>
        <p:txBody>
          <a:bodyPr>
            <a:norm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lvl="0">
              <a:lnSpc>
                <a:spcPts val="1700"/>
              </a:lnSpc>
              <a:spcBef>
                <a:spcPts val="600"/>
              </a:spcBef>
            </a:pPr>
            <a:r>
              <a:rPr lang="en-US" sz="1400" dirty="0"/>
              <a:t>A </a:t>
            </a:r>
            <a:r>
              <a:rPr lang="en-US" sz="1400" dirty="0" err="1"/>
              <a:t>WellVision</a:t>
            </a:r>
            <a:r>
              <a:rPr lang="en-US" sz="1400" dirty="0"/>
              <a:t> Exam® from your VSP network doctor </a:t>
            </a:r>
            <a:br>
              <a:rPr lang="en-US" sz="1400" dirty="0"/>
            </a:br>
            <a:r>
              <a:rPr lang="en-US" sz="1400" dirty="0"/>
              <a:t>can help detect early health and eye issues including:</a:t>
            </a:r>
          </a:p>
          <a:p>
            <a:pPr>
              <a:lnSpc>
                <a:spcPts val="1700"/>
              </a:lnSpc>
              <a:spcBef>
                <a:spcPts val="1800"/>
              </a:spcBef>
            </a:pPr>
            <a:r>
              <a:rPr lang="en-US" sz="1400" dirty="0">
                <a:solidFill>
                  <a:schemeClr val="accent1"/>
                </a:solidFill>
              </a:rPr>
              <a:t>Ocular Conditions</a:t>
            </a:r>
          </a:p>
          <a:p>
            <a:pPr marL="628581" lvl="1" indent="-285750">
              <a:lnSpc>
                <a:spcPts val="1700"/>
              </a:lnSpc>
              <a:spcBef>
                <a:spcPts val="0"/>
              </a:spcBef>
              <a:buFont typeface="Arial" panose="020B0604020202020204" pitchFamily="34" charset="0"/>
              <a:buChar char="•"/>
            </a:pPr>
            <a:r>
              <a:rPr lang="en-US" sz="1400" dirty="0"/>
              <a:t>Cataracts</a:t>
            </a:r>
          </a:p>
          <a:p>
            <a:pPr marL="628581" lvl="1" indent="-285750">
              <a:lnSpc>
                <a:spcPts val="1700"/>
              </a:lnSpc>
              <a:spcBef>
                <a:spcPts val="0"/>
              </a:spcBef>
              <a:buFont typeface="Arial" panose="020B0604020202020204" pitchFamily="34" charset="0"/>
              <a:buChar char="•"/>
            </a:pPr>
            <a:r>
              <a:rPr lang="en-US" sz="1400" dirty="0"/>
              <a:t>Diabetic retinopathy</a:t>
            </a:r>
          </a:p>
          <a:p>
            <a:pPr marL="628581" lvl="1" indent="-285750">
              <a:lnSpc>
                <a:spcPts val="1700"/>
              </a:lnSpc>
              <a:spcBef>
                <a:spcPts val="0"/>
              </a:spcBef>
              <a:buFont typeface="Arial" panose="020B0604020202020204" pitchFamily="34" charset="0"/>
              <a:buChar char="•"/>
            </a:pPr>
            <a:r>
              <a:rPr lang="en-US" sz="1400" dirty="0"/>
              <a:t>Glaucoma</a:t>
            </a:r>
          </a:p>
          <a:p>
            <a:pPr marL="628581" lvl="1" indent="-285750">
              <a:lnSpc>
                <a:spcPts val="1700"/>
              </a:lnSpc>
              <a:spcBef>
                <a:spcPts val="0"/>
              </a:spcBef>
              <a:buFont typeface="Arial" panose="020B0604020202020204" pitchFamily="34" charset="0"/>
              <a:buChar char="•"/>
            </a:pPr>
            <a:r>
              <a:rPr lang="en-US" sz="1400" dirty="0"/>
              <a:t>Macular degeneration</a:t>
            </a:r>
          </a:p>
          <a:p>
            <a:pPr>
              <a:lnSpc>
                <a:spcPts val="1700"/>
              </a:lnSpc>
              <a:spcBef>
                <a:spcPts val="1800"/>
              </a:spcBef>
            </a:pPr>
            <a:r>
              <a:rPr lang="en-US" sz="1400" dirty="0">
                <a:solidFill>
                  <a:schemeClr val="accent1"/>
                </a:solidFill>
              </a:rPr>
              <a:t>Systemic Conditions</a:t>
            </a:r>
          </a:p>
          <a:p>
            <a:pPr marL="628581" lvl="1" indent="-285750">
              <a:lnSpc>
                <a:spcPts val="1700"/>
              </a:lnSpc>
              <a:spcBef>
                <a:spcPts val="0"/>
              </a:spcBef>
              <a:buFont typeface="Arial" panose="020B0604020202020204" pitchFamily="34" charset="0"/>
              <a:buChar char="•"/>
            </a:pPr>
            <a:r>
              <a:rPr lang="en-US" sz="1400" dirty="0"/>
              <a:t>Diabetes</a:t>
            </a:r>
          </a:p>
          <a:p>
            <a:pPr marL="628581" lvl="1" indent="-285750">
              <a:lnSpc>
                <a:spcPts val="1700"/>
              </a:lnSpc>
              <a:spcBef>
                <a:spcPts val="0"/>
              </a:spcBef>
              <a:buFont typeface="Arial" panose="020B0604020202020204" pitchFamily="34" charset="0"/>
              <a:buChar char="•"/>
            </a:pPr>
            <a:r>
              <a:rPr lang="en-US" sz="1400" dirty="0"/>
              <a:t>High cholesterol</a:t>
            </a:r>
          </a:p>
          <a:p>
            <a:pPr marL="628581" lvl="1" indent="-285750">
              <a:lnSpc>
                <a:spcPts val="1700"/>
              </a:lnSpc>
              <a:spcBef>
                <a:spcPts val="0"/>
              </a:spcBef>
              <a:buFont typeface="Arial" panose="020B0604020202020204" pitchFamily="34" charset="0"/>
              <a:buChar char="•"/>
            </a:pPr>
            <a:r>
              <a:rPr lang="en-US" sz="1400" dirty="0"/>
              <a:t>Hypertension</a:t>
            </a:r>
          </a:p>
        </p:txBody>
      </p:sp>
      <p:sp>
        <p:nvSpPr>
          <p:cNvPr id="9" name="Title 8">
            <a:extLst>
              <a:ext uri="{FF2B5EF4-FFF2-40B4-BE49-F238E27FC236}">
                <a16:creationId xmlns:a16="http://schemas.microsoft.com/office/drawing/2014/main" id="{F02E2B2E-BF0A-6841-BA5B-185B555C3373}"/>
              </a:ext>
            </a:extLst>
          </p:cNvPr>
          <p:cNvSpPr>
            <a:spLocks noGrp="1"/>
          </p:cNvSpPr>
          <p:nvPr>
            <p:ph type="title"/>
          </p:nvPr>
        </p:nvSpPr>
        <p:spPr/>
        <p:txBody>
          <a:bodyPr/>
          <a:lstStyle/>
          <a:p>
            <a:r>
              <a:rPr lang="en-US" dirty="0"/>
              <a:t>Vision Care is Healthcare</a:t>
            </a:r>
          </a:p>
        </p:txBody>
      </p:sp>
    </p:spTree>
    <p:extLst>
      <p:ext uri="{BB962C8B-B14F-4D97-AF65-F5344CB8AC3E}">
        <p14:creationId xmlns:p14="http://schemas.microsoft.com/office/powerpoint/2010/main" val="340822022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500"/>
                                        <p:tgtEl>
                                          <p:spTgt spid="6">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fade">
                                      <p:cBhvr>
                                        <p:cTn id="36"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48E0B91-2956-1B45-A0CB-EE2455F5AF80}"/>
              </a:ext>
            </a:extLst>
          </p:cNvPr>
          <p:cNvPicPr>
            <a:picLocks noGrp="1" noChangeAspect="1"/>
          </p:cNvPicPr>
          <p:nvPr>
            <p:ph type="pic" sz="quarter" idx="19"/>
          </p:nvPr>
        </p:nvPicPr>
        <p:blipFill rotWithShape="1">
          <a:blip r:embed="rId3" cstate="email">
            <a:extLst>
              <a:ext uri="{28A0092B-C50C-407E-A947-70E740481C1C}">
                <a14:useLocalDpi xmlns:a14="http://schemas.microsoft.com/office/drawing/2010/main"/>
              </a:ext>
            </a:extLst>
          </a:blip>
          <a:srcRect/>
          <a:stretch/>
        </p:blipFill>
        <p:spPr/>
      </p:pic>
      <p:sp>
        <p:nvSpPr>
          <p:cNvPr id="9" name="Content Placeholder 8">
            <a:extLst>
              <a:ext uri="{FF2B5EF4-FFF2-40B4-BE49-F238E27FC236}">
                <a16:creationId xmlns:a16="http://schemas.microsoft.com/office/drawing/2014/main" id="{8F0249C5-550F-3D48-92C8-52F9465B535B}"/>
              </a:ext>
            </a:extLst>
          </p:cNvPr>
          <p:cNvSpPr>
            <a:spLocks noGrp="1"/>
          </p:cNvSpPr>
          <p:nvPr>
            <p:ph sz="quarter" idx="10"/>
          </p:nvPr>
        </p:nvSpPr>
        <p:spPr>
          <a:xfrm>
            <a:off x="457201" y="1238250"/>
            <a:ext cx="4627415" cy="3260008"/>
          </a:xfrm>
        </p:spPr>
        <p:txBody>
          <a:bodyPr>
            <a:normAutofit lnSpcReduction="10000"/>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lvl="0">
              <a:lnSpc>
                <a:spcPct val="100000"/>
              </a:lnSpc>
              <a:spcBef>
                <a:spcPts val="0"/>
              </a:spcBef>
              <a:spcAft>
                <a:spcPts val="1200"/>
              </a:spcAft>
            </a:pPr>
            <a:r>
              <a:rPr lang="en-US" sz="1600" dirty="0">
                <a:solidFill>
                  <a:schemeClr val="accent1"/>
                </a:solidFill>
              </a:rPr>
              <a:t>Cataracts</a:t>
            </a:r>
          </a:p>
          <a:p>
            <a:pPr>
              <a:lnSpc>
                <a:spcPct val="100000"/>
              </a:lnSpc>
              <a:spcBef>
                <a:spcPts val="0"/>
              </a:spcBef>
              <a:spcAft>
                <a:spcPts val="600"/>
              </a:spcAft>
            </a:pPr>
            <a:r>
              <a:rPr lang="en-US" sz="1200" dirty="0"/>
              <a:t>A cataract is the clouding of the normally transparent crystalline lens. This can make vision blurry or reduce a patient’s ability to see colors. Cataracts commonly occur as patients get older but can also happen after an eye injury. </a:t>
            </a:r>
          </a:p>
          <a:p>
            <a:pPr>
              <a:lnSpc>
                <a:spcPct val="100000"/>
              </a:lnSpc>
              <a:spcBef>
                <a:spcPts val="600"/>
              </a:spcBef>
              <a:spcAft>
                <a:spcPts val="600"/>
              </a:spcAft>
            </a:pPr>
            <a:r>
              <a:rPr lang="en-US" sz="1200" dirty="0"/>
              <a:t>If untreated, cataracts can lead to blindness.</a:t>
            </a:r>
          </a:p>
          <a:p>
            <a:pPr>
              <a:lnSpc>
                <a:spcPct val="100000"/>
              </a:lnSpc>
              <a:spcBef>
                <a:spcPts val="600"/>
              </a:spcBef>
              <a:spcAft>
                <a:spcPts val="600"/>
              </a:spcAft>
            </a:pPr>
            <a:r>
              <a:rPr lang="en-US" sz="1200" dirty="0"/>
              <a:t>A few symptoms include:</a:t>
            </a:r>
          </a:p>
          <a:p>
            <a:pPr marL="285750" indent="-285750">
              <a:lnSpc>
                <a:spcPct val="100000"/>
              </a:lnSpc>
              <a:spcBef>
                <a:spcPts val="0"/>
              </a:spcBef>
              <a:spcAft>
                <a:spcPts val="600"/>
              </a:spcAft>
              <a:buFont typeface="Arial" panose="020B0604020202020204" pitchFamily="34" charset="0"/>
              <a:buChar char="•"/>
            </a:pPr>
            <a:r>
              <a:rPr lang="en-US" sz="1200" dirty="0"/>
              <a:t>Blurred or dim vision</a:t>
            </a:r>
          </a:p>
          <a:p>
            <a:pPr marL="285750" indent="-285750">
              <a:lnSpc>
                <a:spcPct val="100000"/>
              </a:lnSpc>
              <a:spcBef>
                <a:spcPts val="0"/>
              </a:spcBef>
              <a:spcAft>
                <a:spcPts val="600"/>
              </a:spcAft>
              <a:buFont typeface="Arial" panose="020B0604020202020204" pitchFamily="34" charset="0"/>
              <a:buChar char="•"/>
            </a:pPr>
            <a:r>
              <a:rPr lang="en-US" sz="1200" dirty="0"/>
              <a:t>Increased difficulty with night vision</a:t>
            </a:r>
          </a:p>
          <a:p>
            <a:pPr marL="285750" indent="-285750">
              <a:lnSpc>
                <a:spcPct val="100000"/>
              </a:lnSpc>
              <a:spcBef>
                <a:spcPts val="0"/>
              </a:spcBef>
              <a:spcAft>
                <a:spcPts val="600"/>
              </a:spcAft>
              <a:buFont typeface="Arial" panose="020B0604020202020204" pitchFamily="34" charset="0"/>
              <a:buChar char="•"/>
            </a:pPr>
            <a:r>
              <a:rPr lang="en-US" sz="1200" dirty="0"/>
              <a:t>Seeing “halos” around lights</a:t>
            </a:r>
          </a:p>
          <a:p>
            <a:pPr marL="285750" indent="-285750">
              <a:lnSpc>
                <a:spcPct val="100000"/>
              </a:lnSpc>
              <a:spcBef>
                <a:spcPts val="0"/>
              </a:spcBef>
              <a:spcAft>
                <a:spcPts val="600"/>
              </a:spcAft>
              <a:buFont typeface="Arial" panose="020B0604020202020204" pitchFamily="34" charset="0"/>
              <a:buChar char="•"/>
            </a:pPr>
            <a:r>
              <a:rPr lang="en-US" sz="1200" dirty="0"/>
              <a:t>Sensitivity to light or glare</a:t>
            </a:r>
          </a:p>
          <a:p>
            <a:pPr marL="285750" indent="-285750">
              <a:lnSpc>
                <a:spcPct val="100000"/>
              </a:lnSpc>
              <a:spcBef>
                <a:spcPts val="0"/>
              </a:spcBef>
              <a:spcAft>
                <a:spcPts val="600"/>
              </a:spcAft>
              <a:buFont typeface="Arial" panose="020B0604020202020204" pitchFamily="34" charset="0"/>
              <a:buChar char="•"/>
            </a:pPr>
            <a:r>
              <a:rPr lang="en-US" sz="1200" dirty="0"/>
              <a:t>Fading or yellowing of colors</a:t>
            </a:r>
          </a:p>
          <a:p>
            <a:pPr lvl="0">
              <a:lnSpc>
                <a:spcPct val="100000"/>
              </a:lnSpc>
              <a:spcBef>
                <a:spcPts val="0"/>
              </a:spcBef>
              <a:spcAft>
                <a:spcPts val="600"/>
              </a:spcAft>
            </a:pPr>
            <a:endParaRPr lang="en-US" sz="1400" dirty="0"/>
          </a:p>
          <a:p>
            <a:pPr lvl="0">
              <a:lnSpc>
                <a:spcPct val="100000"/>
              </a:lnSpc>
              <a:spcBef>
                <a:spcPts val="0"/>
              </a:spcBef>
              <a:spcAft>
                <a:spcPts val="600"/>
              </a:spcAft>
            </a:pPr>
            <a:endParaRPr lang="en-US" sz="1400" dirty="0"/>
          </a:p>
        </p:txBody>
      </p:sp>
      <p:sp>
        <p:nvSpPr>
          <p:cNvPr id="11" name="Title 10">
            <a:extLst>
              <a:ext uri="{FF2B5EF4-FFF2-40B4-BE49-F238E27FC236}">
                <a16:creationId xmlns:a16="http://schemas.microsoft.com/office/drawing/2014/main" id="{E35CE213-9D2F-1142-87F3-72ED3632F46E}"/>
              </a:ext>
            </a:extLst>
          </p:cNvPr>
          <p:cNvSpPr>
            <a:spLocks noGrp="1"/>
          </p:cNvSpPr>
          <p:nvPr>
            <p:ph type="title"/>
          </p:nvPr>
        </p:nvSpPr>
        <p:spPr/>
        <p:txBody>
          <a:bodyPr/>
          <a:lstStyle/>
          <a:p>
            <a:r>
              <a:rPr lang="en-US"/>
              <a:t>Common Eye Conditions</a:t>
            </a:r>
          </a:p>
        </p:txBody>
      </p:sp>
    </p:spTree>
    <p:extLst>
      <p:ext uri="{BB962C8B-B14F-4D97-AF65-F5344CB8AC3E}">
        <p14:creationId xmlns:p14="http://schemas.microsoft.com/office/powerpoint/2010/main" val="441952870"/>
      </p:ext>
    </p:extLst>
  </p:cSld>
  <p:clrMapOvr>
    <a:masterClrMapping/>
  </p:clrMapOvr>
  <mc:AlternateContent xmlns:mc="http://schemas.openxmlformats.org/markup-compatibility/2006" xmlns:p14="http://schemas.microsoft.com/office/powerpoint/2010/main">
    <mc:Choice Requires="p14">
      <p:transition p14:dur="0" advClick="0" advTm="56000"/>
    </mc:Choice>
    <mc:Fallback xmlns="">
      <p:transition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wipe(left)">
                                      <p:cBhvr>
                                        <p:cTn id="7" dur="500"/>
                                        <p:tgtEl>
                                          <p:spTgt spid="9">
                                            <p:txEl>
                                              <p:pRg st="4" end="4"/>
                                            </p:txEl>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9">
                                            <p:txEl>
                                              <p:pRg st="5" end="5"/>
                                            </p:txEl>
                                          </p:spTgt>
                                        </p:tgtEl>
                                        <p:attrNameLst>
                                          <p:attrName>style.visibility</p:attrName>
                                        </p:attrNameLst>
                                      </p:cBhvr>
                                      <p:to>
                                        <p:strVal val="visible"/>
                                      </p:to>
                                    </p:set>
                                    <p:animEffect transition="in" filter="wipe(left)">
                                      <p:cBhvr>
                                        <p:cTn id="11" dur="500"/>
                                        <p:tgtEl>
                                          <p:spTgt spid="9">
                                            <p:txEl>
                                              <p:pRg st="5" end="5"/>
                                            </p:txEl>
                                          </p:spTgt>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9">
                                            <p:txEl>
                                              <p:pRg st="6" end="6"/>
                                            </p:txEl>
                                          </p:spTgt>
                                        </p:tgtEl>
                                        <p:attrNameLst>
                                          <p:attrName>style.visibility</p:attrName>
                                        </p:attrNameLst>
                                      </p:cBhvr>
                                      <p:to>
                                        <p:strVal val="visible"/>
                                      </p:to>
                                    </p:set>
                                    <p:animEffect transition="in" filter="wipe(left)">
                                      <p:cBhvr>
                                        <p:cTn id="15" dur="500"/>
                                        <p:tgtEl>
                                          <p:spTgt spid="9">
                                            <p:txEl>
                                              <p:pRg st="6" end="6"/>
                                            </p:txEl>
                                          </p:spTgt>
                                        </p:tgtEl>
                                      </p:cBhvr>
                                    </p:animEffect>
                                  </p:childTnLst>
                                </p:cTn>
                              </p:par>
                            </p:childTnLst>
                          </p:cTn>
                        </p:par>
                        <p:par>
                          <p:cTn id="16" fill="hold">
                            <p:stCondLst>
                              <p:cond delay="3000"/>
                            </p:stCondLst>
                            <p:childTnLst>
                              <p:par>
                                <p:cTn id="17" presetID="22" presetClass="entr" presetSubtype="8" fill="hold" grpId="0" nodeType="afterEffect">
                                  <p:stCondLst>
                                    <p:cond delay="500"/>
                                  </p:stCondLst>
                                  <p:childTnLst>
                                    <p:set>
                                      <p:cBhvr>
                                        <p:cTn id="18" dur="1" fill="hold">
                                          <p:stCondLst>
                                            <p:cond delay="0"/>
                                          </p:stCondLst>
                                        </p:cTn>
                                        <p:tgtEl>
                                          <p:spTgt spid="9">
                                            <p:txEl>
                                              <p:pRg st="7" end="7"/>
                                            </p:txEl>
                                          </p:spTgt>
                                        </p:tgtEl>
                                        <p:attrNameLst>
                                          <p:attrName>style.visibility</p:attrName>
                                        </p:attrNameLst>
                                      </p:cBhvr>
                                      <p:to>
                                        <p:strVal val="visible"/>
                                      </p:to>
                                    </p:set>
                                    <p:animEffect transition="in" filter="wipe(left)">
                                      <p:cBhvr>
                                        <p:cTn id="19" dur="500"/>
                                        <p:tgtEl>
                                          <p:spTgt spid="9">
                                            <p:txEl>
                                              <p:pRg st="7" end="7"/>
                                            </p:txEl>
                                          </p:spTgt>
                                        </p:tgtEl>
                                      </p:cBhvr>
                                    </p:animEffect>
                                  </p:childTnLst>
                                </p:cTn>
                              </p:par>
                            </p:childTnLst>
                          </p:cTn>
                        </p:par>
                        <p:par>
                          <p:cTn id="20" fill="hold">
                            <p:stCondLst>
                              <p:cond delay="4000"/>
                            </p:stCondLst>
                            <p:childTnLst>
                              <p:par>
                                <p:cTn id="21" presetID="22" presetClass="entr" presetSubtype="8" fill="hold" grpId="0" nodeType="afterEffect">
                                  <p:stCondLst>
                                    <p:cond delay="500"/>
                                  </p:stCondLst>
                                  <p:childTnLst>
                                    <p:set>
                                      <p:cBhvr>
                                        <p:cTn id="22" dur="1" fill="hold">
                                          <p:stCondLst>
                                            <p:cond delay="0"/>
                                          </p:stCondLst>
                                        </p:cTn>
                                        <p:tgtEl>
                                          <p:spTgt spid="9">
                                            <p:txEl>
                                              <p:pRg st="8" end="8"/>
                                            </p:txEl>
                                          </p:spTgt>
                                        </p:tgtEl>
                                        <p:attrNameLst>
                                          <p:attrName>style.visibility</p:attrName>
                                        </p:attrNameLst>
                                      </p:cBhvr>
                                      <p:to>
                                        <p:strVal val="visible"/>
                                      </p:to>
                                    </p:set>
                                    <p:animEffect transition="in" filter="wipe(left)">
                                      <p:cBhvr>
                                        <p:cTn id="23"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person&#10;&#10;Description automatically generated">
            <a:extLst>
              <a:ext uri="{FF2B5EF4-FFF2-40B4-BE49-F238E27FC236}">
                <a16:creationId xmlns:a16="http://schemas.microsoft.com/office/drawing/2014/main" id="{548E0B91-2956-1B45-A0CB-EE2455F5AF80}"/>
              </a:ext>
            </a:extLst>
          </p:cNvPr>
          <p:cNvPicPr>
            <a:picLocks noGrp="1" noChangeAspect="1"/>
          </p:cNvPicPr>
          <p:nvPr>
            <p:ph type="pic" sz="quarter" idx="19"/>
          </p:nvPr>
        </p:nvPicPr>
        <p:blipFill rotWithShape="1">
          <a:blip r:embed="rId3" cstate="email">
            <a:extLst>
              <a:ext uri="{28A0092B-C50C-407E-A947-70E740481C1C}">
                <a14:useLocalDpi xmlns:a14="http://schemas.microsoft.com/office/drawing/2010/main"/>
              </a:ext>
            </a:extLst>
          </a:blip>
          <a:srcRect/>
          <a:stretch/>
        </p:blipFill>
        <p:spPr/>
      </p:pic>
      <p:sp>
        <p:nvSpPr>
          <p:cNvPr id="9" name="Content Placeholder 8">
            <a:extLst>
              <a:ext uri="{FF2B5EF4-FFF2-40B4-BE49-F238E27FC236}">
                <a16:creationId xmlns:a16="http://schemas.microsoft.com/office/drawing/2014/main" id="{8F0249C5-550F-3D48-92C8-52F9465B535B}"/>
              </a:ext>
            </a:extLst>
          </p:cNvPr>
          <p:cNvSpPr>
            <a:spLocks noGrp="1"/>
          </p:cNvSpPr>
          <p:nvPr>
            <p:ph sz="quarter" idx="10"/>
          </p:nvPr>
        </p:nvSpPr>
        <p:spPr/>
        <p:txBody>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lvl="0">
              <a:lnSpc>
                <a:spcPct val="100000"/>
              </a:lnSpc>
              <a:spcBef>
                <a:spcPts val="0"/>
              </a:spcBef>
              <a:spcAft>
                <a:spcPts val="1200"/>
              </a:spcAft>
            </a:pPr>
            <a:r>
              <a:rPr lang="en-US" sz="1600" dirty="0">
                <a:solidFill>
                  <a:schemeClr val="accent1"/>
                </a:solidFill>
              </a:rPr>
              <a:t>Diabetic Retinopathy</a:t>
            </a:r>
          </a:p>
          <a:p>
            <a:pPr lvl="0">
              <a:lnSpc>
                <a:spcPct val="100000"/>
              </a:lnSpc>
              <a:spcBef>
                <a:spcPts val="0"/>
              </a:spcBef>
              <a:spcAft>
                <a:spcPts val="600"/>
              </a:spcAft>
            </a:pPr>
            <a:r>
              <a:rPr lang="en-US" sz="1200" dirty="0"/>
              <a:t>A complication of diabetes that causes damage to the blood vessels in the back of the eye and may lead to vision loss and blindness if not medically addressed.</a:t>
            </a:r>
          </a:p>
          <a:p>
            <a:pPr marL="285750" indent="-285750">
              <a:lnSpc>
                <a:spcPct val="100000"/>
              </a:lnSpc>
              <a:spcBef>
                <a:spcPts val="0"/>
              </a:spcBef>
              <a:spcAft>
                <a:spcPts val="600"/>
              </a:spcAft>
              <a:buFont typeface="Arial" panose="020B0604020202020204" pitchFamily="34" charset="0"/>
              <a:buChar char="•"/>
            </a:pPr>
            <a:r>
              <a:rPr lang="en-US" sz="1200" dirty="0"/>
              <a:t>Early detection and treatment can prevent </a:t>
            </a:r>
            <a:br>
              <a:rPr lang="en-US" sz="1200" dirty="0"/>
            </a:br>
            <a:r>
              <a:rPr lang="en-US" sz="1200" dirty="0"/>
              <a:t>blindness in 95% of cases.</a:t>
            </a:r>
          </a:p>
          <a:p>
            <a:pPr marL="285750" indent="-285750">
              <a:lnSpc>
                <a:spcPct val="100000"/>
              </a:lnSpc>
              <a:spcBef>
                <a:spcPts val="0"/>
              </a:spcBef>
              <a:spcAft>
                <a:spcPts val="600"/>
              </a:spcAft>
              <a:buFont typeface="Arial" panose="020B0604020202020204" pitchFamily="34" charset="0"/>
              <a:buChar char="•"/>
            </a:pPr>
            <a:r>
              <a:rPr lang="en-US" sz="1200" dirty="0"/>
              <a:t>Diabetic retinopathy is the most common diabetic eye disease and is the leading cause of blindness in adults.</a:t>
            </a:r>
          </a:p>
          <a:p>
            <a:pPr lvl="0">
              <a:lnSpc>
                <a:spcPct val="100000"/>
              </a:lnSpc>
              <a:spcBef>
                <a:spcPts val="0"/>
              </a:spcBef>
              <a:spcAft>
                <a:spcPts val="600"/>
              </a:spcAft>
            </a:pPr>
            <a:endParaRPr lang="en-US" dirty="0"/>
          </a:p>
          <a:p>
            <a:pPr lvl="0">
              <a:lnSpc>
                <a:spcPct val="100000"/>
              </a:lnSpc>
              <a:spcBef>
                <a:spcPts val="0"/>
              </a:spcBef>
              <a:spcAft>
                <a:spcPts val="600"/>
              </a:spcAft>
            </a:pPr>
            <a:endParaRPr lang="en-US" dirty="0"/>
          </a:p>
        </p:txBody>
      </p:sp>
      <p:sp>
        <p:nvSpPr>
          <p:cNvPr id="11" name="Title 10">
            <a:extLst>
              <a:ext uri="{FF2B5EF4-FFF2-40B4-BE49-F238E27FC236}">
                <a16:creationId xmlns:a16="http://schemas.microsoft.com/office/drawing/2014/main" id="{E35CE213-9D2F-1142-87F3-72ED3632F46E}"/>
              </a:ext>
            </a:extLst>
          </p:cNvPr>
          <p:cNvSpPr>
            <a:spLocks noGrp="1"/>
          </p:cNvSpPr>
          <p:nvPr>
            <p:ph type="title"/>
          </p:nvPr>
        </p:nvSpPr>
        <p:spPr/>
        <p:txBody>
          <a:bodyPr/>
          <a:lstStyle/>
          <a:p>
            <a:r>
              <a:rPr lang="en-US" dirty="0"/>
              <a:t>Common Eye Conditions</a:t>
            </a:r>
          </a:p>
        </p:txBody>
      </p:sp>
      <p:sp>
        <p:nvSpPr>
          <p:cNvPr id="5" name="Rectangle 4">
            <a:extLst>
              <a:ext uri="{FF2B5EF4-FFF2-40B4-BE49-F238E27FC236}">
                <a16:creationId xmlns:a16="http://schemas.microsoft.com/office/drawing/2014/main" id="{939C3AFE-D066-4012-BA9F-EF8609D32AF3}"/>
              </a:ext>
            </a:extLst>
          </p:cNvPr>
          <p:cNvSpPr/>
          <p:nvPr/>
        </p:nvSpPr>
        <p:spPr>
          <a:xfrm>
            <a:off x="7086600" y="4743450"/>
            <a:ext cx="1657350" cy="173124"/>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Centers for Disease Control and Prevention</a:t>
            </a:r>
          </a:p>
        </p:txBody>
      </p:sp>
    </p:spTree>
    <p:extLst>
      <p:ext uri="{BB962C8B-B14F-4D97-AF65-F5344CB8AC3E}">
        <p14:creationId xmlns:p14="http://schemas.microsoft.com/office/powerpoint/2010/main" val="1457139213"/>
      </p:ext>
    </p:extLst>
  </p:cSld>
  <p:clrMapOvr>
    <a:masterClrMapping/>
  </p:clrMapOvr>
  <mc:AlternateContent xmlns:mc="http://schemas.openxmlformats.org/markup-compatibility/2006" xmlns:p14="http://schemas.microsoft.com/office/powerpoint/2010/main">
    <mc:Choice Requires="p14">
      <p:transition p14:dur="0" advClick="0" advTm="51000"/>
    </mc:Choice>
    <mc:Fallback xmlns="">
      <p:transition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wipe(left)">
                                      <p:cBhvr>
                                        <p:cTn id="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VISION CARE 2019" val="oX5igDSe"/>
  <p:tag name="ARTICULATE_SLIDE_COUNT" val="0"/>
</p:tagLst>
</file>

<file path=ppt/tags/tag10.xml><?xml version="1.0" encoding="utf-8"?>
<p:tagLst xmlns:a="http://schemas.openxmlformats.org/drawingml/2006/main" xmlns:r="http://schemas.openxmlformats.org/officeDocument/2006/relationships" xmlns:p="http://schemas.openxmlformats.org/presentationml/2006/main">
  <p:tag name="SEISMICPAGE" val="{&quot;index&quot;:58,&quot;slideLocalId&quot;:468,&quot;reference&quot;:{&quot;contentId&quot;:&quot;b0fd7ddd-2b12-4c4b-946d-12c9c4f231f1&quot;,&quot;contentVersionId&quot;:&quot;48e362e6-f8a3-4f55-818f-a0951427d6e6&quot;,&quot;contentVersion&quot;:&quot;2.0&quot;,&quot;page&quot;:{&quot;pageId&quot;:&quot;3d2acb9d-b2ee-47de-92ea-fca946789b54&quot;,&quot;slideId&quot;:468}}}"/>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EISMICPAGE" val="{&quot;index&quot;:25,&quot;reference&quot;:{&quot;contentId&quot;:&quot;87bd01bf-0247-4553-80c1-dfde82c5719d&quot;,&quot;contentVersionId&quot;:&quot;d2067c8e-9562-4f93-aec7-11c905c025e8&quot;,&quot;contentVersion&quot;:&quot;8.0&quot;,&quot;page&quot;:{&quot;pageId&quot;:&quot;9cc09826-4355-46f4-b222-f8acaab9443c&quot;,&quot;index&quot;:9,&quot;slideId&quot;:2145710277}}}"/>
</p:tagLst>
</file>

<file path=ppt/tags/tag12.xml><?xml version="1.0" encoding="utf-8"?>
<p:tagLst xmlns:a="http://schemas.openxmlformats.org/drawingml/2006/main" xmlns:r="http://schemas.openxmlformats.org/officeDocument/2006/relationships" xmlns:p="http://schemas.openxmlformats.org/presentationml/2006/main">
  <p:tag name="SEISMICPAGE" val="{&quot;index&quot;:109,&quot;slideLocalId&quot;:2145710036,&quot;reference&quot;:{&quot;contentId&quot;:&quot;59d341d5-5d4e-4100-b653-97fdecc51b3f&quot;,&quot;contentVersionId&quot;:&quot;40408ad4-0192-4815-9570-3806d8a08ace&quot;,&quot;contentVersion&quot;:&quot;5.0&quot;,&quot;page&quot;:{&quot;pageId&quot;:&quot;3328dd4d-31ff-4888-8e31-c0196c89ce3c&quot;,&quot;index&quot;:5,&quot;slideId&quot;:214571003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SEISMICPAGE" val="{&quot;index&quot;:24,&quot;slideLocalId&quot;:415,&quot;reference&quot;:{&quot;contentId&quot;:&quot;df6bf9a9-5528-4914-8665-bbf8f5dde4e2&quot;,&quot;contentVersionId&quot;:&quot;b37fdcf7-d9b2-4503-a308-5bd7585af614&quot;,&quot;contentVersion&quot;:&quot;2.0&quot;,&quot;page&quot;:{&quot;pageId&quot;:&quot;6e105930-0a57-4fa0-b1db-2f7a2632ae91&quot;,&quot;index&quot;:1,&quot;slideId&quot;:415}}}"/>
</p:tagLst>
</file>

<file path=ppt/tags/tag8.xml><?xml version="1.0" encoding="utf-8"?>
<p:tagLst xmlns:a="http://schemas.openxmlformats.org/drawingml/2006/main" xmlns:r="http://schemas.openxmlformats.org/officeDocument/2006/relationships" xmlns:p="http://schemas.openxmlformats.org/presentationml/2006/main">
  <p:tag name="SEISMICPAGE" val="{&quot;index&quot;:14,&quot;slideLocalId&quot;:2458,&quot;reference&quot;:{&quot;contentId&quot;:&quot;57d96a04-7803-4ab0-a0f4-b62f3b4f41c5&quot;,&quot;contentVersionId&quot;:&quot;314127fe-7e61-4dfb-b070-f2f712992093&quot;,&quot;contentVersion&quot;:&quot;2.0&quot;,&quot;page&quot;:{&quot;pageId&quot;:&quot;58e07501-d8bb-42c9-bc30-b3cf7bae4731&quot;,&quot;slideId&quot;:2458}}}"/>
</p:tagLst>
</file>

<file path=ppt/tags/tag9.xml><?xml version="1.0" encoding="utf-8"?>
<p:tagLst xmlns:a="http://schemas.openxmlformats.org/drawingml/2006/main" xmlns:r="http://schemas.openxmlformats.org/officeDocument/2006/relationships" xmlns:p="http://schemas.openxmlformats.org/presentationml/2006/main">
  <p:tag name="SEISMICPAGE" val="{&quot;index&quot;:15,&quot;slideLocalId&quot;:362,&quot;reference&quot;:{&quot;contentId&quot;:&quot;d43c9368-54c3-49d2-8832-54107f95e292&quot;,&quot;contentVersionId&quot;:&quot;fecbbc16-a05a-4d07-9dbd-9db394cb3a39&quot;,&quot;contentVersion&quot;:&quot;1.0&quot;,&quot;page&quot;:{&quot;pageId&quot;:&quot;5f4204a9-f7d6-4097-988b-88e756c3b978&quot;,&quot;index&quot;:1,&quot;slideId&quot;:362}}}"/>
</p:tagLst>
</file>

<file path=ppt/theme/theme1.xml><?xml version="1.0" encoding="utf-8"?>
<a:theme xmlns:a="http://schemas.openxmlformats.org/drawingml/2006/main" name="3_Slide In">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Section Slides">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teEditing>
  <RootElementId>ea8e69dd-32b2-4c92-8b13-3a28316cf216</RootElementId>
  <TenantOrigin>vsp</TenantOrigin>
</TemplateEditing>
</file>

<file path=customXml/item10.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11.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12.xml><?xml version="1.0" encoding="utf-8"?>
<DataSourceInfo>
  <Id>22503c05-7b58-4a05-8a12-8f1e808c5357</Id>
  <MajorVersion>0</MajorVersion>
  <MinorVersion>1</MinorVersion>
  <DataSourceType>Expression</DataSourceType>
  <Name>Computed</Name>
  <Description/>
  <Filter/>
  <DataFields/>
</DataSourceInfo>
</file>

<file path=customXml/item13.xml><?xml version="1.0" encoding="utf-8"?>
<VariableListDefinition name="Computed" displayName="Computed" id="35afa58f-93d8-4edb-bfcc-0a351576707c" isdomainofvalue="False" dataSourceId="22503c05-7b58-4a05-8a12-8f1e808c5357"/>
</file>

<file path=customXml/item14.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15.xml><?xml version="1.0" encoding="utf-8"?>
<DataSourceMapping>
  <Id>a7b8aa48-7173-49bf-9d76-8517e2d8d15a</Id>
  <Name>EXPRESSION_VARIABLE_MAPPING</Name>
  <TargetDataSource>22503c05-7b58-4a05-8a12-8f1e808c5357</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16.xml><?xml version="1.0" encoding="utf-8"?>
<VariableList UniqueId="65fc38a3-cdd3-4817-8b87-df2796330b74" Name="AD_HOC" ContentType="XML" MajorVersion="0" MinorVersion="1" isLocalCopy="False" IsBaseObject="False" DataSourceId="e37115ec-197f-4a6c-afb7-46b33772165c" DataSourceMajorVersion="0" DataSourceMinorVersion="1"/>
</file>

<file path=customXml/item17.xml><?xml version="1.0" encoding="utf-8"?>
<DataSourceMapping>
  <Id>8a6d61d6-1d52-4607-827e-065032bb2ccb</Id>
  <Name>AD_HOC_MAPPING</Name>
  <TargetDataSource>e37115ec-197f-4a6c-afb7-46b33772165c</TargetDataSource>
  <SourceType>XML File</SourceType>
  <IsReadOnly>false</IsReadOnly>
  <SalesforceOrganizationId>00000000-0000-0000-0000-000000000000</SalesforceOrganizationId>
  <SalesforceOrganizationName/>
  <SalesforceApiVersion/>
  <Properties>
    <Property Name="RecordSeperator" Value="SampleData/DataRecord"/>
  </Properties>
  <RawMappings>
    <RawMapping DataFieldId="a9f99246-d25b-4d16-b33b-bf59dd719d7c" Mapping="DataRecord/PresenterName"/>
    <RawMapping DataFieldId="69a3daf9-a9fa-4368-a865-f11de6c2cad2" Mapping="DataRecord/Date"/>
    <RawMapping DataFieldId="07669617-a5e3-4a41-be72-91f9e6432b5d" Mapping="DataRecord/PresentationLength"/>
  </RawMappings>
  <DesignTimeProperties/>
</DataSourceMapping>
</file>

<file path=customXml/item18.xml><?xml version="1.0" encoding="utf-8"?>
<VariableListDefinition name="AD_HOC" displayName="AD_HOC" id="65fc38a3-cdd3-4817-8b87-df2796330b74" isdomainofvalue="False" dataSourceId="e37115ec-197f-4a6c-afb7-46b33772165c">
  <Variable name="PresenterName" type="STRING" dataFieldId="a9f99246-d25b-4d16-b33b-bf59dd719d7c"/>
  <Variable name="Date" type="STRING" dataFieldId="69a3daf9-a9fa-4368-a865-f11de6c2cad2"/>
  <Variable name="PresentationLength" type="STRING" dataFieldId="07669617-a5e3-4a41-be72-91f9e6432b5d"/>
</VariableListDefinition>
</file>

<file path=customXml/item19.xml><?xml version="1.0" encoding="utf-8"?>
<p:properties xmlns:p="http://schemas.microsoft.com/office/2006/metadata/properties" xmlns:xsi="http://www.w3.org/2001/XMLSchema-instance" xmlns:pc="http://schemas.microsoft.com/office/infopath/2007/PartnerControls">
  <documentManagement>
    <SharedWithUsers xmlns="20894882-773f-4ca4-8f88-a7623eb85067">
      <UserInfo>
        <DisplayName>Francis Nguyen</DisplayName>
        <AccountId>21</AccountId>
        <AccountType/>
      </UserInfo>
      <UserInfo>
        <DisplayName>Maarten Sundman</DisplayName>
        <AccountId>22</AccountId>
        <AccountType/>
      </UserInfo>
      <UserInfo>
        <DisplayName>Designers</DisplayName>
        <AccountId>12</AccountId>
        <AccountType/>
      </UserInfo>
      <UserInfo>
        <DisplayName>Hierarchy Managers</DisplayName>
        <AccountId>13</AccountId>
        <AccountType/>
      </UserInfo>
      <UserInfo>
        <DisplayName>Rika Dotson</DisplayName>
        <AccountId>12909</AccountId>
        <AccountType/>
      </UserInfo>
    </SharedWithUsers>
    <_dlc_DocId xmlns="20894882-773f-4ca4-8f88-a7623eb85067">65525KZWNX2R-240-344</_dlc_DocId>
    <_dlc_DocIdUrl xmlns="20894882-773f-4ca4-8f88-a7623eb85067">
      <Url>https://rsccd.edu/Departments/Risk-Management/Benefits/_layouts/15/DocIdRedir.aspx?ID=65525KZWNX2R-240-344</Url>
      <Description>65525KZWNX2R-240-344</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20.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21.xml><?xml version="1.0" encoding="utf-8"?>
<AllExternalAdhocVariableMappings/>
</file>

<file path=customXml/item22.xml><?xml version="1.0" encoding="utf-8"?>
<pd:PersonalizationDefinition xmlns:pd="Strauss.PersonalizationDefinition" name="">
  <pd:DataReferenceList/>
  <pd:ExternalContentPD name="ClientLogo" desc="" uid="78c4be0a-6395-4e9f-bf99-0133582877ea" provider="" control="FitBoth" HorizontalAlignment="Center" VerticalAlignment="Center" hasDefault="False" canManualUpload="True" allowPartialPdf="False" OverlayForPage="0" IsFitPDF="True" IsAdvancedMode="False" SamplePDFName="" ExternalContentType="ExternalImage" AllowPDF="False" AllowPptx="True" IncludeStandardPPTX="True" IncludeLiveDoc="True" canSelectFromLibrary="False" isFromExternal="False" SlideFitPattern="AlignTopLeft" IncludePlaceholder="False">
    <pd:DataReferenceList/>
    <pd:ExternalContentQuery queryType="PullFromLibrary" queryFolderId="" rel="&amp;&amp;"/>
  </pd:ExternalContentPD>
</pd:PersonalizationDefinition>
</file>

<file path=customXml/item23.xml><?xml version="1.0" encoding="utf-8"?>
<VariableListCustXmlRels>
  <VariableListCustXmlRel variableListName="AD_HOC">
    <VariableListDefCustXmlId>{4A9AC40D-94AE-49FE-8D67-A98046A12FD0}</VariableListDefCustXmlId>
    <LibraryMetadataCustXmlId>{2B3B25AB-C46A-4E22-93CE-F12B21D540F4}</LibraryMetadataCustXmlId>
    <DataSourceInfoCustXmlId>{92D05956-BA65-4128-8BCA-026FDC2D64C5}</DataSourceInfoCustXmlId>
    <DataSourceMappingCustXmlId>{03837C79-E92F-4D7B-9069-ACA353509BB5}</DataSourceMappingCustXmlId>
    <SdmcCustXmlId>{F3F42F5D-BAB6-43A7-A05F-2D02C7CCDBCA}</SdmcCustXmlId>
  </VariableListCustXmlRel>
  <VariableListCustXmlRel variableListName="Computed">
    <VariableListDefCustXmlId>{32162AAD-77FC-4A06-808D-1EF3A75DFC3A}</VariableListDefCustXmlId>
    <LibraryMetadataCustXmlId>{C2872186-209D-4351-8CA2-371005B6C50B}</LibraryMetadataCustXmlId>
    <DataSourceInfoCustXmlId>{B17BF728-9ABC-4E87-99C3-15888F6C85F0}</DataSourceInfoCustXmlId>
    <DataSourceMappingCustXmlId>{3BF908D3-CC77-42D9-B317-4A8AFE6AD775}</DataSourceMappingCustXmlId>
  </VariableListCustXmlRel>
  <VariableListCustXmlRel variableListName="System">
    <VariableListDefCustXmlId>{1C849B57-D156-4A27-B137-81A2A48961AC}</VariableListDefCustXmlId>
    <LibraryMetadataCustXmlId>{A33CF311-B6F4-44F2-8DAF-A2EA1893B2B4}</LibraryMetadataCustXmlId>
    <DataSourceInfoCustXmlId>{6489CBB0-A7CE-4EB8-ADD2-B9DF89CE092E}</DataSourceInfoCustXmlId>
    <DataSourceMappingCustXmlId>{E208CFE9-1745-4137-A476-A2DAC2B50BB1}</DataSourceMappingCustXmlId>
  </VariableListCustXmlRel>
  <VariableListCustXmlRel variableListName="ManualSelectionInfo">
    <VariableListDefCustXmlId>{80DE77D2-95DB-4CBF-9E91-63F896ACA07C}</VariableListDefCustXmlId>
    <LibraryMetadataCustXmlId>{CAC32AFA-D240-4C22-98C6-5A13D677A822}</LibraryMetadataCustXmlId>
    <DataSourceInfoCustXmlId>{CB810C6D-3D81-41BB-8D72-3F3FB3B15C09}</DataSourceInfoCustXmlId>
    <DataSourceMappingCustXmlId>{3A0A1151-8AC3-4984-BCF2-53826C2E9A33}</DataSourceMappingCustXmlId>
  </VariableListCustXmlRel>
</VariableListCustXmlRels>
</file>

<file path=customXml/item24.xml><?xml version="1.0" encoding="utf-8"?>
<ct:contentTypeSchema xmlns:ct="http://schemas.microsoft.com/office/2006/metadata/contentType" xmlns:ma="http://schemas.microsoft.com/office/2006/metadata/properties/metaAttributes" ct:_="" ma:_="" ma:contentTypeName="Document" ma:contentTypeID="0x010100F994BC74A33F0344A220A0FD654BAA85" ma:contentTypeVersion="1" ma:contentTypeDescription="Create a new document." ma:contentTypeScope="" ma:versionID="4286e89c6ba6c7364c6ad99ff2f417d2">
  <xsd:schema xmlns:xsd="http://www.w3.org/2001/XMLSchema" xmlns:xs="http://www.w3.org/2001/XMLSchema" xmlns:p="http://schemas.microsoft.com/office/2006/metadata/properties" xmlns:ns2="20894882-773f-4ca4-8f88-a7623eb85067" targetNamespace="http://schemas.microsoft.com/office/2006/metadata/properties" ma:root="true" ma:fieldsID="defb2a905cd0a8d4591511dadbe44e97" ns2:_="">
    <xsd:import namespace="20894882-773f-4ca4-8f88-a7623eb85067"/>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894882-773f-4ca4-8f88-a7623eb8506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5.xml><?xml version="1.0" encoding="utf-8"?>
<SlideGroups>
  <SlideGroup name="Cover Slide 1" isManuallySelectable="True" id="19754b46-f89f-47ae-b03e-f75fed166c94" majorVersion="0" minorVersion="1">
    <SlideId>256</SlideId>
  </SlideGroup>
  <SlideGroup name="Cover Slide 2" isManuallySelectable="True" id="029a6ca3-9719-4b19-8ebb-5ea44c9344f1" majorVersion="0" minorVersion="1">
    <SlideId>257</SlideId>
  </SlideGroup>
  <SlideGroup name="Cover Slide 3" isManuallySelectable="True" id="f2ecd2f0-aa5c-4e56-ba43-8032b5999c34" majorVersion="0" minorVersion="1">
    <SlideId>259</SlideId>
  </SlideGroup>
  <SlideGroup name="Cover Slide 4" isManuallySelectable="True" id="d186dc59-f64e-42a1-96b9-8c57a1759d3f" majorVersion="0" minorVersion="1">
    <SlideId>261</SlideId>
  </SlideGroup>
  <SlideGroup name="Cover Slide 5" isManuallySelectable="True" id="22d039da-32c4-490c-9d6d-e946175f9b68" majorVersion="0" minorVersion="1">
    <SlideId>264</SlideId>
  </SlideGroup>
  <SlideGroup name="Cover Slide 6" isManuallySelectable="True" id="c2c989fc-5315-4091-9008-8c5eabbad8eb" majorVersion="0" minorVersion="1">
    <SlideId>265</SlideId>
  </SlideGroup>
  <SlideGroup name="Cover Slide 7" isManuallySelectable="True" id="a371024e-5d98-4935-ba1f-8e2621015781" majorVersion="0" minorVersion="1">
    <SlideId>266</SlideId>
  </SlideGroup>
  <SlideGroup name="Static Agenda Slide 1" isManuallySelectable="True" id="9c07232d-b463-494b-a6ed-eb40c2463aa9" majorVersion="0" minorVersion="1">
    <SlideId>267</SlideId>
  </SlideGroup>
  <SlideGroup name="Animated Agenda Slide 1" isManuallySelectable="True" id="b34eadd6-50a0-485d-a166-cd4a71d2cc45" majorVersion="0" minorVersion="1">
    <SlideId>324</SlideId>
  </SlideGroup>
  <SlideGroup name="Animated Agenda Slide 2" isManuallySelectable="True" id="6fe84842-bed1-4256-a19c-8806f899cb78" majorVersion="0" minorVersion="1">
    <SlideId>269</SlideId>
  </SlideGroup>
  <SlideGroup name="Animated Agenda Slide 3" isManuallySelectable="True" id="2c466bef-d4de-4f05-8a3e-aad0658ad4b2" majorVersion="0" minorVersion="1">
    <SlideId>270</SlideId>
  </SlideGroup>
  <SlideGroup name="Long Version " isManuallySelectable="False" id="62b8b6c2-70e1-462f-8abe-6d96f4a4f649" majorVersion="0" minorVersion="1">
    <SlideId>271</SlideId>
    <SlideId>272</SlideId>
    <SlideId>351</SlideId>
    <SlideId>274</SlideId>
    <SlideId>299</SlideId>
    <SlideId>300</SlideId>
    <SlideId>301</SlideId>
    <SlideId>302</SlideId>
    <SlideId>303</SlideId>
    <SlideId>304</SlideId>
    <PersonalizationDescriptors>
      <pd:PersonalizationDefinition xmlns:pd="Strauss.PersonalizationDefinition" name="">
        <pd:DataReferenceList>
          <pd:DataReference datasourceID="e37115ec-197f-4a6c-afb7-46b33772165c" dataFieldID="07669617-a5e3-4a41-be72-91f9e6432b5d" variableListUniqueId="65fc38a3-cdd3-4817-8b87-df2796330b74"/>
        </pd:DataReferenceList>
        <pd:VisibilityDescriptor name="" desc="" uid="">
          <pd:DataReferenceList/>
          <pd:VisbilityDescriptorDef setVisible="True">
            <pd:Condition rel="&amp;&amp;">
              <pd:ConditionItem operator="==" type="STRING" isvariablebinding="False">
                <pd:VarOperand>
                  <pd:DataReference datasourceID="e37115ec-197f-4a6c-afb7-46b33772165c" dataFieldID="07669617-a5e3-4a41-be72-91f9e6432b5d" variableListUniqueId="65fc38a3-cdd3-4817-8b87-df2796330b74"/>
                </pd:VarOperand>
                <pd:ValueOperand>Full Length Version</pd:ValueOperand>
                <pd:MappingOperand>
          </pd:MappingOperand>
              </pd:ConditionItem>
            </pd:Condition>
          </pd:VisbilityDescriptorDef>
        </pd:VisibilityDescriptor>
      </pd:PersonalizationDefinition>
    </PersonalizationDescriptors>
  </SlideGroup>
</SlideGroups>
</file>

<file path=customXml/item26.xml><?xml version="1.0" encoding="utf-8"?>
<VariableList UniqueId="46c56a1b-e0be-4b18-82f4-a7f9996ab3fb" Name="ManualSelectionInfo" ContentType="XML" MajorVersion="0" MinorVersion="1" isLocalCopy="False" IsBaseObject="False" DataSourceId="6f19e2fd-8c52-418e-b2a8-5f510da7b5fe" DataSourceMajorVersion="0" DataSourceMinorVersion="1"/>
</file>

<file path=customXml/item27.xml><?xml version="1.0" encoding="utf-8"?>
<VariableList UniqueId="35afa58f-93d8-4edb-bfcc-0a351576707c" Name="Computed" ContentType="XML" MajorVersion="0" MinorVersion="1" isLocalCopy="False" IsBaseObject="False" DataSourceId="22503c05-7b58-4a05-8a12-8f1e808c5357" DataSourceMajorVersion="0" DataSourceMinorVersion="1"/>
</file>

<file path=customXml/item28.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29.xml><?xml version="1.0" encoding="utf-8"?>
<SourceDataModel Name="AD_HOC" TargetDataSourceId="e37115ec-197f-4a6c-afb7-46b33772165c"/>
</file>

<file path=customXml/item3.xml><?xml version="1.0" encoding="utf-8"?>
<DataSourceInfo>
  <Id>617feea0-3823-4ca1-9073-3f15910568d1</Id>
  <MajorVersion>0</MajorVersion>
  <MinorVersion>1</MinorVersion>
  <DataSourceType>System</DataSourceType>
  <Name>System</Name>
  <Description/>
  <Filter/>
  <DataFields/>
</DataSourceInfo>
</file>

<file path=customXml/item30.xml><?xml version="1.0" encoding="utf-8"?>
<pd:PersonalizationDefinition xmlns:pd="Strauss.PersonalizationDefinition" name="">
  <pd:DataReferenceList/>
  <pd:ExternalContentPD name="ClientLogo" desc="" uid="78c4be0a-6395-4e9f-bf99-0133582877ea" provider="" control="FitBoth" HorizontalAlignment="Center" VerticalAlignment="Center" hasDefault="False" canManualUpload="True" allowPartialPdf="False" OverlayForPage="0" IsFitPDF="True" IsAdvancedMode="False" SamplePDFName="" ExternalContentType="ExternalImage" AllowPDF="False" AllowPptx="True" IncludeStandardPPTX="True" IncludeLiveDoc="True" canSelectFromLibrary="False" isFromExternal="False" SlideFitPattern="AlignTopLeft" IncludePlaceholder="False">
    <pd:DataReferenceList/>
    <pd:ExternalContentQuery queryType="PullFromLibrary" queryFolderId="" rel="&amp;&amp;"/>
  </pd:ExternalContentPD>
</pd:PersonalizationDefinition>
</file>

<file path=customXml/item31.xml><?xml version="1.0" encoding="utf-8"?>
<VariableListDefinition name="ManualSelectionInfo" displayName="ManualSelectionInfo" id="46c56a1b-e0be-4b18-82f4-a7f9996ab3fb" isdomainofvalue="False" dataSourceId="6f19e2fd-8c52-418e-b2a8-5f510da7b5fe">
  <Variable name="_Cover_Slide_1" type="BOOL" dataFieldId="19754b46-f89f-47ae-b03e-f75fed166c94" isManualSelVar="True" manualSelectionItemName="Cover Slide 1"/>
  <Variable name="_Cover_Slide_2" type="BOOL" dataFieldId="029a6ca3-9719-4b19-8ebb-5ea44c9344f1" isManualSelVar="True" manualSelectionItemName="Cover Slide 2"/>
  <Variable name="_Cover_Slide_3" type="BOOL" dataFieldId="f2ecd2f0-aa5c-4e56-ba43-8032b5999c34" isManualSelVar="True" manualSelectionItemName="Cover Slide 3"/>
  <Variable name="_Cover_Slide_4" type="BOOL" dataFieldId="d186dc59-f64e-42a1-96b9-8c57a1759d3f" isManualSelVar="True" manualSelectionItemName="Cover Slide 4"/>
  <Variable name="_Cover_Slide_5" type="BOOL" dataFieldId="22d039da-32c4-490c-9d6d-e946175f9b68" isManualSelVar="True" manualSelectionItemName="Cover Slide 5"/>
  <Variable name="_Cover_Slide_6" type="BOOL" dataFieldId="c2c989fc-5315-4091-9008-8c5eabbad8eb" isManualSelVar="True" manualSelectionItemName="Cover Slide 6"/>
  <Variable name="_Cover_Slide_7" type="BOOL" dataFieldId="a371024e-5d98-4935-ba1f-8e2621015781" isManualSelVar="True" manualSelectionItemName="Cover Slide 7"/>
  <Variable name="_Static_Agenda_Slide_1" type="BOOL" dataFieldId="9c07232d-b463-494b-a6ed-eb40c2463aa9" isManualSelVar="True" manualSelectionItemName="Static Agenda Slide 1"/>
  <Variable name="_Animated_Agenda_Slide_1" type="BOOL" dataFieldId="b34eadd6-50a0-485d-a166-cd4a71d2cc45" isManualSelVar="True" manualSelectionItemName="Animated Agenda Slide 1"/>
  <Variable name="_Animated_Agenda_Slide_2" type="BOOL" dataFieldId="6fe84842-bed1-4256-a19c-8806f899cb78" isManualSelVar="True" manualSelectionItemName="Animated Agenda Slide 2"/>
  <Variable name="_Animated_Agenda_Slide_3" type="BOOL" dataFieldId="2c466bef-d4de-4f05-8a3e-aad0658ad4b2" isManualSelVar="True" manualSelectionItemName="Animated Agenda Slide 3"/>
</VariableListDefinition>
</file>

<file path=customXml/item32.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33.xml><?xml version="1.0" encoding="utf-8"?>
<pd:PersonalizationDefinition xmlns:pd="Strauss.PersonalizationDefinition" name="">
  <pd:DataReferenceList/>
  <pd:ExternalContentPD name="ClientLogo" desc="" uid="78c4be0a-6395-4e9f-bf99-0133582877ea" provider="" control="FitBoth" HorizontalAlignment="Center" VerticalAlignment="Center" hasDefault="False" canManualUpload="True" allowPartialPdf="False" OverlayForPage="0" IsFitPDF="True" IsAdvancedMode="False" SamplePDFName="" ExternalContentType="ExternalImage" AllowPDF="False" AllowPptx="True" IncludeStandardPPTX="True" IncludeLiveDoc="True" canSelectFromLibrary="False" isFromExternal="False" SlideFitPattern="AlignTopLeft" IncludePlaceholder="False">
    <pd:DataReferenceList/>
    <pd:ExternalContentQuery queryType="PullFromLibrary" queryFolderId="" rel="&amp;&amp;"/>
  </pd:ExternalContentPD>
</pd:PersonalizationDefinition>
</file>

<file path=customXml/item34.xml><?xml version="1.0" encoding="utf-8"?>
<pd:PersonalizationDefinition xmlns:pd="Strauss.PersonalizationDefinition" name="">
  <pd:DataReferenceList/>
  <pd:ExternalContentPD name="ClientLogo" desc="" uid="78c4be0a-6395-4e9f-bf99-0133582877ea" provider="" control="FitBoth" HorizontalAlignment="Center" VerticalAlignment="Center" hasDefault="False" canManualUpload="True" allowPartialPdf="False" OverlayForPage="0" IsFitPDF="True" IsAdvancedMode="False" SamplePDFName="" ExternalContentType="ExternalImage" AllowPDF="False" AllowPptx="True" IncludeStandardPPTX="True" IncludeLiveDoc="True" canSelectFromLibrary="False" isFromExternal="False" SlideFitPattern="AlignTopLeft" IncludePlaceholder="False">
    <pd:DataReferenceList/>
    <pd:ExternalContentQuery queryType="PullFromLibrary" queryFolderId="" rel="&amp;&amp;"/>
  </pd:ExternalContentPD>
</pd:PersonalizationDefinition>
</file>

<file path=customXml/item35.xml><?xml version="1.0" encoding="utf-8"?>
<Presentation UniqueId="ea8e69dd-32b2-4c92-8b13-3a28316cf216" MajorVersion="0" MinorVersion="4" CID=""/>
</file>

<file path=customXml/item36.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37.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38.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9.xml><?xml version="1.0" encoding="utf-8"?>
<VariableListDefinition name="System" displayName="System" id="c4c39cb6-75a9-4e7b-a063-93282ebf4030" isdomainofvalue="False" dataSourceId="617feea0-3823-4ca1-9073-3f15910568d1"/>
</file>

<file path=customXml/item4.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40.xml><?xml version="1.0" encoding="utf-8"?>
<DataSourceInfo>
  <Id>e37115ec-197f-4a6c-afb7-46b33772165c</Id>
  <MajorVersion>0</MajorVersion>
  <MinorVersion>1</MinorVersion>
  <DataSourceType>Ad_Hoc</DataSourceType>
  <Name>AD_HOC</Name>
  <Description/>
  <Filter/>
  <DataFields>
    <FieldInfo>
      <Id>a9f99246-d25b-4d16-b33b-bf59dd719d7c</Id>
      <Name>PresenterName</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PresenterName</OriginalName>
      <ValidationMessage/>
    </FieldInfo>
    <FieldInfo>
      <Id>69a3daf9-a9fa-4368-a865-f11de6c2cad2</Id>
      <Name>Date</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Date</OriginalName>
      <ValidationMessage/>
    </FieldInfo>
    <FieldInfo>
      <Id>07669617-a5e3-4a41-be72-91f9e6432b5d</Id>
      <Name>PresentationLength</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
      <ValidationMessage/>
    </FieldInfo>
  </DataFields>
</DataSourceInfo>
</file>

<file path=customXml/item41.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42.xml><?xml version="1.0" encoding="utf-8"?>
<VariableList UniqueId="c4c39cb6-75a9-4e7b-a063-93282ebf4030" Name="System" ContentType="XML" MajorVersion="0" MinorVersion="1" isLocalCopy="False" IsBaseObject="False" DataSourceId="617feea0-3823-4ca1-9073-3f15910568d1" DataSourceMajorVersion="0" DataSourceMinorVersion="1"/>
</file>

<file path=customXml/item5.xml><?xml version="1.0" encoding="utf-8"?>
<DataSourceMapping>
  <Id>5ad21e38-e261-40b5-bffc-308d3daae204</Id>
  <Name>EXPRESSION_VARIABLE_MAPPING</Name>
  <TargetDataSource>617feea0-3823-4ca1-9073-3f15910568d1</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6.xml><?xml version="1.0" encoding="utf-8"?>
<DataSourceMapping>
  <Id>12930c93-d660-4de8-a914-131bf5edc083</Id>
  <Name>MANUAL_SELECTION_INFO_VARIABLE_MAPPING</Name>
  <TargetDataSource>6f19e2fd-8c52-418e-b2a8-5f510da7b5fe</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7.xml><?xml version="1.0" encoding="utf-8"?>
<DataSourceInfo>
  <Id>6f19e2fd-8c52-418e-b2a8-5f510da7b5fe</Id>
  <MajorVersion>0</MajorVersion>
  <MinorVersion>1</MinorVersion>
  <DataSourceType>ManualSelectionInfo</DataSourceType>
  <Name>ManualSelectionInfo</Name>
  <Description/>
  <Filter/>
  <DataFields>
    <FieldInfo>
      <Id>19754b46-f89f-47ae-b03e-f75fed166c94</Id>
      <Name>_Cover_Slide_1</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CoverSlide1</OriginalName>
      <ValidationMessage/>
    </FieldInfo>
    <FieldInfo>
      <Id>029a6ca3-9719-4b19-8ebb-5ea44c9344f1</Id>
      <Name>_Cover_Slide_2</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CoverSlide2</OriginalName>
      <ValidationMessage/>
    </FieldInfo>
    <FieldInfo>
      <Id>f2ecd2f0-aa5c-4e56-ba43-8032b5999c34</Id>
      <Name>_Cover_Slide_3</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CoverSlide3</OriginalName>
      <ValidationMessage/>
    </FieldInfo>
    <FieldInfo>
      <Id>d186dc59-f64e-42a1-96b9-8c57a1759d3f</Id>
      <Name>_Cover_Slide_4</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CoverSlide4</OriginalName>
      <ValidationMessage/>
    </FieldInfo>
    <FieldInfo>
      <Id>22d039da-32c4-490c-9d6d-e946175f9b68</Id>
      <Name>_Cover_Slide_5</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CoverSlide5</OriginalName>
      <ValidationMessage/>
    </FieldInfo>
    <FieldInfo>
      <Id>c2c989fc-5315-4091-9008-8c5eabbad8eb</Id>
      <Name>_Cover_Slide_6</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CoverSlide6</OriginalName>
      <ValidationMessage/>
    </FieldInfo>
    <FieldInfo>
      <Id>a371024e-5d98-4935-ba1f-8e2621015781</Id>
      <Name>_Cover_Slide_7</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CoverSlide7</OriginalName>
      <ValidationMessage/>
    </FieldInfo>
    <FieldInfo>
      <Id>9c07232d-b463-494b-a6ed-eb40c2463aa9</Id>
      <Name>_Static_Agenda_Slide_1</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StaticAgendaSlide1</OriginalName>
      <ValidationMessage/>
    </FieldInfo>
    <FieldInfo>
      <Id>b34eadd6-50a0-485d-a166-cd4a71d2cc45</Id>
      <Name>_Animated_Agenda_Slide_1</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AnimatedAgendaSlide1</OriginalName>
      <ValidationMessage/>
    </FieldInfo>
    <FieldInfo>
      <Id>6fe84842-bed1-4256-a19c-8806f899cb78</Id>
      <Name>_Animated_Agenda_Slide_2</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AnimatedAgendaSlide2</OriginalName>
      <ValidationMessage/>
    </FieldInfo>
    <FieldInfo>
      <Id>2c466bef-d4de-4f05-8a3e-aad0658ad4b2</Id>
      <Name>_Animated_Agenda_Slide_3</Name>
      <Description/>
      <ExpressionString/>
      <FieldType>System.Boolean</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AnimatedAgendaSlide3</OriginalName>
      <ValidationMessage/>
    </FieldInfo>
  </DataFields>
</DataSourceInfo>
</file>

<file path=customXml/item8.xml><?xml version="1.0" encoding="utf-8"?>
<pd:PersonalizationDefinition xmlns:pd="Strauss.PersonalizationDefinition" name="">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name="" desc="" uid="">
    <pd:DataReferenceList>
      <pd:DataReference datasourceID="04b96ac1-8f5e-4084-bb91-155970be453a" dataFieldID="77a87c25-4373-45c2-bef0-e2c7ee0a0fcf" variableListUniqueId="9165cd89-1282-491c-bfe5-a36436b47b8c"/>
      <pd:DataReference datasourceID="04b96ac1-8f5e-4084-bb91-155970be453a" dataFieldID="f5e6d1c2-e277-4972-93dd-8c94b6c7effa" variableListUniqueId="9165cd89-1282-491c-bfe5-a36436b47b8c"/>
    </pd:DataReferenceList>
  </pd:VariableReplacementDescriptor>
</pd:PersonalizationDefinition>
</file>

<file path=customXml/item9.xml><?xml version="1.0" encoding="utf-8"?>
<pd:PersonalizationDefinition xmlns:pd="Strauss.PersonalizationDefinition" name="">
  <pd:DataReferenceList/>
  <pd:ExternalContentPD name="ClientLogo" desc="" uid="78c4be0a-6395-4e9f-bf99-0133582877ea" provider="" control="FitBoth" HorizontalAlignment="Center" VerticalAlignment="Center" hasDefault="False" canManualUpload="True" allowPartialPdf="False" OverlayForPage="0" IsFitPDF="True" IsAdvancedMode="False" SamplePDFName="" ExternalContentType="ExternalImage" AllowPDF="False" AllowPptx="True" IncludeStandardPPTX="True" IncludeLiveDoc="True" canSelectFromLibrary="False" isFromExternal="False" SlideFitPattern="AlignTopLeft" IncludePlaceholder="False">
    <pd:DataReferenceList/>
    <pd:ExternalContentQuery queryType="PullFromLibrary" queryFolderId="" rel="&amp;&amp;"/>
  </pd:ExternalContentPD>
</pd:PersonalizationDefinition>
</file>

<file path=customXml/itemProps1.xml><?xml version="1.0" encoding="utf-8"?>
<ds:datastoreItem xmlns:ds="http://schemas.openxmlformats.org/officeDocument/2006/customXml" ds:itemID="{88C5265E-9CC0-47E5-90A8-466F5F9A4F93}">
  <ds:schemaRefs/>
</ds:datastoreItem>
</file>

<file path=customXml/itemProps10.xml><?xml version="1.0" encoding="utf-8"?>
<ds:datastoreItem xmlns:ds="http://schemas.openxmlformats.org/officeDocument/2006/customXml" ds:itemID="{A440681E-8996-4519-8D3A-73076D04ACC8}">
  <ds:schemaRefs>
    <ds:schemaRef ds:uri="Strauss.PersonalizationDefinition"/>
  </ds:schemaRefs>
</ds:datastoreItem>
</file>

<file path=customXml/itemProps11.xml><?xml version="1.0" encoding="utf-8"?>
<ds:datastoreItem xmlns:ds="http://schemas.openxmlformats.org/officeDocument/2006/customXml" ds:itemID="{14F71C00-EE4A-434A-B3D7-FC6C5AC12AA7}">
  <ds:schemaRefs>
    <ds:schemaRef ds:uri="Strauss.PersonalizationDefinition"/>
  </ds:schemaRefs>
</ds:datastoreItem>
</file>

<file path=customXml/itemProps12.xml><?xml version="1.0" encoding="utf-8"?>
<ds:datastoreItem xmlns:ds="http://schemas.openxmlformats.org/officeDocument/2006/customXml" ds:itemID="{B17BF728-9ABC-4E87-99C3-15888F6C85F0}">
  <ds:schemaRefs/>
</ds:datastoreItem>
</file>

<file path=customXml/itemProps13.xml><?xml version="1.0" encoding="utf-8"?>
<ds:datastoreItem xmlns:ds="http://schemas.openxmlformats.org/officeDocument/2006/customXml" ds:itemID="{32162AAD-77FC-4A06-808D-1EF3A75DFC3A}">
  <ds:schemaRefs/>
</ds:datastoreItem>
</file>

<file path=customXml/itemProps14.xml><?xml version="1.0" encoding="utf-8"?>
<ds:datastoreItem xmlns:ds="http://schemas.openxmlformats.org/officeDocument/2006/customXml" ds:itemID="{072C48B5-C4D0-4641-A594-98AA8A9EE596}">
  <ds:schemaRefs>
    <ds:schemaRef ds:uri="Strauss.PersonalizationDefinition"/>
  </ds:schemaRefs>
</ds:datastoreItem>
</file>

<file path=customXml/itemProps15.xml><?xml version="1.0" encoding="utf-8"?>
<ds:datastoreItem xmlns:ds="http://schemas.openxmlformats.org/officeDocument/2006/customXml" ds:itemID="{3BF908D3-CC77-42D9-B317-4A8AFE6AD775}">
  <ds:schemaRefs/>
</ds:datastoreItem>
</file>

<file path=customXml/itemProps16.xml><?xml version="1.0" encoding="utf-8"?>
<ds:datastoreItem xmlns:ds="http://schemas.openxmlformats.org/officeDocument/2006/customXml" ds:itemID="{2B3B25AB-C46A-4E22-93CE-F12B21D540F4}">
  <ds:schemaRefs/>
</ds:datastoreItem>
</file>

<file path=customXml/itemProps17.xml><?xml version="1.0" encoding="utf-8"?>
<ds:datastoreItem xmlns:ds="http://schemas.openxmlformats.org/officeDocument/2006/customXml" ds:itemID="{03837C79-E92F-4D7B-9069-ACA353509BB5}">
  <ds:schemaRefs/>
</ds:datastoreItem>
</file>

<file path=customXml/itemProps18.xml><?xml version="1.0" encoding="utf-8"?>
<ds:datastoreItem xmlns:ds="http://schemas.openxmlformats.org/officeDocument/2006/customXml" ds:itemID="{4A9AC40D-94AE-49FE-8D67-A98046A12FD0}">
  <ds:schemaRefs/>
</ds:datastoreItem>
</file>

<file path=customXml/itemProps19.xml><?xml version="1.0" encoding="utf-8"?>
<ds:datastoreItem xmlns:ds="http://schemas.openxmlformats.org/officeDocument/2006/customXml" ds:itemID="{1A472190-5817-48ED-B74A-90345B46CA36}">
  <ds:schemaRefs>
    <ds:schemaRef ds:uri="http://purl.org/dc/dcmitype/"/>
    <ds:schemaRef ds:uri="http://schemas.microsoft.com/office/infopath/2007/PartnerControls"/>
    <ds:schemaRef ds:uri="06b41c8b-b807-4de2-8aad-13cafec8897c"/>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fa7a8f14-a4fc-4510-bad9-c3280afbc13f"/>
    <ds:schemaRef ds:uri="http://www.w3.org/XML/1998/namespace"/>
    <ds:schemaRef ds:uri="52289035-f266-45d0-8afb-44f1664ca9dd"/>
    <ds:schemaRef ds:uri="cc51a8da-b5bb-4a69-9615-eca0725c0a20"/>
    <ds:schemaRef ds:uri="3003b8a3-cad4-4a5d-859d-d6b8e558a69e"/>
    <ds:schemaRef ds:uri="http://schemas.microsoft.com/sharepoint/v4"/>
    <ds:schemaRef ds:uri="a7573b1d-9c78-48df-ba26-d0c4a0cc1154"/>
  </ds:schemaRefs>
</ds:datastoreItem>
</file>

<file path=customXml/itemProps2.xml><?xml version="1.0" encoding="utf-8"?>
<ds:datastoreItem xmlns:ds="http://schemas.openxmlformats.org/officeDocument/2006/customXml" ds:itemID="{E8D9A345-14E5-4466-BA6B-8C97DB6D095D}">
  <ds:schemaRefs>
    <ds:schemaRef ds:uri="http://schemas.microsoft.com/sharepoint/v3/contenttype/forms"/>
  </ds:schemaRefs>
</ds:datastoreItem>
</file>

<file path=customXml/itemProps20.xml><?xml version="1.0" encoding="utf-8"?>
<ds:datastoreItem xmlns:ds="http://schemas.openxmlformats.org/officeDocument/2006/customXml" ds:itemID="{AB6DDDB0-6130-46F8-9A9F-FE766A3DED4C}">
  <ds:schemaRefs>
    <ds:schemaRef ds:uri="Strauss.PersonalizationDefinition"/>
  </ds:schemaRefs>
</ds:datastoreItem>
</file>

<file path=customXml/itemProps21.xml><?xml version="1.0" encoding="utf-8"?>
<ds:datastoreItem xmlns:ds="http://schemas.openxmlformats.org/officeDocument/2006/customXml" ds:itemID="{64BEF8B1-0355-4A20-BF0D-1E124A76F6D9}">
  <ds:schemaRefs/>
</ds:datastoreItem>
</file>

<file path=customXml/itemProps22.xml><?xml version="1.0" encoding="utf-8"?>
<ds:datastoreItem xmlns:ds="http://schemas.openxmlformats.org/officeDocument/2006/customXml" ds:itemID="{42FB4377-4252-424F-B10E-C336DB33F9AB}">
  <ds:schemaRefs>
    <ds:schemaRef ds:uri="Strauss.PersonalizationDefinition"/>
  </ds:schemaRefs>
</ds:datastoreItem>
</file>

<file path=customXml/itemProps23.xml><?xml version="1.0" encoding="utf-8"?>
<ds:datastoreItem xmlns:ds="http://schemas.openxmlformats.org/officeDocument/2006/customXml" ds:itemID="{4EB59CC9-69E0-42F6-92C5-C64A1C272762}">
  <ds:schemaRefs/>
</ds:datastoreItem>
</file>

<file path=customXml/itemProps24.xml><?xml version="1.0" encoding="utf-8"?>
<ds:datastoreItem xmlns:ds="http://schemas.openxmlformats.org/officeDocument/2006/customXml" ds:itemID="{C1892BAA-2941-4A69-A081-091E037957BD}"/>
</file>

<file path=customXml/itemProps25.xml><?xml version="1.0" encoding="utf-8"?>
<ds:datastoreItem xmlns:ds="http://schemas.openxmlformats.org/officeDocument/2006/customXml" ds:itemID="{CD291CCC-1FE1-4989-AE95-9614992A9B9F}">
  <ds:schemaRefs>
    <ds:schemaRef ds:uri="Strauss.PersonalizationDefinition"/>
  </ds:schemaRefs>
</ds:datastoreItem>
</file>

<file path=customXml/itemProps26.xml><?xml version="1.0" encoding="utf-8"?>
<ds:datastoreItem xmlns:ds="http://schemas.openxmlformats.org/officeDocument/2006/customXml" ds:itemID="{CAC32AFA-D240-4C22-98C6-5A13D677A822}">
  <ds:schemaRefs/>
</ds:datastoreItem>
</file>

<file path=customXml/itemProps27.xml><?xml version="1.0" encoding="utf-8"?>
<ds:datastoreItem xmlns:ds="http://schemas.openxmlformats.org/officeDocument/2006/customXml" ds:itemID="{C2872186-209D-4351-8CA2-371005B6C50B}">
  <ds:schemaRefs/>
</ds:datastoreItem>
</file>

<file path=customXml/itemProps28.xml><?xml version="1.0" encoding="utf-8"?>
<ds:datastoreItem xmlns:ds="http://schemas.openxmlformats.org/officeDocument/2006/customXml" ds:itemID="{376C279A-971A-4185-9556-B573393380D1}">
  <ds:schemaRefs>
    <ds:schemaRef ds:uri="Strauss.PersonalizationDefinition"/>
  </ds:schemaRefs>
</ds:datastoreItem>
</file>

<file path=customXml/itemProps29.xml><?xml version="1.0" encoding="utf-8"?>
<ds:datastoreItem xmlns:ds="http://schemas.openxmlformats.org/officeDocument/2006/customXml" ds:itemID="{F3F42F5D-BAB6-43A7-A05F-2D02C7CCDBCA}">
  <ds:schemaRefs/>
</ds:datastoreItem>
</file>

<file path=customXml/itemProps3.xml><?xml version="1.0" encoding="utf-8"?>
<ds:datastoreItem xmlns:ds="http://schemas.openxmlformats.org/officeDocument/2006/customXml" ds:itemID="{6489CBB0-A7CE-4EB8-ADD2-B9DF89CE092E}">
  <ds:schemaRefs/>
</ds:datastoreItem>
</file>

<file path=customXml/itemProps30.xml><?xml version="1.0" encoding="utf-8"?>
<ds:datastoreItem xmlns:ds="http://schemas.openxmlformats.org/officeDocument/2006/customXml" ds:itemID="{99D7E6B4-7EE6-4779-A9A4-47CD3FFDF095}">
  <ds:schemaRefs>
    <ds:schemaRef ds:uri="Strauss.PersonalizationDefinition"/>
  </ds:schemaRefs>
</ds:datastoreItem>
</file>

<file path=customXml/itemProps31.xml><?xml version="1.0" encoding="utf-8"?>
<ds:datastoreItem xmlns:ds="http://schemas.openxmlformats.org/officeDocument/2006/customXml" ds:itemID="{80DE77D2-95DB-4CBF-9E91-63F896ACA07C}">
  <ds:schemaRefs/>
</ds:datastoreItem>
</file>

<file path=customXml/itemProps32.xml><?xml version="1.0" encoding="utf-8"?>
<ds:datastoreItem xmlns:ds="http://schemas.openxmlformats.org/officeDocument/2006/customXml" ds:itemID="{57F108AF-B3FC-4AA8-A8BF-E8BDE3A1356D}">
  <ds:schemaRefs>
    <ds:schemaRef ds:uri="Strauss.PersonalizationDefinition"/>
  </ds:schemaRefs>
</ds:datastoreItem>
</file>

<file path=customXml/itemProps33.xml><?xml version="1.0" encoding="utf-8"?>
<ds:datastoreItem xmlns:ds="http://schemas.openxmlformats.org/officeDocument/2006/customXml" ds:itemID="{9FDB776D-B189-492C-AEBD-64EE458E4640}">
  <ds:schemaRefs>
    <ds:schemaRef ds:uri="Strauss.PersonalizationDefinition"/>
  </ds:schemaRefs>
</ds:datastoreItem>
</file>

<file path=customXml/itemProps34.xml><?xml version="1.0" encoding="utf-8"?>
<ds:datastoreItem xmlns:ds="http://schemas.openxmlformats.org/officeDocument/2006/customXml" ds:itemID="{F5A12527-1FA2-42C0-9302-25067208CEA4}">
  <ds:schemaRefs>
    <ds:schemaRef ds:uri="Strauss.PersonalizationDefinition"/>
  </ds:schemaRefs>
</ds:datastoreItem>
</file>

<file path=customXml/itemProps35.xml><?xml version="1.0" encoding="utf-8"?>
<ds:datastoreItem xmlns:ds="http://schemas.openxmlformats.org/officeDocument/2006/customXml" ds:itemID="{55FDBA64-25BD-4065-BDC7-1BD8CFBFD1EA}">
  <ds:schemaRefs/>
</ds:datastoreItem>
</file>

<file path=customXml/itemProps36.xml><?xml version="1.0" encoding="utf-8"?>
<ds:datastoreItem xmlns:ds="http://schemas.openxmlformats.org/officeDocument/2006/customXml" ds:itemID="{CB84D4EC-0F40-45FB-A288-D6AECBA71E75}">
  <ds:schemaRefs>
    <ds:schemaRef ds:uri="Strauss.PersonalizationDefinition"/>
  </ds:schemaRefs>
</ds:datastoreItem>
</file>

<file path=customXml/itemProps37.xml><?xml version="1.0" encoding="utf-8"?>
<ds:datastoreItem xmlns:ds="http://schemas.openxmlformats.org/officeDocument/2006/customXml" ds:itemID="{1B7718A1-F21C-444D-A818-884142F702D4}">
  <ds:schemaRefs>
    <ds:schemaRef ds:uri="Strauss.PersonalizationDefinition"/>
  </ds:schemaRefs>
</ds:datastoreItem>
</file>

<file path=customXml/itemProps38.xml><?xml version="1.0" encoding="utf-8"?>
<ds:datastoreItem xmlns:ds="http://schemas.openxmlformats.org/officeDocument/2006/customXml" ds:itemID="{7BC7D096-72DF-4C23-952A-B0FFF2787444}"/>
</file>

<file path=customXml/itemProps39.xml><?xml version="1.0" encoding="utf-8"?>
<ds:datastoreItem xmlns:ds="http://schemas.openxmlformats.org/officeDocument/2006/customXml" ds:itemID="{1C849B57-D156-4A27-B137-81A2A48961AC}">
  <ds:schemaRefs/>
</ds:datastoreItem>
</file>

<file path=customXml/itemProps4.xml><?xml version="1.0" encoding="utf-8"?>
<ds:datastoreItem xmlns:ds="http://schemas.openxmlformats.org/officeDocument/2006/customXml" ds:itemID="{9C0C6569-77A6-41B5-8E0E-B0CF30FE1B25}">
  <ds:schemaRefs>
    <ds:schemaRef ds:uri="Strauss.PersonalizationDefinition"/>
  </ds:schemaRefs>
</ds:datastoreItem>
</file>

<file path=customXml/itemProps40.xml><?xml version="1.0" encoding="utf-8"?>
<ds:datastoreItem xmlns:ds="http://schemas.openxmlformats.org/officeDocument/2006/customXml" ds:itemID="{92D05956-BA65-4128-8BCA-026FDC2D64C5}">
  <ds:schemaRefs/>
</ds:datastoreItem>
</file>

<file path=customXml/itemProps41.xml><?xml version="1.0" encoding="utf-8"?>
<ds:datastoreItem xmlns:ds="http://schemas.openxmlformats.org/officeDocument/2006/customXml" ds:itemID="{69CFA652-7E49-43FE-B289-69162FAFE6B8}">
  <ds:schemaRefs>
    <ds:schemaRef ds:uri="Strauss.PersonalizationDefinition"/>
  </ds:schemaRefs>
</ds:datastoreItem>
</file>

<file path=customXml/itemProps42.xml><?xml version="1.0" encoding="utf-8"?>
<ds:datastoreItem xmlns:ds="http://schemas.openxmlformats.org/officeDocument/2006/customXml" ds:itemID="{A33CF311-B6F4-44F2-8DAF-A2EA1893B2B4}">
  <ds:schemaRefs/>
</ds:datastoreItem>
</file>

<file path=customXml/itemProps5.xml><?xml version="1.0" encoding="utf-8"?>
<ds:datastoreItem xmlns:ds="http://schemas.openxmlformats.org/officeDocument/2006/customXml" ds:itemID="{E208CFE9-1745-4137-A476-A2DAC2B50BB1}">
  <ds:schemaRefs/>
</ds:datastoreItem>
</file>

<file path=customXml/itemProps6.xml><?xml version="1.0" encoding="utf-8"?>
<ds:datastoreItem xmlns:ds="http://schemas.openxmlformats.org/officeDocument/2006/customXml" ds:itemID="{3A0A1151-8AC3-4984-BCF2-53826C2E9A33}">
  <ds:schemaRefs/>
</ds:datastoreItem>
</file>

<file path=customXml/itemProps7.xml><?xml version="1.0" encoding="utf-8"?>
<ds:datastoreItem xmlns:ds="http://schemas.openxmlformats.org/officeDocument/2006/customXml" ds:itemID="{CB810C6D-3D81-41BB-8D72-3F3FB3B15C09}">
  <ds:schemaRefs/>
</ds:datastoreItem>
</file>

<file path=customXml/itemProps8.xml><?xml version="1.0" encoding="utf-8"?>
<ds:datastoreItem xmlns:ds="http://schemas.openxmlformats.org/officeDocument/2006/customXml" ds:itemID="{CEE5528E-6726-46F7-931C-2BE0B09A0E65}">
  <ds:schemaRefs>
    <ds:schemaRef ds:uri="Strauss.PersonalizationDefinition"/>
  </ds:schemaRefs>
</ds:datastoreItem>
</file>

<file path=customXml/itemProps9.xml><?xml version="1.0" encoding="utf-8"?>
<ds:datastoreItem xmlns:ds="http://schemas.openxmlformats.org/officeDocument/2006/customXml" ds:itemID="{52B2DD7B-1A0D-437D-A813-9770A32A75B4}">
  <ds:schemaRefs>
    <ds:schemaRef ds:uri="Strauss.PersonalizationDefinition"/>
  </ds:schemaRefs>
</ds:datastoreItem>
</file>

<file path=docMetadata/LabelInfo.xml><?xml version="1.0" encoding="utf-8"?>
<clbl:labelList xmlns:clbl="http://schemas.microsoft.com/office/2020/mipLabelMetadata">
  <clbl:label id="{e07395c4-3511-4a4a-9257-93d896e258e0}" enabled="1" method="Standard" siteId="{3510753d-6c40-48ae-9b9e-2fc672d5e5dd}" contentBits="0" removed="0"/>
</clbl:labelList>
</file>

<file path=docProps/app.xml><?xml version="1.0" encoding="utf-8"?>
<Properties xmlns="http://schemas.openxmlformats.org/officeDocument/2006/extended-properties" xmlns:vt="http://schemas.openxmlformats.org/officeDocument/2006/docPropsVTypes">
  <Template/>
  <TotalTime>1917</TotalTime>
  <Words>4112</Words>
  <Application>Microsoft Office PowerPoint</Application>
  <PresentationFormat>On-screen Show (16:9)</PresentationFormat>
  <Paragraphs>359</Paragraphs>
  <Slides>23</Slides>
  <Notes>22</Notes>
  <HiddenSlides>0</HiddenSlides>
  <MMClips>3</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6" baseType="lpstr">
      <vt:lpstr>ＭＳ Ｐゴシック</vt:lpstr>
      <vt:lpstr>Arial</vt:lpstr>
      <vt:lpstr>Calibri</vt:lpstr>
      <vt:lpstr>Calibri Light</vt:lpstr>
      <vt:lpstr>Franklin Gothic Book</vt:lpstr>
      <vt:lpstr>Helvetica Neue</vt:lpstr>
      <vt:lpstr>Open Sans</vt:lpstr>
      <vt:lpstr>Segoe UI</vt:lpstr>
      <vt:lpstr>source sans pro</vt:lpstr>
      <vt:lpstr>Wingdings</vt:lpstr>
      <vt:lpstr>3_Slide In</vt:lpstr>
      <vt:lpstr>5_Section Slides</vt:lpstr>
      <vt:lpstr>think-cell Slide</vt:lpstr>
      <vt:lpstr>Rancho Santiago  Community College District 2024 Wellness Webinar</vt:lpstr>
      <vt:lpstr>Did you know?</vt:lpstr>
      <vt:lpstr>Regardless of age,  it’s important to get an eye exam.</vt:lpstr>
      <vt:lpstr>Additional Reasons to Get an Exam</vt:lpstr>
      <vt:lpstr>Additional Reasons to Get an Exam</vt:lpstr>
      <vt:lpstr>Chronic Conditions Are Common</vt:lpstr>
      <vt:lpstr>Vision Care is Healthcare</vt:lpstr>
      <vt:lpstr>Common Eye Conditions</vt:lpstr>
      <vt:lpstr>Common Eye Conditions</vt:lpstr>
      <vt:lpstr>Common Eye Conditions</vt:lpstr>
      <vt:lpstr>Common Eye Conditions</vt:lpstr>
      <vt:lpstr>Eye Disease Simulator</vt:lpstr>
      <vt:lpstr>Essential Medical Eye Care</vt:lpstr>
      <vt:lpstr>Your Choice Plan Design Today</vt:lpstr>
      <vt:lpstr>Members Save More on Featured Frame Brands</vt:lpstr>
      <vt:lpstr>Exclusive Member Extras</vt:lpstr>
      <vt:lpstr>Hearing Aid Discount Program</vt:lpstr>
      <vt:lpstr>Convenient Access</vt:lpstr>
      <vt:lpstr>Simplicity in Eye Health for VSP Members</vt:lpstr>
      <vt:lpstr>Eyeconic®</vt:lpstr>
      <vt:lpstr>Using Your Benefit is Easy</vt:lpstr>
      <vt:lpstr>PowerPoint Presentation</vt:lpstr>
      <vt:lpstr>  Find a VSP network doctor at vsp.com.</vt:lpstr>
    </vt:vector>
  </TitlesOfParts>
  <Manager>http://graphicriver.net/user/jetfabrik</Manager>
  <Company>http://graphicriver.net/user/jetfabrik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Partnership review</dc:title>
  <dc:subject>http://graphicriver.net/user/jetfabrik</dc:subject>
  <dc:creator>Jetfabrik</dc:creator>
  <cp:keywords>http:/graphicriver.net/user/jetfabrik</cp:keywords>
  <dc:description>http://graphicriver.net/user/jetfabrik</dc:description>
  <cp:lastModifiedBy>Kerrie Volau</cp:lastModifiedBy>
  <cp:revision>8</cp:revision>
  <cp:lastPrinted>2019-02-07T16:55:58Z</cp:lastPrinted>
  <dcterms:created xsi:type="dcterms:W3CDTF">2014-11-12T21:47:38Z</dcterms:created>
  <dcterms:modified xsi:type="dcterms:W3CDTF">2024-10-15T17:08:18Z</dcterms:modified>
  <cp:category>http://graphicriver.net/user/jetfabrik</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0x010100F994BC74A33F0344A220A0FD654BAA85</vt:lpwstr>
  </property>
  <property fmtid="{D5CDD505-2E9C-101B-9397-08002B2CF9AE}" pid="3" name="_dlc_DocIdItemGuid">
    <vt:lpwstr>ec7833a4-3011-483d-806d-f90044ce6e4f</vt:lpwstr>
  </property>
  <property fmtid="{D5CDD505-2E9C-101B-9397-08002B2CF9AE}" pid="4" name="ArticulateGUID">
    <vt:lpwstr>0B4DC391-3742-4FFD-AEC8-C896240E6782</vt:lpwstr>
  </property>
  <property fmtid="{D5CDD505-2E9C-101B-9397-08002B2CF9AE}" pid="5" name="ArticulatePath">
    <vt:lpwstr>Updated Master Slides_v3</vt:lpwstr>
  </property>
  <property fmtid="{D5CDD505-2E9C-101B-9397-08002B2CF9AE}" pid="6" name="MediaServiceImageTags">
    <vt:lpwstr/>
  </property>
</Properties>
</file>